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Bold" panose="020B0604020202020204" charset="0"/>
      <p:regular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 flipH="1" flipV="1">
            <a:off x="0" y="0"/>
            <a:ext cx="2614584" cy="2614584"/>
          </a:xfrm>
          <a:custGeom>
            <a:avLst/>
            <a:gdLst/>
            <a:ahLst/>
            <a:cxnLst/>
            <a:rect l="l" t="t" r="r" b="b"/>
            <a:pathLst>
              <a:path w="2614584" h="2614584">
                <a:moveTo>
                  <a:pt x="2614584" y="2614584"/>
                </a:moveTo>
                <a:lnTo>
                  <a:pt x="0" y="2614584"/>
                </a:lnTo>
                <a:lnTo>
                  <a:pt x="0" y="0"/>
                </a:lnTo>
                <a:lnTo>
                  <a:pt x="2614584" y="0"/>
                </a:lnTo>
                <a:lnTo>
                  <a:pt x="2614584" y="261458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5673416" y="7672416"/>
            <a:ext cx="2614584" cy="2614584"/>
          </a:xfrm>
          <a:custGeom>
            <a:avLst/>
            <a:gdLst/>
            <a:ahLst/>
            <a:cxnLst/>
            <a:rect l="l" t="t" r="r" b="b"/>
            <a:pathLst>
              <a:path w="2614584" h="2614584">
                <a:moveTo>
                  <a:pt x="0" y="0"/>
                </a:moveTo>
                <a:lnTo>
                  <a:pt x="2614584" y="0"/>
                </a:lnTo>
                <a:lnTo>
                  <a:pt x="2614584" y="2614584"/>
                </a:lnTo>
                <a:lnTo>
                  <a:pt x="0" y="2614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15673416" y="1817931"/>
            <a:ext cx="989135" cy="98913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10511" y="1539076"/>
            <a:ext cx="12192884" cy="555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70"/>
              </a:lnSpc>
              <a:spcBef>
                <a:spcPct val="0"/>
              </a:spcBef>
            </a:pPr>
            <a:r>
              <a:rPr lang="en-US" sz="10550">
                <a:solidFill>
                  <a:srgbClr val="FFFFFF"/>
                </a:solidFill>
                <a:latin typeface="Roboto Bold"/>
              </a:rPr>
              <a:t>PROJECT OPTIMIZATION AND REGRESSION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975501" y="6897937"/>
            <a:ext cx="989135" cy="98913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606032" y="2120017"/>
            <a:ext cx="989135" cy="98913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48613" y="7241691"/>
            <a:ext cx="4033217" cy="4033217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103395" y="-987909"/>
            <a:ext cx="4033217" cy="403321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614584" y="7344879"/>
            <a:ext cx="13058831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887">
                <a:solidFill>
                  <a:srgbClr val="FFFFFF"/>
                </a:solidFill>
                <a:latin typeface="Source Sans Pro"/>
              </a:rPr>
              <a:t>EXACT AND APPROXIMATE METHODS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876763" y="1817931"/>
            <a:ext cx="1593306" cy="1593306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0629" y="2439480"/>
            <a:ext cx="13683752" cy="6329802"/>
          </a:xfrm>
          <a:custGeom>
            <a:avLst/>
            <a:gdLst/>
            <a:ahLst/>
            <a:cxnLst/>
            <a:rect l="l" t="t" r="r" b="b"/>
            <a:pathLst>
              <a:path w="13683752" h="6329802">
                <a:moveTo>
                  <a:pt x="0" y="0"/>
                </a:moveTo>
                <a:lnTo>
                  <a:pt x="13683752" y="0"/>
                </a:lnTo>
                <a:lnTo>
                  <a:pt x="13683752" y="6329803"/>
                </a:lnTo>
                <a:lnTo>
                  <a:pt x="0" y="63298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3974668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P03 is a set of 6 weights and profits for a knapsack of capacity 190.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45171" y="2539208"/>
            <a:ext cx="13712742" cy="6038639"/>
          </a:xfrm>
          <a:custGeom>
            <a:avLst/>
            <a:gdLst/>
            <a:ahLst/>
            <a:cxnLst/>
            <a:rect l="l" t="t" r="r" b="b"/>
            <a:pathLst>
              <a:path w="13712742" h="6038639">
                <a:moveTo>
                  <a:pt x="0" y="0"/>
                </a:moveTo>
                <a:lnTo>
                  <a:pt x="13712742" y="0"/>
                </a:lnTo>
                <a:lnTo>
                  <a:pt x="13712742" y="6038639"/>
                </a:lnTo>
                <a:lnTo>
                  <a:pt x="0" y="6038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3974668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P04 is a set of 7 weights and profits for a knapsack of capacity 50.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439480"/>
            <a:ext cx="14524836" cy="6311992"/>
          </a:xfrm>
          <a:custGeom>
            <a:avLst/>
            <a:gdLst/>
            <a:ahLst/>
            <a:cxnLst/>
            <a:rect l="l" t="t" r="r" b="b"/>
            <a:pathLst>
              <a:path w="14524836" h="6311992">
                <a:moveTo>
                  <a:pt x="0" y="0"/>
                </a:moveTo>
                <a:lnTo>
                  <a:pt x="14524836" y="0"/>
                </a:lnTo>
                <a:lnTo>
                  <a:pt x="14524836" y="6311992"/>
                </a:lnTo>
                <a:lnTo>
                  <a:pt x="0" y="63119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3974668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P05 is a set of 8 weights and profits for a knapsack of capacity 104.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905709" y="2629104"/>
            <a:ext cx="14295665" cy="5699403"/>
          </a:xfrm>
          <a:custGeom>
            <a:avLst/>
            <a:gdLst/>
            <a:ahLst/>
            <a:cxnLst/>
            <a:rect l="l" t="t" r="r" b="b"/>
            <a:pathLst>
              <a:path w="14295665" h="5699403">
                <a:moveTo>
                  <a:pt x="0" y="0"/>
                </a:moveTo>
                <a:lnTo>
                  <a:pt x="14295665" y="0"/>
                </a:lnTo>
                <a:lnTo>
                  <a:pt x="14295665" y="5699403"/>
                </a:lnTo>
                <a:lnTo>
                  <a:pt x="0" y="5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3974668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P06 is a set of 7 weights and profits for a knapsack of capacity 170. The knapsack can be packed to an optimal weight of 169.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45171" y="2439480"/>
            <a:ext cx="13053104" cy="5488387"/>
          </a:xfrm>
          <a:custGeom>
            <a:avLst/>
            <a:gdLst/>
            <a:ahLst/>
            <a:cxnLst/>
            <a:rect l="l" t="t" r="r" b="b"/>
            <a:pathLst>
              <a:path w="13053104" h="5488387">
                <a:moveTo>
                  <a:pt x="0" y="0"/>
                </a:moveTo>
                <a:lnTo>
                  <a:pt x="13053104" y="0"/>
                </a:lnTo>
                <a:lnTo>
                  <a:pt x="13053104" y="5488388"/>
                </a:lnTo>
                <a:lnTo>
                  <a:pt x="0" y="54883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3974668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P07 is a set of 15 weights and profits for a knapsack of capacity 750, from Kreher and Stinson, with an optimal profit of 1458.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851898" y="3252005"/>
            <a:ext cx="16584203" cy="5031090"/>
          </a:xfrm>
          <a:custGeom>
            <a:avLst/>
            <a:gdLst/>
            <a:ahLst/>
            <a:cxnLst/>
            <a:rect l="l" t="t" r="r" b="b"/>
            <a:pathLst>
              <a:path w="16584203" h="5031090">
                <a:moveTo>
                  <a:pt x="0" y="0"/>
                </a:moveTo>
                <a:lnTo>
                  <a:pt x="16584204" y="0"/>
                </a:lnTo>
                <a:lnTo>
                  <a:pt x="16584204" y="5031090"/>
                </a:lnTo>
                <a:lnTo>
                  <a:pt x="0" y="503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207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345171" y="501650"/>
            <a:ext cx="15325735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P08 is a set of 24 weights and profits for a knapsack of capacity 6404180, from Kreher and Stinson, with an optimal profit of 13549094.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2008419" y="2321522"/>
            <a:ext cx="13697386" cy="3283185"/>
            <a:chOff x="0" y="0"/>
            <a:chExt cx="4417432" cy="10588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17432" cy="1058833"/>
            </a:xfrm>
            <a:custGeom>
              <a:avLst/>
              <a:gdLst/>
              <a:ahLst/>
              <a:cxnLst/>
              <a:rect l="l" t="t" r="r" b="b"/>
              <a:pathLst>
                <a:path w="4417432" h="1058833">
                  <a:moveTo>
                    <a:pt x="4292972" y="1058833"/>
                  </a:moveTo>
                  <a:lnTo>
                    <a:pt x="124460" y="1058833"/>
                  </a:lnTo>
                  <a:cubicBezTo>
                    <a:pt x="55880" y="1058833"/>
                    <a:pt x="0" y="1002953"/>
                    <a:pt x="0" y="934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92972" y="0"/>
                  </a:lnTo>
                  <a:cubicBezTo>
                    <a:pt x="4361552" y="0"/>
                    <a:pt x="4417432" y="55880"/>
                    <a:pt x="4417432" y="124460"/>
                  </a:cubicBezTo>
                  <a:lnTo>
                    <a:pt x="4417432" y="934373"/>
                  </a:lnTo>
                  <a:cubicBezTo>
                    <a:pt x="4417432" y="1002953"/>
                    <a:pt x="4361552" y="1058833"/>
                    <a:pt x="4292972" y="1058833"/>
                  </a:cubicBezTo>
                  <a:close/>
                </a:path>
              </a:pathLst>
            </a:custGeom>
            <a:solidFill>
              <a:srgbClr val="4C8F36">
                <a:alpha val="8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79031" y="2686494"/>
            <a:ext cx="13697386" cy="263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04"/>
              </a:lnSpc>
              <a:spcBef>
                <a:spcPct val="0"/>
              </a:spcBef>
            </a:pPr>
            <a:r>
              <a:rPr lang="en-US" sz="15288">
                <a:solidFill>
                  <a:srgbClr val="FFFFFF"/>
                </a:solidFill>
                <a:latin typeface="Roboto Bold"/>
              </a:rPr>
              <a:t>THANK YOU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705805" y="1784097"/>
            <a:ext cx="3380433" cy="338043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798238" y="1784097"/>
            <a:ext cx="3380433" cy="338043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43685" y="2792816"/>
            <a:ext cx="1362995" cy="136299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81320" y="2792816"/>
            <a:ext cx="1362995" cy="136299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9612" y="7052507"/>
            <a:ext cx="8507500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 dirty="0">
                <a:solidFill>
                  <a:srgbClr val="FFFFFF"/>
                </a:solidFill>
                <a:latin typeface="Roboto 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775048" y="553651"/>
            <a:ext cx="13092156" cy="862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4"/>
              </a:lnSpc>
            </a:pPr>
            <a:r>
              <a:rPr lang="en-US" sz="3131">
                <a:solidFill>
                  <a:srgbClr val="FFFFFF"/>
                </a:solidFill>
                <a:latin typeface="Source Sans Pro"/>
              </a:rPr>
              <a:t>The algorithm you provided is an approximation algorithm for the knapsack problem. The knapsack problem is a classic optimization problem in computer science and mathematics, where given a set of items with their respective weights and values, the goal is to determine the most valuable combination of items to fit within a given capacity constraint.</a:t>
            </a:r>
          </a:p>
          <a:p>
            <a:pPr>
              <a:lnSpc>
                <a:spcPts val="4384"/>
              </a:lnSpc>
            </a:pPr>
            <a:endParaRPr lang="en-US" sz="3131">
              <a:solidFill>
                <a:srgbClr val="FFFFFF"/>
              </a:solidFill>
              <a:latin typeface="Source Sans Pro"/>
            </a:endParaRPr>
          </a:p>
          <a:p>
            <a:pPr>
              <a:lnSpc>
                <a:spcPts val="4384"/>
              </a:lnSpc>
            </a:pPr>
            <a:r>
              <a:rPr lang="en-US" sz="3131">
                <a:solidFill>
                  <a:srgbClr val="FFFFFF"/>
                </a:solidFill>
                <a:latin typeface="Source Sans Pro"/>
              </a:rPr>
              <a:t>The provided algorithm uses a greedy approach to approximate the solution. It sorts the items in descending order of their value-to-weight ratio and then iteratively adds items to the knapsack until the capacity is reached. This greedy strategy selects the items with the highest value-to-weight ratio first, aiming to maximize the overall value of the items chosen.</a:t>
            </a:r>
          </a:p>
          <a:p>
            <a:pPr>
              <a:lnSpc>
                <a:spcPts val="4384"/>
              </a:lnSpc>
            </a:pPr>
            <a:endParaRPr lang="en-US" sz="3131">
              <a:solidFill>
                <a:srgbClr val="FFFFFF"/>
              </a:solidFill>
              <a:latin typeface="Source Sans Pro"/>
            </a:endParaRPr>
          </a:p>
          <a:p>
            <a:pPr>
              <a:lnSpc>
                <a:spcPts val="4384"/>
              </a:lnSpc>
              <a:spcBef>
                <a:spcPct val="0"/>
              </a:spcBef>
            </a:pPr>
            <a:r>
              <a:rPr lang="en-US" sz="3131">
                <a:solidFill>
                  <a:srgbClr val="FFFFFF"/>
                </a:solidFill>
                <a:latin typeface="Source Sans Pro"/>
              </a:rPr>
              <a:t>However, it's important to note that this algorithm is not guaranteed to provide the optimal solution for all instances of the knapsack problem. It is an approximation algorithm that may provide a suboptimal solution in some cases.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50604" y="4896216"/>
            <a:ext cx="494567" cy="49456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012016" y="1097887"/>
            <a:ext cx="494567" cy="49456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9327866" y="1345171"/>
            <a:ext cx="4991978" cy="499197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E2C25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02953" y="84138"/>
            <a:ext cx="7077114" cy="190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4"/>
              </a:lnSpc>
            </a:pPr>
            <a:r>
              <a:rPr lang="en-US" sz="6499">
                <a:solidFill>
                  <a:srgbClr val="FFFFFF"/>
                </a:solidFill>
                <a:latin typeface="Roboto Bold"/>
              </a:rPr>
              <a:t>exact_knapsack</a:t>
            </a:r>
          </a:p>
          <a:p>
            <a:pPr>
              <a:lnSpc>
                <a:spcPts val="7474"/>
              </a:lnSpc>
            </a:pPr>
            <a:endParaRPr lang="en-US" sz="6499">
              <a:solidFill>
                <a:srgbClr val="FFFFFF"/>
              </a:solidFill>
              <a:latin typeface="Roboto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70523" y="2169391"/>
            <a:ext cx="494567" cy="49456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16878" y="2169391"/>
            <a:ext cx="494567" cy="49456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63233" y="2169391"/>
            <a:ext cx="494567" cy="49456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97012" y="6337149"/>
            <a:ext cx="2621420" cy="262142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E2C25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70523" y="1345171"/>
            <a:ext cx="14770190" cy="8707156"/>
          </a:xfrm>
          <a:custGeom>
            <a:avLst/>
            <a:gdLst/>
            <a:ahLst/>
            <a:cxnLst/>
            <a:rect l="l" t="t" r="r" b="b"/>
            <a:pathLst>
              <a:path w="14770190" h="8707156">
                <a:moveTo>
                  <a:pt x="0" y="0"/>
                </a:moveTo>
                <a:lnTo>
                  <a:pt x="14770190" y="0"/>
                </a:lnTo>
                <a:lnTo>
                  <a:pt x="14770190" y="8707156"/>
                </a:lnTo>
                <a:lnTo>
                  <a:pt x="0" y="8707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2143217" y="1401158"/>
            <a:ext cx="13189335" cy="7857142"/>
          </a:xfrm>
          <a:custGeom>
            <a:avLst/>
            <a:gdLst/>
            <a:ahLst/>
            <a:cxnLst/>
            <a:rect l="l" t="t" r="r" b="b"/>
            <a:pathLst>
              <a:path w="13189335" h="7857142">
                <a:moveTo>
                  <a:pt x="0" y="0"/>
                </a:moveTo>
                <a:lnTo>
                  <a:pt x="13189335" y="0"/>
                </a:lnTo>
                <a:lnTo>
                  <a:pt x="13189335" y="7857142"/>
                </a:lnTo>
                <a:lnTo>
                  <a:pt x="0" y="7857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484451" y="185738"/>
            <a:ext cx="9493119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4"/>
              </a:lnSpc>
            </a:pPr>
            <a:r>
              <a:rPr lang="en-US" sz="6499">
                <a:solidFill>
                  <a:srgbClr val="FFFFFF"/>
                </a:solidFill>
                <a:latin typeface="Roboto Bold"/>
              </a:rPr>
              <a:t>approximate_knapsack</a:t>
            </a:r>
          </a:p>
          <a:p>
            <a:pPr>
              <a:lnSpc>
                <a:spcPts val="6824"/>
              </a:lnSpc>
            </a:pPr>
            <a:endParaRPr lang="en-US" sz="6499">
              <a:solidFill>
                <a:srgbClr val="FFFFFF"/>
              </a:solidFill>
              <a:latin typeface="Robo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1698888" y="1834465"/>
            <a:ext cx="494567" cy="49456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045243" y="1834465"/>
            <a:ext cx="494567" cy="49456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91598" y="1834465"/>
            <a:ext cx="494567" cy="49456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9972" y="1345171"/>
            <a:ext cx="15528056" cy="8191464"/>
          </a:xfrm>
          <a:custGeom>
            <a:avLst/>
            <a:gdLst/>
            <a:ahLst/>
            <a:cxnLst/>
            <a:rect l="l" t="t" r="r" b="b"/>
            <a:pathLst>
              <a:path w="15528056" h="8191464">
                <a:moveTo>
                  <a:pt x="0" y="0"/>
                </a:moveTo>
                <a:lnTo>
                  <a:pt x="15528056" y="0"/>
                </a:lnTo>
                <a:lnTo>
                  <a:pt x="15528056" y="8191465"/>
                </a:lnTo>
                <a:lnTo>
                  <a:pt x="0" y="81914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595567" y="447304"/>
            <a:ext cx="14693700" cy="5761403"/>
          </a:xfrm>
          <a:custGeom>
            <a:avLst/>
            <a:gdLst/>
            <a:ahLst/>
            <a:cxnLst/>
            <a:rect l="l" t="t" r="r" b="b"/>
            <a:pathLst>
              <a:path w="14693700" h="5761403">
                <a:moveTo>
                  <a:pt x="0" y="0"/>
                </a:moveTo>
                <a:lnTo>
                  <a:pt x="14693700" y="0"/>
                </a:lnTo>
                <a:lnTo>
                  <a:pt x="14693700" y="5761402"/>
                </a:lnTo>
                <a:lnTo>
                  <a:pt x="0" y="576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95567" y="6872389"/>
            <a:ext cx="14693700" cy="2236386"/>
          </a:xfrm>
          <a:custGeom>
            <a:avLst/>
            <a:gdLst/>
            <a:ahLst/>
            <a:cxnLst/>
            <a:rect l="l" t="t" r="r" b="b"/>
            <a:pathLst>
              <a:path w="14693700" h="2236386">
                <a:moveTo>
                  <a:pt x="0" y="0"/>
                </a:moveTo>
                <a:lnTo>
                  <a:pt x="14693700" y="0"/>
                </a:lnTo>
                <a:lnTo>
                  <a:pt x="14693700" y="2236386"/>
                </a:lnTo>
                <a:lnTo>
                  <a:pt x="0" y="22363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4811" b="-14811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6173" y="4754880"/>
            <a:ext cx="14642306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0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Roboto Bold"/>
              </a:rPr>
              <a:t>Experience of running the set given on the code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2614584" cy="2614584"/>
          </a:xfrm>
          <a:custGeom>
            <a:avLst/>
            <a:gdLst/>
            <a:ahLst/>
            <a:cxnLst/>
            <a:rect l="l" t="t" r="r" b="b"/>
            <a:pathLst>
              <a:path w="2614584" h="2614584">
                <a:moveTo>
                  <a:pt x="2614584" y="2614584"/>
                </a:moveTo>
                <a:lnTo>
                  <a:pt x="0" y="2614584"/>
                </a:lnTo>
                <a:lnTo>
                  <a:pt x="0" y="0"/>
                </a:lnTo>
                <a:lnTo>
                  <a:pt x="2614584" y="0"/>
                </a:lnTo>
                <a:lnTo>
                  <a:pt x="2614584" y="261458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5673416" y="7672416"/>
            <a:ext cx="2614584" cy="2614584"/>
          </a:xfrm>
          <a:custGeom>
            <a:avLst/>
            <a:gdLst/>
            <a:ahLst/>
            <a:cxnLst/>
            <a:rect l="l" t="t" r="r" b="b"/>
            <a:pathLst>
              <a:path w="2614584" h="2614584">
                <a:moveTo>
                  <a:pt x="0" y="0"/>
                </a:moveTo>
                <a:lnTo>
                  <a:pt x="2614584" y="0"/>
                </a:lnTo>
                <a:lnTo>
                  <a:pt x="2614584" y="2614584"/>
                </a:lnTo>
                <a:lnTo>
                  <a:pt x="0" y="2614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3601" y="2598164"/>
            <a:ext cx="13677809" cy="5781618"/>
          </a:xfrm>
          <a:custGeom>
            <a:avLst/>
            <a:gdLst/>
            <a:ahLst/>
            <a:cxnLst/>
            <a:rect l="l" t="t" r="r" b="b"/>
            <a:pathLst>
              <a:path w="13677809" h="5781618">
                <a:moveTo>
                  <a:pt x="0" y="0"/>
                </a:moveTo>
                <a:lnTo>
                  <a:pt x="13677808" y="0"/>
                </a:lnTo>
                <a:lnTo>
                  <a:pt x="13677808" y="5781617"/>
                </a:lnTo>
                <a:lnTo>
                  <a:pt x="0" y="57816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1345171" y="501650"/>
            <a:ext cx="13974668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P01 is a set of 10 weights and profits for a knapsack of capacity 165.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182186" y="1944913"/>
            <a:ext cx="494567" cy="49456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528541" y="1944913"/>
            <a:ext cx="494567" cy="49456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74896" y="1944913"/>
            <a:ext cx="494567" cy="49456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06217" y="2439480"/>
            <a:ext cx="14113622" cy="5768876"/>
          </a:xfrm>
          <a:custGeom>
            <a:avLst/>
            <a:gdLst/>
            <a:ahLst/>
            <a:cxnLst/>
            <a:rect l="l" t="t" r="r" b="b"/>
            <a:pathLst>
              <a:path w="14113622" h="5768876">
                <a:moveTo>
                  <a:pt x="0" y="0"/>
                </a:moveTo>
                <a:lnTo>
                  <a:pt x="14113622" y="0"/>
                </a:lnTo>
                <a:lnTo>
                  <a:pt x="14113622" y="5768876"/>
                </a:lnTo>
                <a:lnTo>
                  <a:pt x="0" y="57688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1345171" y="501650"/>
            <a:ext cx="13974668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5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P02 is a set of 5 weights and profits for a knapsack of capacity 26.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مخصص</PresentationFormat>
  <Paragraphs>20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1" baseType="lpstr">
      <vt:lpstr>Source Sans Pro</vt:lpstr>
      <vt:lpstr>Roboto Bold</vt:lpstr>
      <vt:lpstr>Calibri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Optimization and regression</dc:title>
  <cp:lastModifiedBy>نايف حسين الحسين آل عائض</cp:lastModifiedBy>
  <cp:revision>2</cp:revision>
  <dcterms:created xsi:type="dcterms:W3CDTF">2006-08-16T00:00:00Z</dcterms:created>
  <dcterms:modified xsi:type="dcterms:W3CDTF">2023-08-26T14:03:11Z</dcterms:modified>
  <dc:identifier>DAFktq3uVWE</dc:identifier>
</cp:coreProperties>
</file>