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40A7-1852-40DE-9EA4-5A6C30916219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06F9E-1FEB-43AF-B8DF-DB0BF6097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6F9E-1FEB-43AF-B8DF-DB0BF6097B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7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06F9E-1FEB-43AF-B8DF-DB0BF6097B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4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716" y="1255355"/>
            <a:ext cx="10363200" cy="1470025"/>
          </a:xfrm>
        </p:spPr>
        <p:txBody>
          <a:bodyPr/>
          <a:lstStyle/>
          <a:p>
            <a:r>
              <a:rPr dirty="0"/>
              <a:t>Customer Data Analysis – PRDA 0</a:t>
            </a:r>
            <a:r>
              <a:rPr lang="en-IN" dirty="0"/>
              <a:t>5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6116" y="2813871"/>
            <a:ext cx="8534400" cy="2702026"/>
          </a:xfrm>
        </p:spPr>
        <p:txBody>
          <a:bodyPr>
            <a:normAutofit fontScale="85000" lnSpcReduction="20000"/>
          </a:bodyPr>
          <a:lstStyle/>
          <a:p>
            <a:r>
              <a:rPr sz="3300" b="1" dirty="0"/>
              <a:t>Shopping</a:t>
            </a:r>
            <a:r>
              <a:rPr lang="en-IN" sz="3300" b="1" dirty="0"/>
              <a:t> Behaviour in Istanbul</a:t>
            </a:r>
            <a:r>
              <a:rPr sz="3300" b="1" dirty="0"/>
              <a:t> (2021–2023)</a:t>
            </a:r>
            <a:endParaRPr lang="en-IN" sz="3300" b="1" dirty="0"/>
          </a:p>
          <a:p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Presented by:</a:t>
            </a:r>
          </a:p>
          <a:p>
            <a:r>
              <a:rPr lang="en-US" b="1" dirty="0" err="1"/>
              <a:t>Ambarapu</a:t>
            </a:r>
            <a:r>
              <a:rPr lang="en-US" b="1" dirty="0"/>
              <a:t> Ravi</a:t>
            </a:r>
          </a:p>
          <a:p>
            <a:r>
              <a:rPr lang="en-US" b="1" dirty="0"/>
              <a:t>Sai Sahithya V</a:t>
            </a:r>
          </a:p>
          <a:p>
            <a:r>
              <a:rPr lang="en-US" b="1" dirty="0"/>
              <a:t>Neeharika B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Shopping Mall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6D918-1F9D-81DF-8DC2-A8FF43D1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80" y="1496296"/>
            <a:ext cx="6935168" cy="4696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6E1D0-FCDA-C78B-3C83-1C4A927A5AF0}"/>
              </a:ext>
            </a:extLst>
          </p:cNvPr>
          <p:cNvSpPr txBox="1"/>
          <p:nvPr/>
        </p:nvSpPr>
        <p:spPr>
          <a:xfrm>
            <a:off x="7449648" y="3184407"/>
            <a:ext cx="45130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Based on the provided chart, Mall of Istanbul generates the most revenue at 7.2M, followed by Kanyon with 6.8M. The data shows a significant drop-off in revenue for the other malls, with </a:t>
            </a:r>
            <a:r>
              <a:rPr lang="en-IN" sz="2000" dirty="0" err="1"/>
              <a:t>Metrocity</a:t>
            </a:r>
            <a:r>
              <a:rPr lang="en-IN" sz="2000" dirty="0"/>
              <a:t> generating 5.1M and the rest falling well below that mark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E0490-BA89-237F-1272-E03B297DE3D9}"/>
              </a:ext>
            </a:extLst>
          </p:cNvPr>
          <p:cNvSpPr txBox="1"/>
          <p:nvPr/>
        </p:nvSpPr>
        <p:spPr>
          <a:xfrm>
            <a:off x="737418" y="1698139"/>
            <a:ext cx="114545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✅ 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Primary customers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: Females → focus on promotions, loyalty, Cosmetics &amp; Clothing.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✅ 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High-value age group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: 36–65 → retention strategies, offers, targeted campaigns.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✅ 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Top revenue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: 36–50 → upsell premium products; 51–65 → slightly higher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✅ 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Payment: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Heavy cash use → promote digital/card payments.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✅ 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Google Sans"/>
              </a:rPr>
              <a:t>Low youth activity (&lt;18):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Only target if kids’ products are relevant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BB7F4C0-AA61-20BD-C1D7-7ADB93AE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07" y="1861819"/>
            <a:ext cx="1062543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Female Customers: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Launch female-focused promotions, loyalty programs, and expand product assortments in popular categories like Cosmetics and Clothing.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 High-Value Customers: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 customer retention strategies like offers and targeted email campaigns for the 36-65 age band.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Upsell Strategies: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upsell bundles and premium product promotions aimed at the 36-50 age group to capitalize on their higher spending habits.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Digital Payments: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 offering card-based incentives or upgrading point-of-sale (POS) systems to encourage the use of digital payments.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Marketing Campaigns: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the insights on category and demographic preferences to create more effective and targeted marketing campaigns.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Segments: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marketing efforts on the most profitable age and gender groups, and avoid prioritizing the under-18 segment unless a youth-focused product line is planned.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237BE-2482-CC13-A5C4-72C4FCECCA4F}"/>
              </a:ext>
            </a:extLst>
          </p:cNvPr>
          <p:cNvSpPr txBox="1"/>
          <p:nvPr/>
        </p:nvSpPr>
        <p:spPr>
          <a:xfrm>
            <a:off x="1769806" y="1923335"/>
            <a:ext cx="9419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The analysis highlights females and the 36–65 age group as key revenue drivers, with 36–50 contributing the highest-value purchases. Strategic focus on targeted promotions, premium product upselling, and digital payment adoption will enhance revenue and customer loyalty. Demographic-based marketing ensures campaigns are relevant and effective, while low-activity youth segments can be deprioritized unless kids’ products are targeted.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Analyze customer shopping patterns by gender, age, category, and payment method</a:t>
            </a:r>
          </a:p>
          <a:p>
            <a:r>
              <a:rPr dirty="0"/>
              <a:t>- Identify key revenue drivers</a:t>
            </a:r>
          </a:p>
          <a:p>
            <a:r>
              <a:rPr dirty="0"/>
              <a:t>- Provide actionable insights to improve sales and customer engagement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10 shopping malls in Istanbul (2021–2023)</a:t>
            </a:r>
          </a:p>
          <a:p>
            <a:r>
              <a:rPr lang="en-US" dirty="0"/>
              <a:t>Covers different age groups and genders</a:t>
            </a:r>
          </a:p>
          <a:p>
            <a:r>
              <a:rPr lang="en-US" dirty="0"/>
              <a:t>Includes details on customer info, products, payments, and malls</a:t>
            </a:r>
          </a:p>
          <a:p>
            <a:r>
              <a:rPr lang="en-US" b="1" dirty="0"/>
              <a:t>Key fields: </a:t>
            </a:r>
            <a:r>
              <a:rPr lang="en-US" dirty="0"/>
              <a:t>Invoice No, Customer ID, Gender, Age, Category, Quantity, Price, Payment Method, Invoice Date, Mall</a:t>
            </a:r>
          </a:p>
          <a:p>
            <a:r>
              <a:rPr lang="en-US" b="1" dirty="0"/>
              <a:t>Derived fields</a:t>
            </a:r>
            <a:r>
              <a:rPr lang="en-US" dirty="0"/>
              <a:t>: Revenue (Quantity × Price), Age Groups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Shopping Distribution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904" y="4709319"/>
            <a:ext cx="6449961" cy="2011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shopping distribution shows that female customers contribute a higher share of purchases compared to males. This highlights women as the more active shoppers, making them a key target group for marketing strategies.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DD809-65E5-8749-5405-29ADE9E2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7" t="11489" r="2195" b="2910"/>
          <a:stretch>
            <a:fillRect/>
          </a:stretch>
        </p:blipFill>
        <p:spPr>
          <a:xfrm>
            <a:off x="521110" y="1417638"/>
            <a:ext cx="6341806" cy="31543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&amp; Revenue by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97AB1-11DF-E059-7E3F-EDD78A9B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5" t="3071" b="2476"/>
          <a:stretch>
            <a:fillRect/>
          </a:stretch>
        </p:blipFill>
        <p:spPr>
          <a:xfrm>
            <a:off x="609600" y="1514168"/>
            <a:ext cx="5535561" cy="293001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C4479FE-36DF-5F92-A882-26543A352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887"/>
          <a:stretch>
            <a:fillRect/>
          </a:stretch>
        </p:blipFill>
        <p:spPr>
          <a:xfrm>
            <a:off x="7614552" y="3849330"/>
            <a:ext cx="4213655" cy="30086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7495F-AE4E-B798-579A-3E9691AAB7F6}"/>
              </a:ext>
            </a:extLst>
          </p:cNvPr>
          <p:cNvSpPr txBox="1"/>
          <p:nvPr/>
        </p:nvSpPr>
        <p:spPr>
          <a:xfrm>
            <a:off x="6921909" y="2152921"/>
            <a:ext cx="4817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Female customers purchased a higher number of products (</a:t>
            </a:r>
            <a:r>
              <a:rPr lang="en-US" b="1" dirty="0"/>
              <a:t>24K</a:t>
            </a:r>
            <a:r>
              <a:rPr lang="en-US" dirty="0"/>
              <a:t>) compared to male customers (</a:t>
            </a:r>
            <a:r>
              <a:rPr lang="en-US" b="1" dirty="0"/>
              <a:t>17K</a:t>
            </a:r>
            <a:r>
              <a:rPr lang="en-US" dirty="0"/>
              <a:t>), showing stronger buying participation from females.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6A623-CF4E-FB58-4E7B-4D442BF7828F}"/>
              </a:ext>
            </a:extLst>
          </p:cNvPr>
          <p:cNvSpPr txBox="1"/>
          <p:nvPr/>
        </p:nvSpPr>
        <p:spPr>
          <a:xfrm>
            <a:off x="914399" y="5250029"/>
            <a:ext cx="6204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Female customers generated higher revenue (</a:t>
            </a:r>
            <a:r>
              <a:rPr lang="en-US" b="1" dirty="0"/>
              <a:t>₹20.29M</a:t>
            </a:r>
            <a:r>
              <a:rPr lang="en-US" dirty="0"/>
              <a:t>) than male customers (</a:t>
            </a:r>
            <a:r>
              <a:rPr lang="en-US" b="1" dirty="0"/>
              <a:t>₹14.22M</a:t>
            </a:r>
            <a:r>
              <a:rPr lang="en-US" dirty="0"/>
              <a:t>), indicating that females not only buy more but also contribute more significantly to overall sales revenue.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Shopping Distribution by 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03C941-5290-E3E2-E3F6-77990283A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9456" r="1043"/>
          <a:stretch>
            <a:fillRect/>
          </a:stretch>
        </p:blipFill>
        <p:spPr>
          <a:xfrm>
            <a:off x="186813" y="1329148"/>
            <a:ext cx="8937523" cy="34831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102E9-0E7A-0E18-F9F6-D3DEDC8F0ECC}"/>
              </a:ext>
            </a:extLst>
          </p:cNvPr>
          <p:cNvSpPr txBox="1"/>
          <p:nvPr/>
        </p:nvSpPr>
        <p:spPr>
          <a:xfrm>
            <a:off x="1482212" y="5470225"/>
            <a:ext cx="9227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35-44 age group</a:t>
            </a:r>
            <a:r>
              <a:rPr lang="en-US" dirty="0"/>
              <a:t> has the highest number of customers, making it the largest customer base. The distribution is also strong for the </a:t>
            </a:r>
            <a:r>
              <a:rPr lang="en-US" b="1" dirty="0"/>
              <a:t>25-34</a:t>
            </a:r>
            <a:r>
              <a:rPr lang="en-US" dirty="0"/>
              <a:t> and </a:t>
            </a:r>
            <a:r>
              <a:rPr lang="en-US" b="1" dirty="0"/>
              <a:t>45-54</a:t>
            </a:r>
            <a:r>
              <a:rPr lang="en-US" dirty="0"/>
              <a:t> age groups. The number of customers is significantly lower for the youngest (15-24) and oldest (65+) age groups, indicating that they are not the primary customer demographic.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Revenue by Age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DCA31-BF0F-A72A-519E-C78F6620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0" t="2572" b="2576"/>
          <a:stretch>
            <a:fillRect/>
          </a:stretch>
        </p:blipFill>
        <p:spPr>
          <a:xfrm>
            <a:off x="294968" y="1378309"/>
            <a:ext cx="5270090" cy="2682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ABE9D-88A2-6BEA-DCC9-D21DE3F2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2288"/>
            <a:ext cx="5801032" cy="2561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2528F-2235-48DB-5F31-4ED390310D3A}"/>
              </a:ext>
            </a:extLst>
          </p:cNvPr>
          <p:cNvSpPr txBox="1"/>
          <p:nvPr/>
        </p:nvSpPr>
        <p:spPr>
          <a:xfrm>
            <a:off x="5869858" y="17237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chart shows that the </a:t>
            </a:r>
            <a:r>
              <a:rPr lang="en-US" b="1" dirty="0"/>
              <a:t>35-44 age group</a:t>
            </a:r>
            <a:r>
              <a:rPr lang="en-US" dirty="0"/>
              <a:t> purchased the highest quantity of products. The number of products sold is consistently strong for the middle-aged groups, while it is significantly lower for the youngest (15-24) and oldest (65+) demographics.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0BA69-4C66-7EA4-6A6D-C3B41186A114}"/>
              </a:ext>
            </a:extLst>
          </p:cNvPr>
          <p:cNvSpPr txBox="1"/>
          <p:nvPr/>
        </p:nvSpPr>
        <p:spPr>
          <a:xfrm>
            <a:off x="196646" y="4879526"/>
            <a:ext cx="5801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chart indicates that the </a:t>
            </a:r>
            <a:r>
              <a:rPr lang="en-US" b="1" dirty="0"/>
              <a:t>35-44 age group</a:t>
            </a:r>
            <a:r>
              <a:rPr lang="en-US" dirty="0"/>
              <a:t> generates the most total revenue for the business. This finding confirms that the age group responsible for buying the most products is also the most profitable.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 Category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A8BE45-7E10-3026-D61A-C84ECD38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961" y="3278698"/>
            <a:ext cx="8436078" cy="29844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C801CA-9DCC-1036-76FA-6225279941B5}"/>
              </a:ext>
            </a:extLst>
          </p:cNvPr>
          <p:cNvSpPr txBox="1"/>
          <p:nvPr/>
        </p:nvSpPr>
        <p:spPr>
          <a:xfrm>
            <a:off x="1897626" y="1697509"/>
            <a:ext cx="87507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Clothing</a:t>
            </a:r>
            <a:r>
              <a:rPr lang="en-US" dirty="0"/>
              <a:t> category generates the most revenue overall, with </a:t>
            </a:r>
            <a:r>
              <a:rPr lang="en-US" b="1" dirty="0"/>
              <a:t>female customers consistently outspending male customers</a:t>
            </a:r>
            <a:r>
              <a:rPr lang="en-US" dirty="0"/>
              <a:t> across all product categories. The data shows that while both genders contribute to sales, female shoppers are the primary drivers of revenue across the entire product range.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Method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E124C-02CF-F013-F305-18C0E403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" t="4853"/>
          <a:stretch>
            <a:fillRect/>
          </a:stretch>
        </p:blipFill>
        <p:spPr>
          <a:xfrm>
            <a:off x="285135" y="1417638"/>
            <a:ext cx="5498414" cy="2824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7598B-D94D-34D5-E039-8A134CCD0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58" y="3838253"/>
            <a:ext cx="5270091" cy="2824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58C37D-478D-A95D-7FA6-148FEBD301CB}"/>
              </a:ext>
            </a:extLst>
          </p:cNvPr>
          <p:cNvSpPr txBox="1"/>
          <p:nvPr/>
        </p:nvSpPr>
        <p:spPr>
          <a:xfrm>
            <a:off x="5968182" y="17235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Both male and female customers show a strong preference for using </a:t>
            </a:r>
            <a:r>
              <a:rPr lang="en-US" b="1" dirty="0"/>
              <a:t>Cash</a:t>
            </a:r>
            <a:r>
              <a:rPr lang="en-US" dirty="0"/>
              <a:t>, making it the most popular payment method. Female customers, however, have a higher number of transactions across all payment types when compared to male customer.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F28A90-19B8-F928-153D-EE5C60F8F0D4}"/>
              </a:ext>
            </a:extLst>
          </p:cNvPr>
          <p:cNvSpPr txBox="1"/>
          <p:nvPr/>
        </p:nvSpPr>
        <p:spPr>
          <a:xfrm>
            <a:off x="452284" y="4984162"/>
            <a:ext cx="58501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overall payment method distribution is dominated by </a:t>
            </a:r>
            <a:r>
              <a:rPr lang="en-US" b="1" dirty="0"/>
              <a:t>Cash</a:t>
            </a:r>
            <a:r>
              <a:rPr lang="en-US" dirty="0"/>
              <a:t> transactions, which are used by more than half of all customers. </a:t>
            </a:r>
            <a:r>
              <a:rPr lang="en-US" b="1" dirty="0"/>
              <a:t>Credit Card</a:t>
            </a:r>
            <a:r>
              <a:rPr lang="en-US" dirty="0"/>
              <a:t> are the second most preferred method, while </a:t>
            </a:r>
            <a:r>
              <a:rPr lang="en-US" b="1" dirty="0"/>
              <a:t>Debit Card</a:t>
            </a:r>
            <a:r>
              <a:rPr lang="en-US" dirty="0"/>
              <a:t> is the least used option for payments.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854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Google Sans</vt:lpstr>
      <vt:lpstr>Wingdings</vt:lpstr>
      <vt:lpstr>Office Theme</vt:lpstr>
      <vt:lpstr>Customer Data Analysis – PRDA 05</vt:lpstr>
      <vt:lpstr>Objective</vt:lpstr>
      <vt:lpstr>Dataset Overview</vt:lpstr>
      <vt:lpstr>Shopping Distribution by Gender</vt:lpstr>
      <vt:lpstr>Sales &amp; Revenue by Gender</vt:lpstr>
      <vt:lpstr>Shopping Distribution by Age</vt:lpstr>
      <vt:lpstr>Sales &amp; Revenue by Age Group</vt:lpstr>
      <vt:lpstr>Purchase Category Analysis</vt:lpstr>
      <vt:lpstr>Payment Method Distribution</vt:lpstr>
      <vt:lpstr>Shopping Mall Insights</vt:lpstr>
      <vt:lpstr>Key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NEEHARIKA B</dc:creator>
  <cp:keywords/>
  <dc:description>generated using python-pptx</dc:description>
  <cp:lastModifiedBy>NEEHARIKA B</cp:lastModifiedBy>
  <cp:revision>6</cp:revision>
  <dcterms:created xsi:type="dcterms:W3CDTF">2013-01-27T09:14:16Z</dcterms:created>
  <dcterms:modified xsi:type="dcterms:W3CDTF">2025-09-23T06:58:05Z</dcterms:modified>
  <cp:category/>
</cp:coreProperties>
</file>