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7" r:id="rId4"/>
  </p:sldMasterIdLst>
  <p:notesMasterIdLst>
    <p:notesMasterId r:id="rId21"/>
  </p:notesMasterIdLst>
  <p:sldIdLst>
    <p:sldId id="266" r:id="rId5"/>
    <p:sldId id="270" r:id="rId6"/>
    <p:sldId id="272" r:id="rId7"/>
    <p:sldId id="273" r:id="rId8"/>
    <p:sldId id="275" r:id="rId9"/>
    <p:sldId id="276" r:id="rId10"/>
    <p:sldId id="277" r:id="rId11"/>
    <p:sldId id="279" r:id="rId12"/>
    <p:sldId id="280" r:id="rId13"/>
    <p:sldId id="281" r:id="rId14"/>
    <p:sldId id="288" r:id="rId15"/>
    <p:sldId id="283" r:id="rId16"/>
    <p:sldId id="287" r:id="rId17"/>
    <p:sldId id="286" r:id="rId18"/>
    <p:sldId id="284" r:id="rId19"/>
    <p:sldId id="28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66"/>
    <a:srgbClr val="0000FF"/>
    <a:srgbClr val="0099FF"/>
    <a:srgbClr val="CC00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9426" autoAdjust="0"/>
  </p:normalViewPr>
  <p:slideViewPr>
    <p:cSldViewPr snapToGrid="0">
      <p:cViewPr varScale="1">
        <p:scale>
          <a:sx n="92" d="100"/>
          <a:sy n="92" d="100"/>
        </p:scale>
        <p:origin x="216" y="82"/>
      </p:cViewPr>
      <p:guideLst>
        <p:guide pos="3840"/>
        <p:guide pos="3940"/>
        <p:guide orient="horz"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15086-06BC-4F78-B508-4E1F94CCB86B}" type="datetimeFigureOut">
              <a:rPr lang="en-US" smtClean="0"/>
              <a:t>7/12/2024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4AFE6-52F8-436F-9DAC-607E2BE5A99D}" type="slidenum">
              <a:rPr lang="en-US" smtClean="0"/>
              <a:t>‹#›</a:t>
            </a:fld>
            <a:endParaRPr lang="en-US" dirty="0"/>
          </a:p>
        </p:txBody>
      </p:sp>
    </p:spTree>
    <p:extLst>
      <p:ext uri="{BB962C8B-B14F-4D97-AF65-F5344CB8AC3E}">
        <p14:creationId xmlns:p14="http://schemas.microsoft.com/office/powerpoint/2010/main" val="3635631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DA85BB-8327-437A-900F-6A3DB7A5ABC9}" type="datetime1">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7612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89FA6-8D64-42DE-8A02-4A6662349BFD}" type="datetime1">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18202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89FA6-8D64-42DE-8A02-4A6662349BFD}" type="datetime1">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29972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8D89FA6-8D64-42DE-8A02-4A6662349BFD}" type="datetime1">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569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8D89FA6-8D64-42DE-8A02-4A6662349BFD}" type="datetime1">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88952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8D89FA6-8D64-42DE-8A02-4A6662349BFD}" type="datetime1">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26000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C5E6C6-E680-4C09-9A82-6D6D4A458B45}" type="datetime1">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742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F7BBFA-E374-465F-B18D-F6CE71921593}" type="datetime1">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6749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CC5687-D9F1-45E2-A621-A964456C9C51}" type="datetime1">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4405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FA0BC-E7BB-4D55-8710-E8474A66771E}" type="datetime1">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3804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58A1C5-682A-4617-9A91-5759A79A935B}" type="datetime1">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0812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EFD0D0-99D2-4A10-AC62-6E2E6CF7A9EE}" type="datetime1">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9344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F7DEDF-EB2B-4F7F-B2DF-97C28C8FCBC9}" type="datetime1">
              <a:rPr lang="en-US" smtClean="0"/>
              <a:t>7/12/2024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619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780351-56D7-412F-9F2E-17819DF3B01D}" type="datetime1">
              <a:rPr lang="en-US" smtClean="0"/>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6402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F068B-C601-4124-944A-AED7D3FD7517}" type="datetime1">
              <a:rPr lang="en-US" smtClean="0"/>
              <a:t>7/12/2024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3825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F7A73-7818-460B-8F62-87CD8A1DAD1A}" type="datetime1">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929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CF8665-A302-4073-9097-DCE6BA8A5D14}" type="datetime1">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340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8D89FA6-8D64-42DE-8A02-4A6662349BFD}" type="datetime1">
              <a:rPr lang="en-US" smtClean="0"/>
              <a:t>7/12/2024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6193674"/>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 id="2147484020" r:id="rId13"/>
    <p:sldLayoutId id="2147484021" r:id="rId14"/>
    <p:sldLayoutId id="2147484022" r:id="rId15"/>
    <p:sldLayoutId id="2147484023" r:id="rId16"/>
    <p:sldLayoutId id="2147484024" r:id="rId17"/>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2CC5-3F64-4837-AE94-66C400A325B0}"/>
              </a:ext>
            </a:extLst>
          </p:cNvPr>
          <p:cNvSpPr>
            <a:spLocks noGrp="1"/>
          </p:cNvSpPr>
          <p:nvPr>
            <p:ph type="ctrTitle"/>
          </p:nvPr>
        </p:nvSpPr>
        <p:spPr>
          <a:xfrm>
            <a:off x="75708" y="461043"/>
            <a:ext cx="11887200" cy="969967"/>
          </a:xfrm>
        </p:spPr>
        <p:txBody>
          <a:bodyPr>
            <a:normAutofit fontScale="90000"/>
          </a:bodyPr>
          <a:lstStyle/>
          <a:p>
            <a:r>
              <a:rPr lang="en-US" sz="22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7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Paper</a:t>
            </a:r>
            <a:r>
              <a:rPr lang="en-US" sz="2700" b="1" dirty="0">
                <a:solidFill>
                  <a:schemeClr val="accent1">
                    <a:lumMod val="75000"/>
                  </a:schemeClr>
                </a:solidFill>
                <a:latin typeface="Times New Roman" panose="02020603050405020304" pitchFamily="18" charset="0"/>
                <a:cs typeface="Times New Roman" panose="02020603050405020304" pitchFamily="18" charset="0"/>
              </a:rPr>
              <a:t> id:icscss-495</a:t>
            </a:r>
            <a:br>
              <a:rPr lang="en-US" sz="2000" b="1" dirty="0">
                <a:solidFill>
                  <a:schemeClr val="accent1">
                    <a:lumMod val="75000"/>
                  </a:schemeClr>
                </a:solidFill>
                <a:latin typeface="Times New Roman" panose="02020603050405020304" pitchFamily="18" charset="0"/>
                <a:cs typeface="Times New Roman" panose="02020603050405020304" pitchFamily="18" charset="0"/>
              </a:rPr>
            </a:br>
            <a:br>
              <a:rPr lang="en-US" sz="2000" dirty="0">
                <a:solidFill>
                  <a:schemeClr val="accent1">
                    <a:lumMod val="75000"/>
                  </a:schemeClr>
                </a:solidFill>
                <a:latin typeface="Times New Roman" panose="02020603050405020304" pitchFamily="18" charset="0"/>
                <a:cs typeface="Times New Roman" panose="02020603050405020304" pitchFamily="18" charset="0"/>
              </a:rPr>
            </a:br>
            <a:endParaRPr lang="en-US" sz="2700" dirty="0">
              <a:solidFill>
                <a:schemeClr val="accent1">
                  <a:lumMod val="75000"/>
                </a:schemeClr>
              </a:solidFill>
            </a:endParaRPr>
          </a:p>
        </p:txBody>
      </p:sp>
      <p:sp>
        <p:nvSpPr>
          <p:cNvPr id="3" name="Subtitle 2">
            <a:extLst>
              <a:ext uri="{FF2B5EF4-FFF2-40B4-BE49-F238E27FC236}">
                <a16:creationId xmlns:a16="http://schemas.microsoft.com/office/drawing/2014/main" id="{150012D5-B732-49FA-8D2C-A5C52B3641FB}"/>
              </a:ext>
            </a:extLst>
          </p:cNvPr>
          <p:cNvSpPr>
            <a:spLocks noGrp="1"/>
          </p:cNvSpPr>
          <p:nvPr>
            <p:ph type="subTitle" idx="1"/>
          </p:nvPr>
        </p:nvSpPr>
        <p:spPr>
          <a:xfrm>
            <a:off x="149629" y="817851"/>
            <a:ext cx="11813279" cy="5682702"/>
          </a:xfrm>
        </p:spPr>
        <p:txBody>
          <a:bodyPr>
            <a:normAutofit/>
          </a:bodyPr>
          <a:lstStyle/>
          <a:p>
            <a:pPr algn="ctr"/>
            <a:endParaRPr lang="en-US" sz="2400" b="1" dirty="0">
              <a:solidFill>
                <a:schemeClr val="accent1">
                  <a:lumMod val="75000"/>
                </a:schemeClr>
              </a:solidFill>
              <a:effectLst/>
              <a:latin typeface="Times New Roman" panose="02020603050405020304" pitchFamily="18" charset="0"/>
              <a:cs typeface="Times New Roman" panose="02020603050405020304" pitchFamily="18" charset="0"/>
            </a:endParaRPr>
          </a:p>
          <a:p>
            <a:pPr algn="ctr"/>
            <a:r>
              <a:rPr lang="en-US" sz="2800" b="1" dirty="0">
                <a:solidFill>
                  <a:schemeClr val="accent1">
                    <a:lumMod val="75000"/>
                  </a:schemeClr>
                </a:solidFill>
                <a:effectLst/>
                <a:latin typeface="Times New Roman" panose="02020603050405020304" pitchFamily="18" charset="0"/>
                <a:cs typeface="Times New Roman" panose="02020603050405020304" pitchFamily="18" charset="0"/>
              </a:rPr>
              <a:t>2nd International Conference on Sustainable Computing and Smart Systems (ICSCSS 2024)</a:t>
            </a:r>
          </a:p>
          <a:p>
            <a:pPr algn="ctr"/>
            <a:endParaRPr lang="en-US" sz="2800" b="1" dirty="0">
              <a:solidFill>
                <a:schemeClr val="accent1">
                  <a:lumMod val="75000"/>
                </a:schemeClr>
              </a:solidFill>
              <a:effectLst/>
              <a:latin typeface="Times New Roman" panose="02020603050405020304" pitchFamily="18" charset="0"/>
              <a:cs typeface="Times New Roman" panose="02020603050405020304" pitchFamily="18" charset="0"/>
            </a:endParaRPr>
          </a:p>
          <a:p>
            <a:pPr algn="ctr"/>
            <a:r>
              <a:rPr lang="en-US" sz="2800" b="1" dirty="0">
                <a:solidFill>
                  <a:schemeClr val="accent1">
                    <a:lumMod val="75000"/>
                  </a:schemeClr>
                </a:solidFill>
                <a:effectLst/>
                <a:latin typeface="Times New Roman" panose="02020603050405020304" pitchFamily="18" charset="0"/>
                <a:cs typeface="Times New Roman" panose="02020603050405020304" pitchFamily="18" charset="0"/>
              </a:rPr>
              <a:t>PRECOCIOUS DIAGNOSIS OF ALZHEIMER’S DISEASE USING MACHINE LEARNING</a:t>
            </a:r>
          </a:p>
          <a:p>
            <a:pPr algn="ctr"/>
            <a:endParaRPr lang="en-IN" sz="2000" b="1" dirty="0">
              <a:solidFill>
                <a:schemeClr val="accent1">
                  <a:lumMod val="75000"/>
                </a:schemeClr>
              </a:solidFill>
              <a:effectLst/>
              <a:latin typeface="Times New Roman" panose="02020603050405020304" pitchFamily="18" charset="0"/>
              <a:cs typeface="Times New Roman" panose="02020603050405020304" pitchFamily="18" charset="0"/>
            </a:endParaRPr>
          </a:p>
          <a:p>
            <a:pPr algn="ctr"/>
            <a:r>
              <a:rPr lang="en-IN" sz="2000" b="1" dirty="0">
                <a:solidFill>
                  <a:schemeClr val="accent1">
                    <a:lumMod val="75000"/>
                  </a:schemeClr>
                </a:solidFill>
                <a:effectLst/>
                <a:latin typeface="Times New Roman" panose="02020603050405020304" pitchFamily="18" charset="0"/>
                <a:cs typeface="Times New Roman" panose="02020603050405020304" pitchFamily="18" charset="0"/>
              </a:rPr>
              <a:t>Presented by : Shaik </a:t>
            </a:r>
            <a:r>
              <a:rPr lang="en-IN" sz="2000" b="1" dirty="0" err="1">
                <a:solidFill>
                  <a:schemeClr val="accent1">
                    <a:lumMod val="75000"/>
                  </a:schemeClr>
                </a:solidFill>
                <a:effectLst/>
                <a:latin typeface="Times New Roman" panose="02020603050405020304" pitchFamily="18" charset="0"/>
                <a:cs typeface="Times New Roman" panose="02020603050405020304" pitchFamily="18" charset="0"/>
              </a:rPr>
              <a:t>Neeha</a:t>
            </a:r>
            <a:r>
              <a:rPr lang="en-IN" sz="2000" b="1" dirty="0">
                <a:solidFill>
                  <a:schemeClr val="accent1">
                    <a:lumMod val="75000"/>
                  </a:schemeClr>
                </a:solidFill>
                <a:effectLst/>
                <a:latin typeface="Times New Roman" panose="02020603050405020304" pitchFamily="18" charset="0"/>
                <a:cs typeface="Times New Roman" panose="02020603050405020304" pitchFamily="18" charset="0"/>
              </a:rPr>
              <a:t> Yasmin</a:t>
            </a:r>
          </a:p>
          <a:p>
            <a:pPr algn="ctr"/>
            <a:endParaRPr lang="en-IN" sz="2000" dirty="0">
              <a:solidFill>
                <a:schemeClr val="accent1">
                  <a:lumMod val="75000"/>
                </a:schemeClr>
              </a:solidFill>
              <a:effectLst/>
              <a:latin typeface="Times New Roman" panose="02020603050405020304" pitchFamily="18" charset="0"/>
              <a:cs typeface="Times New Roman" panose="02020603050405020304" pitchFamily="18" charset="0"/>
            </a:endParaRPr>
          </a:p>
          <a:p>
            <a:pPr algn="ctr"/>
            <a:r>
              <a:rPr lang="en-US" sz="2000" dirty="0">
                <a:solidFill>
                  <a:schemeClr val="accent1">
                    <a:lumMod val="75000"/>
                  </a:schemeClr>
                </a:solidFill>
                <a:effectLst/>
                <a:latin typeface="Times New Roman" panose="02020603050405020304" pitchFamily="18" charset="0"/>
                <a:cs typeface="Times New Roman" panose="02020603050405020304" pitchFamily="18" charset="0"/>
              </a:rPr>
              <a:t>LAKIREDDY BALI REDDY COLLEGE OF ENGINEERING</a:t>
            </a:r>
          </a:p>
          <a:p>
            <a:pPr algn="ctr"/>
            <a:r>
              <a:rPr lang="en-US" sz="2000" dirty="0">
                <a:solidFill>
                  <a:schemeClr val="accent1">
                    <a:lumMod val="75000"/>
                  </a:schemeClr>
                </a:solidFill>
                <a:effectLst/>
                <a:latin typeface="Times New Roman" panose="02020603050405020304" pitchFamily="18" charset="0"/>
                <a:cs typeface="Times New Roman" panose="02020603050405020304" pitchFamily="18" charset="0"/>
              </a:rPr>
              <a:t>(An Autonomous Institution Since 2010)</a:t>
            </a:r>
          </a:p>
          <a:p>
            <a:pPr algn="ctr"/>
            <a:r>
              <a:rPr lang="en-US" sz="2000" dirty="0">
                <a:solidFill>
                  <a:schemeClr val="accent1">
                    <a:lumMod val="75000"/>
                  </a:schemeClr>
                </a:solidFill>
                <a:effectLst/>
                <a:latin typeface="Times New Roman" panose="02020603050405020304" pitchFamily="18" charset="0"/>
                <a:cs typeface="Times New Roman" panose="02020603050405020304" pitchFamily="18" charset="0"/>
              </a:rPr>
              <a:t> </a:t>
            </a:r>
            <a:r>
              <a:rPr lang="en-IN" sz="2000" dirty="0">
                <a:solidFill>
                  <a:schemeClr val="accent1">
                    <a:lumMod val="75000"/>
                  </a:schemeClr>
                </a:solidFill>
                <a:effectLst/>
                <a:latin typeface="Times New Roman" panose="02020603050405020304" pitchFamily="18" charset="0"/>
                <a:cs typeface="Times New Roman" panose="02020603050405020304" pitchFamily="18" charset="0"/>
              </a:rPr>
              <a:t>Affiliated to </a:t>
            </a:r>
            <a:r>
              <a:rPr lang="en-US" sz="2000" dirty="0">
                <a:solidFill>
                  <a:schemeClr val="accent1">
                    <a:lumMod val="75000"/>
                  </a:schemeClr>
                </a:solidFill>
                <a:effectLst/>
                <a:latin typeface="Times New Roman" panose="02020603050405020304" pitchFamily="18" charset="0"/>
                <a:cs typeface="Times New Roman" panose="02020603050405020304" pitchFamily="18" charset="0"/>
              </a:rPr>
              <a:t>JNTUK, Kakinada </a:t>
            </a:r>
            <a:endParaRPr lang="en-IN" sz="2000" dirty="0">
              <a:solidFill>
                <a:schemeClr val="accent1">
                  <a:lumMod val="75000"/>
                </a:schemeClr>
              </a:solidFill>
              <a:effectLst/>
              <a:latin typeface="Times New Roman" panose="02020603050405020304" pitchFamily="18" charset="0"/>
              <a:cs typeface="Times New Roman" panose="02020603050405020304" pitchFamily="18" charset="0"/>
            </a:endParaRPr>
          </a:p>
          <a:p>
            <a:pPr algn="ctr"/>
            <a:endParaRPr lang="en-US" sz="2400" b="1" dirty="0">
              <a:solidFill>
                <a:schemeClr val="accent1">
                  <a:lumMod val="75000"/>
                </a:schemeClr>
              </a:solidFill>
              <a:effectLst/>
              <a:latin typeface="Times New Roman" panose="02020603050405020304" pitchFamily="18" charset="0"/>
              <a:cs typeface="Times New Roman" panose="02020603050405020304" pitchFamily="18" charset="0"/>
            </a:endParaRPr>
          </a:p>
          <a:p>
            <a:pPr algn="ctr"/>
            <a:endParaRPr lang="en-US" b="1" dirty="0">
              <a:solidFill>
                <a:schemeClr val="accent1">
                  <a:lumMod val="75000"/>
                </a:schemeClr>
              </a:solidFill>
              <a:effectLst/>
            </a:endParaRPr>
          </a:p>
        </p:txBody>
      </p:sp>
    </p:spTree>
    <p:extLst>
      <p:ext uri="{BB962C8B-B14F-4D97-AF65-F5344CB8AC3E}">
        <p14:creationId xmlns:p14="http://schemas.microsoft.com/office/powerpoint/2010/main" val="385731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5.jpeg">
            <a:extLst>
              <a:ext uri="{FF2B5EF4-FFF2-40B4-BE49-F238E27FC236}">
                <a16:creationId xmlns:a16="http://schemas.microsoft.com/office/drawing/2014/main" id="{FE3C3697-3AFC-65F7-16F5-CE3E37F4FA95}"/>
              </a:ext>
            </a:extLst>
          </p:cNvPr>
          <p:cNvPicPr>
            <a:picLocks noChangeAspect="1"/>
          </p:cNvPicPr>
          <p:nvPr/>
        </p:nvPicPr>
        <p:blipFill>
          <a:blip r:embed="rId2" cstate="print"/>
          <a:stretch>
            <a:fillRect/>
          </a:stretch>
        </p:blipFill>
        <p:spPr>
          <a:xfrm>
            <a:off x="1726009" y="715130"/>
            <a:ext cx="4229030" cy="2456754"/>
          </a:xfrm>
          <a:prstGeom prst="rect">
            <a:avLst/>
          </a:prstGeom>
        </p:spPr>
      </p:pic>
      <p:pic>
        <p:nvPicPr>
          <p:cNvPr id="3" name="image6.jpeg">
            <a:extLst>
              <a:ext uri="{FF2B5EF4-FFF2-40B4-BE49-F238E27FC236}">
                <a16:creationId xmlns:a16="http://schemas.microsoft.com/office/drawing/2014/main" id="{A8A94306-15E5-8CDD-F861-037B58809E46}"/>
              </a:ext>
            </a:extLst>
          </p:cNvPr>
          <p:cNvPicPr>
            <a:picLocks noChangeAspect="1"/>
          </p:cNvPicPr>
          <p:nvPr/>
        </p:nvPicPr>
        <p:blipFill>
          <a:blip r:embed="rId3" cstate="print"/>
          <a:stretch>
            <a:fillRect/>
          </a:stretch>
        </p:blipFill>
        <p:spPr>
          <a:xfrm>
            <a:off x="1553311" y="3747797"/>
            <a:ext cx="4441726" cy="2456754"/>
          </a:xfrm>
          <a:prstGeom prst="rect">
            <a:avLst/>
          </a:prstGeom>
        </p:spPr>
      </p:pic>
      <p:sp>
        <p:nvSpPr>
          <p:cNvPr id="7" name="TextBox 6">
            <a:extLst>
              <a:ext uri="{FF2B5EF4-FFF2-40B4-BE49-F238E27FC236}">
                <a16:creationId xmlns:a16="http://schemas.microsoft.com/office/drawing/2014/main" id="{FB652E64-10A0-7699-C4AF-F4D90E2AD0C7}"/>
              </a:ext>
            </a:extLst>
          </p:cNvPr>
          <p:cNvSpPr txBox="1"/>
          <p:nvPr/>
        </p:nvSpPr>
        <p:spPr>
          <a:xfrm>
            <a:off x="1726009" y="96336"/>
            <a:ext cx="9429824" cy="523220"/>
          </a:xfrm>
          <a:prstGeom prst="rect">
            <a:avLst/>
          </a:prstGeom>
          <a:noFill/>
        </p:spPr>
        <p:txBody>
          <a:bodyPr wrap="square">
            <a:spAutoFit/>
          </a:bodyPr>
          <a:lstStyle/>
          <a:p>
            <a:pPr algn="ctr"/>
            <a:r>
              <a:rPr lang="en-IN" sz="2800" b="1" kern="1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VISUALIZATION AND RESULTS</a:t>
            </a:r>
            <a:endParaRPr lang="en-IN" sz="2800" dirty="0">
              <a:solidFill>
                <a:schemeClr val="accent1">
                  <a:lumMod val="75000"/>
                </a:schemeClr>
              </a:solidFill>
            </a:endParaRPr>
          </a:p>
        </p:txBody>
      </p:sp>
      <p:sp>
        <p:nvSpPr>
          <p:cNvPr id="8" name="TextBox 7">
            <a:extLst>
              <a:ext uri="{FF2B5EF4-FFF2-40B4-BE49-F238E27FC236}">
                <a16:creationId xmlns:a16="http://schemas.microsoft.com/office/drawing/2014/main" id="{989AB73C-9C68-17D6-D0CB-50318B87B64E}"/>
              </a:ext>
            </a:extLst>
          </p:cNvPr>
          <p:cNvSpPr txBox="1"/>
          <p:nvPr/>
        </p:nvSpPr>
        <p:spPr>
          <a:xfrm>
            <a:off x="1814174" y="3267458"/>
            <a:ext cx="3920001" cy="369332"/>
          </a:xfrm>
          <a:prstGeom prst="rect">
            <a:avLst/>
          </a:prstGeom>
          <a:noFill/>
        </p:spPr>
        <p:txBody>
          <a:bodyPr wrap="square">
            <a:spAutoFit/>
          </a:bodyPr>
          <a:lstStyle/>
          <a:p>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Kernel</a:t>
            </a:r>
            <a:r>
              <a:rPr lang="en-US" sz="1800" b="1" spc="1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Density</a:t>
            </a:r>
            <a:r>
              <a:rPr lang="en-US" sz="1800" b="1" spc="9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Estimation</a:t>
            </a:r>
            <a:r>
              <a:rPr lang="en-US" sz="1800" b="1" spc="3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Plot (fig-e)</a:t>
            </a:r>
            <a:endParaRPr lang="en-IN" b="1" dirty="0">
              <a:solidFill>
                <a:schemeClr val="accent1">
                  <a:lumMod val="75000"/>
                </a:schemeClr>
              </a:solidFill>
            </a:endParaRPr>
          </a:p>
        </p:txBody>
      </p:sp>
      <p:sp>
        <p:nvSpPr>
          <p:cNvPr id="10" name="TextBox 9">
            <a:extLst>
              <a:ext uri="{FF2B5EF4-FFF2-40B4-BE49-F238E27FC236}">
                <a16:creationId xmlns:a16="http://schemas.microsoft.com/office/drawing/2014/main" id="{951EA969-A691-CAAC-FCC8-0D0A7AEE41DF}"/>
              </a:ext>
            </a:extLst>
          </p:cNvPr>
          <p:cNvSpPr txBox="1"/>
          <p:nvPr/>
        </p:nvSpPr>
        <p:spPr>
          <a:xfrm>
            <a:off x="2556195" y="6315558"/>
            <a:ext cx="3020038" cy="369332"/>
          </a:xfrm>
          <a:prstGeom prst="rect">
            <a:avLst/>
          </a:prstGeom>
          <a:noFill/>
        </p:spPr>
        <p:txBody>
          <a:bodyPr wrap="square">
            <a:spAutoFit/>
          </a:bodyPr>
          <a:lstStyle/>
          <a:p>
            <a:r>
              <a:rPr lang="en-US" sz="1800" b="1" spc="-5" dirty="0">
                <a:solidFill>
                  <a:schemeClr val="accent1">
                    <a:lumMod val="75000"/>
                  </a:schemeClr>
                </a:solidFill>
                <a:effectLst/>
                <a:latin typeface="Times New Roman" panose="02020603050405020304" pitchFamily="18" charset="0"/>
                <a:ea typeface="Times New Roman" panose="02020603050405020304" pitchFamily="18" charset="0"/>
              </a:rPr>
              <a:t>Face</a:t>
            </a:r>
            <a:r>
              <a:rPr lang="en-US" sz="1800" b="1" spc="-6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spc="-5" dirty="0">
                <a:solidFill>
                  <a:schemeClr val="accent1">
                    <a:lumMod val="75000"/>
                  </a:schemeClr>
                </a:solidFill>
                <a:effectLst/>
                <a:latin typeface="Times New Roman" panose="02020603050405020304" pitchFamily="18" charset="0"/>
                <a:ea typeface="Times New Roman" panose="02020603050405020304" pitchFamily="18" charset="0"/>
              </a:rPr>
              <a:t>Grid</a:t>
            </a:r>
            <a:r>
              <a:rPr lang="en-US" sz="1800" b="1" spc="-4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spc="-5" dirty="0">
                <a:solidFill>
                  <a:schemeClr val="accent1">
                    <a:lumMod val="75000"/>
                  </a:schemeClr>
                </a:solidFill>
                <a:effectLst/>
                <a:latin typeface="Times New Roman" panose="02020603050405020304" pitchFamily="18" charset="0"/>
                <a:ea typeface="Times New Roman" panose="02020603050405020304" pitchFamily="18" charset="0"/>
              </a:rPr>
              <a:t>KDE</a:t>
            </a:r>
            <a:r>
              <a:rPr lang="en-US" sz="1800" b="1" spc="-4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spc="-5" dirty="0">
                <a:solidFill>
                  <a:schemeClr val="accent1">
                    <a:lumMod val="75000"/>
                  </a:schemeClr>
                </a:solidFill>
                <a:effectLst/>
                <a:latin typeface="Times New Roman" panose="02020603050405020304" pitchFamily="18" charset="0"/>
                <a:ea typeface="Times New Roman" panose="02020603050405020304" pitchFamily="18" charset="0"/>
              </a:rPr>
              <a:t>Plot(fig-f)</a:t>
            </a:r>
            <a:r>
              <a:rPr lang="en-US" sz="1800" b="1" spc="-55" dirty="0">
                <a:solidFill>
                  <a:schemeClr val="accent1">
                    <a:lumMod val="75000"/>
                  </a:schemeClr>
                </a:solidFill>
                <a:effectLst/>
                <a:latin typeface="Times New Roman" panose="02020603050405020304" pitchFamily="18" charset="0"/>
                <a:ea typeface="Times New Roman" panose="02020603050405020304" pitchFamily="18" charset="0"/>
              </a:rPr>
              <a:t> </a:t>
            </a:r>
            <a:endParaRPr lang="en-IN" b="1" dirty="0">
              <a:solidFill>
                <a:schemeClr val="accent1">
                  <a:lumMod val="75000"/>
                </a:schemeClr>
              </a:solidFill>
            </a:endParaRPr>
          </a:p>
        </p:txBody>
      </p:sp>
      <p:sp>
        <p:nvSpPr>
          <p:cNvPr id="9" name="TextBox 8">
            <a:extLst>
              <a:ext uri="{FF2B5EF4-FFF2-40B4-BE49-F238E27FC236}">
                <a16:creationId xmlns:a16="http://schemas.microsoft.com/office/drawing/2014/main" id="{B4584584-CF6F-B326-C8E7-D2E178FE0E0A}"/>
              </a:ext>
            </a:extLst>
          </p:cNvPr>
          <p:cNvSpPr txBox="1"/>
          <p:nvPr/>
        </p:nvSpPr>
        <p:spPr>
          <a:xfrm>
            <a:off x="6159731" y="974011"/>
            <a:ext cx="5808887" cy="1938992"/>
          </a:xfrm>
          <a:prstGeom prst="rect">
            <a:avLst/>
          </a:prstGeom>
          <a:noFill/>
        </p:spPr>
        <p:txBody>
          <a:bodyPr wrap="square">
            <a:spAutoFit/>
          </a:bodyPr>
          <a:lstStyle/>
          <a:p>
            <a:pPr algn="just"/>
            <a:r>
              <a:rPr lang="en-IN" sz="2000" dirty="0">
                <a:solidFill>
                  <a:schemeClr val="accent1">
                    <a:lumMod val="75000"/>
                  </a:schemeClr>
                </a:solidFill>
                <a:latin typeface="Times New Roman" panose="02020603050405020304" pitchFamily="18" charset="0"/>
                <a:cs typeface="Times New Roman" panose="02020603050405020304" pitchFamily="18" charset="0"/>
              </a:rPr>
              <a:t>Kernel Density Estimation (KDE) graph helps visualize data's underlying probability distribution, revealing patterns, peaks, and spread. Using 'MMSE' feature, it effectively estimates density, smoothing data with bandwidth h and kernel K, aiding complex data analysis and interpretation.</a:t>
            </a:r>
          </a:p>
        </p:txBody>
      </p:sp>
      <p:sp>
        <p:nvSpPr>
          <p:cNvPr id="13" name="TextBox 12">
            <a:extLst>
              <a:ext uri="{FF2B5EF4-FFF2-40B4-BE49-F238E27FC236}">
                <a16:creationId xmlns:a16="http://schemas.microsoft.com/office/drawing/2014/main" id="{43AB7974-C20C-B051-7ACF-9406370CE091}"/>
              </a:ext>
            </a:extLst>
          </p:cNvPr>
          <p:cNvSpPr txBox="1"/>
          <p:nvPr/>
        </p:nvSpPr>
        <p:spPr>
          <a:xfrm>
            <a:off x="6096000" y="4006678"/>
            <a:ext cx="6046123" cy="1938992"/>
          </a:xfrm>
          <a:prstGeom prst="rect">
            <a:avLst/>
          </a:prstGeom>
          <a:noFill/>
        </p:spPr>
        <p:txBody>
          <a:bodyPr wrap="square">
            <a:spAutoFit/>
          </a:bodyPr>
          <a:lstStyle/>
          <a:p>
            <a:pPr marL="140970" marR="80010" algn="just">
              <a:spcBef>
                <a:spcPts val="120"/>
              </a:spcBef>
              <a:spcAft>
                <a:spcPts val="0"/>
              </a:spcAft>
            </a:pP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The distribution of feature values and how they relate to the target</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variable</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are</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shown</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in</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err="1">
                <a:solidFill>
                  <a:schemeClr val="accent1">
                    <a:lumMod val="75000"/>
                  </a:schemeClr>
                </a:solidFill>
                <a:effectLst/>
                <a:latin typeface="Times New Roman" panose="02020603050405020304" pitchFamily="18" charset="0"/>
                <a:ea typeface="Times New Roman" panose="02020603050405020304" pitchFamily="18" charset="0"/>
              </a:rPr>
              <a:t>FacetGrid</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KDE</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graphs.</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KDE</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estimate</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is</a:t>
            </a:r>
            <a:r>
              <a:rPr lang="en-US" sz="2000" spc="-21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performed</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independently</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on</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each</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feature,</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revealing</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information</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about their distributions and possible relationships with the target</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variable. ‘Group’</a:t>
            </a:r>
            <a:r>
              <a:rPr lang="en-US" sz="2000" spc="-1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and</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‘ASF’ factors</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are</a:t>
            </a:r>
            <a:r>
              <a:rPr lang="en-US" sz="2000" spc="-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used.</a:t>
            </a:r>
            <a:endParaRPr lang="en-IN" sz="2000" dirty="0">
              <a:solidFill>
                <a:schemeClr val="accent1">
                  <a:lumMod val="7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00299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0.png">
            <a:extLst>
              <a:ext uri="{FF2B5EF4-FFF2-40B4-BE49-F238E27FC236}">
                <a16:creationId xmlns:a16="http://schemas.microsoft.com/office/drawing/2014/main" id="{2EEB4D42-D718-63F6-0C70-D8C75945C835}"/>
              </a:ext>
            </a:extLst>
          </p:cNvPr>
          <p:cNvPicPr>
            <a:picLocks noChangeAspect="1"/>
          </p:cNvPicPr>
          <p:nvPr/>
        </p:nvPicPr>
        <p:blipFill>
          <a:blip r:embed="rId2" cstate="print"/>
          <a:stretch>
            <a:fillRect/>
          </a:stretch>
        </p:blipFill>
        <p:spPr>
          <a:xfrm>
            <a:off x="1562275" y="494273"/>
            <a:ext cx="4296142" cy="2441719"/>
          </a:xfrm>
          <a:prstGeom prst="rect">
            <a:avLst/>
          </a:prstGeom>
        </p:spPr>
      </p:pic>
      <p:sp>
        <p:nvSpPr>
          <p:cNvPr id="4" name="TextBox 3">
            <a:extLst>
              <a:ext uri="{FF2B5EF4-FFF2-40B4-BE49-F238E27FC236}">
                <a16:creationId xmlns:a16="http://schemas.microsoft.com/office/drawing/2014/main" id="{B953CA90-F572-24E5-9EF0-9A638C093FF9}"/>
              </a:ext>
            </a:extLst>
          </p:cNvPr>
          <p:cNvSpPr txBox="1"/>
          <p:nvPr/>
        </p:nvSpPr>
        <p:spPr>
          <a:xfrm>
            <a:off x="2025732" y="3034094"/>
            <a:ext cx="3369228" cy="369332"/>
          </a:xfrm>
          <a:prstGeom prst="rect">
            <a:avLst/>
          </a:prstGeom>
          <a:noFill/>
        </p:spPr>
        <p:txBody>
          <a:bodyPr wrap="square">
            <a:spAutoFit/>
          </a:bodyPr>
          <a:lstStyle/>
          <a:p>
            <a:r>
              <a:rPr lang="en-US" sz="1800" b="1" spc="-5" dirty="0">
                <a:solidFill>
                  <a:schemeClr val="accent1">
                    <a:lumMod val="75000"/>
                  </a:schemeClr>
                </a:solidFill>
                <a:effectLst/>
                <a:latin typeface="Times New Roman" panose="02020603050405020304" pitchFamily="18" charset="0"/>
                <a:ea typeface="Times New Roman" panose="02020603050405020304" pitchFamily="18" charset="0"/>
              </a:rPr>
              <a:t>Confusion</a:t>
            </a:r>
            <a:r>
              <a:rPr lang="en-US" sz="1800" b="1" spc="-4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spc="-5" dirty="0">
                <a:solidFill>
                  <a:schemeClr val="accent1">
                    <a:lumMod val="75000"/>
                  </a:schemeClr>
                </a:solidFill>
                <a:effectLst/>
                <a:latin typeface="Times New Roman" panose="02020603050405020304" pitchFamily="18" charset="0"/>
                <a:ea typeface="Times New Roman" panose="02020603050405020304" pitchFamily="18" charset="0"/>
              </a:rPr>
              <a:t>matrix(fig-g) </a:t>
            </a:r>
            <a:endParaRPr lang="en-IN" dirty="0">
              <a:solidFill>
                <a:schemeClr val="accent1">
                  <a:lumMod val="75000"/>
                </a:schemeClr>
              </a:solidFill>
            </a:endParaRPr>
          </a:p>
        </p:txBody>
      </p:sp>
      <p:pic>
        <p:nvPicPr>
          <p:cNvPr id="5" name="image11.jpeg">
            <a:extLst>
              <a:ext uri="{FF2B5EF4-FFF2-40B4-BE49-F238E27FC236}">
                <a16:creationId xmlns:a16="http://schemas.microsoft.com/office/drawing/2014/main" id="{AAF5ED15-180C-07EF-57E7-BFDFBB7401B3}"/>
              </a:ext>
            </a:extLst>
          </p:cNvPr>
          <p:cNvPicPr>
            <a:picLocks noChangeAspect="1"/>
          </p:cNvPicPr>
          <p:nvPr/>
        </p:nvPicPr>
        <p:blipFill>
          <a:blip r:embed="rId3" cstate="print"/>
          <a:stretch>
            <a:fillRect/>
          </a:stretch>
        </p:blipFill>
        <p:spPr>
          <a:xfrm>
            <a:off x="1599451" y="3514954"/>
            <a:ext cx="4261836" cy="2456753"/>
          </a:xfrm>
          <a:prstGeom prst="rect">
            <a:avLst/>
          </a:prstGeom>
        </p:spPr>
      </p:pic>
      <p:sp>
        <p:nvSpPr>
          <p:cNvPr id="7" name="TextBox 6">
            <a:extLst>
              <a:ext uri="{FF2B5EF4-FFF2-40B4-BE49-F238E27FC236}">
                <a16:creationId xmlns:a16="http://schemas.microsoft.com/office/drawing/2014/main" id="{23935DEE-A95E-4982-38E2-7243CA360206}"/>
              </a:ext>
            </a:extLst>
          </p:cNvPr>
          <p:cNvSpPr txBox="1"/>
          <p:nvPr/>
        </p:nvSpPr>
        <p:spPr>
          <a:xfrm>
            <a:off x="2930146" y="6181338"/>
            <a:ext cx="2069869" cy="369332"/>
          </a:xfrm>
          <a:prstGeom prst="rect">
            <a:avLst/>
          </a:prstGeom>
          <a:noFill/>
        </p:spPr>
        <p:txBody>
          <a:bodyPr wrap="square">
            <a:spAutoFit/>
          </a:bodyPr>
          <a:lstStyle/>
          <a:p>
            <a:r>
              <a:rPr lang="en-US" sz="1800" b="1" spc="-5" dirty="0">
                <a:solidFill>
                  <a:schemeClr val="accent1">
                    <a:lumMod val="75000"/>
                  </a:schemeClr>
                </a:solidFill>
                <a:effectLst/>
                <a:latin typeface="Times New Roman" panose="02020603050405020304" pitchFamily="18" charset="0"/>
                <a:ea typeface="Times New Roman" panose="02020603050405020304" pitchFamily="18" charset="0"/>
              </a:rPr>
              <a:t>ROC</a:t>
            </a:r>
            <a:r>
              <a:rPr lang="en-US" sz="1800" b="1" spc="-6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spc="-5" dirty="0">
                <a:solidFill>
                  <a:schemeClr val="accent1">
                    <a:lumMod val="75000"/>
                  </a:schemeClr>
                </a:solidFill>
                <a:effectLst/>
                <a:latin typeface="Times New Roman" panose="02020603050405020304" pitchFamily="18" charset="0"/>
                <a:ea typeface="Times New Roman" panose="02020603050405020304" pitchFamily="18" charset="0"/>
              </a:rPr>
              <a:t>Graph(fig-h</a:t>
            </a:r>
            <a:r>
              <a:rPr lang="en-US" sz="1800" b="1" spc="-40" dirty="0">
                <a:solidFill>
                  <a:schemeClr val="accent1">
                    <a:lumMod val="75000"/>
                  </a:schemeClr>
                </a:solidFill>
                <a:effectLst/>
                <a:latin typeface="Times New Roman" panose="02020603050405020304" pitchFamily="18" charset="0"/>
                <a:ea typeface="Times New Roman" panose="02020603050405020304" pitchFamily="18" charset="0"/>
              </a:rPr>
              <a:t>)</a:t>
            </a:r>
            <a:endParaRPr lang="en-IN" b="1" dirty="0">
              <a:solidFill>
                <a:schemeClr val="accent1">
                  <a:lumMod val="75000"/>
                </a:schemeClr>
              </a:solidFill>
            </a:endParaRPr>
          </a:p>
        </p:txBody>
      </p:sp>
      <p:sp>
        <p:nvSpPr>
          <p:cNvPr id="9" name="TextBox 8">
            <a:extLst>
              <a:ext uri="{FF2B5EF4-FFF2-40B4-BE49-F238E27FC236}">
                <a16:creationId xmlns:a16="http://schemas.microsoft.com/office/drawing/2014/main" id="{65959AE8-1931-9E9B-AFD0-DC78D87E9AF6}"/>
              </a:ext>
            </a:extLst>
          </p:cNvPr>
          <p:cNvSpPr txBox="1"/>
          <p:nvPr/>
        </p:nvSpPr>
        <p:spPr>
          <a:xfrm>
            <a:off x="6096000" y="745636"/>
            <a:ext cx="5982393" cy="1938992"/>
          </a:xfrm>
          <a:prstGeom prst="rect">
            <a:avLst/>
          </a:prstGeom>
          <a:noFill/>
        </p:spPr>
        <p:txBody>
          <a:bodyPr wrap="square">
            <a:spAutoFit/>
          </a:bodyPr>
          <a:lstStyle/>
          <a:p>
            <a:pPr algn="just"/>
            <a:r>
              <a:rPr lang="en-IN" sz="2000" dirty="0">
                <a:solidFill>
                  <a:schemeClr val="accent1">
                    <a:lumMod val="75000"/>
                  </a:schemeClr>
                </a:solidFill>
                <a:latin typeface="Times New Roman" panose="02020603050405020304" pitchFamily="18" charset="0"/>
                <a:cs typeface="Times New Roman" panose="02020603050405020304" pitchFamily="18" charset="0"/>
              </a:rPr>
              <a:t>A confusion matrix offers comprehensive insights into model performance across classes, summarizing true positives, true negatives, false positives, and false negatives. Drawing this graph evaluates classification accuracy, highlights misclassifications, and identifies areas for improving model performance.</a:t>
            </a:r>
          </a:p>
        </p:txBody>
      </p:sp>
      <p:sp>
        <p:nvSpPr>
          <p:cNvPr id="11" name="TextBox 10">
            <a:extLst>
              <a:ext uri="{FF2B5EF4-FFF2-40B4-BE49-F238E27FC236}">
                <a16:creationId xmlns:a16="http://schemas.microsoft.com/office/drawing/2014/main" id="{90F59722-C2BB-346E-963D-2ADCAC02E0D7}"/>
              </a:ext>
            </a:extLst>
          </p:cNvPr>
          <p:cNvSpPr txBox="1"/>
          <p:nvPr/>
        </p:nvSpPr>
        <p:spPr>
          <a:xfrm>
            <a:off x="6057207" y="3773834"/>
            <a:ext cx="6059978" cy="1938992"/>
          </a:xfrm>
          <a:prstGeom prst="rect">
            <a:avLst/>
          </a:prstGeom>
          <a:noFill/>
        </p:spPr>
        <p:txBody>
          <a:bodyPr wrap="square">
            <a:spAutoFit/>
          </a:bodyPr>
          <a:lstStyle/>
          <a:p>
            <a:pPr algn="just"/>
            <a:r>
              <a:rPr lang="en-IN" sz="2000" dirty="0">
                <a:solidFill>
                  <a:schemeClr val="accent1">
                    <a:lumMod val="75000"/>
                  </a:schemeClr>
                </a:solidFill>
                <a:latin typeface="Times New Roman" panose="02020603050405020304" pitchFamily="18" charset="0"/>
                <a:cs typeface="Times New Roman" panose="02020603050405020304" pitchFamily="18" charset="0"/>
              </a:rPr>
              <a:t>The ROC curve plots true positive rate vs. false positive rate at various thresholds, with higher AUC values indicating better performance. This graph offers a comprehensive single-number evaluation of the model's effectiveness, aiding in comparison and performance assessment.</a:t>
            </a:r>
          </a:p>
        </p:txBody>
      </p:sp>
    </p:spTree>
    <p:extLst>
      <p:ext uri="{BB962C8B-B14F-4D97-AF65-F5344CB8AC3E}">
        <p14:creationId xmlns:p14="http://schemas.microsoft.com/office/powerpoint/2010/main" val="2315597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57766-DAF3-822F-3930-2906D229856B}"/>
              </a:ext>
            </a:extLst>
          </p:cNvPr>
          <p:cNvSpPr txBox="1"/>
          <p:nvPr/>
        </p:nvSpPr>
        <p:spPr>
          <a:xfrm>
            <a:off x="1886066" y="876008"/>
            <a:ext cx="9771124" cy="523220"/>
          </a:xfrm>
          <a:prstGeom prst="rect">
            <a:avLst/>
          </a:prstGeom>
          <a:noFill/>
        </p:spPr>
        <p:txBody>
          <a:bodyPr wrap="square">
            <a:spAutoFit/>
          </a:bodyPr>
          <a:lstStyle/>
          <a:p>
            <a:pPr algn="ctr"/>
            <a:r>
              <a:rPr lang="en-US" sz="2800" b="1" dirty="0">
                <a:solidFill>
                  <a:schemeClr val="accent1">
                    <a:lumMod val="75000"/>
                  </a:schemeClr>
                </a:solidFill>
                <a:latin typeface="Times New Roman" panose="02020603050405020304" pitchFamily="18" charset="0"/>
                <a:cs typeface="Times New Roman" panose="02020603050405020304" pitchFamily="18" charset="0"/>
              </a:rPr>
              <a:t>C</a:t>
            </a:r>
            <a:r>
              <a:rPr lang="en-IN" sz="2800" b="1" dirty="0">
                <a:solidFill>
                  <a:schemeClr val="accent1">
                    <a:lumMod val="75000"/>
                  </a:schemeClr>
                </a:solidFill>
                <a:latin typeface="Times New Roman" panose="02020603050405020304" pitchFamily="18" charset="0"/>
                <a:cs typeface="Times New Roman" panose="02020603050405020304" pitchFamily="18" charset="0"/>
              </a:rPr>
              <a:t>ONCLUSION</a:t>
            </a:r>
          </a:p>
        </p:txBody>
      </p:sp>
      <p:sp>
        <p:nvSpPr>
          <p:cNvPr id="5" name="TextBox 4">
            <a:extLst>
              <a:ext uri="{FF2B5EF4-FFF2-40B4-BE49-F238E27FC236}">
                <a16:creationId xmlns:a16="http://schemas.microsoft.com/office/drawing/2014/main" id="{8BEA3EAD-06A1-11F8-B2C2-2FA3C88780D1}"/>
              </a:ext>
            </a:extLst>
          </p:cNvPr>
          <p:cNvSpPr txBox="1"/>
          <p:nvPr/>
        </p:nvSpPr>
        <p:spPr>
          <a:xfrm>
            <a:off x="2323894" y="1871418"/>
            <a:ext cx="9596557" cy="2554545"/>
          </a:xfrm>
          <a:prstGeom prst="rect">
            <a:avLst/>
          </a:prstGeom>
          <a:noFill/>
        </p:spPr>
        <p:txBody>
          <a:bodyPr wrap="square">
            <a:spAutoFit/>
          </a:bodyPr>
          <a:lstStyle/>
          <a:p>
            <a:pPr algn="just"/>
            <a:r>
              <a:rPr lang="en-US" sz="2000" dirty="0">
                <a:solidFill>
                  <a:schemeClr val="accent1">
                    <a:lumMod val="75000"/>
                  </a:schemeClr>
                </a:solidFill>
                <a:latin typeface="Times New Roman" panose="02020603050405020304" pitchFamily="18" charset="0"/>
                <a:cs typeface="Times New Roman" panose="02020603050405020304" pitchFamily="18" charset="0"/>
              </a:rPr>
              <a:t>The Random Forest classifier achieved a strong accuracy of 90.69% in classifying the dataset's classes, supported by well-tuned hyperparameters. However, its precision of 60.87% indicates room for improvement, particularly in correctly identifying positive samples like distinguishing between 'MCI' and 'AD'. Addressing these challenges through further hyperparameter tuning, advanced feature engineering, and exploring alternative ML methods could enhance model performance, crucial for accurate Alzheimer's disease diagnosis.</a:t>
            </a:r>
          </a:p>
          <a:p>
            <a:pPr algn="just"/>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761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05C384-EBB9-CE80-F208-6158DCE6367D}"/>
              </a:ext>
            </a:extLst>
          </p:cNvPr>
          <p:cNvSpPr txBox="1"/>
          <p:nvPr/>
        </p:nvSpPr>
        <p:spPr>
          <a:xfrm>
            <a:off x="2493818" y="1705451"/>
            <a:ext cx="8728363" cy="3785652"/>
          </a:xfrm>
          <a:prstGeom prst="rect">
            <a:avLst/>
          </a:prstGeom>
          <a:noFill/>
        </p:spPr>
        <p:txBody>
          <a:bodyPr wrap="square">
            <a:spAutoFit/>
          </a:bodyPr>
          <a:lstStyle/>
          <a:p>
            <a:pPr algn="just"/>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algn="just"/>
            <a:r>
              <a:rPr lang="en-US" sz="2000" dirty="0">
                <a:solidFill>
                  <a:schemeClr val="accent1">
                    <a:lumMod val="75000"/>
                  </a:schemeClr>
                </a:solidFill>
                <a:latin typeface="Times New Roman" panose="02020603050405020304" pitchFamily="18" charset="0"/>
                <a:cs typeface="Times New Roman" panose="02020603050405020304" pitchFamily="18" charset="0"/>
              </a:rPr>
              <a:t>Future work will focus on optimizing feature selection for better interpretability and reduced overfitting, employing robust cross-validation for reliable performance assessment across diverse datasets. Integration of ensemble learning methods may further boost classification accuracy by leveraging combined predictive strengths. Ongoing refinement is essential for developing a reliable tool for medical diagnostics.</a:t>
            </a:r>
          </a:p>
          <a:p>
            <a:pPr algn="just"/>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5FA82B6-7283-11D2-D734-1873BAE47EF1}"/>
              </a:ext>
            </a:extLst>
          </p:cNvPr>
          <p:cNvSpPr txBox="1"/>
          <p:nvPr/>
        </p:nvSpPr>
        <p:spPr>
          <a:xfrm>
            <a:off x="3873731" y="962490"/>
            <a:ext cx="6101542" cy="523220"/>
          </a:xfrm>
          <a:prstGeom prst="rect">
            <a:avLst/>
          </a:prstGeom>
          <a:noFill/>
        </p:spPr>
        <p:txBody>
          <a:bodyPr wrap="square">
            <a:spAutoFit/>
          </a:bodyPr>
          <a:lstStyle/>
          <a:p>
            <a:pPr algn="ctr"/>
            <a:r>
              <a:rPr lang="en-US" sz="2800" b="1" dirty="0">
                <a:solidFill>
                  <a:schemeClr val="accent1">
                    <a:lumMod val="75000"/>
                  </a:schemeClr>
                </a:solidFill>
                <a:latin typeface="Times New Roman" panose="02020603050405020304" pitchFamily="18" charset="0"/>
                <a:cs typeface="Times New Roman" panose="02020603050405020304" pitchFamily="18" charset="0"/>
              </a:rPr>
              <a:t>FUTURE SCOPE</a:t>
            </a:r>
            <a:endParaRPr lang="en-IN" sz="28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52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FB721F1-CF06-24BA-CAAD-22E8CEFBA7E8}"/>
              </a:ext>
            </a:extLst>
          </p:cNvPr>
          <p:cNvPicPr>
            <a:picLocks noChangeAspect="1"/>
          </p:cNvPicPr>
          <p:nvPr/>
        </p:nvPicPr>
        <p:blipFill>
          <a:blip r:embed="rId2"/>
          <a:stretch>
            <a:fillRect/>
          </a:stretch>
        </p:blipFill>
        <p:spPr>
          <a:xfrm>
            <a:off x="2177935" y="888420"/>
            <a:ext cx="9858894" cy="5553943"/>
          </a:xfrm>
          <a:prstGeom prst="rect">
            <a:avLst/>
          </a:prstGeom>
        </p:spPr>
      </p:pic>
    </p:spTree>
    <p:extLst>
      <p:ext uri="{BB962C8B-B14F-4D97-AF65-F5344CB8AC3E}">
        <p14:creationId xmlns:p14="http://schemas.microsoft.com/office/powerpoint/2010/main" val="461555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7B8677-5348-499E-B536-71487D6A2147}"/>
              </a:ext>
            </a:extLst>
          </p:cNvPr>
          <p:cNvSpPr txBox="1"/>
          <p:nvPr/>
        </p:nvSpPr>
        <p:spPr>
          <a:xfrm>
            <a:off x="4815280" y="1258241"/>
            <a:ext cx="2709644" cy="523220"/>
          </a:xfrm>
          <a:prstGeom prst="rect">
            <a:avLst/>
          </a:prstGeom>
          <a:noFill/>
        </p:spPr>
        <p:txBody>
          <a:bodyPr wrap="square">
            <a:spAutoFit/>
          </a:bodyPr>
          <a:lstStyle/>
          <a:p>
            <a:r>
              <a:rPr lang="en-US" sz="2800" b="1" dirty="0">
                <a:solidFill>
                  <a:schemeClr val="accent1">
                    <a:lumMod val="75000"/>
                  </a:schemeClr>
                </a:solidFill>
                <a:latin typeface="Times New Roman" panose="02020603050405020304" pitchFamily="18" charset="0"/>
                <a:cs typeface="Times New Roman" panose="02020603050405020304" pitchFamily="18" charset="0"/>
              </a:rPr>
              <a:t>MY TEAM</a:t>
            </a:r>
            <a:endParaRPr lang="en-IN" sz="2800" b="1" dirty="0">
              <a:solidFill>
                <a:schemeClr val="accent1">
                  <a:lumMod val="75000"/>
                </a:schemeClr>
              </a:solidFill>
            </a:endParaRPr>
          </a:p>
        </p:txBody>
      </p:sp>
      <p:sp>
        <p:nvSpPr>
          <p:cNvPr id="7" name="TextBox 6">
            <a:extLst>
              <a:ext uri="{FF2B5EF4-FFF2-40B4-BE49-F238E27FC236}">
                <a16:creationId xmlns:a16="http://schemas.microsoft.com/office/drawing/2014/main" id="{FBB9008D-0C4F-B0FE-4DA9-F4F8E8CB7A6C}"/>
              </a:ext>
            </a:extLst>
          </p:cNvPr>
          <p:cNvSpPr txBox="1"/>
          <p:nvPr/>
        </p:nvSpPr>
        <p:spPr>
          <a:xfrm>
            <a:off x="3993845" y="2089590"/>
            <a:ext cx="7424256" cy="2585323"/>
          </a:xfrm>
          <a:prstGeom prst="rect">
            <a:avLst/>
          </a:prstGeom>
          <a:noFill/>
        </p:spPr>
        <p:txBody>
          <a:bodyPr wrap="square">
            <a:spAutoFit/>
          </a:bodyPr>
          <a:lstStyle/>
          <a:p>
            <a:pPr marL="0" indent="0">
              <a:buNone/>
            </a:pPr>
            <a:r>
              <a:rPr lang="en-US" sz="2000" dirty="0" err="1">
                <a:solidFill>
                  <a:schemeClr val="accent1">
                    <a:lumMod val="75000"/>
                  </a:schemeClr>
                </a:solidFill>
                <a:latin typeface="Times New Roman" panose="02020603050405020304" pitchFamily="18" charset="0"/>
                <a:cs typeface="Times New Roman" panose="02020603050405020304" pitchFamily="18" charset="0"/>
              </a:rPr>
              <a:t>Sowjanya</a:t>
            </a:r>
            <a:r>
              <a:rPr lang="en-US" sz="2000" dirty="0">
                <a:solidFill>
                  <a:schemeClr val="accent1">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1">
                    <a:lumMod val="75000"/>
                  </a:schemeClr>
                </a:solidFill>
                <a:latin typeface="Times New Roman" panose="02020603050405020304" pitchFamily="18" charset="0"/>
                <a:cs typeface="Times New Roman" panose="02020603050405020304" pitchFamily="18" charset="0"/>
              </a:rPr>
              <a:t>Vuddanti</a:t>
            </a: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1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r>
              <a:rPr lang="en-US" sz="2000" dirty="0">
                <a:solidFill>
                  <a:schemeClr val="accent1">
                    <a:lumMod val="75000"/>
                  </a:schemeClr>
                </a:solidFill>
                <a:latin typeface="Times New Roman" panose="02020603050405020304" pitchFamily="18" charset="0"/>
                <a:cs typeface="Times New Roman" panose="02020603050405020304" pitchFamily="18" charset="0"/>
              </a:rPr>
              <a:t>Shaik </a:t>
            </a:r>
            <a:r>
              <a:rPr lang="en-US" sz="2000" dirty="0" err="1">
                <a:solidFill>
                  <a:schemeClr val="accent1">
                    <a:lumMod val="75000"/>
                  </a:schemeClr>
                </a:solidFill>
                <a:latin typeface="Times New Roman" panose="02020603050405020304" pitchFamily="18" charset="0"/>
                <a:cs typeface="Times New Roman" panose="02020603050405020304" pitchFamily="18" charset="0"/>
              </a:rPr>
              <a:t>Neeha</a:t>
            </a:r>
            <a:r>
              <a:rPr lang="en-US" sz="2000" dirty="0">
                <a:solidFill>
                  <a:schemeClr val="accent1">
                    <a:lumMod val="75000"/>
                  </a:schemeClr>
                </a:solidFill>
                <a:latin typeface="Times New Roman" panose="02020603050405020304" pitchFamily="18" charset="0"/>
                <a:cs typeface="Times New Roman" panose="02020603050405020304" pitchFamily="18" charset="0"/>
              </a:rPr>
              <a:t> Yasmin</a:t>
            </a:r>
          </a:p>
          <a:p>
            <a:pPr marL="0" indent="0">
              <a:buNone/>
            </a:pPr>
            <a:endParaRPr lang="en-US" sz="11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r>
              <a:rPr lang="en-US" sz="2000" dirty="0" err="1">
                <a:solidFill>
                  <a:schemeClr val="accent1">
                    <a:lumMod val="75000"/>
                  </a:schemeClr>
                </a:solidFill>
                <a:latin typeface="Times New Roman" panose="02020603050405020304" pitchFamily="18" charset="0"/>
                <a:cs typeface="Times New Roman" panose="02020603050405020304" pitchFamily="18" charset="0"/>
              </a:rPr>
              <a:t>Lakkimsetti</a:t>
            </a:r>
            <a:r>
              <a:rPr lang="en-US" sz="2000" dirty="0">
                <a:solidFill>
                  <a:schemeClr val="accent1">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1">
                    <a:lumMod val="75000"/>
                  </a:schemeClr>
                </a:solidFill>
                <a:latin typeface="Times New Roman" panose="02020603050405020304" pitchFamily="18" charset="0"/>
                <a:cs typeface="Times New Roman" panose="02020603050405020304" pitchFamily="18" charset="0"/>
              </a:rPr>
              <a:t>Dishasri</a:t>
            </a: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1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r>
              <a:rPr lang="en-US" sz="2000" dirty="0" err="1">
                <a:solidFill>
                  <a:schemeClr val="accent1">
                    <a:lumMod val="75000"/>
                  </a:schemeClr>
                </a:solidFill>
                <a:latin typeface="Times New Roman" panose="02020603050405020304" pitchFamily="18" charset="0"/>
                <a:cs typeface="Times New Roman" panose="02020603050405020304" pitchFamily="18" charset="0"/>
              </a:rPr>
              <a:t>Katikala</a:t>
            </a:r>
            <a:r>
              <a:rPr lang="en-US" sz="2000" dirty="0">
                <a:solidFill>
                  <a:schemeClr val="accent1">
                    <a:lumMod val="75000"/>
                  </a:schemeClr>
                </a:solidFill>
                <a:latin typeface="Times New Roman" panose="02020603050405020304" pitchFamily="18" charset="0"/>
                <a:cs typeface="Times New Roman" panose="02020603050405020304" pitchFamily="18" charset="0"/>
              </a:rPr>
              <a:t> Neela </a:t>
            </a:r>
            <a:r>
              <a:rPr lang="en-US" sz="2000" dirty="0" err="1">
                <a:solidFill>
                  <a:schemeClr val="accent1">
                    <a:lumMod val="75000"/>
                  </a:schemeClr>
                </a:solidFill>
                <a:latin typeface="Times New Roman" panose="02020603050405020304" pitchFamily="18" charset="0"/>
                <a:cs typeface="Times New Roman" panose="02020603050405020304" pitchFamily="18" charset="0"/>
              </a:rPr>
              <a:t>Somanath</a:t>
            </a: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1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r>
              <a:rPr lang="en-US" sz="2000" dirty="0" err="1">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Yalla</a:t>
            </a:r>
            <a:r>
              <a:rPr lang="en-US" sz="200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Prasanth</a:t>
            </a:r>
            <a:r>
              <a:rPr lang="en-US" sz="2000" spc="-21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dirty="0">
              <a:solidFill>
                <a:schemeClr val="accent1">
                  <a:lumMod val="75000"/>
                </a:schemeClr>
              </a:solidFill>
            </a:endParaRPr>
          </a:p>
        </p:txBody>
      </p:sp>
    </p:spTree>
    <p:extLst>
      <p:ext uri="{BB962C8B-B14F-4D97-AF65-F5344CB8AC3E}">
        <p14:creationId xmlns:p14="http://schemas.microsoft.com/office/powerpoint/2010/main" val="129803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Images – Browse 308,716 Stock Photos, Vectors, and Video | Adobe  Stock">
            <a:extLst>
              <a:ext uri="{FF2B5EF4-FFF2-40B4-BE49-F238E27FC236}">
                <a16:creationId xmlns:a16="http://schemas.microsoft.com/office/drawing/2014/main" id="{C161BD46-681D-FBF9-54A4-F18905582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207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DBC9-FEDA-3CCF-20FB-56A1E9F097D1}"/>
              </a:ext>
            </a:extLst>
          </p:cNvPr>
          <p:cNvSpPr>
            <a:spLocks noGrp="1"/>
          </p:cNvSpPr>
          <p:nvPr>
            <p:ph type="title"/>
          </p:nvPr>
        </p:nvSpPr>
        <p:spPr>
          <a:xfrm>
            <a:off x="684213" y="685800"/>
            <a:ext cx="10058400" cy="553720"/>
          </a:xfrm>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078F4EA0-BC23-033F-1375-C6CA563CFCAB}"/>
              </a:ext>
            </a:extLst>
          </p:cNvPr>
          <p:cNvSpPr>
            <a:spLocks noGrp="1"/>
          </p:cNvSpPr>
          <p:nvPr>
            <p:ph type="body" idx="1"/>
          </p:nvPr>
        </p:nvSpPr>
        <p:spPr>
          <a:xfrm>
            <a:off x="684211" y="1127760"/>
            <a:ext cx="10823575" cy="4866640"/>
          </a:xfrm>
          <a:ln>
            <a:noFill/>
          </a:ln>
        </p:spPr>
        <p:txBody>
          <a:bodyPr>
            <a:normAutofit/>
          </a:bodyPr>
          <a:lstStyle/>
          <a:p>
            <a:pPr algn="ctr"/>
            <a:r>
              <a:rPr lang="en-US" sz="3200" dirty="0">
                <a:solidFill>
                  <a:schemeClr val="accent1">
                    <a:lumMod val="75000"/>
                  </a:schemeClr>
                </a:solidFill>
                <a:effectLst/>
                <a:latin typeface="Times New Roman" panose="02020603050405020304" pitchFamily="18" charset="0"/>
                <a:cs typeface="Times New Roman" panose="02020603050405020304" pitchFamily="18" charset="0"/>
              </a:rPr>
              <a:t> </a:t>
            </a:r>
          </a:p>
          <a:p>
            <a:pPr algn="ctr"/>
            <a:r>
              <a:rPr lang="en-US" sz="2800" b="1" dirty="0">
                <a:solidFill>
                  <a:schemeClr val="accent1">
                    <a:lumMod val="75000"/>
                  </a:schemeClr>
                </a:solidFill>
                <a:effectLst/>
                <a:latin typeface="Times New Roman" panose="02020603050405020304" pitchFamily="18" charset="0"/>
                <a:cs typeface="Times New Roman" panose="02020603050405020304" pitchFamily="18" charset="0"/>
              </a:rPr>
              <a:t>Contents</a:t>
            </a:r>
          </a:p>
          <a:p>
            <a:pPr marL="357188">
              <a:tabLst>
                <a:tab pos="1795463" algn="l"/>
              </a:tabLst>
            </a:pPr>
            <a:r>
              <a:rPr lang="en-US" sz="2400" b="0" dirty="0">
                <a:solidFill>
                  <a:schemeClr val="accent1">
                    <a:lumMod val="75000"/>
                  </a:schemeClr>
                </a:solidFill>
                <a:effectLst/>
                <a:latin typeface="Times New Roman" panose="02020603050405020304" pitchFamily="18" charset="0"/>
                <a:cs typeface="Times New Roman" panose="02020603050405020304" pitchFamily="18" charset="0"/>
              </a:rPr>
              <a:t>                        </a:t>
            </a:r>
            <a:r>
              <a:rPr lang="en-US" b="0" dirty="0">
                <a:solidFill>
                  <a:schemeClr val="accent1">
                    <a:lumMod val="75000"/>
                  </a:schemeClr>
                </a:solidFill>
                <a:effectLst/>
                <a:latin typeface="Times New Roman" panose="02020603050405020304" pitchFamily="18" charset="0"/>
                <a:cs typeface="Times New Roman" panose="02020603050405020304" pitchFamily="18" charset="0"/>
              </a:rPr>
              <a:t>1 Abstract</a:t>
            </a:r>
          </a:p>
          <a:p>
            <a:pPr marL="357188">
              <a:tabLst>
                <a:tab pos="1795463" algn="l"/>
              </a:tabLst>
            </a:pPr>
            <a:r>
              <a:rPr lang="en-US" b="0" dirty="0">
                <a:solidFill>
                  <a:schemeClr val="accent1">
                    <a:lumMod val="75000"/>
                  </a:schemeClr>
                </a:solidFill>
                <a:effectLst/>
                <a:latin typeface="Times New Roman" panose="02020603050405020304" pitchFamily="18" charset="0"/>
                <a:cs typeface="Times New Roman" panose="02020603050405020304" pitchFamily="18" charset="0"/>
              </a:rPr>
              <a:t>                             2 Introduction</a:t>
            </a:r>
          </a:p>
          <a:p>
            <a:pPr marL="357188">
              <a:tabLst>
                <a:tab pos="1795463" algn="l"/>
              </a:tabLst>
            </a:pPr>
            <a:r>
              <a:rPr lang="en-IN" b="0" dirty="0">
                <a:solidFill>
                  <a:schemeClr val="accent1">
                    <a:lumMod val="75000"/>
                  </a:schemeClr>
                </a:solidFill>
                <a:effectLst/>
                <a:latin typeface="Times New Roman" panose="02020603050405020304" pitchFamily="18" charset="0"/>
                <a:cs typeface="Times New Roman" panose="02020603050405020304" pitchFamily="18" charset="0"/>
              </a:rPr>
              <a:t>                             3 Literature Review</a:t>
            </a:r>
          </a:p>
          <a:p>
            <a:pPr marL="357188">
              <a:tabLst>
                <a:tab pos="1795463" algn="l"/>
              </a:tabLst>
            </a:pPr>
            <a:r>
              <a:rPr lang="en-IN" b="0" dirty="0">
                <a:solidFill>
                  <a:schemeClr val="accent1">
                    <a:lumMod val="75000"/>
                  </a:schemeClr>
                </a:solidFill>
                <a:effectLst/>
                <a:latin typeface="Times New Roman" panose="02020603050405020304" pitchFamily="18" charset="0"/>
                <a:cs typeface="Times New Roman" panose="02020603050405020304" pitchFamily="18" charset="0"/>
              </a:rPr>
              <a:t>                             4 Methodology</a:t>
            </a:r>
          </a:p>
          <a:p>
            <a:pPr marL="357188">
              <a:tabLst>
                <a:tab pos="1795463" algn="l"/>
              </a:tabLst>
            </a:pPr>
            <a:r>
              <a:rPr lang="en-IN" dirty="0">
                <a:solidFill>
                  <a:schemeClr val="accent1">
                    <a:lumMod val="75000"/>
                  </a:schemeClr>
                </a:solidFill>
                <a:latin typeface="Times New Roman" panose="02020603050405020304" pitchFamily="18" charset="0"/>
                <a:cs typeface="Times New Roman" panose="02020603050405020304" pitchFamily="18" charset="0"/>
              </a:rPr>
              <a:t>                             6 Architecture diagram</a:t>
            </a:r>
            <a:endParaRPr lang="en-IN" b="0" dirty="0">
              <a:solidFill>
                <a:schemeClr val="accent1">
                  <a:lumMod val="75000"/>
                </a:schemeClr>
              </a:solidFill>
              <a:effectLst/>
              <a:latin typeface="Times New Roman" panose="02020603050405020304" pitchFamily="18" charset="0"/>
              <a:cs typeface="Times New Roman" panose="02020603050405020304" pitchFamily="18" charset="0"/>
            </a:endParaRPr>
          </a:p>
          <a:p>
            <a:pPr marL="357188">
              <a:tabLst>
                <a:tab pos="1795463" algn="l"/>
              </a:tabLst>
            </a:pPr>
            <a:r>
              <a:rPr lang="en-IN" b="0" dirty="0">
                <a:solidFill>
                  <a:schemeClr val="accent1">
                    <a:lumMod val="75000"/>
                  </a:schemeClr>
                </a:solidFill>
                <a:effectLst/>
                <a:latin typeface="Times New Roman" panose="02020603050405020304" pitchFamily="18" charset="0"/>
                <a:cs typeface="Times New Roman" panose="02020603050405020304" pitchFamily="18" charset="0"/>
              </a:rPr>
              <a:t>                             5 </a:t>
            </a:r>
            <a:r>
              <a:rPr lang="en-IN" dirty="0">
                <a:solidFill>
                  <a:schemeClr val="accent1">
                    <a:lumMod val="75000"/>
                  </a:schemeClr>
                </a:solidFill>
                <a:latin typeface="Times New Roman" panose="02020603050405020304" pitchFamily="18" charset="0"/>
                <a:cs typeface="Times New Roman" panose="02020603050405020304" pitchFamily="18" charset="0"/>
              </a:rPr>
              <a:t>Visualization </a:t>
            </a:r>
            <a:r>
              <a:rPr lang="en-IN" b="0" dirty="0">
                <a:solidFill>
                  <a:schemeClr val="accent1">
                    <a:lumMod val="75000"/>
                  </a:schemeClr>
                </a:solidFill>
                <a:effectLst/>
                <a:latin typeface="Times New Roman" panose="02020603050405020304" pitchFamily="18" charset="0"/>
                <a:cs typeface="Times New Roman" panose="02020603050405020304" pitchFamily="18" charset="0"/>
              </a:rPr>
              <a:t>and Results</a:t>
            </a:r>
          </a:p>
          <a:p>
            <a:pPr marL="357188">
              <a:tabLst>
                <a:tab pos="1795463" algn="l"/>
              </a:tabLst>
            </a:pPr>
            <a:r>
              <a:rPr lang="en-IN" b="0" dirty="0">
                <a:solidFill>
                  <a:schemeClr val="accent1">
                    <a:lumMod val="75000"/>
                  </a:schemeClr>
                </a:solidFill>
                <a:effectLst/>
                <a:latin typeface="Times New Roman" panose="02020603050405020304" pitchFamily="18" charset="0"/>
                <a:cs typeface="Times New Roman" panose="02020603050405020304" pitchFamily="18" charset="0"/>
              </a:rPr>
              <a:t>                             7 Conclusion </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marL="357188">
              <a:tabLst>
                <a:tab pos="1795463" algn="l"/>
              </a:tabLst>
            </a:pPr>
            <a:r>
              <a:rPr lang="en-IN" b="0" dirty="0">
                <a:solidFill>
                  <a:schemeClr val="accent1">
                    <a:lumMod val="75000"/>
                  </a:schemeClr>
                </a:solidFill>
                <a:effectLst/>
                <a:latin typeface="Times New Roman" panose="02020603050405020304" pitchFamily="18" charset="0"/>
                <a:cs typeface="Times New Roman" panose="02020603050405020304" pitchFamily="18" charset="0"/>
              </a:rPr>
              <a:t>                             8 Future Scope</a:t>
            </a:r>
          </a:p>
          <a:p>
            <a:endParaRPr lang="en-IN" dirty="0">
              <a:solidFill>
                <a:schemeClr val="accent1">
                  <a:lumMod val="75000"/>
                </a:schemeClr>
              </a:solidFill>
            </a:endParaRPr>
          </a:p>
        </p:txBody>
      </p:sp>
    </p:spTree>
    <p:extLst>
      <p:ext uri="{BB962C8B-B14F-4D97-AF65-F5344CB8AC3E}">
        <p14:creationId xmlns:p14="http://schemas.microsoft.com/office/powerpoint/2010/main" val="77158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5642-4134-D6B6-EBC0-B07859D9F2FD}"/>
              </a:ext>
            </a:extLst>
          </p:cNvPr>
          <p:cNvSpPr>
            <a:spLocks noGrp="1"/>
          </p:cNvSpPr>
          <p:nvPr>
            <p:ph type="title"/>
          </p:nvPr>
        </p:nvSpPr>
        <p:spPr>
          <a:xfrm>
            <a:off x="561242" y="458319"/>
            <a:ext cx="11069516" cy="1037492"/>
          </a:xfrm>
        </p:spPr>
        <p:txBody>
          <a:bodyPr>
            <a:normAutofit/>
          </a:bodyPr>
          <a:lstStyle/>
          <a:p>
            <a:pPr algn="ctr"/>
            <a:r>
              <a:rPr lang="en-US" sz="2800" b="1" dirty="0">
                <a:solidFill>
                  <a:schemeClr val="accent1">
                    <a:lumMod val="75000"/>
                  </a:schemeClr>
                </a:solidFill>
                <a:latin typeface="Times New Roman" panose="02020603050405020304" pitchFamily="18" charset="0"/>
                <a:cs typeface="Times New Roman" panose="02020603050405020304" pitchFamily="18" charset="0"/>
              </a:rPr>
              <a:t>Abstract</a:t>
            </a:r>
            <a:endParaRPr lang="en-IN" sz="2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33958CF3-60F8-22C9-8D8A-C83453420A8C}"/>
              </a:ext>
            </a:extLst>
          </p:cNvPr>
          <p:cNvSpPr>
            <a:spLocks noGrp="1" noChangeArrowheads="1"/>
          </p:cNvSpPr>
          <p:nvPr>
            <p:ph type="body" idx="1"/>
          </p:nvPr>
        </p:nvSpPr>
        <p:spPr bwMode="auto">
          <a:xfrm>
            <a:off x="2094807" y="1827438"/>
            <a:ext cx="972589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chemeClr val="accent1">
                    <a:lumMod val="75000"/>
                  </a:schemeClr>
                </a:solidFill>
                <a:latin typeface="Times New Roman" panose="02020603050405020304" pitchFamily="18" charset="0"/>
                <a:cs typeface="Times New Roman" panose="02020603050405020304" pitchFamily="18" charset="0"/>
              </a:rPr>
              <a:t>Alzheimer's disease poses a profound challenge in neurodegenerative research due to memory loss and cognitive decline. Our Random Forest model, applied to the OASIS dataset, achieved a 90.6% balanced accuracy, demonstrating robustness. Key findings highlighted neural features' importance and neuroimaging biomarkers in disease categorization. Machine learning enhances diagnostic accuracy, especially for early detection. This research underscores machine learning's potential to advance Alzheimer's diagnostics, urging the integration of advanced technologies for improved patient outcomes and understanding of neural mechanisms.</a:t>
            </a:r>
          </a:p>
        </p:txBody>
      </p:sp>
    </p:spTree>
    <p:extLst>
      <p:ext uri="{BB962C8B-B14F-4D97-AF65-F5344CB8AC3E}">
        <p14:creationId xmlns:p14="http://schemas.microsoft.com/office/powerpoint/2010/main" val="1690471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2E0CBD-2DA5-459E-2642-D3A3283F7D7D}"/>
              </a:ext>
            </a:extLst>
          </p:cNvPr>
          <p:cNvSpPr>
            <a:spLocks noGrp="1"/>
          </p:cNvSpPr>
          <p:nvPr>
            <p:ph type="title"/>
          </p:nvPr>
        </p:nvSpPr>
        <p:spPr>
          <a:xfrm>
            <a:off x="67738" y="377505"/>
            <a:ext cx="11642669" cy="637563"/>
          </a:xfrm>
        </p:spPr>
        <p:txBody>
          <a:bodyPr>
            <a:normAutofit/>
          </a:bodyPr>
          <a:lstStyle/>
          <a:p>
            <a:pPr algn="ctr"/>
            <a:r>
              <a:rPr lang="en-US" sz="2800" b="1" dirty="0">
                <a:solidFill>
                  <a:schemeClr val="accent1">
                    <a:lumMod val="75000"/>
                  </a:schemeClr>
                </a:solidFill>
                <a:latin typeface="Times New Roman" panose="02020603050405020304" pitchFamily="18" charset="0"/>
                <a:cs typeface="Times New Roman" panose="02020603050405020304" pitchFamily="18" charset="0"/>
              </a:rPr>
              <a:t>INTRODUCTION</a:t>
            </a:r>
            <a:endParaRPr lang="en-IN" sz="28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1026" name="Picture 2" descr="Alzheimer's disease - Wikipedia">
            <a:extLst>
              <a:ext uri="{FF2B5EF4-FFF2-40B4-BE49-F238E27FC236}">
                <a16:creationId xmlns:a16="http://schemas.microsoft.com/office/drawing/2014/main" id="{0B10AB30-8F78-7154-1ACE-F2973BFDB4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0310" y="2290195"/>
            <a:ext cx="4328773" cy="29529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FA903024-A9A2-7E6D-55D9-70ECBA5632E5}"/>
              </a:ext>
            </a:extLst>
          </p:cNvPr>
          <p:cNvSpPr>
            <a:spLocks noGrp="1"/>
          </p:cNvSpPr>
          <p:nvPr>
            <p:ph type="body" sz="half" idx="2"/>
          </p:nvPr>
        </p:nvSpPr>
        <p:spPr>
          <a:xfrm>
            <a:off x="5329083" y="1614880"/>
            <a:ext cx="6516171" cy="4865615"/>
          </a:xfrm>
        </p:spPr>
        <p:txBody>
          <a:bodyPr>
            <a:normAutofit/>
          </a:bodyPr>
          <a:lstStyle/>
          <a:p>
            <a:pPr marL="342900" indent="-342900">
              <a:lnSpc>
                <a:spcPct val="107000"/>
              </a:lnSpc>
              <a:spcAft>
                <a:spcPts val="800"/>
              </a:spcAft>
              <a:buFont typeface="Wingdings" panose="05000000000000000000" pitchFamily="2" charset="2"/>
              <a:buChar char="Ø"/>
            </a:pPr>
            <a:r>
              <a:rPr lang="en-IN" sz="2000"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Alzheimer's disease (AD) involves progressive cognitive decline and memory impairment, posing a serious public health threat.</a:t>
            </a:r>
          </a:p>
          <a:p>
            <a:pPr marL="342900" indent="-342900">
              <a:lnSpc>
                <a:spcPct val="107000"/>
              </a:lnSpc>
              <a:spcAft>
                <a:spcPts val="800"/>
              </a:spcAft>
              <a:buFont typeface="Wingdings" panose="05000000000000000000" pitchFamily="2" charset="2"/>
              <a:buChar char="Ø"/>
            </a:pPr>
            <a:r>
              <a:rPr lang="en-IN" sz="2000"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Early and precise diagnosis is crucial for tailored patient care and timely interventions.</a:t>
            </a:r>
          </a:p>
          <a:p>
            <a:pPr marL="342900" indent="-342900">
              <a:lnSpc>
                <a:spcPct val="107000"/>
              </a:lnSpc>
              <a:spcAft>
                <a:spcPts val="800"/>
              </a:spcAft>
              <a:buFont typeface="Wingdings" panose="05000000000000000000" pitchFamily="2" charset="2"/>
              <a:buChar char="Ø"/>
            </a:pPr>
            <a:r>
              <a:rPr lang="en-IN" sz="2000"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Machine learning methods show promise in early AD identification, especially with integrated datasets like OASIS and ADNI.</a:t>
            </a:r>
          </a:p>
          <a:p>
            <a:pPr marL="342900" indent="-342900">
              <a:lnSpc>
                <a:spcPct val="107000"/>
              </a:lnSpc>
              <a:spcAft>
                <a:spcPts val="800"/>
              </a:spcAft>
              <a:buFont typeface="Wingdings" panose="05000000000000000000" pitchFamily="2" charset="2"/>
              <a:buChar char="Ø"/>
            </a:pPr>
            <a:r>
              <a:rPr lang="en-IN" sz="2000"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Combined use of ADNI and OASIS datasets achieved a balanced accuracy of 90.6%, measured by the Matthews correlation coefficient.</a:t>
            </a:r>
          </a:p>
          <a:p>
            <a:pPr marL="285750" indent="-285750">
              <a:lnSpc>
                <a:spcPct val="107000"/>
              </a:lnSpc>
              <a:spcAft>
                <a:spcPts val="800"/>
              </a:spcAft>
              <a:buFont typeface="Wingdings" panose="05000000000000000000" pitchFamily="2" charset="2"/>
              <a:buChar char="Ø"/>
            </a:pPr>
            <a:endParaRPr lang="en-IN" sz="1800"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7CF73F6-C615-E92D-9E64-5248D272CEB9}"/>
              </a:ext>
            </a:extLst>
          </p:cNvPr>
          <p:cNvSpPr txBox="1"/>
          <p:nvPr/>
        </p:nvSpPr>
        <p:spPr>
          <a:xfrm>
            <a:off x="2811407" y="5549103"/>
            <a:ext cx="2103120" cy="369332"/>
          </a:xfrm>
          <a:prstGeom prst="rect">
            <a:avLst/>
          </a:prstGeom>
          <a:noFill/>
        </p:spPr>
        <p:txBody>
          <a:bodyPr wrap="square">
            <a:spAutoFit/>
          </a:bodyPr>
          <a:lstStyle/>
          <a:p>
            <a:r>
              <a:rPr lang="en-IN" b="1" kern="1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Fig(a)</a:t>
            </a:r>
            <a:endParaRPr lang="en-IN" b="1" dirty="0"/>
          </a:p>
        </p:txBody>
      </p:sp>
    </p:spTree>
    <p:extLst>
      <p:ext uri="{BB962C8B-B14F-4D97-AF65-F5344CB8AC3E}">
        <p14:creationId xmlns:p14="http://schemas.microsoft.com/office/powerpoint/2010/main" val="3237779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ealthy brain and brain with Alzheimer's disease - Mayo Clinic">
            <a:extLst>
              <a:ext uri="{FF2B5EF4-FFF2-40B4-BE49-F238E27FC236}">
                <a16:creationId xmlns:a16="http://schemas.microsoft.com/office/drawing/2014/main" id="{C7E3C02C-4624-82DB-6035-3191970DB0C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7" t="1595" r="287" b="1969"/>
          <a:stretch/>
        </p:blipFill>
        <p:spPr bwMode="auto">
          <a:xfrm>
            <a:off x="1045556" y="2235900"/>
            <a:ext cx="4431012" cy="317278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DA38A842-15F0-0BFA-95B7-DC5D7EF58874}"/>
              </a:ext>
            </a:extLst>
          </p:cNvPr>
          <p:cNvSpPr>
            <a:spLocks noGrp="1"/>
          </p:cNvSpPr>
          <p:nvPr>
            <p:ph type="body" sz="half" idx="2"/>
          </p:nvPr>
        </p:nvSpPr>
        <p:spPr>
          <a:xfrm>
            <a:off x="5614219" y="1085502"/>
            <a:ext cx="6390968" cy="5259897"/>
          </a:xfrm>
        </p:spPr>
        <p:txBody>
          <a:bodyPr>
            <a:normAutofit lnSpcReduction="10000"/>
          </a:bodyPr>
          <a:lstStyle/>
          <a:p>
            <a:pPr marL="342900" indent="-342900">
              <a:lnSpc>
                <a:spcPct val="107000"/>
              </a:lnSpc>
              <a:spcAft>
                <a:spcPts val="800"/>
              </a:spcAft>
              <a:buFont typeface="Wingdings" panose="05000000000000000000" pitchFamily="2" charset="2"/>
              <a:buChar char="Ø"/>
            </a:pPr>
            <a:r>
              <a:rPr lang="en-IN" sz="2000"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Our study focuses on the OASIS dataset alone, achieving a similar accuracy rate of 90.6% using a Random Forest model.</a:t>
            </a:r>
          </a:p>
          <a:p>
            <a:pPr marL="342900" indent="-342900">
              <a:lnSpc>
                <a:spcPct val="107000"/>
              </a:lnSpc>
              <a:spcAft>
                <a:spcPts val="800"/>
              </a:spcAft>
              <a:buFont typeface="Wingdings" panose="05000000000000000000" pitchFamily="2" charset="2"/>
              <a:buChar char="Ø"/>
            </a:pPr>
            <a:r>
              <a:rPr lang="en-IN" sz="2000"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Methodology included thorough preprocessing, exploratory data analysis, and hyperparameter adjustment during model training.</a:t>
            </a:r>
          </a:p>
          <a:p>
            <a:pPr marL="342900" indent="-342900">
              <a:lnSpc>
                <a:spcPct val="107000"/>
              </a:lnSpc>
              <a:spcAft>
                <a:spcPts val="800"/>
              </a:spcAft>
              <a:buFont typeface="Wingdings" panose="05000000000000000000" pitchFamily="2" charset="2"/>
              <a:buChar char="Ø"/>
            </a:pPr>
            <a:r>
              <a:rPr lang="en-IN" sz="2000"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Key findings highlight the importance of neuroimaging biomarkers, such as hippocampus features, in categorization, emphasizing customized diagnostic strategies.</a:t>
            </a:r>
          </a:p>
          <a:p>
            <a:pPr marL="342900" indent="-342900">
              <a:lnSpc>
                <a:spcPct val="107000"/>
              </a:lnSpc>
              <a:spcAft>
                <a:spcPts val="800"/>
              </a:spcAft>
              <a:buFont typeface="Wingdings" panose="05000000000000000000" pitchFamily="2" charset="2"/>
              <a:buChar char="Ø"/>
            </a:pPr>
            <a:r>
              <a:rPr lang="en-IN" sz="2000"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The study demonstrates the potential of machine learning to improve early AD detection and patient care, advancing the field and informing future interventions and healthcare policies.</a:t>
            </a:r>
          </a:p>
          <a:p>
            <a:pPr marL="342900" indent="-342900">
              <a:buFont typeface="Wingdings" panose="05000000000000000000" pitchFamily="2" charset="2"/>
              <a:buChar char="Ø"/>
            </a:pP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743D29E-8BED-EC64-78A4-96DDA13D6252}"/>
              </a:ext>
            </a:extLst>
          </p:cNvPr>
          <p:cNvSpPr txBox="1"/>
          <p:nvPr/>
        </p:nvSpPr>
        <p:spPr>
          <a:xfrm>
            <a:off x="3125585" y="5501239"/>
            <a:ext cx="1695797" cy="369332"/>
          </a:xfrm>
          <a:prstGeom prst="rect">
            <a:avLst/>
          </a:prstGeom>
          <a:noFill/>
        </p:spPr>
        <p:txBody>
          <a:bodyPr wrap="square">
            <a:spAutoFit/>
          </a:bodyPr>
          <a:lstStyle/>
          <a:p>
            <a:r>
              <a:rPr lang="en-IN" b="1" kern="1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Fig(b)</a:t>
            </a:r>
            <a:endParaRPr lang="en-IN" b="1" dirty="0"/>
          </a:p>
        </p:txBody>
      </p:sp>
    </p:spTree>
    <p:extLst>
      <p:ext uri="{BB962C8B-B14F-4D97-AF65-F5344CB8AC3E}">
        <p14:creationId xmlns:p14="http://schemas.microsoft.com/office/powerpoint/2010/main" val="270065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A77B6C-BD57-5B0C-1244-0123922A2F45}"/>
              </a:ext>
            </a:extLst>
          </p:cNvPr>
          <p:cNvSpPr txBox="1"/>
          <p:nvPr/>
        </p:nvSpPr>
        <p:spPr>
          <a:xfrm>
            <a:off x="1781784" y="335708"/>
            <a:ext cx="10084468" cy="6432530"/>
          </a:xfrm>
          <a:prstGeom prst="rect">
            <a:avLst/>
          </a:prstGeom>
          <a:noFill/>
        </p:spPr>
        <p:txBody>
          <a:bodyPr wrap="square">
            <a:spAutoFit/>
          </a:bodyPr>
          <a:lstStyle/>
          <a:p>
            <a:pPr algn="ctr"/>
            <a:r>
              <a:rPr lang="en-US" sz="28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algn="just"/>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algn="just"/>
            <a:r>
              <a:rPr lang="en-US" sz="2400" b="1" dirty="0">
                <a:solidFill>
                  <a:schemeClr val="accent1">
                    <a:lumMod val="75000"/>
                  </a:schemeClr>
                </a:solidFill>
                <a:latin typeface="Times New Roman" panose="02020603050405020304" pitchFamily="18" charset="0"/>
                <a:cs typeface="Times New Roman" panose="02020603050405020304" pitchFamily="18" charset="0"/>
              </a:rPr>
              <a:t>The Growing Need for Early Alzheimer's Diagnosis:</a:t>
            </a:r>
          </a:p>
          <a:p>
            <a:pPr algn="just"/>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solidFill>
                  <a:schemeClr val="accent1">
                    <a:lumMod val="75000"/>
                  </a:schemeClr>
                </a:solidFill>
                <a:latin typeface="Times New Roman" panose="02020603050405020304" pitchFamily="18" charset="0"/>
                <a:cs typeface="Times New Roman" panose="02020603050405020304" pitchFamily="18" charset="0"/>
              </a:rPr>
              <a:t>Alzheimer's disease (AD) is a neurodegenerative disorder characterized by progressive cognitive decline and memory loss, predominantly affecting the elderly.</a:t>
            </a:r>
          </a:p>
          <a:p>
            <a:pPr marL="285750" indent="-285750" algn="just">
              <a:buFont typeface="Wingdings" panose="05000000000000000000" pitchFamily="2" charset="2"/>
              <a:buChar char="Ø"/>
            </a:pPr>
            <a:r>
              <a:rPr lang="en-US" sz="2000" dirty="0">
                <a:solidFill>
                  <a:schemeClr val="accent1">
                    <a:lumMod val="75000"/>
                  </a:schemeClr>
                </a:solidFill>
                <a:latin typeface="Times New Roman" panose="02020603050405020304" pitchFamily="18" charset="0"/>
                <a:cs typeface="Times New Roman" panose="02020603050405020304" pitchFamily="18" charset="0"/>
              </a:rPr>
              <a:t>Early diagnosis is crucial as it allows for timely medical intervention, potentially slowing disease progression and improving patient outcomes.</a:t>
            </a:r>
          </a:p>
          <a:p>
            <a:pPr algn="just"/>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algn="just"/>
            <a:r>
              <a:rPr lang="en-US" sz="2400" b="1" dirty="0">
                <a:solidFill>
                  <a:schemeClr val="accent1">
                    <a:lumMod val="75000"/>
                  </a:schemeClr>
                </a:solidFill>
                <a:latin typeface="Times New Roman" panose="02020603050405020304" pitchFamily="18" charset="0"/>
                <a:cs typeface="Times New Roman" panose="02020603050405020304" pitchFamily="18" charset="0"/>
              </a:rPr>
              <a:t>Machine Learning's Role in Alzheimer's Diagnosis:</a:t>
            </a:r>
          </a:p>
          <a:p>
            <a:pPr algn="just"/>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solidFill>
                  <a:schemeClr val="accent1">
                    <a:lumMod val="75000"/>
                  </a:schemeClr>
                </a:solidFill>
                <a:latin typeface="Times New Roman" panose="02020603050405020304" pitchFamily="18" charset="0"/>
                <a:cs typeface="Times New Roman" panose="02020603050405020304" pitchFamily="18" charset="0"/>
              </a:rPr>
              <a:t>Machine learning (ML) techniques are increasingly applied to medical diagnostics, including Alzheimer's disease.</a:t>
            </a:r>
          </a:p>
          <a:p>
            <a:pPr marL="285750" indent="-285750" algn="just">
              <a:buFont typeface="Wingdings" panose="05000000000000000000" pitchFamily="2" charset="2"/>
              <a:buChar char="Ø"/>
            </a:pPr>
            <a:r>
              <a:rPr lang="en-US" sz="2000" dirty="0">
                <a:solidFill>
                  <a:schemeClr val="accent1">
                    <a:lumMod val="75000"/>
                  </a:schemeClr>
                </a:solidFill>
                <a:latin typeface="Times New Roman" panose="02020603050405020304" pitchFamily="18" charset="0"/>
                <a:cs typeface="Times New Roman" panose="02020603050405020304" pitchFamily="18" charset="0"/>
              </a:rPr>
              <a:t>ML models can analyze complex datasets to identify patterns and markers indicative of early AD.</a:t>
            </a:r>
          </a:p>
          <a:p>
            <a:pPr marL="285750" indent="-285750" algn="just">
              <a:buFont typeface="Wingdings" panose="05000000000000000000" pitchFamily="2" charset="2"/>
              <a:buChar char="Ø"/>
            </a:pPr>
            <a:r>
              <a:rPr lang="en-US" sz="2000" dirty="0">
                <a:solidFill>
                  <a:schemeClr val="accent1">
                    <a:lumMod val="75000"/>
                  </a:schemeClr>
                </a:solidFill>
                <a:latin typeface="Times New Roman" panose="02020603050405020304" pitchFamily="18" charset="0"/>
                <a:cs typeface="Times New Roman" panose="02020603050405020304" pitchFamily="18" charset="0"/>
              </a:rPr>
              <a:t>Methods such as Random Forest, Support Vector Machines, and neural networks are commonly employed due to their ability to handle high-dimensional data and provide accurate predictions.</a:t>
            </a:r>
          </a:p>
          <a:p>
            <a:pPr algn="just"/>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819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EBE9B-2A4D-F3E2-A231-7CD5B09651D1}"/>
              </a:ext>
            </a:extLst>
          </p:cNvPr>
          <p:cNvSpPr txBox="1"/>
          <p:nvPr/>
        </p:nvSpPr>
        <p:spPr>
          <a:xfrm>
            <a:off x="1587730" y="572036"/>
            <a:ext cx="4838008" cy="6001643"/>
          </a:xfrm>
          <a:prstGeom prst="rect">
            <a:avLst/>
          </a:prstGeom>
          <a:noFill/>
        </p:spPr>
        <p:txBody>
          <a:bodyPr wrap="square">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The Importance of Neuroimaging Biomarkers:</a:t>
            </a:r>
          </a:p>
          <a:p>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algn="just"/>
            <a:r>
              <a:rPr lang="en-US" sz="2000" dirty="0">
                <a:solidFill>
                  <a:schemeClr val="accent1">
                    <a:lumMod val="75000"/>
                  </a:schemeClr>
                </a:solidFill>
                <a:latin typeface="Times New Roman" panose="02020603050405020304" pitchFamily="18" charset="0"/>
                <a:cs typeface="Times New Roman" panose="02020603050405020304" pitchFamily="18" charset="0"/>
              </a:rPr>
              <a:t>Neuroimaging biomarkers such as hippocampal volume and cortical thickness differentiate Alzheimer's disease through brain structure assessments. Their integration into Random Forest ML models improves accuracy in detecting early stages of AD, thereby enhancing personalized care.</a:t>
            </a:r>
          </a:p>
          <a:p>
            <a:pPr algn="just"/>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algn="just"/>
            <a:r>
              <a:rPr lang="en-US" sz="2400" b="1" dirty="0">
                <a:solidFill>
                  <a:schemeClr val="accent1">
                    <a:lumMod val="75000"/>
                  </a:schemeClr>
                </a:solidFill>
                <a:latin typeface="Times New Roman" panose="02020603050405020304" pitchFamily="18" charset="0"/>
                <a:cs typeface="Times New Roman" panose="02020603050405020304" pitchFamily="18" charset="0"/>
              </a:rPr>
              <a:t>Evaluation Metrics for Diagnostic Models:</a:t>
            </a:r>
          </a:p>
          <a:p>
            <a:pPr algn="just"/>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algn="just"/>
            <a:r>
              <a:rPr lang="en-US" sz="2000" dirty="0">
                <a:solidFill>
                  <a:schemeClr val="accent1">
                    <a:lumMod val="75000"/>
                  </a:schemeClr>
                </a:solidFill>
                <a:latin typeface="Times New Roman" panose="02020603050405020304" pitchFamily="18" charset="0"/>
                <a:cs typeface="Times New Roman" panose="02020603050405020304" pitchFamily="18" charset="0"/>
              </a:rPr>
              <a:t>Accuracy, Precision, and Recall evaluate the correctness of positive predictions and their completeness. AUC-ROC summarizes the model's ability to discriminate between AD and healthy individuals.</a:t>
            </a:r>
          </a:p>
        </p:txBody>
      </p:sp>
      <p:pic>
        <p:nvPicPr>
          <p:cNvPr id="3074" name="Picture 2" descr="Left: Normal amyloid PET image (top) shows uptake in the white matter,                         while the abnormal amyloid PET image (bottom) shows additional cortical                         uptake. Amyloid PET is notably useful to rule out Alzheimer disease (AD).                         Middle: Tau PET images show normal uptake is very minimal (top), while                         abnormal tau PET uptake is typically most pronounced in the temporal regions                         (bottom). Tau PET is notably good to rule in AD. Right: Fluorodeoxyglucose                         (FDG) PET images show normal homogeneous uptake in superficial and deep gray                         matter (top), while the typical abnormal FDG PET pattern in AD (bottom)                         includes hypometabolism in the posterior cingulate cortex and bilateral                         parietal areas (in this case asymetric and more pronounced in the right                         hemisphere). Adapted and reprinted, under a CC BY license, from reference                         21.">
            <a:extLst>
              <a:ext uri="{FF2B5EF4-FFF2-40B4-BE49-F238E27FC236}">
                <a16:creationId xmlns:a16="http://schemas.microsoft.com/office/drawing/2014/main" id="{93E0FE3F-0575-7CBF-F46F-218051B45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3804" y="1258342"/>
            <a:ext cx="5496009" cy="33136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D57687E-0D4E-C1EA-E83A-105FE772A49D}"/>
              </a:ext>
            </a:extLst>
          </p:cNvPr>
          <p:cNvSpPr txBox="1"/>
          <p:nvPr/>
        </p:nvSpPr>
        <p:spPr>
          <a:xfrm>
            <a:off x="8640661" y="5089607"/>
            <a:ext cx="1757134" cy="369332"/>
          </a:xfrm>
          <a:prstGeom prst="rect">
            <a:avLst/>
          </a:prstGeom>
          <a:noFill/>
        </p:spPr>
        <p:txBody>
          <a:bodyPr wrap="square">
            <a:spAutoFit/>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Fig(c)</a:t>
            </a:r>
            <a:endParaRPr lang="en-IN" dirty="0">
              <a:solidFill>
                <a:schemeClr val="accent1">
                  <a:lumMod val="75000"/>
                </a:schemeClr>
              </a:solidFill>
            </a:endParaRPr>
          </a:p>
        </p:txBody>
      </p:sp>
    </p:spTree>
    <p:extLst>
      <p:ext uri="{BB962C8B-B14F-4D97-AF65-F5344CB8AC3E}">
        <p14:creationId xmlns:p14="http://schemas.microsoft.com/office/powerpoint/2010/main" val="1679460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7CA743-F490-0AC8-A09A-B3046B39262F}"/>
              </a:ext>
            </a:extLst>
          </p:cNvPr>
          <p:cNvSpPr txBox="1"/>
          <p:nvPr/>
        </p:nvSpPr>
        <p:spPr>
          <a:xfrm>
            <a:off x="1978431" y="467680"/>
            <a:ext cx="9700952" cy="5878532"/>
          </a:xfrm>
          <a:prstGeom prst="rect">
            <a:avLst/>
          </a:prstGeom>
          <a:noFill/>
        </p:spPr>
        <p:txBody>
          <a:bodyPr wrap="square">
            <a:spAutoFit/>
          </a:bodyPr>
          <a:lstStyle/>
          <a:p>
            <a:pPr algn="ctr"/>
            <a:r>
              <a:rPr lang="en-US" sz="2800" b="1" dirty="0">
                <a:solidFill>
                  <a:schemeClr val="accent1">
                    <a:lumMod val="75000"/>
                  </a:schemeClr>
                </a:solidFill>
                <a:latin typeface="Times New Roman" panose="02020603050405020304" pitchFamily="18" charset="0"/>
                <a:cs typeface="Times New Roman" panose="02020603050405020304" pitchFamily="18" charset="0"/>
              </a:rPr>
              <a:t>METHODOLOGY</a:t>
            </a:r>
          </a:p>
          <a:p>
            <a:pPr algn="ct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solidFill>
                  <a:schemeClr val="accent1">
                    <a:lumMod val="75000"/>
                  </a:schemeClr>
                </a:solidFill>
                <a:latin typeface="Times New Roman" panose="02020603050405020304" pitchFamily="18" charset="0"/>
                <a:cs typeface="Times New Roman" panose="02020603050405020304" pitchFamily="18" charset="0"/>
              </a:rPr>
              <a:t>The OASIS dataset facilitates open access to MRI data for Alzheimer's research, encompassing both cross-sectional and longitudinal studies with comprehensive demographic and clinical data.</a:t>
            </a:r>
          </a:p>
          <a:p>
            <a:pPr marL="342900" indent="-342900" algn="just">
              <a:buFont typeface="Wingdings" panose="05000000000000000000" pitchFamily="2" charset="2"/>
              <a:buChar char="Ø"/>
            </a:pP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solidFill>
                  <a:schemeClr val="accent1">
                    <a:lumMod val="75000"/>
                  </a:schemeClr>
                </a:solidFill>
                <a:latin typeface="Times New Roman" panose="02020603050405020304" pitchFamily="18" charset="0"/>
                <a:cs typeface="Times New Roman" panose="02020603050405020304" pitchFamily="18" charset="0"/>
              </a:rPr>
              <a:t>Neuroimaging metrics like MMSE, CDR, </a:t>
            </a:r>
            <a:r>
              <a:rPr lang="en-US" sz="2000" dirty="0" err="1">
                <a:solidFill>
                  <a:schemeClr val="accent1">
                    <a:lumMod val="75000"/>
                  </a:schemeClr>
                </a:solidFill>
                <a:latin typeface="Times New Roman" panose="02020603050405020304" pitchFamily="18" charset="0"/>
                <a:cs typeface="Times New Roman" panose="02020603050405020304" pitchFamily="18" charset="0"/>
              </a:rPr>
              <a:t>eTIV</a:t>
            </a:r>
            <a:r>
              <a:rPr lang="en-US" sz="2000" dirty="0">
                <a:solidFill>
                  <a:schemeClr val="accent1">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1">
                    <a:lumMod val="75000"/>
                  </a:schemeClr>
                </a:solidFill>
                <a:latin typeface="Times New Roman" panose="02020603050405020304" pitchFamily="18" charset="0"/>
                <a:cs typeface="Times New Roman" panose="02020603050405020304" pitchFamily="18" charset="0"/>
              </a:rPr>
              <a:t>nWBV</a:t>
            </a:r>
            <a:r>
              <a:rPr lang="en-US" sz="2000" dirty="0">
                <a:solidFill>
                  <a:schemeClr val="accent1">
                    <a:lumMod val="75000"/>
                  </a:schemeClr>
                </a:solidFill>
                <a:latin typeface="Times New Roman" panose="02020603050405020304" pitchFamily="18" charset="0"/>
                <a:cs typeface="Times New Roman" panose="02020603050405020304" pitchFamily="18" charset="0"/>
              </a:rPr>
              <a:t>, and ASF are pivotal in analyzing brain structure and function, aiding in disease characterization and biomarker discovery.</a:t>
            </a:r>
          </a:p>
          <a:p>
            <a:pPr marL="342900" indent="-342900" algn="just">
              <a:buFont typeface="Wingdings" panose="05000000000000000000" pitchFamily="2" charset="2"/>
              <a:buChar char="Ø"/>
            </a:pP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solidFill>
                  <a:schemeClr val="accent1">
                    <a:lumMod val="75000"/>
                  </a:schemeClr>
                </a:solidFill>
                <a:latin typeface="Times New Roman" panose="02020603050405020304" pitchFamily="18" charset="0"/>
                <a:cs typeface="Times New Roman" panose="02020603050405020304" pitchFamily="18" charset="0"/>
              </a:rPr>
              <a:t>Random Forest was selected for its ability to handle diverse data types and large datasets, using ensemble learning to mitigate overfitting and improve predictive accuracy.</a:t>
            </a:r>
          </a:p>
          <a:p>
            <a:pPr marL="342900" indent="-342900" algn="just">
              <a:buFont typeface="Wingdings" panose="05000000000000000000" pitchFamily="2" charset="2"/>
              <a:buChar char="Ø"/>
            </a:pP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solidFill>
                  <a:schemeClr val="accent1">
                    <a:lumMod val="75000"/>
                  </a:schemeClr>
                </a:solidFill>
                <a:latin typeface="Times New Roman" panose="02020603050405020304" pitchFamily="18" charset="0"/>
                <a:cs typeface="Times New Roman" panose="02020603050405020304" pitchFamily="18" charset="0"/>
              </a:rPr>
              <a:t>Hyperparameter optimization via </a:t>
            </a:r>
            <a:r>
              <a:rPr lang="en-US" sz="2000" dirty="0" err="1">
                <a:solidFill>
                  <a:schemeClr val="accent1">
                    <a:lumMod val="75000"/>
                  </a:schemeClr>
                </a:solidFill>
                <a:latin typeface="Times New Roman" panose="02020603050405020304" pitchFamily="18" charset="0"/>
                <a:cs typeface="Times New Roman" panose="02020603050405020304" pitchFamily="18" charset="0"/>
              </a:rPr>
              <a:t>GridSearchCV</a:t>
            </a:r>
            <a:r>
              <a:rPr lang="en-US" sz="2000" dirty="0">
                <a:solidFill>
                  <a:schemeClr val="accent1">
                    <a:lumMod val="75000"/>
                  </a:schemeClr>
                </a:solidFill>
                <a:latin typeface="Times New Roman" panose="02020603050405020304" pitchFamily="18" charset="0"/>
                <a:cs typeface="Times New Roman" panose="02020603050405020304" pitchFamily="18" charset="0"/>
              </a:rPr>
              <a:t> fine-tuned model parameters (number of estimators, maximum depth), enhancing performance in Alzheimer's disease classification.</a:t>
            </a:r>
          </a:p>
          <a:p>
            <a:pPr marL="342900" indent="-342900" algn="just">
              <a:buFont typeface="Wingdings" panose="05000000000000000000" pitchFamily="2" charset="2"/>
              <a:buChar char="Ø"/>
            </a:pP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solidFill>
                  <a:schemeClr val="accent1">
                    <a:lumMod val="75000"/>
                  </a:schemeClr>
                </a:solidFill>
                <a:latin typeface="Times New Roman" panose="02020603050405020304" pitchFamily="18" charset="0"/>
                <a:cs typeface="Times New Roman" panose="02020603050405020304" pitchFamily="18" charset="0"/>
              </a:rPr>
              <a:t>Model evaluation through recall, precision, accuracy, and confusion matrix analysis validated its effectiveness in predicting and managing Alzheimer's disease.</a:t>
            </a:r>
          </a:p>
        </p:txBody>
      </p:sp>
    </p:spTree>
    <p:extLst>
      <p:ext uri="{BB962C8B-B14F-4D97-AF65-F5344CB8AC3E}">
        <p14:creationId xmlns:p14="http://schemas.microsoft.com/office/powerpoint/2010/main" val="305498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52C183-CF66-02CC-4291-A9BC6456E0AF}"/>
              </a:ext>
            </a:extLst>
          </p:cNvPr>
          <p:cNvPicPr>
            <a:picLocks noChangeAspect="1"/>
          </p:cNvPicPr>
          <p:nvPr/>
        </p:nvPicPr>
        <p:blipFill>
          <a:blip r:embed="rId2"/>
          <a:stretch>
            <a:fillRect/>
          </a:stretch>
        </p:blipFill>
        <p:spPr>
          <a:xfrm>
            <a:off x="1928552" y="1188720"/>
            <a:ext cx="10025150" cy="4901446"/>
          </a:xfrm>
          <a:prstGeom prst="rect">
            <a:avLst/>
          </a:prstGeom>
        </p:spPr>
      </p:pic>
      <p:sp>
        <p:nvSpPr>
          <p:cNvPr id="3" name="TextBox 2">
            <a:extLst>
              <a:ext uri="{FF2B5EF4-FFF2-40B4-BE49-F238E27FC236}">
                <a16:creationId xmlns:a16="http://schemas.microsoft.com/office/drawing/2014/main" id="{891B20DE-4521-DFE7-A39F-C99C872134A5}"/>
              </a:ext>
            </a:extLst>
          </p:cNvPr>
          <p:cNvSpPr txBox="1"/>
          <p:nvPr/>
        </p:nvSpPr>
        <p:spPr>
          <a:xfrm>
            <a:off x="1828800" y="6272672"/>
            <a:ext cx="10124902" cy="369332"/>
          </a:xfrm>
          <a:prstGeom prst="rect">
            <a:avLst/>
          </a:prstGeom>
          <a:noFill/>
        </p:spPr>
        <p:txBody>
          <a:bodyPr wrap="square">
            <a:spAutoFit/>
          </a:bodyPr>
          <a:lstStyle/>
          <a:p>
            <a:pPr algn="ctr"/>
            <a:r>
              <a:rPr lang="en-US" sz="1800" b="1" spc="-5" dirty="0">
                <a:solidFill>
                  <a:schemeClr val="accent1">
                    <a:lumMod val="75000"/>
                  </a:schemeClr>
                </a:solidFill>
                <a:effectLst/>
                <a:latin typeface="Times New Roman" panose="02020603050405020304" pitchFamily="18" charset="0"/>
                <a:ea typeface="Times New Roman" panose="02020603050405020304" pitchFamily="18" charset="0"/>
              </a:rPr>
              <a:t>Architecture</a:t>
            </a:r>
            <a:r>
              <a:rPr lang="en-US" sz="1800" b="1" spc="-6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Diagram(fig</a:t>
            </a:r>
            <a:r>
              <a:rPr lang="en-US" b="1" spc="-45" dirty="0">
                <a:solidFill>
                  <a:schemeClr val="accent1">
                    <a:lumMod val="75000"/>
                  </a:schemeClr>
                </a:solidFill>
                <a:latin typeface="Times New Roman" panose="02020603050405020304" pitchFamily="18" charset="0"/>
                <a:ea typeface="Times New Roman" panose="02020603050405020304" pitchFamily="18" charset="0"/>
              </a:rPr>
              <a:t>-d)</a:t>
            </a:r>
            <a:endParaRPr lang="en-IN" b="1" dirty="0">
              <a:solidFill>
                <a:schemeClr val="accent1">
                  <a:lumMod val="75000"/>
                </a:schemeClr>
              </a:solidFill>
            </a:endParaRPr>
          </a:p>
        </p:txBody>
      </p:sp>
      <p:sp>
        <p:nvSpPr>
          <p:cNvPr id="5" name="TextBox 4">
            <a:extLst>
              <a:ext uri="{FF2B5EF4-FFF2-40B4-BE49-F238E27FC236}">
                <a16:creationId xmlns:a16="http://schemas.microsoft.com/office/drawing/2014/main" id="{7ACC5C70-7435-CC35-3271-3430C4CBA44C}"/>
              </a:ext>
            </a:extLst>
          </p:cNvPr>
          <p:cNvSpPr txBox="1"/>
          <p:nvPr/>
        </p:nvSpPr>
        <p:spPr>
          <a:xfrm>
            <a:off x="1928552" y="398502"/>
            <a:ext cx="10025150" cy="523220"/>
          </a:xfrm>
          <a:prstGeom prst="rect">
            <a:avLst/>
          </a:prstGeom>
          <a:noFill/>
        </p:spPr>
        <p:txBody>
          <a:bodyPr wrap="square">
            <a:spAutoFit/>
          </a:bodyPr>
          <a:lstStyle/>
          <a:p>
            <a:pPr algn="ctr"/>
            <a:r>
              <a:rPr lang="en-US" sz="2800" b="1" dirty="0">
                <a:solidFill>
                  <a:schemeClr val="accent1">
                    <a:lumMod val="75000"/>
                  </a:schemeClr>
                </a:solidFill>
                <a:latin typeface="Times New Roman" panose="02020603050405020304" pitchFamily="18" charset="0"/>
                <a:cs typeface="Times New Roman" panose="02020603050405020304" pitchFamily="18" charset="0"/>
              </a:rPr>
              <a:t>Architecture Diagram</a:t>
            </a:r>
            <a:endParaRPr lang="en-IN" sz="2800" dirty="0"/>
          </a:p>
        </p:txBody>
      </p:sp>
    </p:spTree>
    <p:extLst>
      <p:ext uri="{BB962C8B-B14F-4D97-AF65-F5344CB8AC3E}">
        <p14:creationId xmlns:p14="http://schemas.microsoft.com/office/powerpoint/2010/main" val="37149079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FDEB4C-941C-4EBE-9462-062D8A0ADE9E}">
  <ds:schemaRefs>
    <ds:schemaRef ds:uri="http://schemas.microsoft.com/sharepoint/v3/contenttype/forms"/>
  </ds:schemaRefs>
</ds:datastoreItem>
</file>

<file path=customXml/itemProps2.xml><?xml version="1.0" encoding="utf-8"?>
<ds:datastoreItem xmlns:ds="http://schemas.openxmlformats.org/officeDocument/2006/customXml" ds:itemID="{60B414F3-C833-4395-8C69-0E806C5181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0B8EF33-82AA-4779-AFAA-C56669D00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ML PPT FINAL FOR CNFRNCE</Template>
  <TotalTime>79</TotalTime>
  <Words>1055</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vt:lpstr>
      <vt:lpstr>Wingdings 3</vt:lpstr>
      <vt:lpstr>Wisp</vt:lpstr>
      <vt:lpstr>           Paper id:icscss-495  </vt:lpstr>
      <vt:lpstr> </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NEEHA YASMIN</dc:creator>
  <cp:lastModifiedBy>NEEHA YASMIN</cp:lastModifiedBy>
  <cp:revision>5</cp:revision>
  <dcterms:created xsi:type="dcterms:W3CDTF">2024-07-11T15:34:09Z</dcterms:created>
  <dcterms:modified xsi:type="dcterms:W3CDTF">2024-07-12T07:55:25Z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