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6" r:id="rId4"/>
    <p:sldId id="277" r:id="rId5"/>
    <p:sldId id="259" r:id="rId6"/>
    <p:sldId id="260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78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578"/>
  </p:normalViewPr>
  <p:slideViewPr>
    <p:cSldViewPr>
      <p:cViewPr varScale="1">
        <p:scale>
          <a:sx n="88" d="100"/>
          <a:sy n="88" d="100"/>
        </p:scale>
        <p:origin x="176" y="6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3EE6-27BB-496D-A015-22674AC95072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129F-01F0-4B8D-85B5-CCFA5DCD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4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3EE6-27BB-496D-A015-22674AC95072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129F-01F0-4B8D-85B5-CCFA5DCD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2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3EE6-27BB-496D-A015-22674AC95072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129F-01F0-4B8D-85B5-CCFA5DCD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3EE6-27BB-496D-A015-22674AC95072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129F-01F0-4B8D-85B5-CCFA5DCD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2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3EE6-27BB-496D-A015-22674AC95072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129F-01F0-4B8D-85B5-CCFA5DCD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4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3EE6-27BB-496D-A015-22674AC95072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129F-01F0-4B8D-85B5-CCFA5DCD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4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3EE6-27BB-496D-A015-22674AC95072}" type="datetimeFigureOut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129F-01F0-4B8D-85B5-CCFA5DCD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2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3EE6-27BB-496D-A015-22674AC95072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129F-01F0-4B8D-85B5-CCFA5DCD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0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3EE6-27BB-496D-A015-22674AC95072}" type="datetimeFigureOut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129F-01F0-4B8D-85B5-CCFA5DCD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7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3EE6-27BB-496D-A015-22674AC95072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129F-01F0-4B8D-85B5-CCFA5DCD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6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3EE6-27BB-496D-A015-22674AC95072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129F-01F0-4B8D-85B5-CCFA5DCD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1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B3EE6-27BB-496D-A015-22674AC95072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A129F-01F0-4B8D-85B5-CCFA5DCD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9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HARDWARE IMPLEMENTATION OF HOPFIELD 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81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FPGA IMPLEMENTATION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00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39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FPGA implementations of neural networks can be classified on the basis of: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Learning Algorithm</a:t>
            </a:r>
          </a:p>
          <a:p>
            <a:pPr marL="0" indent="0">
              <a:buNone/>
            </a:pPr>
            <a:r>
              <a:rPr lang="en-US" dirty="0" smtClean="0"/>
              <a:t>2. Signal representation</a:t>
            </a:r>
          </a:p>
          <a:p>
            <a:pPr marL="0" indent="0">
              <a:buNone/>
            </a:pPr>
            <a:r>
              <a:rPr lang="en-US" dirty="0" smtClean="0"/>
              <a:t>3. Multiplier reduction schemes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98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type of neural network used in FPGA-based implementations is an important feature used in classifying such architectures. The type of neural network applied depends on the intended application used to solve the problem at hand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Various types of Neural Networks</a:t>
            </a:r>
            <a:endParaRPr lang="en-US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/>
              <a:t>Back propagation Algorithm</a:t>
            </a:r>
            <a:endParaRPr lang="en-US" b="1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/>
              <a:t>Ontogenic</a:t>
            </a:r>
            <a:r>
              <a:rPr lang="en-US" dirty="0" smtClean="0"/>
              <a:t> </a:t>
            </a:r>
            <a:r>
              <a:rPr lang="en-US" dirty="0"/>
              <a:t>Neural </a:t>
            </a:r>
            <a:r>
              <a:rPr lang="en-US" dirty="0" smtClean="0"/>
              <a:t>Networks</a:t>
            </a:r>
            <a:endParaRPr lang="en-US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Cellular </a:t>
            </a:r>
            <a:r>
              <a:rPr lang="en-US" dirty="0"/>
              <a:t>Automata based neural </a:t>
            </a:r>
            <a:r>
              <a:rPr lang="en-US" dirty="0" smtClean="0"/>
              <a:t>networks</a:t>
            </a:r>
            <a:endParaRPr lang="en-US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Modular </a:t>
            </a:r>
            <a:r>
              <a:rPr lang="en-US" dirty="0"/>
              <a:t>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35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Frequency-based</a:t>
            </a:r>
          </a:p>
          <a:p>
            <a:r>
              <a:rPr lang="en-US" sz="2400" dirty="0" smtClean="0"/>
              <a:t>Spike Train</a:t>
            </a:r>
          </a:p>
          <a:p>
            <a:r>
              <a:rPr lang="en-US" sz="2400" dirty="0" smtClean="0"/>
              <a:t>Floating-point</a:t>
            </a:r>
            <a:endParaRPr lang="en-US" sz="2400" dirty="0" smtClean="0"/>
          </a:p>
          <a:p>
            <a:r>
              <a:rPr lang="en-US" sz="2400" dirty="0" smtClean="0"/>
              <a:t>Fixed-point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2895600"/>
            <a:ext cx="6134100" cy="362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25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63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Fixed Point is most </a:t>
            </a:r>
            <a:r>
              <a:rPr lang="en-US" sz="2400" dirty="0"/>
              <a:t>popular signal representation used among all the surveyed FPGA-based (i.e. digital) ANN architectures. 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Merits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400" dirty="0" smtClean="0"/>
              <a:t>more area efficient </a:t>
            </a:r>
            <a:r>
              <a:rPr lang="en-US" sz="2400" dirty="0"/>
              <a:t>than </a:t>
            </a:r>
            <a:r>
              <a:rPr lang="en-US" sz="2400" dirty="0" smtClean="0"/>
              <a:t>floating-point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-is not </a:t>
            </a:r>
            <a:r>
              <a:rPr lang="en-US" sz="2400" dirty="0"/>
              <a:t>as severely limited in range-precision as both, frequency and spike-train signal representations 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Issues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-Overflow </a:t>
            </a:r>
            <a:r>
              <a:rPr lang="en-US" sz="2400" dirty="0"/>
              <a:t>and underflow</a:t>
            </a:r>
            <a:br>
              <a:rPr lang="en-US" sz="2400" dirty="0"/>
            </a:br>
            <a:r>
              <a:rPr lang="en-US" sz="2400" dirty="0"/>
              <a:t>-</a:t>
            </a:r>
            <a:r>
              <a:rPr lang="en-US" sz="2400" dirty="0" smtClean="0"/>
              <a:t>Convergence </a:t>
            </a:r>
            <a:r>
              <a:rPr lang="en-US" sz="2400" dirty="0"/>
              <a:t>rates</a:t>
            </a:r>
            <a:br>
              <a:rPr lang="en-US" sz="2400" dirty="0"/>
            </a:br>
            <a:r>
              <a:rPr lang="en-US" sz="2400" dirty="0"/>
              <a:t>-</a:t>
            </a:r>
            <a:r>
              <a:rPr lang="en-US" sz="2400" dirty="0" smtClean="0"/>
              <a:t>Quality </a:t>
            </a:r>
            <a:r>
              <a:rPr lang="en-US" sz="2400" dirty="0"/>
              <a:t>of generalization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Solution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-Determining </a:t>
            </a:r>
            <a:r>
              <a:rPr lang="en-US" sz="2400" dirty="0"/>
              <a:t>the minimum allowable precision and minimum </a:t>
            </a:r>
            <a:r>
              <a:rPr lang="en-US" sz="2400" dirty="0" smtClean="0"/>
              <a:t>allowable </a:t>
            </a:r>
            <a:r>
              <a:rPr lang="en-US" sz="2400" dirty="0"/>
              <a:t>range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-</a:t>
            </a:r>
            <a:r>
              <a:rPr lang="en-US" sz="2400" dirty="0"/>
              <a:t>Holt and Baker showed that </a:t>
            </a:r>
            <a:r>
              <a:rPr lang="en-US" sz="2400" dirty="0" smtClean="0"/>
              <a:t>16-bit </a:t>
            </a:r>
            <a:r>
              <a:rPr lang="en-US" sz="2400" dirty="0"/>
              <a:t>fixed- point was the minimum allowable range-precision for the </a:t>
            </a:r>
            <a:r>
              <a:rPr lang="en-US" sz="2400" dirty="0" smtClean="0"/>
              <a:t>back propagation </a:t>
            </a:r>
            <a:r>
              <a:rPr lang="en-US" sz="2400" dirty="0"/>
              <a:t>algorithm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0791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Multiplier Reduction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of bit-serial </a:t>
            </a:r>
            <a:r>
              <a:rPr lang="en-US" sz="2400" dirty="0" smtClean="0"/>
              <a:t>multipliers</a:t>
            </a:r>
          </a:p>
          <a:p>
            <a:pPr lvl="1"/>
            <a:r>
              <a:rPr lang="en-US" sz="2400" dirty="0"/>
              <a:t>bit-serial can scale up to a signal representation of any </a:t>
            </a:r>
            <a:r>
              <a:rPr lang="en-US" sz="2400" dirty="0" smtClean="0"/>
              <a:t>range-precision</a:t>
            </a:r>
            <a:endParaRPr lang="en-US" sz="2400" dirty="0" smtClean="0"/>
          </a:p>
          <a:p>
            <a:r>
              <a:rPr lang="en-US" sz="2400" dirty="0" smtClean="0"/>
              <a:t>Reduce range-precision of </a:t>
            </a:r>
            <a:r>
              <a:rPr lang="en-US" sz="2400" dirty="0" smtClean="0"/>
              <a:t>multiplier</a:t>
            </a:r>
          </a:p>
          <a:p>
            <a:pPr lvl="1"/>
            <a:r>
              <a:rPr lang="en-US" sz="2400" dirty="0"/>
              <a:t>this is </a:t>
            </a:r>
            <a:r>
              <a:rPr lang="en-US" sz="2400" dirty="0" smtClean="0"/>
              <a:t>not a </a:t>
            </a:r>
            <a:r>
              <a:rPr lang="en-US" sz="2400" dirty="0"/>
              <a:t>feasible approach </a:t>
            </a:r>
            <a:r>
              <a:rPr lang="en-US" sz="2400" dirty="0" smtClean="0"/>
              <a:t>as it has </a:t>
            </a:r>
            <a:r>
              <a:rPr lang="en-US" sz="2400" dirty="0"/>
              <a:t>a negative effect on convergence rates </a:t>
            </a:r>
            <a:endParaRPr lang="en-US" sz="2400" dirty="0" smtClean="0"/>
          </a:p>
          <a:p>
            <a:r>
              <a:rPr lang="en-US" sz="2400" dirty="0" smtClean="0"/>
              <a:t>Signal representations that eliminate the need for </a:t>
            </a:r>
            <a:r>
              <a:rPr lang="en-US" sz="2400" dirty="0" smtClean="0"/>
              <a:t>multipliers</a:t>
            </a:r>
          </a:p>
          <a:p>
            <a:pPr lvl="1"/>
            <a:r>
              <a:rPr lang="en-US" sz="2400" dirty="0"/>
              <a:t>using a stochastic-based spike train signal </a:t>
            </a:r>
            <a:endParaRPr lang="en-US" sz="2400" dirty="0"/>
          </a:p>
          <a:p>
            <a:pPr lvl="1"/>
            <a:r>
              <a:rPr lang="en-US" sz="2400" dirty="0" smtClean="0"/>
              <a:t>Implementation of </a:t>
            </a:r>
            <a:r>
              <a:rPr lang="en-US" sz="2400" dirty="0"/>
              <a:t>variant of REMAP for use with Sparse Distributed Memory (SDM) ANN types 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3319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IMPLEMENTATION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93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Iteration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Reiterate the Forward and Backward Computations for each training example in the epoch. The trainer can continue to train the ANN using one or more epoch until some stopping criteria (</a:t>
            </a:r>
            <a:r>
              <a:rPr lang="en-US" dirty="0" err="1" smtClean="0"/>
              <a:t>eg</a:t>
            </a:r>
            <a:r>
              <a:rPr lang="en-US" dirty="0" smtClean="0"/>
              <a:t>. low error) is met. </a:t>
            </a:r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 smtClean="0"/>
              <a:t>training is complete, the ANN only needs to carry out the Forward Computation when used in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47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Implemenation</a:t>
            </a:r>
            <a:r>
              <a:rPr lang="en-US" dirty="0" smtClean="0"/>
              <a:t>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78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Basically when implementing </a:t>
            </a:r>
            <a:r>
              <a:rPr lang="en-US" sz="2400" dirty="0" smtClean="0"/>
              <a:t>the back propagation </a:t>
            </a:r>
            <a:r>
              <a:rPr lang="en-US" sz="2400" dirty="0" smtClean="0"/>
              <a:t>algorithms on FPGAs there are two approaches</a:t>
            </a:r>
          </a:p>
          <a:p>
            <a:r>
              <a:rPr lang="en-US" sz="2400" dirty="0" smtClean="0"/>
              <a:t> Non-RTR Approach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RTR (</a:t>
            </a:r>
            <a:r>
              <a:rPr lang="en-US" sz="2400" dirty="0" smtClean="0"/>
              <a:t>Run-Time-Reconfiguration</a:t>
            </a:r>
            <a:r>
              <a:rPr lang="en-US" sz="2400" dirty="0" smtClean="0"/>
              <a:t>) Approach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200400"/>
            <a:ext cx="7696200" cy="356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8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Points in favor of hardware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Inherent parallelism and connectionist model of ANN’s which find a natural application through hardware. General purpose processors operate sequentially.</a:t>
            </a:r>
          </a:p>
          <a:p>
            <a:r>
              <a:rPr lang="en-US" sz="2400" dirty="0" smtClean="0"/>
              <a:t>Simple ANN models require simple, low precision computations which can be performed faster on cheap and low precision hardware. </a:t>
            </a:r>
            <a:endParaRPr lang="en-US" sz="2400" dirty="0" smtClean="0"/>
          </a:p>
          <a:p>
            <a:r>
              <a:rPr lang="en-US" sz="2400" dirty="0" smtClean="0"/>
              <a:t>Also </a:t>
            </a:r>
            <a:r>
              <a:rPr lang="en-US" sz="2400" dirty="0" smtClean="0"/>
              <a:t>since hardware is getting cheaper by the day, custom hardware can be built to perform complex computations.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588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FPGA?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FPGAs are a form of programmable logic, which offer flexibility in design like software, but </a:t>
            </a:r>
            <a:r>
              <a:rPr lang="en-US" sz="2400" dirty="0" smtClean="0"/>
              <a:t>with </a:t>
            </a:r>
            <a:r>
              <a:rPr lang="en-US" sz="2400" dirty="0"/>
              <a:t>performance speeds closer to Application Specific Integrated Circuits (ASICs</a:t>
            </a:r>
            <a:r>
              <a:rPr lang="en-US" sz="2400" dirty="0" smtClean="0"/>
              <a:t>).</a:t>
            </a:r>
          </a:p>
          <a:p>
            <a:r>
              <a:rPr lang="en-US" sz="2400" dirty="0"/>
              <a:t>With the ability to be reconfigured an </a:t>
            </a:r>
            <a:r>
              <a:rPr lang="en-US" sz="2400" dirty="0" smtClean="0"/>
              <a:t>endless amount </a:t>
            </a:r>
            <a:r>
              <a:rPr lang="en-US" sz="2400" dirty="0"/>
              <a:t>of times after it has already been manufactured </a:t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66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XILINX FPGA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Xilinx has traditionally manufactured SRAM-based FPGAs; so- called because the programmable resources3 for this type of FPGA are controlled by static RAM </a:t>
            </a:r>
            <a:r>
              <a:rPr lang="en-US" sz="2400" dirty="0" smtClean="0"/>
              <a:t>cells.</a:t>
            </a:r>
          </a:p>
          <a:p>
            <a:r>
              <a:rPr lang="en-US" sz="2400" dirty="0" smtClean="0"/>
              <a:t>It consists of </a:t>
            </a:r>
            <a:r>
              <a:rPr lang="en-US" sz="2400" dirty="0"/>
              <a:t>Configurable Logic Blocks (CLBs)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General </a:t>
            </a:r>
            <a:r>
              <a:rPr lang="en-US" sz="2400" dirty="0"/>
              <a:t>Architecture of Xilinx FPGAs. 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171825"/>
            <a:ext cx="4770251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971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SURVEY OF HARDWARE</a:t>
            </a:r>
            <a:br>
              <a:rPr lang="en-US" dirty="0" smtClean="0"/>
            </a:br>
            <a:r>
              <a:rPr lang="en-US" dirty="0" smtClean="0"/>
              <a:t>IMPLEMENTATIONS OF ARTIFICIAL</a:t>
            </a:r>
            <a:br>
              <a:rPr lang="en-US" dirty="0" smtClean="0"/>
            </a:br>
            <a:r>
              <a:rPr lang="en-US" dirty="0" smtClean="0"/>
              <a:t>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9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between analog and digital implementations of ANNs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Autofit/>
          </a:bodyPr>
          <a:lstStyle/>
          <a:p>
            <a:r>
              <a:rPr lang="en-US" sz="2400" dirty="0" smtClean="0"/>
              <a:t>People </a:t>
            </a:r>
            <a:r>
              <a:rPr lang="en-US" sz="2400" dirty="0" smtClean="0"/>
              <a:t>are more familiar with digital design now i.e. analog design is an uncommon capability. </a:t>
            </a:r>
            <a:endParaRPr lang="en-US" sz="2400" dirty="0" smtClean="0"/>
          </a:p>
          <a:p>
            <a:r>
              <a:rPr lang="en-US" sz="2400" dirty="0" smtClean="0"/>
              <a:t>Most </a:t>
            </a:r>
            <a:r>
              <a:rPr lang="en-US" sz="2400" dirty="0" smtClean="0"/>
              <a:t>applications comprise of digital systems and a digital neural network will provide ease in integration with these systems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Signal interconnection is also a problem.</a:t>
            </a:r>
          </a:p>
          <a:p>
            <a:r>
              <a:rPr lang="en-US" sz="2400" dirty="0"/>
              <a:t>The solution has to be multiplexing of connections i.e. multiple synaptic connections share the same wire.</a:t>
            </a:r>
          </a:p>
          <a:p>
            <a:r>
              <a:rPr lang="en-US" sz="2400" dirty="0"/>
              <a:t>Analog designs are hard to multiplex.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855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Amadahl’s</a:t>
            </a:r>
            <a:r>
              <a:rPr lang="en-US" dirty="0" smtClean="0"/>
              <a:t>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698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implementations using FPGAs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Why Reconfiguration?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 smtClean="0"/>
              <a:t>To exploit concurrency and rapidly reconfigure for weight and topology </a:t>
            </a:r>
            <a:r>
              <a:rPr lang="en-US" dirty="0" smtClean="0"/>
              <a:t>adaptation.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01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</a:t>
            </a:r>
            <a:r>
              <a:rPr lang="en-US" dirty="0"/>
              <a:t>implementation </a:t>
            </a:r>
            <a:r>
              <a:rPr lang="en-US" dirty="0" smtClean="0"/>
              <a:t>approaches possible due to </a:t>
            </a:r>
            <a:r>
              <a:rPr lang="en-US" dirty="0" smtClean="0"/>
              <a:t>Reconfiguration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Prototyping and </a:t>
            </a:r>
            <a:r>
              <a:rPr lang="en-US" dirty="0" smtClean="0"/>
              <a:t>simulation</a:t>
            </a:r>
          </a:p>
          <a:p>
            <a:pPr lvl="1"/>
            <a:r>
              <a:rPr lang="en-US" dirty="0"/>
              <a:t>to test various ANN implementations and learning algorithms. </a:t>
            </a:r>
            <a:endParaRPr lang="en-US" dirty="0" smtClean="0"/>
          </a:p>
          <a:p>
            <a:r>
              <a:rPr lang="en-US" dirty="0" smtClean="0"/>
              <a:t>Density </a:t>
            </a:r>
            <a:r>
              <a:rPr lang="en-US" dirty="0" smtClean="0"/>
              <a:t>enhancement</a:t>
            </a:r>
          </a:p>
          <a:p>
            <a:pPr lvl="1"/>
            <a:r>
              <a:rPr lang="en-US" dirty="0"/>
              <a:t>increase in the functional capacity per unit area of the chip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-T</a:t>
            </a:r>
            <a:r>
              <a:rPr lang="en-US" dirty="0" smtClean="0"/>
              <a:t>ime </a:t>
            </a:r>
            <a:r>
              <a:rPr lang="en-US" dirty="0"/>
              <a:t>multiplex an FPGA chip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dirty="0"/>
              <a:t>Dynamic constant folding </a:t>
            </a:r>
            <a:endParaRPr lang="en-US" dirty="0" smtClean="0"/>
          </a:p>
          <a:p>
            <a:r>
              <a:rPr lang="en-US" dirty="0" smtClean="0"/>
              <a:t>Topology adaptation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80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3658</TotalTime>
  <Words>595</Words>
  <Application>Microsoft Macintosh PowerPoint</Application>
  <PresentationFormat>On-screen Show (4:3)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Arial</vt:lpstr>
      <vt:lpstr>Office Theme</vt:lpstr>
      <vt:lpstr>HARDWARE IMPLEMENTATION OF HOPFIELD NEURAL NETWORK</vt:lpstr>
      <vt:lpstr>Points in favor of hardware implementation</vt:lpstr>
      <vt:lpstr>Why FPGA?</vt:lpstr>
      <vt:lpstr>XILINX FPGA</vt:lpstr>
      <vt:lpstr>A SURVEY OF HARDWARE IMPLEMENTATIONS OF ARTIFICIAL NEURAL NETWORKS</vt:lpstr>
      <vt:lpstr>Comparison between analog and digital implementations of ANNs</vt:lpstr>
      <vt:lpstr>Amadahl’s law</vt:lpstr>
      <vt:lpstr>Hardware implementations using FPGAs</vt:lpstr>
      <vt:lpstr>Different implementation approaches possible due to Reconfiguration</vt:lpstr>
      <vt:lpstr>FPGA IMPLEMENTATION ISSUES</vt:lpstr>
      <vt:lpstr>FPGA implementations of neural networks can be classified on the basis of: </vt:lpstr>
      <vt:lpstr>Learning algorithm</vt:lpstr>
      <vt:lpstr>Signal Representation</vt:lpstr>
      <vt:lpstr>PowerPoint Presentation</vt:lpstr>
      <vt:lpstr>Multiplier Reduction Schemes</vt:lpstr>
      <vt:lpstr>IMPLEMENTATION APPROACHES</vt:lpstr>
      <vt:lpstr>PowerPoint Presentation</vt:lpstr>
      <vt:lpstr>Implemenation approaches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navya asmath</cp:lastModifiedBy>
  <cp:revision>16</cp:revision>
  <dcterms:created xsi:type="dcterms:W3CDTF">2018-02-27T05:23:44Z</dcterms:created>
  <dcterms:modified xsi:type="dcterms:W3CDTF">2018-03-23T04:36:28Z</dcterms:modified>
</cp:coreProperties>
</file>