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57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669"/>
  </p:normalViewPr>
  <p:slideViewPr>
    <p:cSldViewPr snapToGrid="0">
      <p:cViewPr varScale="1">
        <p:scale>
          <a:sx n="114" d="100"/>
          <a:sy n="11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0B63-C932-4531-B38A-8531D8C0C6B7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1E7D-3BE7-4F5A-89D7-E426AA851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8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F7E0-D817-5018-8252-ECA4606D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9722E-7461-49BA-8F28-08FD825B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8CF2C-CF55-F41E-8836-FFCF2973C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2A1C7-AEF3-8CEB-59BE-E72838092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685C-59BF-C8CA-0CF2-C8E3D1FE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4E104-1DEA-FEB1-CB35-85EBCEE59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A5E64-40AD-7C6B-D5F0-21F734B8A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999D-99E1-8ECB-DCB2-87106405E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0F5D-2AAE-3FD9-FEDF-8BB9BD13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8ABEFA-5B0F-84F3-79E0-244D229D7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F10EF-0948-06DB-5410-DF88EFA45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D1155-153A-9EE7-A1D0-60E030F0D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DC24-BE08-6A60-7476-D0B713AC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917CD-0F44-3CB2-57DF-59432ED5D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32C769-E77E-2FA5-8DC0-1B077722E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20CC-A03D-4FE1-53E4-6972EC4CC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1E7D-3BE7-4F5A-89D7-E426AA851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4B34-F543-5C8B-A524-80C53252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1C988-480B-1B54-650D-2B971C3D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04AD-9C49-CE16-40FE-8866496C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6EA3-68B8-91B4-4DC4-4215AB95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2FF7-1F09-EB12-62C7-0536D123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D41F-2679-2B22-E990-773F5EE1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01F06-7BB2-1AA4-C728-A7D6510A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D16F-3DA3-7EDF-6B3F-DDFAD730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2E22-D17F-AD62-EA9E-A48AE026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FD686-AC9A-1914-F4B4-3DCCEAD5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D919-FABD-16D7-BA1A-F62237CBD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FC6CB-A482-8CBD-D305-5D80AB4DF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A19E-35EF-EC97-4C8C-2C6A1815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827C-B3E3-5AC9-272F-DB0F3963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AC47-1C97-B69C-C703-BCD11F27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E3AF-DE06-F24B-E7AD-3F6E12CA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9BD0-7D3F-CC76-874A-45B38A3E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5CF1-5FBA-580F-05C4-75D28FCB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55C4-58F9-644E-0F68-E874C81A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56CA-3A79-820D-3B6A-876F6B2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FE48-BB5A-195C-0644-0508FA65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7C9B-0783-42CA-6FFF-E5EAB013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0E5A-5EBD-09BA-E173-8B534686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4C3C-2E2E-A93F-B087-48E693BC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71C9-E05C-B468-8B96-EF1686E6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F50B-606E-D39A-9252-82C7EAA7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FCA3-895D-AA9D-198E-EE3DF317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96F55-39C4-16A7-8C78-EDB8E7DE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C69D-7744-FF9A-0761-2F0A325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B4E4-69D7-9758-3C46-224BCC2A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9300-D0CF-9CF7-5E69-52D07027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96AD-00CE-3288-2EAB-5E3999E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E7DF-94D8-61B8-41FC-47D74EBF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A6600-2317-0EFC-4154-A91F9A9F8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32BCE-18F9-17D7-D290-CBB66C40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DD4CD-7966-796A-6304-FD8D5C825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9FB74-D0AD-3981-F9DA-D9C12657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F8C0B-C526-2D6C-5228-BAFE8346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97972-137C-1879-75D9-E42ED51E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D46C-EFCB-FA81-0A6D-06FA1FB7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588F8-AA5E-C9DC-B00A-1225CFA9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34230-3A06-DB7A-9CFF-29003241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F9A9-67AF-AF95-127A-27E34E42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C27AF-A38B-48A1-7F55-13719A4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CCB96-A318-E7B2-D9EF-E5B931E0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0F241-FEA8-45A1-67FA-A0CC047F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97B9-B7E4-31F7-0667-8E0C9381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5FCF-31CD-AEE7-B69A-6710D0F7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4D046-B3D8-B45B-D88A-990D492E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339E6-1D9E-85A9-2CF8-005C408F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FDDB1-7664-29C7-E7B9-06F689CE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1D9A-D097-82F7-207C-ACF848AE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1B0-341F-7FFA-70D9-12B342CF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CA726-ECBC-E20E-4442-5263844A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8056-16F4-658F-ACA8-78B00F670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F30DB-D173-7408-698F-D992E2C3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4872-CB9C-CE5E-3B99-5AF95ECB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A790-00C0-A1B9-8D26-5245EF3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9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311CB-50C1-8774-3B0B-8D63887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C9F7-E266-36F5-FB13-3EC6F847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4816-5BC0-132F-7290-74FADAA06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1D0D8-2A68-4B5B-BD56-9D017CAA1D6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F0E1-37BA-900B-3E3D-D4806155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0537-BC4C-F5DC-220D-1F1059850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9056-9E0E-4EF0-83BA-7908B789D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VisualizationExpert/Customer-Churn-Analysis-using-Power-BI/blob/ma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arstenknoch.com/category/technology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17D0-69BB-67CE-F5B4-D2389090C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US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3882F-C93E-4A78-C9A9-16F8B8E3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Portfolio Project</a:t>
            </a:r>
          </a:p>
          <a:p>
            <a:r>
              <a:rPr lang="en-US" sz="1800" dirty="0"/>
              <a:t>by</a:t>
            </a:r>
          </a:p>
          <a:p>
            <a:r>
              <a:rPr lang="en-US" sz="1800" dirty="0"/>
              <a:t>Neehanth Reddy, </a:t>
            </a:r>
            <a:r>
              <a:rPr lang="en-US" sz="1800" dirty="0" err="1"/>
              <a:t>Maramreddy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71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09B3-68FF-9A5B-CF73-AD78FDFB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 anchor="t"/>
          <a:lstStyle/>
          <a:p>
            <a:r>
              <a:rPr lang="en-US" dirty="0"/>
              <a:t>Tech Stack &amp; Data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B878-4035-3194-D515-5AEA65B5A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180"/>
            <a:ext cx="7821706" cy="5299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Dataset overview:</a:t>
            </a:r>
          </a:p>
          <a:p>
            <a:r>
              <a:rPr lang="en-US" sz="1600" dirty="0"/>
              <a:t>Total Records: 7,043 customer entries</a:t>
            </a:r>
          </a:p>
          <a:p>
            <a:r>
              <a:rPr lang="en-US" sz="1600" dirty="0"/>
              <a:t>Total Features: 23 columns covering customer demographics, service details, account information, and churn status</a:t>
            </a:r>
          </a:p>
          <a:p>
            <a:r>
              <a:rPr lang="en-US" sz="1600" dirty="0"/>
              <a:t>Key fields include:</a:t>
            </a:r>
          </a:p>
          <a:p>
            <a:pPr lvl="1"/>
            <a:r>
              <a:rPr lang="en-US" sz="1400" dirty="0" err="1"/>
              <a:t>customerID</a:t>
            </a:r>
            <a:r>
              <a:rPr lang="en-US" sz="1400" dirty="0"/>
              <a:t>: Unique customer identifier</a:t>
            </a:r>
          </a:p>
          <a:p>
            <a:pPr lvl="1"/>
            <a:r>
              <a:rPr lang="en-US" sz="1400" dirty="0"/>
              <a:t>Demographics: gender, </a:t>
            </a:r>
            <a:r>
              <a:rPr lang="en-US" sz="1400" dirty="0" err="1"/>
              <a:t>SeniorCitizen</a:t>
            </a:r>
            <a:r>
              <a:rPr lang="en-US" sz="1400" dirty="0"/>
              <a:t>, Partner, Dependents</a:t>
            </a:r>
          </a:p>
          <a:p>
            <a:pPr lvl="1"/>
            <a:r>
              <a:rPr lang="en-US" sz="1400" dirty="0"/>
              <a:t>Service Information: </a:t>
            </a:r>
            <a:r>
              <a:rPr lang="en-US" sz="1400" dirty="0" err="1"/>
              <a:t>PhoneService</a:t>
            </a:r>
            <a:r>
              <a:rPr lang="en-US" sz="1400" dirty="0"/>
              <a:t>, </a:t>
            </a:r>
            <a:r>
              <a:rPr lang="en-US" sz="1400" dirty="0" err="1"/>
              <a:t>InternetService</a:t>
            </a:r>
            <a:r>
              <a:rPr lang="en-US" sz="1400" dirty="0"/>
              <a:t>, </a:t>
            </a:r>
            <a:r>
              <a:rPr lang="en-US" sz="1400" dirty="0" err="1"/>
              <a:t>StreamingTV</a:t>
            </a:r>
            <a:r>
              <a:rPr lang="en-US" sz="1400" dirty="0"/>
              <a:t>, etc.</a:t>
            </a:r>
          </a:p>
          <a:p>
            <a:pPr lvl="1"/>
            <a:r>
              <a:rPr lang="en-US" sz="1400" dirty="0"/>
              <a:t>Account Details: tenure, Contract type, </a:t>
            </a:r>
            <a:r>
              <a:rPr lang="en-US" sz="1400" dirty="0" err="1"/>
              <a:t>PaymentMethod</a:t>
            </a:r>
            <a:r>
              <a:rPr lang="en-US" sz="1400" dirty="0"/>
              <a:t>, </a:t>
            </a:r>
            <a:r>
              <a:rPr lang="en-US" sz="1400" dirty="0" err="1"/>
              <a:t>MonthlyCharges</a:t>
            </a:r>
            <a:r>
              <a:rPr lang="en-US" sz="1400" dirty="0"/>
              <a:t>, </a:t>
            </a:r>
            <a:r>
              <a:rPr lang="en-US" sz="1400" dirty="0" err="1"/>
              <a:t>TotalCharges</a:t>
            </a:r>
            <a:endParaRPr lang="en-US" sz="1400" dirty="0"/>
          </a:p>
          <a:p>
            <a:pPr lvl="1"/>
            <a:r>
              <a:rPr lang="en-US" sz="1400" dirty="0"/>
              <a:t>Support Tickets: </a:t>
            </a:r>
            <a:r>
              <a:rPr lang="en-US" sz="1400" dirty="0" err="1"/>
              <a:t>numAdminTickets</a:t>
            </a:r>
            <a:r>
              <a:rPr lang="en-US" sz="1400" dirty="0"/>
              <a:t>, </a:t>
            </a:r>
            <a:r>
              <a:rPr lang="en-US" sz="1400" dirty="0" err="1"/>
              <a:t>numTechTickets</a:t>
            </a:r>
            <a:endParaRPr lang="en-US" sz="1400" dirty="0"/>
          </a:p>
          <a:p>
            <a:pPr lvl="1"/>
            <a:r>
              <a:rPr lang="en-US" sz="1400" dirty="0"/>
              <a:t>Target Variable: Churn (Yes/No)</a:t>
            </a:r>
            <a:endParaRPr lang="en-US" sz="1200" dirty="0"/>
          </a:p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https://github.com/DataVisualizationExpert/Customer-Churn-Analysis-using-Power-BI/blob/main/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Tools &amp; </a:t>
            </a:r>
            <a:r>
              <a:rPr lang="en-US" sz="1600" b="1" dirty="0" err="1"/>
              <a:t>Technologoies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Data Cleaning &amp; Preparation</a:t>
            </a:r>
            <a:r>
              <a:rPr lang="en-US" sz="1600" dirty="0"/>
              <a:t>: Python 3.12.5 (pandas)</a:t>
            </a:r>
          </a:p>
          <a:p>
            <a:r>
              <a:rPr lang="en-US" sz="1600" b="1" dirty="0"/>
              <a:t>Power BI</a:t>
            </a:r>
            <a:r>
              <a:rPr lang="en-US" sz="1600" dirty="0"/>
              <a:t>: Data visualization &amp; dashboard creation</a:t>
            </a:r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879A68C-85B8-ADC3-8C86-693387E37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10732" y="1852360"/>
            <a:ext cx="1470927" cy="1470927"/>
          </a:xfrm>
          <a:prstGeom prst="rect">
            <a:avLst/>
          </a:prstGeom>
        </p:spPr>
      </p:pic>
      <p:pic>
        <p:nvPicPr>
          <p:cNvPr id="5122" name="Picture 2" descr="Power BI Logo and symbol, meaning, history, PNG, brand">
            <a:extLst>
              <a:ext uri="{FF2B5EF4-FFF2-40B4-BE49-F238E27FC236}">
                <a16:creationId xmlns:a16="http://schemas.microsoft.com/office/drawing/2014/main" id="{EA2B1317-FBEF-D5DD-681D-79F855F80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8" r="27982"/>
          <a:stretch/>
        </p:blipFill>
        <p:spPr bwMode="auto">
          <a:xfrm>
            <a:off x="9510732" y="3950285"/>
            <a:ext cx="1470927" cy="188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0E67-F87B-4196-22B0-CF220C03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5072-F5F5-FFAC-8749-E19EEB1A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028"/>
            <a:ext cx="4436327" cy="53108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Churned Customer Count: 1869 out of 7043</a:t>
            </a:r>
          </a:p>
          <a:p>
            <a:pPr marL="0" indent="0">
              <a:buNone/>
            </a:pPr>
            <a:r>
              <a:rPr lang="en-US" sz="1400" dirty="0"/>
              <a:t>Churn Rate (0-1): 0.27</a:t>
            </a:r>
          </a:p>
          <a:p>
            <a:pPr marL="0" indent="0">
              <a:buNone/>
            </a:pPr>
            <a:r>
              <a:rPr lang="en-US" sz="1400" dirty="0"/>
              <a:t>Monthly Revenue: $456.12K</a:t>
            </a:r>
          </a:p>
          <a:p>
            <a:pPr marL="0" indent="0">
              <a:buNone/>
            </a:pPr>
            <a:r>
              <a:rPr lang="en-US" sz="1400" dirty="0"/>
              <a:t>Revenue lost: $139.13K</a:t>
            </a:r>
          </a:p>
          <a:p>
            <a:pPr marL="0" indent="0">
              <a:buNone/>
            </a:pPr>
            <a:r>
              <a:rPr lang="en-US" sz="1400" dirty="0"/>
              <a:t>Average Tenure: 32 months</a:t>
            </a:r>
          </a:p>
          <a:p>
            <a:r>
              <a:rPr lang="en-US" sz="1400" dirty="0"/>
              <a:t>26.54% of customers are churning.</a:t>
            </a:r>
          </a:p>
          <a:p>
            <a:r>
              <a:rPr lang="en-US" sz="1400" dirty="0"/>
              <a:t>Month-to-month contracts have the highest churned customers compared to One year and Two year.</a:t>
            </a:r>
          </a:p>
          <a:p>
            <a:r>
              <a:rPr lang="en-US" sz="1400" dirty="0"/>
              <a:t>"0-12 months" tenure group has the highest number of churned customers. This suggests that new customers are more likely to churn within their first year.</a:t>
            </a:r>
          </a:p>
          <a:p>
            <a:r>
              <a:rPr lang="en-US" sz="1400" dirty="0"/>
              <a:t>Electronic check has the highest percentage of churned customers. This suggests that customers using electronic checks are more prone to churn compared to other payment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FBD6E-4EAC-6B88-827D-584BF02F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527" y="1416526"/>
            <a:ext cx="6501426" cy="36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D623B-5073-5C7B-D784-342FB8F69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1647-8ADB-4866-FB3E-75C912F1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Customer Demographics &amp;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0D09-F2F8-B262-E810-04EAC070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4923"/>
            <a:ext cx="10515599" cy="29149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Seniors appear to be churning more</a:t>
            </a:r>
          </a:p>
          <a:p>
            <a:pPr lvl="1"/>
            <a:r>
              <a:rPr lang="en-US" sz="1400" b="1" dirty="0"/>
              <a:t>Non-Seniors:</a:t>
            </a:r>
            <a:r>
              <a:rPr lang="en-US" sz="1400" dirty="0"/>
              <a:t> 23.61% churn</a:t>
            </a:r>
          </a:p>
          <a:p>
            <a:pPr lvl="1"/>
            <a:r>
              <a:rPr lang="en-US" sz="1400" b="1" dirty="0"/>
              <a:t>Seniors:</a:t>
            </a:r>
            <a:r>
              <a:rPr lang="en-US" sz="1400" dirty="0"/>
              <a:t> 41.68% churn</a:t>
            </a:r>
            <a:endParaRPr lang="en-US" sz="1600" dirty="0"/>
          </a:p>
          <a:p>
            <a:r>
              <a:rPr lang="en-US" sz="1600" dirty="0"/>
              <a:t>Having a partner does not necessarily reduce churn</a:t>
            </a:r>
          </a:p>
          <a:p>
            <a:pPr lvl="1"/>
            <a:r>
              <a:rPr lang="en-US" sz="1400" b="1" dirty="0"/>
              <a:t>Customers without a Partner</a:t>
            </a:r>
            <a:r>
              <a:rPr lang="en-US" sz="1400" dirty="0"/>
              <a:t>: 32.96% churn &amp; 67.04% retained.</a:t>
            </a:r>
          </a:p>
          <a:p>
            <a:pPr lvl="1"/>
            <a:r>
              <a:rPr lang="en-US" sz="1400" b="1" dirty="0"/>
              <a:t>Customers with a Partner</a:t>
            </a:r>
            <a:r>
              <a:rPr lang="en-US" sz="1400" dirty="0"/>
              <a:t>: 19.66% churn &amp; 80.34% retained.</a:t>
            </a:r>
            <a:endParaRPr lang="en-US" sz="1600" dirty="0"/>
          </a:p>
          <a:p>
            <a:r>
              <a:rPr lang="en-US" sz="1600" dirty="0"/>
              <a:t>New customers churn the most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4D568-7117-9AC2-9F0D-D47D5BC6A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19509"/>
              </p:ext>
            </p:extLst>
          </p:nvPr>
        </p:nvGraphicFramePr>
        <p:xfrm>
          <a:off x="6096000" y="4347720"/>
          <a:ext cx="5257800" cy="122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7576667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5527449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1632079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1512942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3727509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52201453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r>
                        <a:rPr lang="en-US" sz="1200" dirty="0"/>
                        <a:t>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13-14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25-48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49-60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60+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6391"/>
                  </a:ext>
                </a:extLst>
              </a:tr>
              <a:tr h="377963">
                <a:tc>
                  <a:txBody>
                    <a:bodyPr/>
                    <a:lstStyle/>
                    <a:p>
                      <a:r>
                        <a:rPr lang="en-US" sz="1200" dirty="0"/>
                        <a:t>No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34230"/>
                  </a:ext>
                </a:extLst>
              </a:tr>
              <a:tr h="377963">
                <a:tc>
                  <a:txBody>
                    <a:bodyPr/>
                    <a:lstStyle/>
                    <a:p>
                      <a:r>
                        <a:rPr lang="en-US" sz="1200" dirty="0"/>
                        <a:t>Yes(%)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6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9EA14-7C44-0AB4-56C7-537FD7CA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3845"/>
              </p:ext>
            </p:extLst>
          </p:nvPr>
        </p:nvGraphicFramePr>
        <p:xfrm>
          <a:off x="838200" y="4347720"/>
          <a:ext cx="5138856" cy="122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14">
                  <a:extLst>
                    <a:ext uri="{9D8B030D-6E8A-4147-A177-3AD203B41FA5}">
                      <a16:colId xmlns:a16="http://schemas.microsoft.com/office/drawing/2014/main" val="1341648003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3789831956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600532934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2657114002"/>
                    </a:ext>
                  </a:extLst>
                </a:gridCol>
              </a:tblGrid>
              <a:tr h="251293">
                <a:tc rowSpan="2">
                  <a:txBody>
                    <a:bodyPr/>
                    <a:lstStyle/>
                    <a:p>
                      <a:r>
                        <a:rPr lang="en-US" sz="1200" b="1" u="none" strike="noStrike" dirty="0">
                          <a:effectLst/>
                        </a:rPr>
                        <a:t>Dependents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strike="noStrike" dirty="0">
                          <a:effectLst/>
                        </a:rPr>
                        <a:t>Churn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55466"/>
                  </a:ext>
                </a:extLst>
              </a:tr>
              <a:tr h="2368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0013686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3390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1543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4933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575843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1784</a:t>
                      </a:r>
                      <a:endParaRPr lang="en-US" sz="1200" b="0" i="0" u="none" strike="noStrike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326</a:t>
                      </a:r>
                      <a:endParaRPr lang="en-US" sz="1200" b="0" i="0" u="none" strike="noStrike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2110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421894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5174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1869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7043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84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BB19-BC43-2B29-3F2B-5BC64813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D73B-A622-7AE2-F986-C4F3BADF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73749" cy="1117986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Impact of Contracts &amp; Payment Methods on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8A3D-B618-1373-44EE-A1786AFB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5257800" cy="50097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Churn rates are significantly different, with </a:t>
            </a:r>
            <a:r>
              <a:rPr lang="en-US" sz="1600" b="1" dirty="0"/>
              <a:t>month-to-month</a:t>
            </a:r>
            <a:r>
              <a:rPr lang="en-US" sz="1600" dirty="0"/>
              <a:t> contracts having a much higher churn rate compared to longer-term contracts.</a:t>
            </a:r>
          </a:p>
          <a:p>
            <a:r>
              <a:rPr lang="en-US" sz="1600" dirty="0"/>
              <a:t>Customers with paperless billing churn more.</a:t>
            </a:r>
          </a:p>
          <a:p>
            <a:pPr lvl="1"/>
            <a:r>
              <a:rPr lang="en-US" sz="1400" b="1" dirty="0"/>
              <a:t>Paperless Billing (Yes):</a:t>
            </a:r>
            <a:r>
              <a:rPr lang="en-US" sz="1400" dirty="0"/>
              <a:t> 19.88% of these customers churn.</a:t>
            </a:r>
          </a:p>
          <a:p>
            <a:pPr lvl="1"/>
            <a:r>
              <a:rPr lang="en-US" sz="1400" b="1" dirty="0"/>
              <a:t>Paperless Billing (No):</a:t>
            </a:r>
            <a:r>
              <a:rPr lang="en-US" sz="1400" dirty="0"/>
              <a:t> 6.66% of these customers churn.</a:t>
            </a:r>
          </a:p>
          <a:p>
            <a:r>
              <a:rPr lang="en-US" sz="1600" b="1" dirty="0"/>
              <a:t>Electronic check</a:t>
            </a:r>
            <a:r>
              <a:rPr lang="en-US" sz="1600" dirty="0"/>
              <a:t> and </a:t>
            </a:r>
            <a:r>
              <a:rPr lang="en-US" sz="1600" b="1" dirty="0"/>
              <a:t>Mailed check</a:t>
            </a:r>
            <a:r>
              <a:rPr lang="en-US" sz="1600" dirty="0"/>
              <a:t> appear to have higher churn rates compared to automatic payment methods.</a:t>
            </a:r>
          </a:p>
          <a:p>
            <a:r>
              <a:rPr lang="en-US" sz="1600" b="1" dirty="0"/>
              <a:t>Two year</a:t>
            </a:r>
            <a:r>
              <a:rPr lang="en-US" sz="1600" dirty="0"/>
              <a:t> contract: Has an average tenure of 57 months.</a:t>
            </a:r>
          </a:p>
          <a:p>
            <a:r>
              <a:rPr lang="en-US" sz="1600" b="1" dirty="0"/>
              <a:t>One year</a:t>
            </a:r>
            <a:r>
              <a:rPr lang="en-US" sz="1600" dirty="0"/>
              <a:t> contract: Has an average tenure of 42 months.</a:t>
            </a:r>
          </a:p>
          <a:p>
            <a:r>
              <a:rPr lang="en-US" sz="1600" b="1" dirty="0"/>
              <a:t>Month-to-month</a:t>
            </a:r>
            <a:r>
              <a:rPr lang="en-US" sz="1600" dirty="0"/>
              <a:t> contract: Has a much lower average tenure of 18 months.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4A378-37EA-47FE-1403-32846775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17" y="680225"/>
            <a:ext cx="4063237" cy="2276566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2CB2C-2434-F620-99FC-401C14ABB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229" y="3344902"/>
            <a:ext cx="3075414" cy="2832873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21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312-FC68-FC66-229F-3F26B5C9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5A5F-6DFD-CB89-7147-824BFE07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94" y="311538"/>
            <a:ext cx="5873748" cy="1115817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Services &amp; Churn: Impact of Product Subscriptions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F776-DCF2-0775-BB2F-A76EC330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93" y="1427355"/>
            <a:ext cx="5873748" cy="35683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Fiber Optic internet service has the highest number of churned customers.</a:t>
            </a:r>
          </a:p>
          <a:p>
            <a:r>
              <a:rPr lang="en-US" sz="1600" dirty="0"/>
              <a:t>Customers with multiple lines appear to be more loyal (i.e., less likely to churn)</a:t>
            </a:r>
          </a:p>
          <a:p>
            <a:pPr lvl="1"/>
            <a:r>
              <a:rPr lang="en-US" sz="1400" dirty="0"/>
              <a:t>Multiple Lines (No): 14.47% churn.</a:t>
            </a:r>
          </a:p>
          <a:p>
            <a:pPr lvl="1"/>
            <a:r>
              <a:rPr lang="en-US" sz="1400" dirty="0"/>
              <a:t>Multiple Lines (Yes): 12.07% churn.</a:t>
            </a:r>
          </a:p>
          <a:p>
            <a:r>
              <a:rPr lang="en-US" sz="1600" dirty="0"/>
              <a:t>Both Online Security and Online Backup services appear to help retain customers.</a:t>
            </a:r>
          </a:p>
          <a:p>
            <a:r>
              <a:rPr lang="en-US" sz="1600" dirty="0"/>
              <a:t>As the number of services a customer subscribes to increases, their churn rate generally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5A740-D130-8781-EDE9-4CFA1368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126" y="470420"/>
            <a:ext cx="4267207" cy="2035448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922578-3162-3369-0864-EFEE78B0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26" y="2727498"/>
            <a:ext cx="4267207" cy="2268249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704E08-4F1D-6905-A355-282FE1F182CD}"/>
              </a:ext>
            </a:extLst>
          </p:cNvPr>
          <p:cNvGraphicFramePr>
            <a:graphicFrameLocks noGrp="1"/>
          </p:cNvGraphicFramePr>
          <p:nvPr/>
        </p:nvGraphicFramePr>
        <p:xfrm>
          <a:off x="580193" y="5217377"/>
          <a:ext cx="5138856" cy="122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14">
                  <a:extLst>
                    <a:ext uri="{9D8B030D-6E8A-4147-A177-3AD203B41FA5}">
                      <a16:colId xmlns:a16="http://schemas.microsoft.com/office/drawing/2014/main" val="1341648003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3789831956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600532934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2657114002"/>
                    </a:ext>
                  </a:extLst>
                </a:gridCol>
              </a:tblGrid>
              <a:tr h="251293">
                <a:tc rowSpan="2">
                  <a:txBody>
                    <a:bodyPr/>
                    <a:lstStyle/>
                    <a:p>
                      <a:r>
                        <a:rPr lang="en-US" sz="1200" b="1" u="none" strike="noStrike" dirty="0">
                          <a:effectLst/>
                        </a:rPr>
                        <a:t>Online Backup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strike="noStrike" dirty="0">
                          <a:effectLst/>
                        </a:rPr>
                        <a:t>Churn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55466"/>
                  </a:ext>
                </a:extLst>
              </a:tr>
              <a:tr h="2368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0013686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3268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1346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4614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575843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Aptos Narrow" panose="020B0004020202020204" pitchFamily="34" charset="0"/>
                        </a:rPr>
                        <a:t>1906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Aptos Narrow" panose="020B0004020202020204" pitchFamily="34" charset="0"/>
                        </a:rPr>
                        <a:t>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2429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421894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5174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1869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7043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8428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91B767-5135-31CE-CA06-63297E8EFF2C}"/>
              </a:ext>
            </a:extLst>
          </p:cNvPr>
          <p:cNvGraphicFramePr>
            <a:graphicFrameLocks noGrp="1"/>
          </p:cNvGraphicFramePr>
          <p:nvPr/>
        </p:nvGraphicFramePr>
        <p:xfrm>
          <a:off x="5909477" y="5217377"/>
          <a:ext cx="5138856" cy="122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14">
                  <a:extLst>
                    <a:ext uri="{9D8B030D-6E8A-4147-A177-3AD203B41FA5}">
                      <a16:colId xmlns:a16="http://schemas.microsoft.com/office/drawing/2014/main" val="1341648003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3789831956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600532934"/>
                    </a:ext>
                  </a:extLst>
                </a:gridCol>
                <a:gridCol w="1284714">
                  <a:extLst>
                    <a:ext uri="{9D8B030D-6E8A-4147-A177-3AD203B41FA5}">
                      <a16:colId xmlns:a16="http://schemas.microsoft.com/office/drawing/2014/main" val="2657114002"/>
                    </a:ext>
                  </a:extLst>
                </a:gridCol>
              </a:tblGrid>
              <a:tr h="251293">
                <a:tc rowSpan="2">
                  <a:txBody>
                    <a:bodyPr/>
                    <a:lstStyle/>
                    <a:p>
                      <a:r>
                        <a:rPr lang="en-US" sz="1200" b="1" u="none" strike="noStrike" dirty="0">
                          <a:effectLst/>
                        </a:rPr>
                        <a:t>Online Security</a:t>
                      </a:r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u="none" strike="noStrike" dirty="0">
                          <a:effectLst/>
                        </a:rPr>
                        <a:t>Churn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55466"/>
                  </a:ext>
                </a:extLst>
              </a:tr>
              <a:tr h="2368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0013686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3450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1574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ptos Narrow" panose="020B0004020202020204" pitchFamily="34" charset="0"/>
                        </a:rPr>
                        <a:t>5024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575843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Aptos Narrow" panose="020B0004020202020204" pitchFamily="34" charset="0"/>
                        </a:rPr>
                        <a:t>1724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295</a:t>
                      </a:r>
                      <a:endParaRPr lang="en-US" sz="1200" b="0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effectLst/>
                          <a:latin typeface="Aptos Narrow" panose="020B00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421894"/>
                  </a:ext>
                </a:extLst>
              </a:tr>
              <a:tr h="23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5174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1869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7043</a:t>
                      </a:r>
                      <a:endParaRPr lang="en-US" sz="1200" b="1" i="0" u="none" strike="noStrike" dirty="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84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DA65-5F4C-2D9D-00A2-0896F058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077B-4637-C714-EB74-2D928008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94" y="311538"/>
            <a:ext cx="5873748" cy="1115817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Financial &amp; Support Drivers of Churn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3AEE-1AD0-A328-9E71-6091D81F5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93" y="1427355"/>
            <a:ext cx="5873748" cy="31886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Findings:</a:t>
            </a:r>
          </a:p>
          <a:p>
            <a:r>
              <a:rPr lang="en-US" sz="1600" dirty="0"/>
              <a:t>Higher monthly charges generally lead to a higher churn rate.</a:t>
            </a:r>
          </a:p>
          <a:p>
            <a:r>
              <a:rPr lang="en-US" sz="1600" dirty="0"/>
              <a:t>New customers churn significantly more than long-tenure customers.</a:t>
            </a:r>
          </a:p>
          <a:p>
            <a:r>
              <a:rPr lang="en-US" sz="1600" dirty="0"/>
              <a:t>Customers who open more support tickets (specifically Admin Tickets) are more likely to churn.</a:t>
            </a:r>
          </a:p>
          <a:p>
            <a:r>
              <a:rPr lang="en-US" sz="1600" dirty="0"/>
              <a:t>Total charges correlate with churn, but the relationship is not linear; there's a peak churn in lower total charge bands and then churn decreases as total charges increase.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ED38-35D2-E20A-6217-E74CE82C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08" y="415316"/>
            <a:ext cx="4271923" cy="2024078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26EAB-9E4C-2FF5-BDA3-3D170532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08" y="2661359"/>
            <a:ext cx="4271923" cy="2048464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A9AF4-3E1C-3663-CF45-93D36D55E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409" y="4931789"/>
            <a:ext cx="4271922" cy="1510895"/>
          </a:xfrm>
          <a:prstGeom prst="rect">
            <a:avLst/>
          </a:prstGeom>
          <a:effectLst>
            <a:outerShdw blurRad="152400" dist="63500" dir="2700000" algn="ctr" rotWithShape="0">
              <a:schemeClr val="tx1">
                <a:lumMod val="50000"/>
                <a:lumOff val="50000"/>
                <a:alpha val="42000"/>
              </a:scheme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E28112-94ED-FB6A-5852-E451B60BF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012" y="4167371"/>
            <a:ext cx="4436860" cy="22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FF8C4A-626E-F945-9E4B-511BA9D4028B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673</Words>
  <Application>Microsoft Macintosh PowerPoint</Application>
  <PresentationFormat>Widescreen</PresentationFormat>
  <Paragraphs>137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Customer Churn Analysis</vt:lpstr>
      <vt:lpstr>Tech Stack &amp; Data Details</vt:lpstr>
      <vt:lpstr>Executive Summary</vt:lpstr>
      <vt:lpstr>Customer Demographics &amp; Profiles</vt:lpstr>
      <vt:lpstr>Impact of Contracts &amp; Payment Methods on Churn</vt:lpstr>
      <vt:lpstr>Services &amp; Churn: Impact of Product Subscriptions </vt:lpstr>
      <vt:lpstr>Financial &amp; Support Drivers of Churn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Neehanth Reddy</dc:creator>
  <cp:lastModifiedBy>Neehanth Reddy Maramreddy (nmrmrdd1)</cp:lastModifiedBy>
  <cp:revision>132</cp:revision>
  <dcterms:created xsi:type="dcterms:W3CDTF">2025-07-01T18:14:39Z</dcterms:created>
  <dcterms:modified xsi:type="dcterms:W3CDTF">2025-07-02T22:20:29Z</dcterms:modified>
</cp:coreProperties>
</file>