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8"/>
  </p:normalViewPr>
  <p:slideViewPr>
    <p:cSldViewPr snapToGrid="0">
      <p:cViewPr varScale="1">
        <p:scale>
          <a:sx n="116" d="100"/>
          <a:sy n="11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1B22-80E5-2AEB-6E18-B9E33D4CD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3620A-8FD9-1E46-6713-D0F00B76B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581C6-665A-4AE3-AC89-9184BE57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6BB3-EC6A-4742-940C-4BE31BD0EB6F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AB3E5-FDF4-DAB5-1780-0C5DF2E0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49A12-9427-3674-D0C6-D36005B2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05F-9828-2C41-8696-55DA1DF4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0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C4E2-97DC-7128-3B2F-B567D3E6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C4634-ADF1-DB4E-2F4C-3ECD489CB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1AE14-D27D-4488-4C17-4E5212CB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6BB3-EC6A-4742-940C-4BE31BD0EB6F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D2593-F150-7B99-714D-ED1995A6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1F6ED-D1B2-999A-5A42-B79BFA4E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05F-9828-2C41-8696-55DA1DF4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6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29793-61BD-CF77-FEEC-62BA445E9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A6939-4EDC-00C5-45D6-07F6B2232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63FCD-EE29-0585-DAFE-7234A836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6BB3-EC6A-4742-940C-4BE31BD0EB6F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BD82B-44F5-C378-1906-AD61B8CF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90AEE-6DA5-16FB-C3E0-2376B9FD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05F-9828-2C41-8696-55DA1DF4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3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C7BD-ADBF-8EDC-FEE1-1FB46C7F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D63D0-412C-78C9-750B-9E3BDE478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445BF-7E07-CEE9-7F4D-4E3D2F21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6BB3-EC6A-4742-940C-4BE31BD0EB6F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64ACF-5643-534A-2113-A2994271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1561D-656C-4D7D-4E9C-7EF3E49C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05F-9828-2C41-8696-55DA1DF4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1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71F0-972A-712E-1BD3-06FEADD2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1DD65-A75B-25D1-0244-637FF38FA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DEBE3-1B72-771C-B7F9-5B46210D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6BB3-EC6A-4742-940C-4BE31BD0EB6F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BFF2A-AE10-2AA5-7E6D-4DF4849B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E0D81-11A2-DC06-041D-0D201D99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05F-9828-2C41-8696-55DA1DF4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1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6FD5-6DB2-CFF5-F94B-4304FB43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647B5-6C41-C316-2201-67AAA5648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05F2A-270B-AE4B-C71D-36D1DD1FB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66E65-3994-9EEA-888E-C891964D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6BB3-EC6A-4742-940C-4BE31BD0EB6F}" type="datetimeFigureOut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E6F07-CBBD-2D09-11A8-C77D1983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B2733-4F37-817D-073A-9B534BF1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05F-9828-2C41-8696-55DA1DF4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7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0E6D-50BE-6987-4157-6CC8781E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ACA8B-9AE5-6746-50A4-D567B5865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4AAE0-B778-9CBF-9A74-EF2D7D518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A7779-3D6D-CAA6-007B-7C4C3C25A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4696B-4F1E-78B2-906C-318C1B705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F34D4-FF0A-5C2E-5048-C54452F7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6BB3-EC6A-4742-940C-4BE31BD0EB6F}" type="datetimeFigureOut">
              <a:rPr lang="en-US" smtClean="0"/>
              <a:t>12/7/24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7BA19-EBD3-7CA3-BD21-67A1F179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043913-C500-C5F6-EFD5-B06C8FBC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05F-9828-2C41-8696-55DA1DF4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3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E8CB-589E-C3F0-8419-4360697D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579AF-9239-8C16-1C7F-C0B8D7B6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6BB3-EC6A-4742-940C-4BE31BD0EB6F}" type="datetimeFigureOut">
              <a:rPr lang="en-US" smtClean="0"/>
              <a:t>12/7/24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059B8-841A-CD76-560D-328588F2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066C7-702D-993C-B476-2BE99F8F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05F-9828-2C41-8696-55DA1DF4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0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15E09-3EF4-1B2A-3FB7-03F3BEE8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6BB3-EC6A-4742-940C-4BE31BD0EB6F}" type="datetimeFigureOut">
              <a:rPr lang="en-US" smtClean="0"/>
              <a:t>12/7/24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B47EF-8B4F-562D-8C39-D28692EE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CE75C-7483-A8B9-8B59-7419D3B3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05F-9828-2C41-8696-55DA1DF4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B5D4-D5F0-A88B-7639-2C1CA533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CBA1D-1382-E2C6-1272-6FF768E5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5F8B7-9716-9287-38EB-9EBCA562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89B33-0184-DB9F-40B6-D2387497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6BB3-EC6A-4742-940C-4BE31BD0EB6F}" type="datetimeFigureOut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86834-2B1F-1C63-0BD3-C9230CFB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CE1EA-84B6-C07A-BB4E-5E8284C4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05F-9828-2C41-8696-55DA1DF4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3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ED41-9528-AD02-3C7E-4DD14DD7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114B7-DF8F-0EE5-BAAE-D044FAA97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FAEC7-AA92-82BA-F260-747F88BF2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D3ED3-3C43-82D7-464D-0A618E1F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6BB3-EC6A-4742-940C-4BE31BD0EB6F}" type="datetimeFigureOut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19C03-7D9F-4A25-69F5-9B30FCFA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7B1B1-848A-EBE0-C074-431180B6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505F-9828-2C41-8696-55DA1DF4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7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63B52-2B21-5B06-2117-4B2F39333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13DD5-57B6-217A-F034-A0A8E7B73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AAF5F-40CB-7136-3A09-4FF100DF6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706BB3-EC6A-4742-940C-4BE31BD0EB6F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5884D-0BAA-D794-8058-EE51BABC4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64258-FBC5-2A5E-4F2E-7EE22ECDE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6F505F-9828-2C41-8696-55DA1DF4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9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D778-CFDD-7E7C-AC98-C56E61514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6"/>
            <a:ext cx="9144000" cy="987973"/>
          </a:xfrm>
        </p:spPr>
        <p:txBody>
          <a:bodyPr>
            <a:normAutofit fontScale="90000"/>
          </a:bodyPr>
          <a:lstStyle/>
          <a:p>
            <a:br>
              <a:rPr lang="en-US" b="0" i="0">
                <a:effectLst/>
                <a:latin typeface="var(--font-fk-grotesk)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02087-05F1-ADD7-6948-C73ACF9ED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800"/>
            <a:ext cx="9144000" cy="6553199"/>
          </a:xfrm>
        </p:spPr>
        <p:txBody>
          <a:bodyPr/>
          <a:lstStyle/>
          <a:p>
            <a:r>
              <a:rPr lang="en-US" b="1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Artificial Intelligence</a:t>
            </a:r>
          </a:p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COMP 7720</a:t>
            </a:r>
          </a:p>
          <a:p>
            <a:r>
              <a:rPr lang="en-US" b="1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Fall 2024</a:t>
            </a:r>
          </a:p>
          <a:p>
            <a:r>
              <a:rPr lang="en-US" b="1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__fkGroteskNeue_598ab8"/>
              </a:rPr>
              <a:t>Proje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__fkGroteskNeue_598ab8"/>
              </a:rPr>
              <a:t>ct: </a:t>
            </a:r>
            <a:r>
              <a:rPr lang="en-US" b="1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__fkGroteskNeue_598ab8"/>
              </a:rPr>
              <a:t>House Price Prediction</a:t>
            </a:r>
          </a:p>
          <a:p>
            <a:endParaRPr lang="en-US" b="1" dirty="0">
              <a:solidFill>
                <a:schemeClr val="tx2">
                  <a:lumMod val="50000"/>
                  <a:lumOff val="50000"/>
                </a:schemeClr>
              </a:solidFill>
              <a:latin typeface="__fkGroteskNeue_598ab8"/>
            </a:endParaRPr>
          </a:p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__fkGroteskNeue_598ab8"/>
              </a:rPr>
              <a:t>Group:Reg03</a:t>
            </a:r>
          </a:p>
          <a:p>
            <a:r>
              <a:rPr lang="en-US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__fkGroteskNeue_598ab8"/>
              </a:rPr>
              <a:t>Dundi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__fkGroteskNeue_598ab8"/>
              </a:rPr>
              <a:t> Sandeep </a:t>
            </a:r>
            <a:r>
              <a:rPr lang="en-US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__fkGroteskNeue_598ab8"/>
              </a:rPr>
              <a:t>Daddala</a:t>
            </a:r>
            <a:b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__fkGroteskNeue_598ab8"/>
              </a:rPr>
            </a:b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__fkGroteskNeue_598ab8"/>
              </a:rPr>
              <a:t>Neehanth Reddy M</a:t>
            </a:r>
          </a:p>
          <a:p>
            <a:r>
              <a:rPr lang="en-US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__fkGroteskNeue_598ab8"/>
              </a:rPr>
              <a:t>Manideep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__fkGroteskNeue_598ab8"/>
              </a:rPr>
              <a:t> Reddy J</a:t>
            </a:r>
          </a:p>
          <a:p>
            <a:endParaRPr lang="en-US" b="1" dirty="0">
              <a:solidFill>
                <a:schemeClr val="tx2">
                  <a:lumMod val="50000"/>
                  <a:lumOff val="50000"/>
                </a:schemeClr>
              </a:solidFill>
              <a:latin typeface="__fkGroteskNeue_598ab8"/>
            </a:endParaRPr>
          </a:p>
          <a:p>
            <a:r>
              <a:rPr lang="en-US" b="1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Instructor: </a:t>
            </a:r>
            <a:r>
              <a:rPr lang="en-US" b="1" i="0" dirty="0" err="1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Haomiao</a:t>
            </a:r>
            <a:r>
              <a:rPr lang="en-US" b="1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Ni, Ph.D.</a:t>
            </a:r>
          </a:p>
          <a:p>
            <a:endParaRPr lang="en-US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EC01FE1-8A9F-E42A-BCBA-80A458009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09" y="5353878"/>
            <a:ext cx="7394713" cy="150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03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4DC6-3746-7523-E819-FBE4519C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CBE8-FE92-3B1D-A263-8E592AB65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Project: House Price Prediction using Ames Housing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Goal: Predict house prices using various regression models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Dataset: </a:t>
            </a:r>
            <a:r>
              <a:rPr lang="en-US" b="0" i="0" dirty="0" err="1">
                <a:effectLst/>
                <a:latin typeface="__fkGroteskNeue_598ab8"/>
              </a:rPr>
              <a:t>train.csv</a:t>
            </a:r>
            <a:r>
              <a:rPr lang="en-US" b="0" i="0" dirty="0">
                <a:effectLst/>
                <a:latin typeface="__fkGroteskNeue_598ab8"/>
              </a:rPr>
              <a:t> (1460 samples) and </a:t>
            </a:r>
            <a:r>
              <a:rPr lang="en-US" b="0" i="0" dirty="0" err="1">
                <a:effectLst/>
                <a:latin typeface="__fkGroteskNeue_598ab8"/>
              </a:rPr>
              <a:t>test.csv</a:t>
            </a:r>
            <a:r>
              <a:rPr lang="en-US" b="0" i="0" dirty="0">
                <a:effectLst/>
                <a:latin typeface="__fkGroteskNeue_598ab8"/>
              </a:rPr>
              <a:t> (1459 samples)</a:t>
            </a:r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6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994A-EC49-8CF2-5790-6EC7313B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var(--font-fk-grotesk)"/>
              </a:rPr>
              <a:t>Data Preprocessing</a:t>
            </a:r>
            <a:br>
              <a:rPr lang="en-US" b="0" i="0" dirty="0">
                <a:effectLst/>
                <a:latin typeface="var(--font-fk-grotesk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2F06-D3D9-A6C5-155C-E99A004F3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Feature </a:t>
            </a:r>
            <a:r>
              <a:rPr lang="en-US" b="0" i="0" dirty="0" err="1">
                <a:effectLst/>
                <a:latin typeface="__fkGroteskNeue_598ab8"/>
              </a:rPr>
              <a:t>categorization:Categorical</a:t>
            </a:r>
            <a:r>
              <a:rPr lang="en-US" b="0" i="0" dirty="0">
                <a:effectLst/>
                <a:latin typeface="__fkGroteskNeue_598ab8"/>
              </a:rPr>
              <a:t>: &lt;20 unique values(Handled with one-hot encoding) (e.g., </a:t>
            </a:r>
            <a:r>
              <a:rPr lang="en-US" b="0" i="0" dirty="0" err="1">
                <a:effectLst/>
                <a:latin typeface="__fkGroteskNeue_598ab8"/>
              </a:rPr>
              <a:t>MSZoning</a:t>
            </a:r>
            <a:r>
              <a:rPr lang="en-US" b="0" i="0" dirty="0">
                <a:effectLst/>
                <a:latin typeface="__fkGroteskNeue_598ab8"/>
              </a:rPr>
              <a:t>, Street, </a:t>
            </a:r>
            <a:r>
              <a:rPr lang="en-US" b="0" i="0" dirty="0" err="1">
                <a:effectLst/>
                <a:latin typeface="__fkGroteskNeue_598ab8"/>
              </a:rPr>
              <a:t>LotShape</a:t>
            </a:r>
            <a:r>
              <a:rPr lang="en-US" b="0" i="0" dirty="0">
                <a:effectLst/>
                <a:latin typeface="__fkGroteskNeue_598ab8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Numerical: ≥20 unique values (e.g., </a:t>
            </a:r>
            <a:r>
              <a:rPr lang="en-US" b="0" i="0" dirty="0" err="1">
                <a:effectLst/>
                <a:latin typeface="__fkGroteskNeue_598ab8"/>
              </a:rPr>
              <a:t>LotFrontage</a:t>
            </a:r>
            <a:r>
              <a:rPr lang="en-US" b="0" i="0" dirty="0">
                <a:effectLst/>
                <a:latin typeface="__fkGroteskNeue_598ab8"/>
              </a:rPr>
              <a:t>, </a:t>
            </a:r>
            <a:r>
              <a:rPr lang="en-US" b="0" i="0" dirty="0" err="1">
                <a:effectLst/>
                <a:latin typeface="__fkGroteskNeue_598ab8"/>
              </a:rPr>
              <a:t>LotArea</a:t>
            </a:r>
            <a:r>
              <a:rPr lang="en-US" b="0" i="0" dirty="0">
                <a:effectLst/>
                <a:latin typeface="__fkGroteskNeue_598ab8"/>
              </a:rPr>
              <a:t>, </a:t>
            </a:r>
            <a:r>
              <a:rPr lang="en-US" b="0" i="0" dirty="0" err="1">
                <a:effectLst/>
                <a:latin typeface="__fkGroteskNeue_598ab8"/>
              </a:rPr>
              <a:t>YearBuilt</a:t>
            </a:r>
            <a:r>
              <a:rPr lang="en-US" b="0" i="0" dirty="0">
                <a:effectLst/>
                <a:latin typeface="__fkGroteskNeue_598ab8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Missing value </a:t>
            </a:r>
            <a:r>
              <a:rPr lang="en-US" b="0" i="0" dirty="0" err="1">
                <a:effectLst/>
                <a:latin typeface="__fkGroteskNeue_598ab8"/>
              </a:rPr>
              <a:t>handling:LotFrontage</a:t>
            </a:r>
            <a:r>
              <a:rPr lang="en-US" b="0" i="0" dirty="0">
                <a:effectLst/>
                <a:latin typeface="__fkGroteskNeue_598ab8"/>
              </a:rPr>
              <a:t>: Linear interpolation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&lt;400 missing: Most frequent value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&gt;400 missing: Label Encoding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5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781E-5CD9-447B-B52E-94F5E565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var(--font-fk-grotesk)"/>
              </a:rPr>
              <a:t>Exploratory Data Analysis</a:t>
            </a:r>
            <a:br>
              <a:rPr lang="en-US" b="0" i="0" dirty="0">
                <a:effectLst/>
                <a:latin typeface="var(--font-fk-grotesk)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4CC446-0F96-89FA-04ED-33FF89BBEB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effectLst/>
                    <a:latin typeface="__fkGroteskNeue_598ab8"/>
                  </a:rPr>
                  <a:t>Visualization techniques:</a:t>
                </a:r>
              </a:p>
              <a:p>
                <a:pPr lvl="1"/>
                <a:r>
                  <a:rPr lang="en-US" b="0" i="0" dirty="0" err="1">
                    <a:effectLst/>
                    <a:latin typeface="__fkGroteskNeue_598ab8"/>
                  </a:rPr>
                  <a:t>Countplots</a:t>
                </a:r>
                <a:r>
                  <a:rPr lang="en-US" b="0" i="0" dirty="0">
                    <a:effectLst/>
                    <a:latin typeface="__fkGroteskNeue_598ab8"/>
                  </a:rPr>
                  <a:t>: Categorical variables (train vs. test)</a:t>
                </a:r>
              </a:p>
              <a:p>
                <a:pPr lvl="1"/>
                <a:r>
                  <a:rPr lang="en-US" b="0" i="0" dirty="0">
                    <a:effectLst/>
                    <a:latin typeface="__fkGroteskNeue_598ab8"/>
                  </a:rPr>
                  <a:t>Histograms: Numerical variables (train vs. test)</a:t>
                </a:r>
              </a:p>
              <a:p>
                <a:pPr lvl="1"/>
                <a:r>
                  <a:rPr lang="en-US" b="0" i="0" dirty="0">
                    <a:effectLst/>
                    <a:latin typeface="__fkGroteskNeue_598ab8"/>
                  </a:rPr>
                  <a:t>Box plots: Outlier detection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effectLst/>
                    <a:latin typeface="__fkGroteskNeue_598ab8"/>
                  </a:rPr>
                  <a:t>Outlier analysis: Z-score method (threshold: 3)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dirty="0">
                  <a:latin typeface="__fkGroteskNeue_598ab8"/>
                </a:endParaRPr>
              </a:p>
              <a:p>
                <a:pPr marL="0" indent="0" algn="ctr">
                  <a:buNone/>
                </a:pPr>
                <a:r>
                  <a:rPr lang="en-US" b="0" dirty="0">
                    <a:effectLst/>
                  </a:rPr>
                  <a:t>Z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b="0" i="0" dirty="0">
                  <a:effectLst/>
                  <a:latin typeface="__fkGroteskNeue_598ab8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4CC446-0F96-89FA-04ED-33FF89BBEB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71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1AEE-717F-2513-CFA3-F950F8F7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var(--font-fk-grotesk)"/>
              </a:rPr>
              <a:t>Feature Importance</a:t>
            </a:r>
            <a:br>
              <a:rPr lang="en-US" b="0" i="0" dirty="0">
                <a:effectLst/>
                <a:latin typeface="var(--font-fk-grotesk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AD44A-69E8-F3B9-0A06-265BEB39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Correlation analysis with </a:t>
            </a:r>
            <a:r>
              <a:rPr lang="en-US" b="0" i="0" dirty="0" err="1">
                <a:effectLst/>
                <a:latin typeface="__fkGroteskNeue_598ab8"/>
              </a:rPr>
              <a:t>SalePrice</a:t>
            </a:r>
            <a:endParaRPr lang="en-US" b="0" i="0" dirty="0">
              <a:effectLst/>
              <a:latin typeface="__fkGroteskNeue_598ab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Top positively correlated features:</a:t>
            </a:r>
          </a:p>
          <a:p>
            <a:pPr lvl="1"/>
            <a:r>
              <a:rPr lang="en-US" b="0" i="0" dirty="0" err="1">
                <a:effectLst/>
                <a:latin typeface="__fkGroteskNeue_598ab8"/>
              </a:rPr>
              <a:t>OverallQual</a:t>
            </a:r>
            <a:endParaRPr lang="en-US" b="0" i="0" dirty="0">
              <a:effectLst/>
              <a:latin typeface="__fkGroteskNeue_598ab8"/>
            </a:endParaRPr>
          </a:p>
          <a:p>
            <a:pPr lvl="1"/>
            <a:r>
              <a:rPr lang="en-US" b="0" i="0" dirty="0" err="1">
                <a:effectLst/>
                <a:latin typeface="__fkGroteskNeue_598ab8"/>
              </a:rPr>
              <a:t>GrLivArea</a:t>
            </a:r>
            <a:endParaRPr lang="en-US" b="0" i="0" dirty="0">
              <a:effectLst/>
              <a:latin typeface="__fkGroteskNeue_598ab8"/>
            </a:endParaRPr>
          </a:p>
          <a:p>
            <a:pPr lvl="1"/>
            <a:r>
              <a:rPr lang="en-US" b="0" i="0" dirty="0" err="1">
                <a:effectLst/>
                <a:latin typeface="__fkGroteskNeue_598ab8"/>
              </a:rPr>
              <a:t>GarageCars</a:t>
            </a:r>
            <a:endParaRPr lang="en-US" b="0" i="0" dirty="0">
              <a:effectLst/>
              <a:latin typeface="__fkGroteskNeue_598ab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Top negatively correlated features:</a:t>
            </a:r>
          </a:p>
          <a:p>
            <a:pPr lvl="1"/>
            <a:r>
              <a:rPr lang="en-US" b="0" i="0" dirty="0" err="1">
                <a:effectLst/>
                <a:latin typeface="__fkGroteskNeue_598ab8"/>
              </a:rPr>
              <a:t>KitchenAbvGr</a:t>
            </a:r>
            <a:endParaRPr lang="en-US" b="0" i="0" dirty="0">
              <a:effectLst/>
              <a:latin typeface="__fkGroteskNeue_598ab8"/>
            </a:endParaRPr>
          </a:p>
          <a:p>
            <a:pPr lvl="1"/>
            <a:r>
              <a:rPr lang="en-US" b="0" i="0" dirty="0" err="1">
                <a:effectLst/>
                <a:latin typeface="__fkGroteskNeue_598ab8"/>
              </a:rPr>
              <a:t>EnclosedPorch</a:t>
            </a:r>
            <a:endParaRPr lang="en-US" b="0" i="0" dirty="0">
              <a:effectLst/>
              <a:latin typeface="__fkGroteskNeue_598ab8"/>
            </a:endParaRPr>
          </a:p>
          <a:p>
            <a:pPr lvl="1"/>
            <a:r>
              <a:rPr lang="en-US" b="0" i="0" dirty="0" err="1">
                <a:effectLst/>
                <a:latin typeface="__fkGroteskNeue_598ab8"/>
              </a:rPr>
              <a:t>MSSubClass</a:t>
            </a:r>
            <a:endParaRPr lang="en-US" b="0" i="0" dirty="0">
              <a:effectLst/>
              <a:latin typeface="__fkGroteskNeue_598ab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0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C2A2-E57C-8259-12E4-03DEC52B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var(--font-fk-grotesk)"/>
              </a:rPr>
              <a:t>Feature Relationships</a:t>
            </a:r>
            <a:br>
              <a:rPr lang="en-US" b="0" i="0" dirty="0">
                <a:effectLst/>
                <a:latin typeface="var(--font-fk-grotesk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3C7A2-D485-E8DC-5288-941CDC0C0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Scatter plots with regression lines: Numerical features vs. </a:t>
            </a:r>
            <a:r>
              <a:rPr lang="en-US" b="0" i="0" dirty="0" err="1">
                <a:effectLst/>
                <a:latin typeface="__fkGroteskNeue_598ab8"/>
              </a:rPr>
              <a:t>SalePrice</a:t>
            </a:r>
            <a:endParaRPr lang="en-US" b="0" i="0" dirty="0">
              <a:effectLst/>
              <a:latin typeface="__fkGroteskNeue_598ab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Key insights:</a:t>
            </a:r>
          </a:p>
          <a:p>
            <a:pPr lvl="1"/>
            <a:r>
              <a:rPr lang="en-US" b="0" i="0" dirty="0">
                <a:effectLst/>
                <a:latin typeface="__fkGroteskNeue_598ab8"/>
              </a:rPr>
              <a:t>Strong positive correlation: </a:t>
            </a:r>
            <a:r>
              <a:rPr lang="en-US" b="0" i="0" dirty="0" err="1">
                <a:effectLst/>
                <a:latin typeface="__fkGroteskNeue_598ab8"/>
              </a:rPr>
              <a:t>OverallQual</a:t>
            </a:r>
            <a:r>
              <a:rPr lang="en-US" b="0" i="0" dirty="0">
                <a:effectLst/>
                <a:latin typeface="__fkGroteskNeue_598ab8"/>
              </a:rPr>
              <a:t>, </a:t>
            </a:r>
            <a:r>
              <a:rPr lang="en-US" b="0" i="0" dirty="0" err="1">
                <a:effectLst/>
                <a:latin typeface="__fkGroteskNeue_598ab8"/>
              </a:rPr>
              <a:t>GrLivArea</a:t>
            </a:r>
            <a:r>
              <a:rPr lang="en-US" b="0" i="0" dirty="0">
                <a:effectLst/>
                <a:latin typeface="__fkGroteskNeue_598ab8"/>
              </a:rPr>
              <a:t>, </a:t>
            </a:r>
            <a:r>
              <a:rPr lang="en-US" b="0" i="0" dirty="0" err="1">
                <a:effectLst/>
                <a:latin typeface="__fkGroteskNeue_598ab8"/>
              </a:rPr>
              <a:t>GarageCars</a:t>
            </a:r>
            <a:endParaRPr lang="en-US" b="0" i="0" dirty="0">
              <a:effectLst/>
              <a:latin typeface="__fkGroteskNeue_598ab8"/>
            </a:endParaRPr>
          </a:p>
          <a:p>
            <a:pPr lvl="1"/>
            <a:r>
              <a:rPr lang="en-US" b="0" i="0" dirty="0">
                <a:effectLst/>
                <a:latin typeface="__fkGroteskNeue_598ab8"/>
              </a:rPr>
              <a:t>Moderate positive correlation: </a:t>
            </a:r>
            <a:r>
              <a:rPr lang="en-US" b="0" i="0" dirty="0" err="1">
                <a:effectLst/>
                <a:latin typeface="__fkGroteskNeue_598ab8"/>
              </a:rPr>
              <a:t>TotalBsmtSF</a:t>
            </a:r>
            <a:r>
              <a:rPr lang="en-US" b="0" i="0" dirty="0">
                <a:effectLst/>
                <a:latin typeface="__fkGroteskNeue_598ab8"/>
              </a:rPr>
              <a:t>, 1stFlrSF, </a:t>
            </a:r>
            <a:r>
              <a:rPr lang="en-US" b="0" i="0" dirty="0" err="1">
                <a:effectLst/>
                <a:latin typeface="__fkGroteskNeue_598ab8"/>
              </a:rPr>
              <a:t>FullBath</a:t>
            </a:r>
            <a:endParaRPr lang="en-US" b="0" i="0" dirty="0">
              <a:effectLst/>
              <a:latin typeface="__fkGroteskNeue_598ab8"/>
            </a:endParaRPr>
          </a:p>
          <a:p>
            <a:pPr lvl="1"/>
            <a:r>
              <a:rPr lang="en-US" b="0" i="0" dirty="0">
                <a:effectLst/>
                <a:latin typeface="__fkGroteskNeue_598ab8"/>
              </a:rPr>
              <a:t>Weak or no correlation: </a:t>
            </a:r>
            <a:r>
              <a:rPr lang="en-US" b="0" i="0" dirty="0" err="1">
                <a:effectLst/>
                <a:latin typeface="__fkGroteskNeue_598ab8"/>
              </a:rPr>
              <a:t>MSSubClass</a:t>
            </a:r>
            <a:r>
              <a:rPr lang="en-US" b="0" i="0" dirty="0">
                <a:effectLst/>
                <a:latin typeface="__fkGroteskNeue_598ab8"/>
              </a:rPr>
              <a:t>, </a:t>
            </a:r>
            <a:r>
              <a:rPr lang="en-US" b="0" i="0" dirty="0" err="1">
                <a:effectLst/>
                <a:latin typeface="__fkGroteskNeue_598ab8"/>
              </a:rPr>
              <a:t>OverallCond</a:t>
            </a:r>
            <a:r>
              <a:rPr lang="en-US" b="0" i="0" dirty="0">
                <a:effectLst/>
                <a:latin typeface="__fkGroteskNeue_598ab8"/>
              </a:rPr>
              <a:t>, </a:t>
            </a:r>
            <a:r>
              <a:rPr lang="en-US" b="0" i="0" dirty="0" err="1">
                <a:effectLst/>
                <a:latin typeface="__fkGroteskNeue_598ab8"/>
              </a:rPr>
              <a:t>YrSold</a:t>
            </a:r>
            <a:endParaRPr lang="en-US" b="0" i="0" dirty="0">
              <a:effectLst/>
              <a:latin typeface="__fkGroteskNeue_598ab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80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C3BE-67D6-308C-0057-6C52A0F8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var(--font-fk-grotesk)"/>
              </a:rPr>
              <a:t>Model Selection and Training</a:t>
            </a:r>
            <a:br>
              <a:rPr lang="en-US" b="0" i="0" dirty="0">
                <a:effectLst/>
                <a:latin typeface="var(--font-fk-grotesk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5446C-3BEB-76C2-8AB1-3ACBD43B7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Target variable: Log-transformed </a:t>
            </a:r>
            <a:r>
              <a:rPr lang="en-US" b="0" i="0" dirty="0" err="1">
                <a:effectLst/>
                <a:latin typeface="__fkGroteskNeue_598ab8"/>
              </a:rPr>
              <a:t>SalePrice</a:t>
            </a:r>
            <a:endParaRPr lang="en-US" b="0" i="0" dirty="0">
              <a:effectLst/>
              <a:latin typeface="__fkGroteskNeue_598ab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Train-test split: 80-20 (</a:t>
            </a:r>
            <a:r>
              <a:rPr lang="en-US" b="0" i="0" dirty="0" err="1">
                <a:effectLst/>
                <a:latin typeface="__fkGroteskNeue_598ab8"/>
              </a:rPr>
              <a:t>random_state</a:t>
            </a:r>
            <a:r>
              <a:rPr lang="en-US" b="0" i="0" dirty="0">
                <a:effectLst/>
                <a:latin typeface="__fkGroteskNeue_598ab8"/>
              </a:rPr>
              <a:t>=42)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Models implemented:</a:t>
            </a:r>
          </a:p>
          <a:p>
            <a:pPr lvl="1"/>
            <a:r>
              <a:rPr lang="en-US" b="0" i="0" dirty="0">
                <a:effectLst/>
                <a:latin typeface="__fkGroteskNeue_598ab8"/>
              </a:rPr>
              <a:t>Linear Regression</a:t>
            </a:r>
          </a:p>
          <a:p>
            <a:pPr lvl="1"/>
            <a:r>
              <a:rPr lang="en-US" b="0" i="0" dirty="0">
                <a:effectLst/>
                <a:latin typeface="__fkGroteskNeue_598ab8"/>
              </a:rPr>
              <a:t>Ridge Regression</a:t>
            </a:r>
          </a:p>
          <a:p>
            <a:pPr lvl="1"/>
            <a:r>
              <a:rPr lang="en-US" b="0" i="0" dirty="0">
                <a:effectLst/>
                <a:latin typeface="__fkGroteskNeue_598ab8"/>
              </a:rPr>
              <a:t>Lasso Regression</a:t>
            </a:r>
          </a:p>
          <a:p>
            <a:pPr lvl="1"/>
            <a:r>
              <a:rPr lang="en-US" b="0" i="0" dirty="0" err="1">
                <a:effectLst/>
                <a:latin typeface="__fkGroteskNeue_598ab8"/>
              </a:rPr>
              <a:t>ElasticNet</a:t>
            </a:r>
            <a:endParaRPr lang="en-US" b="0" i="0" dirty="0">
              <a:effectLst/>
              <a:latin typeface="__fkGroteskNeue_598ab8"/>
            </a:endParaRPr>
          </a:p>
          <a:p>
            <a:pPr lvl="1"/>
            <a:r>
              <a:rPr lang="en-US" b="0" i="0" dirty="0">
                <a:effectLst/>
                <a:latin typeface="__fkGroteskNeue_598ab8"/>
              </a:rPr>
              <a:t>K-Nearest Neighbors</a:t>
            </a:r>
          </a:p>
          <a:p>
            <a:pPr lvl="1"/>
            <a:r>
              <a:rPr lang="en-US" b="0" i="0" dirty="0">
                <a:effectLst/>
                <a:latin typeface="__fkGroteskNeue_598ab8"/>
              </a:rPr>
              <a:t>Random Forest</a:t>
            </a:r>
          </a:p>
          <a:p>
            <a:pPr lvl="1"/>
            <a:r>
              <a:rPr lang="en-US" b="0" i="0" dirty="0">
                <a:effectLst/>
                <a:latin typeface="__fkGroteskNeue_598ab8"/>
              </a:rPr>
              <a:t>Support Vector Regression</a:t>
            </a:r>
          </a:p>
          <a:p>
            <a:pPr lvl="1"/>
            <a:r>
              <a:rPr lang="en-US" b="0" i="0" dirty="0">
                <a:effectLst/>
                <a:latin typeface="__fkGroteskNeue_598ab8"/>
              </a:rPr>
              <a:t>Gradient Boosting 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5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46FF-67B9-4A25-AC48-2269DE14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var(--font-fk-grotesk)"/>
              </a:rPr>
              <a:t>Model Evaluation</a:t>
            </a:r>
            <a:br>
              <a:rPr lang="en-US" b="0" i="0" dirty="0">
                <a:effectLst/>
                <a:latin typeface="var(--font-fk-grotesk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4E937-1AF2-4A1B-F8CF-FF4AC5C20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__fkGroteskNeue_598ab8"/>
              </a:rPr>
              <a:t>Metric: Root Mean Squared Error (RMSE)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0D95EB-1CA1-F040-30C9-340C0BC88408}"/>
              </a:ext>
            </a:extLst>
          </p:cNvPr>
          <p:cNvGraphicFramePr>
            <a:graphicFrameLocks noGrp="1"/>
          </p:cNvGraphicFramePr>
          <p:nvPr/>
        </p:nvGraphicFramePr>
        <p:xfrm>
          <a:off x="2882913" y="2355374"/>
          <a:ext cx="6426174" cy="3291840"/>
        </p:xfrm>
        <a:graphic>
          <a:graphicData uri="http://schemas.openxmlformats.org/drawingml/2006/table">
            <a:tbl>
              <a:tblPr/>
              <a:tblGrid>
                <a:gridCol w="3213087">
                  <a:extLst>
                    <a:ext uri="{9D8B030D-6E8A-4147-A177-3AD203B41FA5}">
                      <a16:colId xmlns:a16="http://schemas.microsoft.com/office/drawing/2014/main" val="2063553056"/>
                    </a:ext>
                  </a:extLst>
                </a:gridCol>
                <a:gridCol w="3213087">
                  <a:extLst>
                    <a:ext uri="{9D8B030D-6E8A-4147-A177-3AD203B41FA5}">
                      <a16:colId xmlns:a16="http://schemas.microsoft.com/office/drawing/2014/main" val="4294220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b="0">
                          <a:effectLst/>
                        </a:rPr>
                        <a:t>Model</a:t>
                      </a: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FA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0">
                          <a:effectLst/>
                        </a:rPr>
                        <a:t>RMSE</a:t>
                      </a: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064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Ridge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0FA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FA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EE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0.1261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649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Linear Regression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0EE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EE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FA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0.1263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151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Gradient Boosting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0FA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FA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EE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0.1287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139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Random Forest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0EE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EE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FA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0.1403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77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ElasticNet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0FA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FA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EE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0.1764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348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Lasso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0EE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EE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FA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0.1835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211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SVR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0FA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FA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EE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0.2032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349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KNN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0EE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EE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EE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0.2123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F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08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81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4DC0046BC1E14C9C07BB7DFA4C1486" ma:contentTypeVersion="11" ma:contentTypeDescription="Create a new document." ma:contentTypeScope="" ma:versionID="3c712a221733c32eb701989481b12d69">
  <xsd:schema xmlns:xsd="http://www.w3.org/2001/XMLSchema" xmlns:xs="http://www.w3.org/2001/XMLSchema" xmlns:p="http://schemas.microsoft.com/office/2006/metadata/properties" xmlns:ns2="fb10f8bd-d4ca-49ef-8ee1-1f05849a2fbe" xmlns:ns3="44b986f6-e303-48b3-a73f-5fe495388c0f" targetNamespace="http://schemas.microsoft.com/office/2006/metadata/properties" ma:root="true" ma:fieldsID="8b0f9604ede206b601dd91b0ed97bf05" ns2:_="" ns3:_="">
    <xsd:import namespace="fb10f8bd-d4ca-49ef-8ee1-1f05849a2fbe"/>
    <xsd:import namespace="44b986f6-e303-48b3-a73f-5fe495388c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10f8bd-d4ca-49ef-8ee1-1f05849a2f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0ea710e-a96d-4f27-b492-f79e59713bb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986f6-e303-48b3-a73f-5fe495388c0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263a4f3-400d-4aa0-9591-3e825bb6b9bd}" ma:internalName="TaxCatchAll" ma:showField="CatchAllData" ma:web="44b986f6-e303-48b3-a73f-5fe495388c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b10f8bd-d4ca-49ef-8ee1-1f05849a2fbe">
      <Terms xmlns="http://schemas.microsoft.com/office/infopath/2007/PartnerControls"/>
    </lcf76f155ced4ddcb4097134ff3c332f>
    <TaxCatchAll xmlns="44b986f6-e303-48b3-a73f-5fe495388c0f" xsi:nil="true"/>
  </documentManagement>
</p:properties>
</file>

<file path=customXml/itemProps1.xml><?xml version="1.0" encoding="utf-8"?>
<ds:datastoreItem xmlns:ds="http://schemas.openxmlformats.org/officeDocument/2006/customXml" ds:itemID="{8B6153AC-4464-44E6-B311-1BB99E59F7F4}"/>
</file>

<file path=customXml/itemProps2.xml><?xml version="1.0" encoding="utf-8"?>
<ds:datastoreItem xmlns:ds="http://schemas.openxmlformats.org/officeDocument/2006/customXml" ds:itemID="{5163A945-2EA9-4F33-B36D-0AAF9CDF1203}"/>
</file>

<file path=customXml/itemProps3.xml><?xml version="1.0" encoding="utf-8"?>
<ds:datastoreItem xmlns:ds="http://schemas.openxmlformats.org/officeDocument/2006/customXml" ds:itemID="{7898F7DE-78C4-4D5E-9B80-440019907FF2}"/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324</Words>
  <Application>Microsoft Macintosh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__fkGroteskNeue_598ab8</vt:lpstr>
      <vt:lpstr>Aptos</vt:lpstr>
      <vt:lpstr>Aptos Display</vt:lpstr>
      <vt:lpstr>Arial</vt:lpstr>
      <vt:lpstr>Cambria Math</vt:lpstr>
      <vt:lpstr>var(--font-fk-grotesk)</vt:lpstr>
      <vt:lpstr>Office Theme</vt:lpstr>
      <vt:lpstr> </vt:lpstr>
      <vt:lpstr>Introduction</vt:lpstr>
      <vt:lpstr>Data Preprocessing </vt:lpstr>
      <vt:lpstr>Exploratory Data Analysis </vt:lpstr>
      <vt:lpstr>Feature Importance </vt:lpstr>
      <vt:lpstr>Feature Relationships </vt:lpstr>
      <vt:lpstr>Model Selection and Training </vt:lpstr>
      <vt:lpstr>Model Evaluation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Dundi Sandeep Daddala (ddaddala)</dc:creator>
  <cp:lastModifiedBy>Neehanth Reddy</cp:lastModifiedBy>
  <cp:revision>7</cp:revision>
  <dcterms:created xsi:type="dcterms:W3CDTF">2024-11-05T14:26:45Z</dcterms:created>
  <dcterms:modified xsi:type="dcterms:W3CDTF">2024-12-08T08:31:31Z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0x0101008C4DC0046BC1E14C9C07BB7DFA4C1486</vt:lpwstr>
  </property>
</Properties>
</file>