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Thin"/>
      <p:regular r:id="rId19"/>
      <p:bold r:id="rId20"/>
      <p:italic r:id="rId21"/>
      <p:boldItalic r:id="rId22"/>
    </p:embeddedFont>
    <p:embeddedFont>
      <p:font typeface="Roboto"/>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9E68A2-EDBF-4F70-AE48-669F95609BF7}">
  <a:tblStyle styleId="{949E68A2-EDBF-4F70-AE48-669F95609BF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Thin-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c905648d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c905648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555eb6b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555eb6b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c905648d8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c905648d8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Our biggest challenge was definitely how vast and diverse a decade’s worth of FAANG stock data was. It was large in volume, with a variety of columns, and high complexity. It took us time and patience to interpret most of the data, since most of us aren’t financial experts, however, with the use of online resources we did get there with time. The data required robust data integration with another table- our second dataset, one with technical indicators, was formatted in a way that took us a lot of time to figure out. All indicators were formatted in a singular excel cell, in a row format. We reached out to the TA for expert help and were luckily able to figure out how to fix the format, we also decided that using some indicators from the data source and calculating some ourselves would because it could help us decide a flow/storyline for our project. Mention Meta IPO in 2013, GOOG vs GOOGL choice: we chose GOOG which is the saving stock with no participation rights</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While creating the dashboard, we learned that designing an intuitive user interface across various devices proved to be mostly inefficient and we tackled this by sitting down together as a team for a day to tackle all of our issues together, on fewer devices. Even during this meeting, we faced a lot of friction in making our dashboard as most of us are new at using Tableau. We experienced lot of trial and error learning which features would help us the most, and often found it difficult to debug the issues, especially because the Tableau documentation seemed limited. We were able to tackle these issues with a lot of research and a productive working session as well as putting multiple minds together helped us get to the solution faster, and helped us finalize our dashboards. Finally, in the process of making our dashboard accessible to all, we had to compromise on a vast amount of data to make our dashboards publicly accessible.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ec905648d8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ec905648d8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c905648d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c905648d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Imagine you're a trader or an asset manager navigating the dynamic landscape of FAANG stocks over the past decade. The vast sea of data, coupled with the challenge of identifying trends and seizing timely opportunities, can be overwhelming. Recognizing this challenge, our team has embarked on a mission to address a critical need in the financial industry. </a:t>
            </a:r>
            <a:r>
              <a:rPr lang="en" sz="1200">
                <a:solidFill>
                  <a:srgbClr val="0F0F0F"/>
                </a:solidFill>
                <a:latin typeface="Roboto"/>
                <a:ea typeface="Roboto"/>
                <a:cs typeface="Roboto"/>
                <a:sym typeface="Roboto"/>
              </a:rPr>
              <a:t>We proposed to build a dynamic dashboard for traders and asset managers, focused on FAANG stocks (Meta, Apple, Amazon, Netflix, Google) over the past decade. This interactive tool integrates stock prices and technical indicators, aiding in trend identification. Developed in the 1950s, these indicators offer valuable signals based on historical trading data. Our goal is to enable traders to visualize these patterns and identify trading opportunities.</a:t>
            </a:r>
            <a:endParaRPr sz="1200">
              <a:solidFill>
                <a:srgbClr val="37415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c905648d8_0_1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c905648d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rgbClr val="374151"/>
              </a:buClr>
              <a:buSzPts val="1200"/>
              <a:buFont typeface="Roboto"/>
              <a:buNone/>
            </a:pPr>
            <a:r>
              <a:rPr lang="en" sz="1200">
                <a:solidFill>
                  <a:srgbClr val="374151"/>
                </a:solidFill>
                <a:latin typeface="Roboto"/>
                <a:ea typeface="Roboto"/>
                <a:cs typeface="Roboto"/>
                <a:sym typeface="Roboto"/>
              </a:rPr>
              <a:t>Enhanced Visualization of Patterns: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"One of the primary ways our dynamic dashboard supports traders is by offering an enhanced visualization of historical patterns and trends in FAANG stocks. Through an intuitive interface, users can easily navigate and comprehend complex market movements, gaining a deeper understanding of the data at their fingertips."</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Real-time Decision Support:</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"Our dashboard goes beyond mere visualization; it acts as a real-time decision support system. By integrating live stock prices and proven technical indicators developed in the 1950s, users receive instantaneous insights. This functionality empowers traders and asset managers to make timely decisions on entry and exit points, refine risk management strategies, and optimize their overall portfolio in response to dynamic market conditions."</a:t>
            </a:r>
            <a:endParaRPr sz="1200">
              <a:solidFill>
                <a:srgbClr val="374151"/>
              </a:solidFill>
              <a:latin typeface="Roboto"/>
              <a:ea typeface="Roboto"/>
              <a:cs typeface="Roboto"/>
              <a:sym typeface="Roboto"/>
            </a:endParaRPr>
          </a:p>
          <a:p>
            <a:pPr indent="-228600" lvl="0" marL="457200" rtl="0" algn="l">
              <a:lnSpc>
                <a:spcPct val="115000"/>
              </a:lnSpc>
              <a:spcBef>
                <a:spcPts val="0"/>
              </a:spcBef>
              <a:spcAft>
                <a:spcPts val="0"/>
              </a:spcAft>
              <a:buClr>
                <a:srgbClr val="374151"/>
              </a:buClr>
              <a:buSzPts val="1200"/>
              <a:buFont typeface="Roboto"/>
              <a:buNone/>
            </a:pPr>
            <a:r>
              <a:rPr lang="en" sz="1200">
                <a:solidFill>
                  <a:srgbClr val="374151"/>
                </a:solidFill>
                <a:latin typeface="Roboto"/>
                <a:ea typeface="Roboto"/>
                <a:cs typeface="Roboto"/>
                <a:sym typeface="Roboto"/>
              </a:rPr>
              <a:t>Strategic Opportunity Identification:</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"In the fast-paced world of trading, identifying strategic opportunities is crucial. Our dynamic dashboard serves as a strategic ally by transforming raw data into actionable insights. Whether it's spotting emerging trends, understanding market sentiment, or adapting trading strategies to changing conditions, the dashboard equips users with the tools to identify and capitalize on valuable trading opportunities.</a:t>
            </a:r>
            <a:r>
              <a:rPr lang="en" sz="1200">
                <a:solidFill>
                  <a:srgbClr val="374151"/>
                </a:solidFill>
                <a:latin typeface="Roboto"/>
                <a:ea typeface="Roboto"/>
                <a:cs typeface="Roboto"/>
                <a:sym typeface="Roboto"/>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c905648d8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c905648d8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a snapshot of our data, and is not an exhaustive list of all the columns. Some columns, like ‘fclose’, ‘fhigh’, and ‘fopen’ were part of our original dataset, and indicators such as ‘aroon_osc’, ‘macd_line’, ‘rsi’ and ‘obv’ were calculated using SQL queries.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c905648d8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ec905648d8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Mitthi said, the market is a </a:t>
            </a:r>
            <a:r>
              <a:rPr lang="en"/>
              <a:t>tough</a:t>
            </a:r>
            <a:r>
              <a:rPr lang="en"/>
              <a:t> terrain to navigate with scattered information. That’s why we created this dashboard using FAANG portfolio as an example to showcase how neatly aggregated market information could help investors identify potential upside and risk.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dashboard are composed of two parts, the first </a:t>
            </a:r>
            <a:r>
              <a:rPr lang="en"/>
              <a:t>dashboard gave a portfolio level overview and  the second dashboard drilling into stock signals.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on </a:t>
            </a:r>
            <a:r>
              <a:rPr lang="en"/>
              <a:t>th</a:t>
            </a:r>
            <a:r>
              <a:rPr lang="en"/>
              <a:t>e first dashboard, the</a:t>
            </a:r>
            <a:r>
              <a:rPr lang="en"/>
              <a:t> portfolio overlook are sliced by a point in time and over a period of time. On the top, user are given a market level summary with fully adjusted open, high, low data and daily price change. Then we </a:t>
            </a:r>
            <a:r>
              <a:rPr lang="en"/>
              <a:t>pinpoint</a:t>
            </a:r>
            <a:r>
              <a:rPr lang="en"/>
              <a:t> specific top driver for portfolio performance and stocks </a:t>
            </a:r>
            <a:r>
              <a:rPr lang="en"/>
              <a:t>that</a:t>
            </a:r>
            <a:r>
              <a:rPr lang="en"/>
              <a:t> are getting most interest on the street, here in table and heatmap.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on the bottom, we gave a performance period recap, customizable by user for any potential monthly and quarterly review they may wish to run.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now Luca will show you how an investor could use this dashboard to analyze their portfolio.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3764a7a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3764a7a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3764a7ab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3764a7ab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3764a7ab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3764a7ab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c905648d8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c905648d8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OBV</a:t>
            </a:r>
            <a:endParaRPr sz="1400"/>
          </a:p>
          <a:p>
            <a:pPr indent="0" lvl="0" marL="0" rtl="0" algn="l">
              <a:spcBef>
                <a:spcPts val="0"/>
              </a:spcBef>
              <a:spcAft>
                <a:spcPts val="0"/>
              </a:spcAft>
              <a:buNone/>
            </a:pPr>
            <a:r>
              <a:rPr lang="en" sz="1400"/>
              <a:t>In the field of finance, OBV stands for "On-Balance Volume". The core idea of OBV is that changes in trading volume can indicate the trend of stock prices. Specifically, when a stock's closing price rises, the trading volume of that day is added to the OBV; conversely, when the stock's closing price falls, the trading volume of that day is subtracted from the OBV. By this method, OBV acts as a measurement of the buying and selling pressure as a leading indicator of price movements.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A/D</a:t>
            </a:r>
            <a:endParaRPr sz="1400"/>
          </a:p>
          <a:p>
            <a:pPr indent="0" lvl="0" marL="0" rtl="0" algn="l">
              <a:spcBef>
                <a:spcPts val="0"/>
              </a:spcBef>
              <a:spcAft>
                <a:spcPts val="0"/>
              </a:spcAft>
              <a:buNone/>
            </a:pPr>
            <a:r>
              <a:rPr lang="en" sz="1400"/>
              <a:t>Similar to the OBV</a:t>
            </a:r>
            <a:r>
              <a:rPr lang="en" sz="1400"/>
              <a:t>, the Accumulation/Distribution indicator also takes into account trading volume, but it is more complex as it also considers the closing price and the high-low fluctuations of the price. The purpose of this indicator is to determine whether funds are flowing into (accumulating) or out of (distributing) a stock.</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RSI</a:t>
            </a:r>
            <a:endParaRPr sz="1400"/>
          </a:p>
          <a:p>
            <a:pPr indent="0" lvl="0" marL="0" rtl="0" algn="l">
              <a:spcBef>
                <a:spcPts val="0"/>
              </a:spcBef>
              <a:spcAft>
                <a:spcPts val="0"/>
              </a:spcAft>
              <a:buNone/>
            </a:pPr>
            <a:r>
              <a:rPr lang="en" sz="1400"/>
              <a:t>The Relative Strength Index (RSI) is widely used to measure the momentum of the price and potential trend reversal points. RSI is calculated by comparing the average number of points that the closing price has risen over a certain period with the average number of points that the closing price has fallen. The period length commonly used is 14 days.</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public.tableau.com/views/BA775DashboardA10_17022275738370/FAANGPortfolioAnalysis?:language=en-US&amp;:display_count=n&amp;:origin=viz_share_link" TargetMode="External"/><Relationship Id="rId4" Type="http://schemas.openxmlformats.org/officeDocument/2006/relationships/hyperlink" Target="https://public.tableau.com/views/BA775DashboardA10_17022275738370/FAANGPortfolioAnalysis?:language=en-US&amp;:display_count=n&amp;:origin=viz_share_link" TargetMode="External"/><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000"/>
              <a:t>Technical Stock Analysis of FAANG Companies</a:t>
            </a:r>
            <a:endParaRPr b="1" sz="3000"/>
          </a:p>
        </p:txBody>
      </p:sp>
      <p:sp>
        <p:nvSpPr>
          <p:cNvPr id="86" name="Google Shape;86;p13"/>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By: Team 10</a:t>
            </a:r>
            <a:endParaRPr sz="1500"/>
          </a:p>
          <a:p>
            <a:pPr indent="0" lvl="0" marL="0" rtl="0" algn="ctr">
              <a:spcBef>
                <a:spcPts val="0"/>
              </a:spcBef>
              <a:spcAft>
                <a:spcPts val="0"/>
              </a:spcAft>
              <a:buNone/>
            </a:pPr>
            <a:r>
              <a:rPr lang="en" sz="1500"/>
              <a:t>Neeharika Kamireddy, Luca Matteucci, Honglin Jiang, Ruiqi (Freya) Jiang, Yuanshan (Olaf) Zhang, Chirayu (Mitthi) Jain </a:t>
            </a:r>
            <a:endParaRPr sz="1500"/>
          </a:p>
        </p:txBody>
      </p:sp>
      <p:pic>
        <p:nvPicPr>
          <p:cNvPr id="87" name="Google Shape;87;p13"/>
          <p:cNvPicPr preferRelativeResize="0"/>
          <p:nvPr/>
        </p:nvPicPr>
        <p:blipFill>
          <a:blip r:embed="rId3">
            <a:alphaModFix/>
          </a:blip>
          <a:stretch>
            <a:fillRect/>
          </a:stretch>
        </p:blipFill>
        <p:spPr>
          <a:xfrm>
            <a:off x="4940000" y="1094600"/>
            <a:ext cx="3939075" cy="29542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Key Takeaways</a:t>
            </a:r>
            <a:endParaRPr b="1"/>
          </a:p>
        </p:txBody>
      </p:sp>
      <p:sp>
        <p:nvSpPr>
          <p:cNvPr id="169" name="Google Shape;169;p22"/>
          <p:cNvSpPr txBox="1"/>
          <p:nvPr/>
        </p:nvSpPr>
        <p:spPr>
          <a:xfrm>
            <a:off x="440725" y="1178425"/>
            <a:ext cx="8245800" cy="3547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On Nov 10, 2023, </a:t>
            </a:r>
            <a:r>
              <a:rPr lang="en" sz="1800">
                <a:latin typeface="Roboto"/>
                <a:ea typeface="Roboto"/>
                <a:cs typeface="Roboto"/>
                <a:sym typeface="Roboto"/>
              </a:rPr>
              <a:t>FAANG +2.29%: Netflix shines, Apple leads in liquidity</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Upward trend: Netflix stock, positive moving averages and MACD signals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Late 2022, FAANG Portfolio surged</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2022-2023: Downtrend, possibly influenced by COVID recovery and rising interest rates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Technical Indicators analysis helps find the best moment to buy/sell a stock</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pSp>
        <p:nvGrpSpPr>
          <p:cNvPr id="174" name="Google Shape;174;p23"/>
          <p:cNvGrpSpPr/>
          <p:nvPr/>
        </p:nvGrpSpPr>
        <p:grpSpPr>
          <a:xfrm>
            <a:off x="710625" y="899841"/>
            <a:ext cx="7744176" cy="926511"/>
            <a:chOff x="1593000" y="2322568"/>
            <a:chExt cx="5957975" cy="643500"/>
          </a:xfrm>
        </p:grpSpPr>
        <p:sp>
          <p:nvSpPr>
            <p:cNvPr id="175" name="Google Shape;175;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flipH="1">
              <a:off x="2283025" y="2322575"/>
              <a:ext cx="1844400" cy="64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rot="-5400000">
              <a:off x="3501574" y="1934671"/>
              <a:ext cx="643356" cy="1419149"/>
            </a:xfrm>
            <a:prstGeom prst="flowChartOffpageConnector">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Roboto"/>
                  <a:ea typeface="Roboto"/>
                  <a:cs typeface="Roboto"/>
                  <a:sym typeface="Roboto"/>
                </a:rPr>
                <a:t>Data Integration Struggles</a:t>
              </a:r>
              <a:endParaRPr b="1" sz="1200">
                <a:solidFill>
                  <a:schemeClr val="lt1"/>
                </a:solidFill>
                <a:latin typeface="Roboto"/>
                <a:ea typeface="Roboto"/>
                <a:cs typeface="Roboto"/>
                <a:sym typeface="Roboto"/>
              </a:endParaRPr>
            </a:p>
          </p:txBody>
        </p:sp>
        <p:sp>
          <p:nvSpPr>
            <p:cNvPr id="179" name="Google Shape;179;p23"/>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1593024" y="2322574"/>
              <a:ext cx="690000" cy="64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grpSp>
      <p:sp>
        <p:nvSpPr>
          <p:cNvPr id="181" name="Google Shape;181;p23"/>
          <p:cNvSpPr txBox="1"/>
          <p:nvPr>
            <p:ph type="title"/>
          </p:nvPr>
        </p:nvSpPr>
        <p:spPr>
          <a:xfrm>
            <a:off x="3117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Challenges</a:t>
            </a:r>
            <a:endParaRPr b="1"/>
          </a:p>
        </p:txBody>
      </p:sp>
      <p:grpSp>
        <p:nvGrpSpPr>
          <p:cNvPr id="182" name="Google Shape;182;p23"/>
          <p:cNvGrpSpPr/>
          <p:nvPr/>
        </p:nvGrpSpPr>
        <p:grpSpPr>
          <a:xfrm>
            <a:off x="721000" y="3728637"/>
            <a:ext cx="7799512" cy="926511"/>
            <a:chOff x="1593000" y="2322568"/>
            <a:chExt cx="6000548" cy="643500"/>
          </a:xfrm>
        </p:grpSpPr>
        <p:sp>
          <p:nvSpPr>
            <p:cNvPr id="183" name="Google Shape;183;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flipH="1">
              <a:off x="2283025" y="2322575"/>
              <a:ext cx="1844400" cy="64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p:nvPr/>
          </p:nvSpPr>
          <p:spPr>
            <a:xfrm rot="-5400000">
              <a:off x="3501574" y="1934671"/>
              <a:ext cx="643356" cy="1419149"/>
            </a:xfrm>
            <a:prstGeom prst="flowChartOffpageConnector">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Roboto"/>
                  <a:ea typeface="Roboto"/>
                  <a:cs typeface="Roboto"/>
                  <a:sym typeface="Roboto"/>
                </a:rPr>
                <a:t>Learning Curve and Problem Solving</a:t>
              </a:r>
              <a:endParaRPr b="1" sz="1200">
                <a:solidFill>
                  <a:schemeClr val="lt1"/>
                </a:solidFill>
                <a:latin typeface="Roboto"/>
                <a:ea typeface="Roboto"/>
                <a:cs typeface="Roboto"/>
                <a:sym typeface="Roboto"/>
              </a:endParaRPr>
            </a:p>
          </p:txBody>
        </p:sp>
        <p:sp>
          <p:nvSpPr>
            <p:cNvPr id="187" name="Google Shape;187;p23"/>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1593000" y="2322575"/>
              <a:ext cx="690000" cy="64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189" name="Google Shape;189;p23"/>
            <p:cNvSpPr/>
            <p:nvPr/>
          </p:nvSpPr>
          <p:spPr>
            <a:xfrm>
              <a:off x="4622348" y="2323750"/>
              <a:ext cx="2971200" cy="642300"/>
            </a:xfrm>
            <a:prstGeom prst="rect">
              <a:avLst/>
            </a:prstGeom>
            <a:noFill/>
            <a:ln>
              <a:noFill/>
            </a:ln>
          </p:spPr>
          <p:txBody>
            <a:bodyPr anchorCtr="0" anchor="ctr" bIns="91425" lIns="91425" spcFirstLastPara="1" rIns="91425" wrap="square" tIns="91425">
              <a:noAutofit/>
            </a:bodyPr>
            <a:lstStyle/>
            <a:p>
              <a:pPr indent="-228600" lvl="0" marL="457200" rtl="0" algn="l">
                <a:lnSpc>
                  <a:spcPct val="115000"/>
                </a:lnSpc>
                <a:spcBef>
                  <a:spcPts val="0"/>
                </a:spcBef>
                <a:spcAft>
                  <a:spcPts val="0"/>
                </a:spcAft>
                <a:buNone/>
              </a:pPr>
              <a:r>
                <a:rPr lang="en" sz="1000">
                  <a:solidFill>
                    <a:schemeClr val="dk1"/>
                  </a:solidFill>
                  <a:latin typeface="Roboto"/>
                  <a:ea typeface="Roboto"/>
                  <a:cs typeface="Roboto"/>
                  <a:sym typeface="Roboto"/>
                </a:rPr>
                <a:t>Trial and Error in Tableau Features</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Difficulty in Debugging Issues</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Limited Tableau Documentation</a:t>
              </a:r>
              <a:endParaRPr sz="1000">
                <a:solidFill>
                  <a:schemeClr val="dk1"/>
                </a:solidFill>
                <a:latin typeface="Roboto"/>
                <a:ea typeface="Roboto"/>
                <a:cs typeface="Roboto"/>
                <a:sym typeface="Roboto"/>
              </a:endParaRPr>
            </a:p>
          </p:txBody>
        </p:sp>
      </p:grpSp>
      <p:grpSp>
        <p:nvGrpSpPr>
          <p:cNvPr id="190" name="Google Shape;190;p23"/>
          <p:cNvGrpSpPr/>
          <p:nvPr/>
        </p:nvGrpSpPr>
        <p:grpSpPr>
          <a:xfrm>
            <a:off x="721000" y="2785685"/>
            <a:ext cx="7744176" cy="926511"/>
            <a:chOff x="1593000" y="2322568"/>
            <a:chExt cx="5957975" cy="643500"/>
          </a:xfrm>
        </p:grpSpPr>
        <p:sp>
          <p:nvSpPr>
            <p:cNvPr id="191" name="Google Shape;191;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a:off x="2283025" y="2322575"/>
              <a:ext cx="1844400" cy="64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rot="-5400000">
              <a:off x="3501574" y="1934671"/>
              <a:ext cx="643356" cy="1419149"/>
            </a:xfrm>
            <a:prstGeom prst="flowChartOffpageConnector">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Roboto"/>
                  <a:ea typeface="Roboto"/>
                  <a:cs typeface="Roboto"/>
                  <a:sym typeface="Roboto"/>
                </a:rPr>
                <a:t>Dashboard Design and User Interface</a:t>
              </a:r>
              <a:endParaRPr b="1" sz="1200">
                <a:solidFill>
                  <a:schemeClr val="lt1"/>
                </a:solidFill>
                <a:latin typeface="Roboto"/>
                <a:ea typeface="Roboto"/>
                <a:cs typeface="Roboto"/>
                <a:sym typeface="Roboto"/>
              </a:endParaRPr>
            </a:p>
          </p:txBody>
        </p:sp>
        <p:sp>
          <p:nvSpPr>
            <p:cNvPr id="195" name="Google Shape;195;p23"/>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1593000" y="2322575"/>
              <a:ext cx="690000" cy="64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97" name="Google Shape;197;p23"/>
            <p:cNvSpPr/>
            <p:nvPr/>
          </p:nvSpPr>
          <p:spPr>
            <a:xfrm>
              <a:off x="4563723" y="2323750"/>
              <a:ext cx="2971200" cy="642300"/>
            </a:xfrm>
            <a:prstGeom prst="rect">
              <a:avLst/>
            </a:prstGeom>
            <a:noFill/>
            <a:ln>
              <a:noFill/>
            </a:ln>
          </p:spPr>
          <p:txBody>
            <a:bodyPr anchorCtr="0" anchor="ctr" bIns="91425" lIns="91425" spcFirstLastPara="1" rIns="91425" wrap="square" tIns="91425">
              <a:noAutofit/>
            </a:bodyPr>
            <a:lstStyle/>
            <a:p>
              <a:pPr indent="-228600" lvl="0" marL="457200" rtl="0" algn="l">
                <a:lnSpc>
                  <a:spcPct val="115000"/>
                </a:lnSpc>
                <a:spcBef>
                  <a:spcPts val="0"/>
                </a:spcBef>
                <a:spcAft>
                  <a:spcPts val="0"/>
                </a:spcAft>
                <a:buNone/>
              </a:pPr>
              <a:r>
                <a:rPr lang="en" sz="1000">
                  <a:solidFill>
                    <a:schemeClr val="dk1"/>
                  </a:solidFill>
                  <a:latin typeface="Roboto"/>
                  <a:ea typeface="Roboto"/>
                  <a:cs typeface="Roboto"/>
                  <a:sym typeface="Roboto"/>
                </a:rPr>
                <a:t>Inefficiencies in Creating an Intuitive UI</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Challenges Across Various Devices</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Friction in Dashboard Creation Due to Limited Tableau Experience</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Publishing </a:t>
              </a:r>
              <a:r>
                <a:rPr lang="en" sz="1000">
                  <a:solidFill>
                    <a:schemeClr val="dk1"/>
                  </a:solidFill>
                  <a:latin typeface="Roboto"/>
                  <a:ea typeface="Roboto"/>
                  <a:cs typeface="Roboto"/>
                  <a:sym typeface="Roboto"/>
                </a:rPr>
                <a:t>dashboard</a:t>
              </a:r>
              <a:r>
                <a:rPr lang="en" sz="1000">
                  <a:solidFill>
                    <a:schemeClr val="dk1"/>
                  </a:solidFill>
                  <a:latin typeface="Roboto"/>
                  <a:ea typeface="Roboto"/>
                  <a:cs typeface="Roboto"/>
                  <a:sym typeface="Roboto"/>
                </a:rPr>
                <a:t> from Desktop to Public</a:t>
              </a:r>
              <a:endParaRPr sz="1000">
                <a:solidFill>
                  <a:schemeClr val="dk1"/>
                </a:solidFill>
                <a:latin typeface="Roboto"/>
                <a:ea typeface="Roboto"/>
                <a:cs typeface="Roboto"/>
                <a:sym typeface="Roboto"/>
              </a:endParaRPr>
            </a:p>
          </p:txBody>
        </p:sp>
      </p:grpSp>
      <p:grpSp>
        <p:nvGrpSpPr>
          <p:cNvPr id="198" name="Google Shape;198;p23"/>
          <p:cNvGrpSpPr/>
          <p:nvPr/>
        </p:nvGrpSpPr>
        <p:grpSpPr>
          <a:xfrm>
            <a:off x="721000" y="1842729"/>
            <a:ext cx="7744176" cy="926511"/>
            <a:chOff x="1593000" y="2322568"/>
            <a:chExt cx="5957975" cy="643500"/>
          </a:xfrm>
        </p:grpSpPr>
        <p:sp>
          <p:nvSpPr>
            <p:cNvPr id="199" name="Google Shape;199;p2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flipH="1">
              <a:off x="2283025" y="2322575"/>
              <a:ext cx="1844400" cy="642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rot="-5400000">
              <a:off x="3501574" y="1934671"/>
              <a:ext cx="643356" cy="1419149"/>
            </a:xfrm>
            <a:prstGeom prst="flowChartOffpageConnector">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Roboto"/>
                  <a:ea typeface="Roboto"/>
                  <a:cs typeface="Roboto"/>
                  <a:sym typeface="Roboto"/>
                </a:rPr>
                <a:t>Challenges in Handling FAANG Stock Data</a:t>
              </a:r>
              <a:endParaRPr b="1" sz="1200">
                <a:solidFill>
                  <a:schemeClr val="lt1"/>
                </a:solidFill>
                <a:latin typeface="Roboto"/>
                <a:ea typeface="Roboto"/>
                <a:cs typeface="Roboto"/>
                <a:sym typeface="Roboto"/>
              </a:endParaRPr>
            </a:p>
          </p:txBody>
        </p:sp>
        <p:sp>
          <p:nvSpPr>
            <p:cNvPr id="203" name="Google Shape;203;p23"/>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1593000" y="2322575"/>
              <a:ext cx="690000" cy="64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205" name="Google Shape;205;p23"/>
            <p:cNvSpPr/>
            <p:nvPr/>
          </p:nvSpPr>
          <p:spPr>
            <a:xfrm>
              <a:off x="4563723" y="2323750"/>
              <a:ext cx="2971200" cy="642300"/>
            </a:xfrm>
            <a:prstGeom prst="rect">
              <a:avLst/>
            </a:prstGeom>
            <a:noFill/>
            <a:ln>
              <a:noFill/>
            </a:ln>
          </p:spPr>
          <p:txBody>
            <a:bodyPr anchorCtr="0" anchor="ctr" bIns="91425" lIns="91425" spcFirstLastPara="1" rIns="91425" wrap="square" tIns="91425">
              <a:noAutofit/>
            </a:bodyPr>
            <a:lstStyle/>
            <a:p>
              <a:pPr indent="-228600" lvl="0" marL="457200" rtl="0" algn="l">
                <a:lnSpc>
                  <a:spcPct val="115000"/>
                </a:lnSpc>
                <a:spcBef>
                  <a:spcPts val="0"/>
                </a:spcBef>
                <a:spcAft>
                  <a:spcPts val="0"/>
                </a:spcAft>
                <a:buNone/>
              </a:pPr>
              <a:r>
                <a:rPr lang="en" sz="1000">
                  <a:solidFill>
                    <a:schemeClr val="dk1"/>
                  </a:solidFill>
                  <a:latin typeface="Roboto"/>
                  <a:ea typeface="Roboto"/>
                  <a:cs typeface="Roboto"/>
                  <a:sym typeface="Roboto"/>
                </a:rPr>
                <a:t>Vast and Diverse Dataset</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Large Volume and Variety of Columns</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High Complexity</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Dealing with missing values - META and GOOG</a:t>
              </a:r>
              <a:endParaRPr sz="1000">
                <a:solidFill>
                  <a:schemeClr val="dk1"/>
                </a:solidFill>
                <a:latin typeface="Roboto"/>
                <a:ea typeface="Roboto"/>
                <a:cs typeface="Roboto"/>
                <a:sym typeface="Roboto"/>
              </a:endParaRPr>
            </a:p>
          </p:txBody>
        </p:sp>
      </p:grpSp>
      <p:sp>
        <p:nvSpPr>
          <p:cNvPr id="206" name="Google Shape;206;p23"/>
          <p:cNvSpPr txBox="1"/>
          <p:nvPr/>
        </p:nvSpPr>
        <p:spPr>
          <a:xfrm>
            <a:off x="4568975" y="919213"/>
            <a:ext cx="3000000" cy="8697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0"/>
              </a:spcBef>
              <a:spcAft>
                <a:spcPts val="0"/>
              </a:spcAft>
              <a:buNone/>
            </a:pPr>
            <a:r>
              <a:rPr lang="en" sz="1000">
                <a:solidFill>
                  <a:schemeClr val="dk1"/>
                </a:solidFill>
                <a:latin typeface="Roboto"/>
                <a:ea typeface="Roboto"/>
                <a:cs typeface="Roboto"/>
                <a:sym typeface="Roboto"/>
              </a:rPr>
              <a:t>Technical Indicators Dataset Format</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Complex Excel Cell Formatting</a:t>
            </a:r>
            <a:endParaRPr sz="1000">
              <a:solidFill>
                <a:schemeClr val="dk1"/>
              </a:solidFill>
              <a:latin typeface="Roboto"/>
              <a:ea typeface="Roboto"/>
              <a:cs typeface="Roboto"/>
              <a:sym typeface="Roboto"/>
            </a:endParaRPr>
          </a:p>
          <a:p>
            <a:pPr indent="-292100" lvl="0" marL="457200" rtl="0" algn="l">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Decision to Use Both Source Indicators and Calculated Ones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24"/>
          <p:cNvSpPr/>
          <p:nvPr/>
        </p:nvSpPr>
        <p:spPr>
          <a:xfrm>
            <a:off x="2561400" y="2164200"/>
            <a:ext cx="4021200" cy="815100"/>
          </a:xfrm>
          <a:prstGeom prst="rect">
            <a:avLst/>
          </a:prstGeom>
          <a:solidFill>
            <a:srgbClr val="2F708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dk1"/>
              </a:highlight>
              <a:latin typeface="Roboto"/>
              <a:ea typeface="Roboto"/>
              <a:cs typeface="Roboto"/>
              <a:sym typeface="Roboto"/>
            </a:endParaRPr>
          </a:p>
        </p:txBody>
      </p:sp>
      <p:sp>
        <p:nvSpPr>
          <p:cNvPr id="212" name="Google Shape;212;p24"/>
          <p:cNvSpPr txBox="1"/>
          <p:nvPr/>
        </p:nvSpPr>
        <p:spPr>
          <a:xfrm>
            <a:off x="1906800" y="2094600"/>
            <a:ext cx="5330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lt1"/>
                </a:solidFill>
                <a:latin typeface="Roboto"/>
                <a:ea typeface="Roboto"/>
                <a:cs typeface="Roboto"/>
                <a:sym typeface="Roboto"/>
              </a:rPr>
              <a:t>THANK YOU</a:t>
            </a:r>
            <a:endParaRPr b="1" sz="5000">
              <a:solidFill>
                <a:schemeClr val="lt1"/>
              </a:solidFill>
              <a:latin typeface="Roboto"/>
              <a:ea typeface="Roboto"/>
              <a:cs typeface="Roboto"/>
              <a:sym typeface="Roboto"/>
            </a:endParaRPr>
          </a:p>
        </p:txBody>
      </p:sp>
      <p:cxnSp>
        <p:nvCxnSpPr>
          <p:cNvPr id="213" name="Google Shape;213;p24"/>
          <p:cNvCxnSpPr/>
          <p:nvPr/>
        </p:nvCxnSpPr>
        <p:spPr>
          <a:xfrm>
            <a:off x="6693225" y="2618500"/>
            <a:ext cx="1282500" cy="1282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3340288" y="935724"/>
            <a:ext cx="2463424" cy="2052854"/>
          </a:xfrm>
          <a:prstGeom prst="rect">
            <a:avLst/>
          </a:prstGeom>
          <a:noFill/>
          <a:ln>
            <a:noFill/>
          </a:ln>
        </p:spPr>
      </p:pic>
      <p:pic>
        <p:nvPicPr>
          <p:cNvPr id="93" name="Google Shape;93;p14"/>
          <p:cNvPicPr preferRelativeResize="0"/>
          <p:nvPr/>
        </p:nvPicPr>
        <p:blipFill>
          <a:blip r:embed="rId4">
            <a:alphaModFix/>
          </a:blip>
          <a:stretch>
            <a:fillRect/>
          </a:stretch>
        </p:blipFill>
        <p:spPr>
          <a:xfrm>
            <a:off x="273400" y="500026"/>
            <a:ext cx="2924251" cy="2924251"/>
          </a:xfrm>
          <a:prstGeom prst="rect">
            <a:avLst/>
          </a:prstGeom>
          <a:noFill/>
          <a:ln>
            <a:noFill/>
          </a:ln>
        </p:spPr>
      </p:pic>
      <p:pic>
        <p:nvPicPr>
          <p:cNvPr id="94" name="Google Shape;94;p14"/>
          <p:cNvPicPr preferRelativeResize="0"/>
          <p:nvPr/>
        </p:nvPicPr>
        <p:blipFill>
          <a:blip r:embed="rId5">
            <a:alphaModFix/>
          </a:blip>
          <a:stretch>
            <a:fillRect/>
          </a:stretch>
        </p:blipFill>
        <p:spPr>
          <a:xfrm>
            <a:off x="6281100" y="742125"/>
            <a:ext cx="2463426" cy="2463426"/>
          </a:xfrm>
          <a:prstGeom prst="rect">
            <a:avLst/>
          </a:prstGeom>
          <a:noFill/>
          <a:ln>
            <a:noFill/>
          </a:ln>
        </p:spPr>
      </p:pic>
      <p:sp>
        <p:nvSpPr>
          <p:cNvPr id="95" name="Google Shape;95;p14"/>
          <p:cNvSpPr txBox="1"/>
          <p:nvPr/>
        </p:nvSpPr>
        <p:spPr>
          <a:xfrm>
            <a:off x="399475" y="3254325"/>
            <a:ext cx="2672100" cy="1736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800">
                <a:solidFill>
                  <a:schemeClr val="dk2"/>
                </a:solidFill>
                <a:latin typeface="Roboto"/>
                <a:ea typeface="Roboto"/>
                <a:cs typeface="Roboto"/>
                <a:sym typeface="Roboto"/>
              </a:rPr>
              <a:t>Imagine you are a trader/asset manager trying to analyze a decade’s worth of FAANG data</a:t>
            </a:r>
            <a:endParaRPr sz="1800">
              <a:solidFill>
                <a:schemeClr val="dk2"/>
              </a:solidFill>
              <a:latin typeface="Roboto"/>
              <a:ea typeface="Roboto"/>
              <a:cs typeface="Roboto"/>
              <a:sym typeface="Roboto"/>
            </a:endParaRPr>
          </a:p>
        </p:txBody>
      </p:sp>
      <p:sp>
        <p:nvSpPr>
          <p:cNvPr id="96" name="Google Shape;96;p14"/>
          <p:cNvSpPr txBox="1"/>
          <p:nvPr/>
        </p:nvSpPr>
        <p:spPr>
          <a:xfrm>
            <a:off x="3235950" y="3254325"/>
            <a:ext cx="2672100" cy="141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800">
                <a:solidFill>
                  <a:schemeClr val="dk2"/>
                </a:solidFill>
                <a:latin typeface="Roboto"/>
                <a:ea typeface="Roboto"/>
                <a:cs typeface="Roboto"/>
                <a:sym typeface="Roboto"/>
              </a:rPr>
              <a:t>Vast amounts of data, and having to identify trends, can be overwhelming</a:t>
            </a:r>
            <a:endParaRPr sz="1800">
              <a:solidFill>
                <a:schemeClr val="dk2"/>
              </a:solidFill>
              <a:latin typeface="Roboto"/>
              <a:ea typeface="Roboto"/>
              <a:cs typeface="Roboto"/>
              <a:sym typeface="Roboto"/>
            </a:endParaRPr>
          </a:p>
        </p:txBody>
      </p:sp>
      <p:sp>
        <p:nvSpPr>
          <p:cNvPr id="97" name="Google Shape;97;p14"/>
          <p:cNvSpPr txBox="1"/>
          <p:nvPr/>
        </p:nvSpPr>
        <p:spPr>
          <a:xfrm>
            <a:off x="6072425" y="3282000"/>
            <a:ext cx="2672100" cy="109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800">
                <a:solidFill>
                  <a:schemeClr val="dk2"/>
                </a:solidFill>
                <a:latin typeface="Roboto"/>
                <a:ea typeface="Roboto"/>
                <a:cs typeface="Roboto"/>
                <a:sym typeface="Roboto"/>
              </a:rPr>
              <a:t>We built a dynamic dashboard to streamline this process for traders</a:t>
            </a:r>
            <a:endParaRPr sz="1800">
              <a:solidFill>
                <a:schemeClr val="dk2"/>
              </a:solidFill>
              <a:latin typeface="Roboto"/>
              <a:ea typeface="Roboto"/>
              <a:cs typeface="Roboto"/>
              <a:sym typeface="Roboto"/>
            </a:endParaRPr>
          </a:p>
        </p:txBody>
      </p:sp>
      <p:sp>
        <p:nvSpPr>
          <p:cNvPr id="98" name="Google Shape;98;p14"/>
          <p:cNvSpPr txBox="1"/>
          <p:nvPr>
            <p:ph type="title"/>
          </p:nvPr>
        </p:nvSpPr>
        <p:spPr>
          <a:xfrm>
            <a:off x="3117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Navigating the Financial Maze</a:t>
            </a:r>
            <a:endParaRPr b="1"/>
          </a:p>
          <a:p>
            <a:pPr indent="0" lvl="0" marL="0" rtl="0" algn="l">
              <a:spcBef>
                <a:spcPts val="0"/>
              </a:spcBef>
              <a:spcAft>
                <a:spcPts val="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117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From Data to Decisions: </a:t>
            </a:r>
            <a:br>
              <a:rPr b="1" lang="en"/>
            </a:br>
            <a:r>
              <a:rPr b="1" lang="en"/>
              <a:t>The Impact of Our Innovative Tool on Traders</a:t>
            </a:r>
            <a:endParaRPr b="1"/>
          </a:p>
        </p:txBody>
      </p:sp>
      <p:grpSp>
        <p:nvGrpSpPr>
          <p:cNvPr id="104" name="Google Shape;104;p15"/>
          <p:cNvGrpSpPr/>
          <p:nvPr/>
        </p:nvGrpSpPr>
        <p:grpSpPr>
          <a:xfrm>
            <a:off x="431925" y="1304875"/>
            <a:ext cx="2628925" cy="3416400"/>
            <a:chOff x="431925" y="1304875"/>
            <a:chExt cx="2628925" cy="3416400"/>
          </a:xfrm>
        </p:grpSpPr>
        <p:sp>
          <p:nvSpPr>
            <p:cNvPr id="105" name="Google Shape;105;p15"/>
            <p:cNvSpPr txBox="1"/>
            <p:nvPr/>
          </p:nvSpPr>
          <p:spPr>
            <a:xfrm>
              <a:off x="431925" y="1304875"/>
              <a:ext cx="2628900" cy="4641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431950" y="1304875"/>
              <a:ext cx="2628900" cy="3416400"/>
            </a:xfrm>
            <a:prstGeom prst="rect">
              <a:avLst/>
            </a:prstGeom>
            <a:noFill/>
            <a:ln cap="flat" cmpd="sng" w="9525">
              <a:solidFill>
                <a:srgbClr val="2A39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5"/>
          <p:cNvSpPr txBox="1"/>
          <p:nvPr/>
        </p:nvSpPr>
        <p:spPr>
          <a:xfrm>
            <a:off x="50642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Roboto"/>
                <a:ea typeface="Roboto"/>
                <a:cs typeface="Roboto"/>
                <a:sym typeface="Roboto"/>
              </a:rPr>
              <a:t>Visualize Patterns</a:t>
            </a:r>
            <a:endParaRPr sz="1800">
              <a:solidFill>
                <a:schemeClr val="lt1"/>
              </a:solidFill>
              <a:latin typeface="Roboto"/>
              <a:ea typeface="Roboto"/>
              <a:cs typeface="Roboto"/>
              <a:sym typeface="Roboto"/>
            </a:endParaRPr>
          </a:p>
        </p:txBody>
      </p:sp>
      <p:sp>
        <p:nvSpPr>
          <p:cNvPr id="108" name="Google Shape;108;p15"/>
          <p:cNvSpPr txBox="1"/>
          <p:nvPr/>
        </p:nvSpPr>
        <p:spPr>
          <a:xfrm>
            <a:off x="50832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600">
                <a:solidFill>
                  <a:srgbClr val="374151"/>
                </a:solidFill>
                <a:latin typeface="Roboto"/>
                <a:ea typeface="Roboto"/>
                <a:cs typeface="Roboto"/>
                <a:sym typeface="Roboto"/>
              </a:rPr>
              <a:t>Intuitive</a:t>
            </a:r>
            <a:r>
              <a:rPr lang="en" sz="1600">
                <a:solidFill>
                  <a:srgbClr val="374151"/>
                </a:solidFill>
                <a:latin typeface="Roboto"/>
                <a:ea typeface="Roboto"/>
                <a:cs typeface="Roboto"/>
                <a:sym typeface="Roboto"/>
              </a:rPr>
              <a:t> interface to visualize </a:t>
            </a:r>
            <a:r>
              <a:rPr b="1" lang="en" sz="1600">
                <a:solidFill>
                  <a:srgbClr val="374151"/>
                </a:solidFill>
                <a:latin typeface="Roboto"/>
                <a:ea typeface="Roboto"/>
                <a:cs typeface="Roboto"/>
                <a:sym typeface="Roboto"/>
              </a:rPr>
              <a:t>complex historical patterns</a:t>
            </a:r>
            <a:r>
              <a:rPr lang="en" sz="1600">
                <a:solidFill>
                  <a:srgbClr val="374151"/>
                </a:solidFill>
                <a:latin typeface="Roboto"/>
                <a:ea typeface="Roboto"/>
                <a:cs typeface="Roboto"/>
                <a:sym typeface="Roboto"/>
              </a:rPr>
              <a:t> and trends in FAANG stocks, aiding in a more </a:t>
            </a:r>
            <a:r>
              <a:rPr b="1" lang="en" sz="1600">
                <a:solidFill>
                  <a:srgbClr val="374151"/>
                </a:solidFill>
                <a:latin typeface="Roboto"/>
                <a:ea typeface="Roboto"/>
                <a:cs typeface="Roboto"/>
                <a:sym typeface="Roboto"/>
              </a:rPr>
              <a:t>comprehensive understanding </a:t>
            </a:r>
            <a:r>
              <a:rPr lang="en" sz="1600">
                <a:solidFill>
                  <a:srgbClr val="374151"/>
                </a:solidFill>
                <a:latin typeface="Roboto"/>
                <a:ea typeface="Roboto"/>
                <a:cs typeface="Roboto"/>
                <a:sym typeface="Roboto"/>
              </a:rPr>
              <a:t>of market movements</a:t>
            </a:r>
            <a:endParaRPr sz="1600">
              <a:solidFill>
                <a:srgbClr val="434343"/>
              </a:solidFill>
              <a:latin typeface="Roboto"/>
              <a:ea typeface="Roboto"/>
              <a:cs typeface="Roboto"/>
              <a:sym typeface="Roboto"/>
            </a:endParaRPr>
          </a:p>
        </p:txBody>
      </p:sp>
      <p:grpSp>
        <p:nvGrpSpPr>
          <p:cNvPr id="109" name="Google Shape;109;p15"/>
          <p:cNvGrpSpPr/>
          <p:nvPr/>
        </p:nvGrpSpPr>
        <p:grpSpPr>
          <a:xfrm>
            <a:off x="3320450" y="1304875"/>
            <a:ext cx="2632500" cy="3416400"/>
            <a:chOff x="3320450" y="1304875"/>
            <a:chExt cx="2632500" cy="3416400"/>
          </a:xfrm>
        </p:grpSpPr>
        <p:sp>
          <p:nvSpPr>
            <p:cNvPr id="110" name="Google Shape;110;p15"/>
            <p:cNvSpPr txBox="1"/>
            <p:nvPr/>
          </p:nvSpPr>
          <p:spPr>
            <a:xfrm>
              <a:off x="3324050" y="1304875"/>
              <a:ext cx="2628900" cy="4641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3320450" y="1304875"/>
              <a:ext cx="2628900" cy="3416400"/>
            </a:xfrm>
            <a:prstGeom prst="rect">
              <a:avLst/>
            </a:prstGeom>
            <a:noFill/>
            <a:ln cap="flat" cmpd="sng" w="9525">
              <a:solidFill>
                <a:srgbClr val="2A39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5"/>
          <p:cNvSpPr txBox="1"/>
          <p:nvPr/>
        </p:nvSpPr>
        <p:spPr>
          <a:xfrm>
            <a:off x="3389450"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Live Decision Support</a:t>
            </a:r>
            <a:endParaRPr sz="1800">
              <a:solidFill>
                <a:srgbClr val="FFFFFF"/>
              </a:solidFill>
              <a:latin typeface="Roboto"/>
              <a:ea typeface="Roboto"/>
              <a:cs typeface="Roboto"/>
              <a:sym typeface="Roboto"/>
            </a:endParaRPr>
          </a:p>
        </p:txBody>
      </p:sp>
      <p:sp>
        <p:nvSpPr>
          <p:cNvPr id="113" name="Google Shape;113;p15"/>
          <p:cNvSpPr txBox="1"/>
          <p:nvPr/>
        </p:nvSpPr>
        <p:spPr>
          <a:xfrm>
            <a:off x="3396775"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374151"/>
                </a:solidFill>
                <a:latin typeface="Roboto"/>
                <a:ea typeface="Roboto"/>
                <a:cs typeface="Roboto"/>
                <a:sym typeface="Roboto"/>
              </a:rPr>
              <a:t>With integrated </a:t>
            </a:r>
            <a:r>
              <a:rPr b="1" lang="en" sz="1600">
                <a:solidFill>
                  <a:srgbClr val="374151"/>
                </a:solidFill>
                <a:latin typeface="Roboto"/>
                <a:ea typeface="Roboto"/>
                <a:cs typeface="Roboto"/>
                <a:sym typeface="Roboto"/>
              </a:rPr>
              <a:t>technical indicators</a:t>
            </a:r>
            <a:r>
              <a:rPr lang="en" sz="1600">
                <a:solidFill>
                  <a:srgbClr val="374151"/>
                </a:solidFill>
                <a:latin typeface="Roboto"/>
                <a:ea typeface="Roboto"/>
                <a:cs typeface="Roboto"/>
                <a:sym typeface="Roboto"/>
              </a:rPr>
              <a:t>, the dashboard offers </a:t>
            </a:r>
            <a:r>
              <a:rPr b="1" lang="en" sz="1600">
                <a:solidFill>
                  <a:srgbClr val="374151"/>
                </a:solidFill>
                <a:latin typeface="Roboto"/>
                <a:ea typeface="Roboto"/>
                <a:cs typeface="Roboto"/>
                <a:sym typeface="Roboto"/>
              </a:rPr>
              <a:t>real-time</a:t>
            </a:r>
            <a:r>
              <a:rPr lang="en" sz="1600">
                <a:solidFill>
                  <a:srgbClr val="374151"/>
                </a:solidFill>
                <a:latin typeface="Roboto"/>
                <a:ea typeface="Roboto"/>
                <a:cs typeface="Roboto"/>
                <a:sym typeface="Roboto"/>
              </a:rPr>
              <a:t> </a:t>
            </a:r>
            <a:r>
              <a:rPr b="1" lang="en" sz="1600">
                <a:solidFill>
                  <a:srgbClr val="374151"/>
                </a:solidFill>
                <a:latin typeface="Roboto"/>
                <a:ea typeface="Roboto"/>
                <a:cs typeface="Roboto"/>
                <a:sym typeface="Roboto"/>
              </a:rPr>
              <a:t>insights</a:t>
            </a:r>
            <a:r>
              <a:rPr lang="en" sz="1600">
                <a:solidFill>
                  <a:srgbClr val="374151"/>
                </a:solidFill>
                <a:latin typeface="Roboto"/>
                <a:ea typeface="Roboto"/>
                <a:cs typeface="Roboto"/>
                <a:sym typeface="Roboto"/>
              </a:rPr>
              <a:t>, enabling users to make </a:t>
            </a:r>
            <a:r>
              <a:rPr b="1" lang="en" sz="1600">
                <a:solidFill>
                  <a:srgbClr val="374151"/>
                </a:solidFill>
                <a:latin typeface="Roboto"/>
                <a:ea typeface="Roboto"/>
                <a:cs typeface="Roboto"/>
                <a:sym typeface="Roboto"/>
              </a:rPr>
              <a:t>informed</a:t>
            </a:r>
            <a:r>
              <a:rPr lang="en" sz="1600">
                <a:solidFill>
                  <a:srgbClr val="374151"/>
                </a:solidFill>
                <a:latin typeface="Roboto"/>
                <a:ea typeface="Roboto"/>
                <a:cs typeface="Roboto"/>
                <a:sym typeface="Roboto"/>
              </a:rPr>
              <a:t> decisions on </a:t>
            </a:r>
            <a:r>
              <a:rPr b="1" lang="en" sz="1600">
                <a:solidFill>
                  <a:srgbClr val="374151"/>
                </a:solidFill>
                <a:latin typeface="Roboto"/>
                <a:ea typeface="Roboto"/>
                <a:cs typeface="Roboto"/>
                <a:sym typeface="Roboto"/>
              </a:rPr>
              <a:t>entry and exit points</a:t>
            </a:r>
            <a:r>
              <a:rPr lang="en" sz="1600">
                <a:solidFill>
                  <a:srgbClr val="374151"/>
                </a:solidFill>
                <a:latin typeface="Roboto"/>
                <a:ea typeface="Roboto"/>
                <a:cs typeface="Roboto"/>
                <a:sym typeface="Roboto"/>
              </a:rPr>
              <a:t>, risk management, and overall portfolio </a:t>
            </a:r>
            <a:r>
              <a:rPr b="1" lang="en" sz="1600">
                <a:solidFill>
                  <a:srgbClr val="374151"/>
                </a:solidFill>
                <a:latin typeface="Roboto"/>
                <a:ea typeface="Roboto"/>
                <a:cs typeface="Roboto"/>
                <a:sym typeface="Roboto"/>
              </a:rPr>
              <a:t>optimization</a:t>
            </a:r>
            <a:r>
              <a:rPr lang="en" sz="1600">
                <a:solidFill>
                  <a:srgbClr val="374151"/>
                </a:solidFill>
                <a:latin typeface="Roboto"/>
                <a:ea typeface="Roboto"/>
                <a:cs typeface="Roboto"/>
                <a:sym typeface="Roboto"/>
              </a:rPr>
              <a:t>.</a:t>
            </a:r>
            <a:endParaRPr sz="1600">
              <a:solidFill>
                <a:srgbClr val="434343"/>
              </a:solidFill>
              <a:latin typeface="Roboto"/>
              <a:ea typeface="Roboto"/>
              <a:cs typeface="Roboto"/>
              <a:sym typeface="Roboto"/>
            </a:endParaRPr>
          </a:p>
        </p:txBody>
      </p:sp>
      <p:grpSp>
        <p:nvGrpSpPr>
          <p:cNvPr id="114" name="Google Shape;114;p15"/>
          <p:cNvGrpSpPr/>
          <p:nvPr/>
        </p:nvGrpSpPr>
        <p:grpSpPr>
          <a:xfrm>
            <a:off x="6212550" y="1304875"/>
            <a:ext cx="2632500" cy="3416400"/>
            <a:chOff x="6212550" y="1304875"/>
            <a:chExt cx="2632500" cy="3416400"/>
          </a:xfrm>
        </p:grpSpPr>
        <p:sp>
          <p:nvSpPr>
            <p:cNvPr id="115" name="Google Shape;115;p15"/>
            <p:cNvSpPr/>
            <p:nvPr/>
          </p:nvSpPr>
          <p:spPr>
            <a:xfrm>
              <a:off x="6215400" y="1304875"/>
              <a:ext cx="2628900" cy="3416400"/>
            </a:xfrm>
            <a:prstGeom prst="rect">
              <a:avLst/>
            </a:prstGeom>
            <a:noFill/>
            <a:ln cap="flat" cmpd="sng" w="9525">
              <a:solidFill>
                <a:srgbClr val="2A39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nvSpPr>
          <p:spPr>
            <a:xfrm>
              <a:off x="6212550" y="1304875"/>
              <a:ext cx="2632500" cy="4641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5"/>
          <p:cNvSpPr txBox="1"/>
          <p:nvPr/>
        </p:nvSpPr>
        <p:spPr>
          <a:xfrm>
            <a:off x="6272475"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Identify Opportunities</a:t>
            </a:r>
            <a:endParaRPr sz="1800">
              <a:solidFill>
                <a:srgbClr val="FFFFFF"/>
              </a:solidFill>
              <a:latin typeface="Roboto"/>
              <a:ea typeface="Roboto"/>
              <a:cs typeface="Roboto"/>
              <a:sym typeface="Roboto"/>
            </a:endParaRPr>
          </a:p>
        </p:txBody>
      </p:sp>
      <p:sp>
        <p:nvSpPr>
          <p:cNvPr id="118" name="Google Shape;118;p15"/>
          <p:cNvSpPr txBox="1"/>
          <p:nvPr/>
        </p:nvSpPr>
        <p:spPr>
          <a:xfrm>
            <a:off x="6286400"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374151"/>
                </a:solidFill>
                <a:latin typeface="Roboto"/>
                <a:ea typeface="Roboto"/>
                <a:cs typeface="Roboto"/>
                <a:sym typeface="Roboto"/>
              </a:rPr>
              <a:t>Identify</a:t>
            </a:r>
            <a:r>
              <a:rPr lang="en" sz="1600">
                <a:solidFill>
                  <a:srgbClr val="374151"/>
                </a:solidFill>
                <a:latin typeface="Roboto"/>
                <a:ea typeface="Roboto"/>
                <a:cs typeface="Roboto"/>
                <a:sym typeface="Roboto"/>
              </a:rPr>
              <a:t> and </a:t>
            </a:r>
            <a:r>
              <a:rPr b="1" lang="en" sz="1600">
                <a:solidFill>
                  <a:srgbClr val="374151"/>
                </a:solidFill>
                <a:latin typeface="Roboto"/>
                <a:ea typeface="Roboto"/>
                <a:cs typeface="Roboto"/>
                <a:sym typeface="Roboto"/>
              </a:rPr>
              <a:t>capitalize</a:t>
            </a:r>
            <a:r>
              <a:rPr lang="en" sz="1600">
                <a:solidFill>
                  <a:srgbClr val="374151"/>
                </a:solidFill>
                <a:latin typeface="Roboto"/>
                <a:ea typeface="Roboto"/>
                <a:cs typeface="Roboto"/>
                <a:sym typeface="Roboto"/>
              </a:rPr>
              <a:t> on trading </a:t>
            </a:r>
            <a:r>
              <a:rPr b="1" lang="en" sz="1600">
                <a:solidFill>
                  <a:srgbClr val="374151"/>
                </a:solidFill>
                <a:latin typeface="Roboto"/>
                <a:ea typeface="Roboto"/>
                <a:cs typeface="Roboto"/>
                <a:sym typeface="Roboto"/>
              </a:rPr>
              <a:t>opportunities</a:t>
            </a:r>
            <a:r>
              <a:rPr lang="en" sz="1600">
                <a:solidFill>
                  <a:srgbClr val="374151"/>
                </a:solidFill>
                <a:latin typeface="Roboto"/>
                <a:ea typeface="Roboto"/>
                <a:cs typeface="Roboto"/>
                <a:sym typeface="Roboto"/>
              </a:rPr>
              <a:t>:</a:t>
            </a:r>
            <a:endParaRPr sz="1600">
              <a:solidFill>
                <a:srgbClr val="374151"/>
              </a:solidFill>
              <a:latin typeface="Roboto"/>
              <a:ea typeface="Roboto"/>
              <a:cs typeface="Roboto"/>
              <a:sym typeface="Roboto"/>
            </a:endParaRPr>
          </a:p>
          <a:p>
            <a:pPr indent="-330200" lvl="0" marL="457200" rtl="0" algn="l">
              <a:lnSpc>
                <a:spcPct val="115000"/>
              </a:lnSpc>
              <a:spcBef>
                <a:spcPts val="160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spotting emerging </a:t>
            </a:r>
            <a:r>
              <a:rPr b="1" lang="en" sz="1600">
                <a:solidFill>
                  <a:srgbClr val="374151"/>
                </a:solidFill>
                <a:latin typeface="Roboto"/>
                <a:ea typeface="Roboto"/>
                <a:cs typeface="Roboto"/>
                <a:sym typeface="Roboto"/>
              </a:rPr>
              <a:t>trends</a:t>
            </a:r>
            <a:endParaRPr b="1" sz="1600">
              <a:solidFill>
                <a:srgbClr val="374151"/>
              </a:solidFill>
              <a:latin typeface="Roboto"/>
              <a:ea typeface="Roboto"/>
              <a:cs typeface="Roboto"/>
              <a:sym typeface="Roboto"/>
            </a:endParaRPr>
          </a:p>
          <a:p>
            <a:pPr indent="-330200" lvl="0" marL="457200" rtl="0" algn="l">
              <a:lnSpc>
                <a:spcPct val="115000"/>
              </a:lnSpc>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understanding market </a:t>
            </a:r>
            <a:r>
              <a:rPr b="1" lang="en" sz="1600">
                <a:solidFill>
                  <a:srgbClr val="374151"/>
                </a:solidFill>
                <a:latin typeface="Roboto"/>
                <a:ea typeface="Roboto"/>
                <a:cs typeface="Roboto"/>
                <a:sym typeface="Roboto"/>
              </a:rPr>
              <a:t>sentiment</a:t>
            </a:r>
            <a:endParaRPr b="1" sz="1600">
              <a:solidFill>
                <a:srgbClr val="374151"/>
              </a:solidFill>
              <a:latin typeface="Roboto"/>
              <a:ea typeface="Roboto"/>
              <a:cs typeface="Roboto"/>
              <a:sym typeface="Roboto"/>
            </a:endParaRPr>
          </a:p>
          <a:p>
            <a:pPr indent="-330200" lvl="0" marL="457200" rtl="0" algn="l">
              <a:lnSpc>
                <a:spcPct val="115000"/>
              </a:lnSpc>
              <a:spcBef>
                <a:spcPts val="0"/>
              </a:spcBef>
              <a:spcAft>
                <a:spcPts val="0"/>
              </a:spcAft>
              <a:buClr>
                <a:srgbClr val="374151"/>
              </a:buClr>
              <a:buSzPts val="1600"/>
              <a:buFont typeface="Roboto"/>
              <a:buChar char="●"/>
            </a:pPr>
            <a:r>
              <a:rPr b="1" lang="en" sz="1600">
                <a:solidFill>
                  <a:srgbClr val="374151"/>
                </a:solidFill>
                <a:latin typeface="Roboto"/>
                <a:ea typeface="Roboto"/>
                <a:cs typeface="Roboto"/>
                <a:sym typeface="Roboto"/>
              </a:rPr>
              <a:t>adapting </a:t>
            </a:r>
            <a:r>
              <a:rPr lang="en" sz="1600">
                <a:solidFill>
                  <a:srgbClr val="374151"/>
                </a:solidFill>
                <a:latin typeface="Roboto"/>
                <a:ea typeface="Roboto"/>
                <a:cs typeface="Roboto"/>
                <a:sym typeface="Roboto"/>
              </a:rPr>
              <a:t>strategies to changing conditions</a:t>
            </a:r>
            <a:endParaRPr sz="1600">
              <a:solidFill>
                <a:srgbClr val="43434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aphicFrame>
        <p:nvGraphicFramePr>
          <p:cNvPr id="123" name="Google Shape;123;p16"/>
          <p:cNvGraphicFramePr/>
          <p:nvPr/>
        </p:nvGraphicFramePr>
        <p:xfrm>
          <a:off x="311700" y="713000"/>
          <a:ext cx="3000000" cy="3000000"/>
        </p:xfrm>
        <a:graphic>
          <a:graphicData uri="http://schemas.openxmlformats.org/drawingml/2006/table">
            <a:tbl>
              <a:tblPr>
                <a:noFill/>
                <a:tableStyleId>{949E68A2-EDBF-4F70-AE48-669F95609BF7}</a:tableStyleId>
              </a:tblPr>
              <a:tblGrid>
                <a:gridCol w="4260300"/>
                <a:gridCol w="4260300"/>
              </a:tblGrid>
              <a:tr h="338925">
                <a:tc>
                  <a:txBody>
                    <a:bodyPr/>
                    <a:lstStyle/>
                    <a:p>
                      <a:pPr indent="0" lvl="0" marL="76200" rtl="0" algn="ctr">
                        <a:spcBef>
                          <a:spcPts val="0"/>
                        </a:spcBef>
                        <a:spcAft>
                          <a:spcPts val="0"/>
                        </a:spcAft>
                        <a:buNone/>
                      </a:pPr>
                      <a:r>
                        <a:rPr b="1" lang="en" sz="1200">
                          <a:solidFill>
                            <a:schemeClr val="dk1"/>
                          </a:solidFill>
                          <a:highlight>
                            <a:schemeClr val="lt1"/>
                          </a:highlight>
                          <a:latin typeface="Roboto"/>
                          <a:ea typeface="Roboto"/>
                          <a:cs typeface="Roboto"/>
                          <a:sym typeface="Roboto"/>
                        </a:rPr>
                        <a:t>Column</a:t>
                      </a:r>
                      <a:endParaRPr sz="1200"/>
                    </a:p>
                  </a:txBody>
                  <a:tcPr marT="91425" marB="91425" marR="91425" marL="91425"/>
                </a:tc>
                <a:tc>
                  <a:txBody>
                    <a:bodyPr/>
                    <a:lstStyle/>
                    <a:p>
                      <a:pPr indent="0" lvl="0" marL="76200" rtl="0" algn="ctr">
                        <a:spcBef>
                          <a:spcPts val="0"/>
                        </a:spcBef>
                        <a:spcAft>
                          <a:spcPts val="0"/>
                        </a:spcAft>
                        <a:buNone/>
                      </a:pPr>
                      <a:r>
                        <a:rPr b="1" lang="en" sz="1200">
                          <a:solidFill>
                            <a:schemeClr val="dk1"/>
                          </a:solidFill>
                          <a:highlight>
                            <a:schemeClr val="lt1"/>
                          </a:highlight>
                          <a:latin typeface="Roboto"/>
                          <a:ea typeface="Roboto"/>
                          <a:cs typeface="Roboto"/>
                          <a:sym typeface="Roboto"/>
                        </a:rPr>
                        <a:t>Description</a:t>
                      </a:r>
                      <a:endParaRPr sz="1200"/>
                    </a:p>
                  </a:txBody>
                  <a:tcPr marT="91425" marB="91425" marR="91425" marL="91425"/>
                </a:tc>
              </a:tr>
              <a:tr h="338925">
                <a:tc>
                  <a:txBody>
                    <a:bodyPr/>
                    <a:lstStyle/>
                    <a:p>
                      <a:pPr indent="0" lvl="0" marL="76200" rtl="0" algn="l">
                        <a:spcBef>
                          <a:spcPts val="0"/>
                        </a:spcBef>
                        <a:spcAft>
                          <a:spcPts val="0"/>
                        </a:spcAft>
                        <a:buNone/>
                      </a:pPr>
                      <a:r>
                        <a:rPr b="1" lang="en" sz="1200">
                          <a:solidFill>
                            <a:schemeClr val="dk1"/>
                          </a:solidFill>
                          <a:highlight>
                            <a:schemeClr val="lt1"/>
                          </a:highlight>
                          <a:latin typeface="Roboto Mono"/>
                          <a:ea typeface="Roboto Mono"/>
                          <a:cs typeface="Roboto Mono"/>
                          <a:sym typeface="Roboto Mono"/>
                        </a:rPr>
                        <a:t>fclose</a:t>
                      </a:r>
                      <a:endParaRPr/>
                    </a:p>
                  </a:txBody>
                  <a:tcPr marT="91425" marB="91425" marR="91425" marL="91425"/>
                </a:tc>
                <a:tc>
                  <a:txBody>
                    <a:bodyPr/>
                    <a:lstStyle/>
                    <a:p>
                      <a:pPr indent="0" lvl="0" marL="76200" rtl="0" algn="l">
                        <a:lnSpc>
                          <a:spcPct val="100000"/>
                        </a:lnSpc>
                        <a:spcBef>
                          <a:spcPts val="0"/>
                        </a:spcBef>
                        <a:spcAft>
                          <a:spcPts val="0"/>
                        </a:spcAft>
                        <a:buNone/>
                      </a:pPr>
                      <a:r>
                        <a:rPr lang="en" sz="1200">
                          <a:solidFill>
                            <a:srgbClr val="212121"/>
                          </a:solidFill>
                          <a:latin typeface="Roboto"/>
                          <a:ea typeface="Roboto"/>
                          <a:cs typeface="Roboto"/>
                          <a:sym typeface="Roboto"/>
                        </a:rPr>
                        <a:t>Fully adjusted for historical dates. Close price.</a:t>
                      </a:r>
                      <a:endParaRPr sz="1200">
                        <a:solidFill>
                          <a:srgbClr val="212121"/>
                        </a:solidFill>
                        <a:latin typeface="Roboto"/>
                        <a:ea typeface="Roboto"/>
                        <a:cs typeface="Roboto"/>
                        <a:sym typeface="Roboto"/>
                      </a:endParaRPr>
                    </a:p>
                  </a:txBody>
                  <a:tcPr marT="57150" marB="57150" marR="57150" marL="57150" anchor="ctr"/>
                </a:tc>
              </a:tr>
              <a:tr h="338925">
                <a:tc>
                  <a:txBody>
                    <a:bodyPr/>
                    <a:lstStyle/>
                    <a:p>
                      <a:pPr indent="0" lvl="0" marL="76200" rtl="0" algn="l">
                        <a:spcBef>
                          <a:spcPts val="0"/>
                        </a:spcBef>
                        <a:spcAft>
                          <a:spcPts val="0"/>
                        </a:spcAft>
                        <a:buNone/>
                      </a:pPr>
                      <a:r>
                        <a:rPr b="1" lang="en" sz="1200">
                          <a:solidFill>
                            <a:schemeClr val="dk1"/>
                          </a:solidFill>
                          <a:highlight>
                            <a:schemeClr val="lt1"/>
                          </a:highlight>
                          <a:latin typeface="Roboto"/>
                          <a:ea typeface="Roboto"/>
                          <a:cs typeface="Roboto"/>
                          <a:sym typeface="Roboto"/>
                        </a:rPr>
                        <a:t>f</a:t>
                      </a:r>
                      <a:r>
                        <a:rPr b="1" lang="en" sz="1200">
                          <a:solidFill>
                            <a:schemeClr val="dk1"/>
                          </a:solidFill>
                          <a:highlight>
                            <a:schemeClr val="lt1"/>
                          </a:highlight>
                          <a:latin typeface="Roboto Mono"/>
                          <a:ea typeface="Roboto Mono"/>
                          <a:cs typeface="Roboto Mono"/>
                          <a:sym typeface="Roboto Mono"/>
                        </a:rPr>
                        <a:t>high</a:t>
                      </a:r>
                      <a:endParaRPr/>
                    </a:p>
                  </a:txBody>
                  <a:tcPr marT="91425" marB="91425" marR="91425" marL="91425"/>
                </a:tc>
                <a:tc>
                  <a:txBody>
                    <a:bodyPr/>
                    <a:lstStyle/>
                    <a:p>
                      <a:pPr indent="0" lvl="0" marL="76200" rtl="0" algn="l">
                        <a:lnSpc>
                          <a:spcPct val="100000"/>
                        </a:lnSpc>
                        <a:spcBef>
                          <a:spcPts val="0"/>
                        </a:spcBef>
                        <a:spcAft>
                          <a:spcPts val="0"/>
                        </a:spcAft>
                        <a:buNone/>
                      </a:pPr>
                      <a:r>
                        <a:rPr lang="en" sz="1200">
                          <a:solidFill>
                            <a:srgbClr val="212121"/>
                          </a:solidFill>
                          <a:latin typeface="Roboto"/>
                          <a:ea typeface="Roboto"/>
                          <a:cs typeface="Roboto"/>
                          <a:sym typeface="Roboto"/>
                        </a:rPr>
                        <a:t>Fully adjusted for historical dates. Highest price point in the day.</a:t>
                      </a:r>
                      <a:endParaRPr sz="1200">
                        <a:solidFill>
                          <a:srgbClr val="212121"/>
                        </a:solidFill>
                        <a:latin typeface="Roboto"/>
                        <a:ea typeface="Roboto"/>
                        <a:cs typeface="Roboto"/>
                        <a:sym typeface="Roboto"/>
                      </a:endParaRPr>
                    </a:p>
                  </a:txBody>
                  <a:tcPr marT="57150" marB="57150" marR="57150" marL="57150" anchor="ctr"/>
                </a:tc>
              </a:tr>
              <a:tr h="338925">
                <a:tc>
                  <a:txBody>
                    <a:bodyPr/>
                    <a:lstStyle/>
                    <a:p>
                      <a:pPr indent="0" lvl="0" marL="76200" rtl="0" algn="l">
                        <a:spcBef>
                          <a:spcPts val="0"/>
                        </a:spcBef>
                        <a:spcAft>
                          <a:spcPts val="0"/>
                        </a:spcAft>
                        <a:buNone/>
                      </a:pPr>
                      <a:r>
                        <a:rPr b="1" lang="en" sz="1200">
                          <a:solidFill>
                            <a:schemeClr val="dk1"/>
                          </a:solidFill>
                          <a:highlight>
                            <a:schemeClr val="lt1"/>
                          </a:highlight>
                          <a:latin typeface="Roboto"/>
                          <a:ea typeface="Roboto"/>
                          <a:cs typeface="Roboto"/>
                          <a:sym typeface="Roboto"/>
                        </a:rPr>
                        <a:t>flow</a:t>
                      </a:r>
                      <a:endParaRPr/>
                    </a:p>
                  </a:txBody>
                  <a:tcPr marT="91425" marB="91425" marR="91425" marL="91425"/>
                </a:tc>
                <a:tc>
                  <a:txBody>
                    <a:bodyPr/>
                    <a:lstStyle/>
                    <a:p>
                      <a:pPr indent="0" lvl="0" marL="76200" rtl="0" algn="l">
                        <a:lnSpc>
                          <a:spcPct val="100000"/>
                        </a:lnSpc>
                        <a:spcBef>
                          <a:spcPts val="0"/>
                        </a:spcBef>
                        <a:spcAft>
                          <a:spcPts val="0"/>
                        </a:spcAft>
                        <a:buNone/>
                      </a:pPr>
                      <a:r>
                        <a:rPr lang="en" sz="1200">
                          <a:solidFill>
                            <a:srgbClr val="212121"/>
                          </a:solidFill>
                          <a:latin typeface="Roboto"/>
                          <a:ea typeface="Roboto"/>
                          <a:cs typeface="Roboto"/>
                          <a:sym typeface="Roboto"/>
                        </a:rPr>
                        <a:t>Fully adjusted for historical dates. Lowest price point in the day.</a:t>
                      </a:r>
                      <a:endParaRPr sz="1200">
                        <a:solidFill>
                          <a:srgbClr val="212121"/>
                        </a:solidFill>
                        <a:latin typeface="Roboto"/>
                        <a:ea typeface="Roboto"/>
                        <a:cs typeface="Roboto"/>
                        <a:sym typeface="Roboto"/>
                      </a:endParaRPr>
                    </a:p>
                  </a:txBody>
                  <a:tcPr marT="57150" marB="57150" marR="57150" marL="57150" anchor="ctr"/>
                </a:tc>
              </a:tr>
              <a:tr h="338925">
                <a:tc>
                  <a:txBody>
                    <a:bodyPr/>
                    <a:lstStyle/>
                    <a:p>
                      <a:pPr indent="0" lvl="0" marL="76200" rtl="0" algn="l">
                        <a:spcBef>
                          <a:spcPts val="0"/>
                        </a:spcBef>
                        <a:spcAft>
                          <a:spcPts val="0"/>
                        </a:spcAft>
                        <a:buNone/>
                      </a:pPr>
                      <a:r>
                        <a:rPr b="1" lang="en" sz="1200">
                          <a:solidFill>
                            <a:schemeClr val="dk1"/>
                          </a:solidFill>
                          <a:highlight>
                            <a:schemeClr val="lt1"/>
                          </a:highlight>
                          <a:latin typeface="Roboto Mono"/>
                          <a:ea typeface="Roboto Mono"/>
                          <a:cs typeface="Roboto Mono"/>
                          <a:sym typeface="Roboto Mono"/>
                        </a:rPr>
                        <a:t>fopen</a:t>
                      </a:r>
                      <a:endParaRPr/>
                    </a:p>
                  </a:txBody>
                  <a:tcPr marT="91425" marB="91425" marR="91425" marL="91425"/>
                </a:tc>
                <a:tc>
                  <a:txBody>
                    <a:bodyPr/>
                    <a:lstStyle/>
                    <a:p>
                      <a:pPr indent="0" lvl="0" marL="76200" rtl="0" algn="l">
                        <a:lnSpc>
                          <a:spcPct val="100000"/>
                        </a:lnSpc>
                        <a:spcBef>
                          <a:spcPts val="0"/>
                        </a:spcBef>
                        <a:spcAft>
                          <a:spcPts val="0"/>
                        </a:spcAft>
                        <a:buNone/>
                      </a:pPr>
                      <a:r>
                        <a:rPr lang="en" sz="1200">
                          <a:solidFill>
                            <a:srgbClr val="212121"/>
                          </a:solidFill>
                          <a:latin typeface="Roboto"/>
                          <a:ea typeface="Roboto"/>
                          <a:cs typeface="Roboto"/>
                          <a:sym typeface="Roboto"/>
                        </a:rPr>
                        <a:t>Fully adjusted for historical dates. Open price.</a:t>
                      </a:r>
                      <a:endParaRPr sz="1200">
                        <a:solidFill>
                          <a:srgbClr val="212121"/>
                        </a:solidFill>
                        <a:latin typeface="Roboto"/>
                        <a:ea typeface="Roboto"/>
                        <a:cs typeface="Roboto"/>
                        <a:sym typeface="Roboto"/>
                      </a:endParaRPr>
                    </a:p>
                  </a:txBody>
                  <a:tcPr marT="57150" marB="57150" marR="57150" marL="57150" anchor="ctr"/>
                </a:tc>
              </a:tr>
              <a:tr h="338925">
                <a:tc>
                  <a:txBody>
                    <a:bodyPr/>
                    <a:lstStyle/>
                    <a:p>
                      <a:pPr indent="0" lvl="0" marL="76200" rtl="0" algn="l">
                        <a:spcBef>
                          <a:spcPts val="0"/>
                        </a:spcBef>
                        <a:spcAft>
                          <a:spcPts val="0"/>
                        </a:spcAft>
                        <a:buNone/>
                      </a:pPr>
                      <a:r>
                        <a:rPr b="1" lang="en" sz="1200">
                          <a:solidFill>
                            <a:schemeClr val="dk1"/>
                          </a:solidFill>
                          <a:highlight>
                            <a:schemeClr val="lt1"/>
                          </a:highlight>
                          <a:latin typeface="Roboto"/>
                          <a:ea typeface="Roboto"/>
                          <a:cs typeface="Roboto"/>
                          <a:sym typeface="Roboto"/>
                        </a:rPr>
                        <a:t>symbol</a:t>
                      </a:r>
                      <a:endParaRPr/>
                    </a:p>
                  </a:txBody>
                  <a:tcPr marT="91425" marB="91425" marR="91425" marL="91425"/>
                </a:tc>
                <a:tc>
                  <a:txBody>
                    <a:bodyPr/>
                    <a:lstStyle/>
                    <a:p>
                      <a:pPr indent="0" lvl="0" marL="76200" rtl="0" algn="l">
                        <a:lnSpc>
                          <a:spcPct val="100000"/>
                        </a:lnSpc>
                        <a:spcBef>
                          <a:spcPts val="0"/>
                        </a:spcBef>
                        <a:spcAft>
                          <a:spcPts val="0"/>
                        </a:spcAft>
                        <a:buNone/>
                      </a:pPr>
                      <a:r>
                        <a:rPr lang="en" sz="1200">
                          <a:solidFill>
                            <a:srgbClr val="212121"/>
                          </a:solidFill>
                          <a:latin typeface="Roboto"/>
                          <a:ea typeface="Roboto"/>
                          <a:cs typeface="Roboto"/>
                          <a:sym typeface="Roboto"/>
                        </a:rPr>
                        <a:t>Unadjusted data for historical dates.</a:t>
                      </a:r>
                      <a:endParaRPr sz="1200">
                        <a:solidFill>
                          <a:srgbClr val="212121"/>
                        </a:solidFill>
                        <a:latin typeface="Roboto"/>
                        <a:ea typeface="Roboto"/>
                        <a:cs typeface="Roboto"/>
                        <a:sym typeface="Roboto"/>
                      </a:endParaRPr>
                    </a:p>
                  </a:txBody>
                  <a:tcPr marT="57150" marB="57150" marR="57150" marL="57150" anchor="ctr"/>
                </a:tc>
              </a:tr>
              <a:tr h="338925">
                <a:tc>
                  <a:txBody>
                    <a:bodyPr/>
                    <a:lstStyle/>
                    <a:p>
                      <a:pPr indent="0" lvl="0" marL="76200" rtl="0" algn="l">
                        <a:spcBef>
                          <a:spcPts val="0"/>
                        </a:spcBef>
                        <a:spcAft>
                          <a:spcPts val="0"/>
                        </a:spcAft>
                        <a:buNone/>
                      </a:pPr>
                      <a:r>
                        <a:rPr b="1" lang="en" sz="1200">
                          <a:solidFill>
                            <a:schemeClr val="dk1"/>
                          </a:solidFill>
                          <a:highlight>
                            <a:schemeClr val="lt1"/>
                          </a:highlight>
                          <a:latin typeface="Roboto"/>
                          <a:ea typeface="Roboto"/>
                          <a:cs typeface="Roboto"/>
                          <a:sym typeface="Roboto"/>
                        </a:rPr>
                        <a:t>aroon_osc</a:t>
                      </a:r>
                      <a:endParaRPr/>
                    </a:p>
                  </a:txBody>
                  <a:tcPr marT="91425" marB="91425" marR="91425" marL="91425"/>
                </a:tc>
                <a:tc>
                  <a:txBody>
                    <a:bodyPr/>
                    <a:lstStyle/>
                    <a:p>
                      <a:pPr indent="0" lvl="0" marL="76200" rtl="0" algn="l">
                        <a:lnSpc>
                          <a:spcPct val="100000"/>
                        </a:lnSpc>
                        <a:spcBef>
                          <a:spcPts val="0"/>
                        </a:spcBef>
                        <a:spcAft>
                          <a:spcPts val="0"/>
                        </a:spcAft>
                        <a:buNone/>
                      </a:pPr>
                      <a:r>
                        <a:rPr lang="en" sz="1200">
                          <a:solidFill>
                            <a:srgbClr val="212121"/>
                          </a:solidFill>
                          <a:latin typeface="Roboto"/>
                          <a:ea typeface="Roboto"/>
                          <a:cs typeface="Roboto"/>
                          <a:sym typeface="Roboto"/>
                        </a:rPr>
                        <a:t>Aroon Oscillator measures how recently a high or low has occurred</a:t>
                      </a:r>
                      <a:endParaRPr sz="1200">
                        <a:solidFill>
                          <a:srgbClr val="212121"/>
                        </a:solidFill>
                        <a:latin typeface="Roboto"/>
                        <a:ea typeface="Roboto"/>
                        <a:cs typeface="Roboto"/>
                        <a:sym typeface="Roboto"/>
                      </a:endParaRPr>
                    </a:p>
                  </a:txBody>
                  <a:tcPr marT="57150" marB="57150" marR="57150" marL="57150" anchor="ctr"/>
                </a:tc>
              </a:tr>
              <a:tr h="338925">
                <a:tc>
                  <a:txBody>
                    <a:bodyPr/>
                    <a:lstStyle/>
                    <a:p>
                      <a:pPr indent="0" lvl="0" marL="76200" rtl="0" algn="l">
                        <a:spcBef>
                          <a:spcPts val="0"/>
                        </a:spcBef>
                        <a:spcAft>
                          <a:spcPts val="0"/>
                        </a:spcAft>
                        <a:buNone/>
                      </a:pPr>
                      <a:r>
                        <a:rPr b="1" lang="en" sz="1200">
                          <a:solidFill>
                            <a:schemeClr val="dk1"/>
                          </a:solidFill>
                          <a:highlight>
                            <a:schemeClr val="lt1"/>
                          </a:highlight>
                          <a:latin typeface="Roboto"/>
                          <a:ea typeface="Roboto"/>
                          <a:cs typeface="Roboto"/>
                          <a:sym typeface="Roboto"/>
                        </a:rPr>
                        <a:t>macd_line</a:t>
                      </a:r>
                      <a:endParaRPr/>
                    </a:p>
                  </a:txBody>
                  <a:tcPr marT="91425" marB="91425" marR="91425" marL="91425"/>
                </a:tc>
                <a:tc>
                  <a:txBody>
                    <a:bodyPr/>
                    <a:lstStyle/>
                    <a:p>
                      <a:pPr indent="0" lvl="0" marL="76200" rtl="0" algn="l">
                        <a:lnSpc>
                          <a:spcPct val="100000"/>
                        </a:lnSpc>
                        <a:spcBef>
                          <a:spcPts val="0"/>
                        </a:spcBef>
                        <a:spcAft>
                          <a:spcPts val="0"/>
                        </a:spcAft>
                        <a:buNone/>
                      </a:pPr>
                      <a:r>
                        <a:rPr lang="en" sz="1200">
                          <a:solidFill>
                            <a:srgbClr val="212121"/>
                          </a:solidFill>
                          <a:latin typeface="Roboto"/>
                          <a:ea typeface="Roboto"/>
                          <a:cs typeface="Roboto"/>
                          <a:sym typeface="Roboto"/>
                        </a:rPr>
                        <a:t>Moving Average Convergence Divergence (MACD) line represents the difference between short-term and long-term Exponential Moving Averages (EMAs)</a:t>
                      </a:r>
                      <a:endParaRPr sz="1200">
                        <a:solidFill>
                          <a:srgbClr val="212121"/>
                        </a:solidFill>
                        <a:latin typeface="Roboto"/>
                        <a:ea typeface="Roboto"/>
                        <a:cs typeface="Roboto"/>
                        <a:sym typeface="Roboto"/>
                      </a:endParaRPr>
                    </a:p>
                  </a:txBody>
                  <a:tcPr marT="57150" marB="57150" marR="57150" marL="57150" anchor="ctr"/>
                </a:tc>
              </a:tr>
              <a:tr h="338925">
                <a:tc>
                  <a:txBody>
                    <a:bodyPr/>
                    <a:lstStyle/>
                    <a:p>
                      <a:pPr indent="0" lvl="0" marL="76200" rtl="0" algn="l">
                        <a:spcBef>
                          <a:spcPts val="0"/>
                        </a:spcBef>
                        <a:spcAft>
                          <a:spcPts val="0"/>
                        </a:spcAft>
                        <a:buNone/>
                      </a:pPr>
                      <a:r>
                        <a:rPr b="1" lang="en" sz="1200">
                          <a:solidFill>
                            <a:schemeClr val="dk1"/>
                          </a:solidFill>
                          <a:highlight>
                            <a:schemeClr val="lt1"/>
                          </a:highlight>
                          <a:latin typeface="Roboto"/>
                          <a:ea typeface="Roboto"/>
                          <a:cs typeface="Roboto"/>
                          <a:sym typeface="Roboto"/>
                        </a:rPr>
                        <a:t>rsi</a:t>
                      </a:r>
                      <a:endParaRPr/>
                    </a:p>
                  </a:txBody>
                  <a:tcPr marT="91425" marB="91425" marR="91425" marL="91425"/>
                </a:tc>
                <a:tc>
                  <a:txBody>
                    <a:bodyPr/>
                    <a:lstStyle/>
                    <a:p>
                      <a:pPr indent="0" lvl="0" marL="76200" rtl="0" algn="l">
                        <a:lnSpc>
                          <a:spcPct val="100000"/>
                        </a:lnSpc>
                        <a:spcBef>
                          <a:spcPts val="0"/>
                        </a:spcBef>
                        <a:spcAft>
                          <a:spcPts val="0"/>
                        </a:spcAft>
                        <a:buNone/>
                      </a:pPr>
                      <a:r>
                        <a:rPr lang="en" sz="1200">
                          <a:solidFill>
                            <a:srgbClr val="212121"/>
                          </a:solidFill>
                          <a:latin typeface="Roboto"/>
                          <a:ea typeface="Roboto"/>
                          <a:cs typeface="Roboto"/>
                          <a:sym typeface="Roboto"/>
                        </a:rPr>
                        <a:t>Relative Strength Index</a:t>
                      </a:r>
                      <a:endParaRPr sz="1200">
                        <a:solidFill>
                          <a:srgbClr val="212121"/>
                        </a:solidFill>
                        <a:latin typeface="Roboto"/>
                        <a:ea typeface="Roboto"/>
                        <a:cs typeface="Roboto"/>
                        <a:sym typeface="Roboto"/>
                      </a:endParaRPr>
                    </a:p>
                  </a:txBody>
                  <a:tcPr marT="57150" marB="57150" marR="57150" marL="57150" anchor="ctr"/>
                </a:tc>
              </a:tr>
              <a:tr h="338925">
                <a:tc>
                  <a:txBody>
                    <a:bodyPr/>
                    <a:lstStyle/>
                    <a:p>
                      <a:pPr indent="0" lvl="0" marL="76200" rtl="0" algn="l">
                        <a:spcBef>
                          <a:spcPts val="0"/>
                        </a:spcBef>
                        <a:spcAft>
                          <a:spcPts val="0"/>
                        </a:spcAft>
                        <a:buNone/>
                      </a:pPr>
                      <a:r>
                        <a:rPr b="1" lang="en" sz="1200">
                          <a:solidFill>
                            <a:schemeClr val="dk1"/>
                          </a:solidFill>
                          <a:highlight>
                            <a:schemeClr val="lt1"/>
                          </a:highlight>
                          <a:latin typeface="Roboto"/>
                          <a:ea typeface="Roboto"/>
                          <a:cs typeface="Roboto"/>
                          <a:sym typeface="Roboto"/>
                        </a:rPr>
                        <a:t>obv</a:t>
                      </a:r>
                      <a:endParaRPr b="1" sz="1200">
                        <a:solidFill>
                          <a:schemeClr val="dk1"/>
                        </a:solidFill>
                        <a:highlight>
                          <a:schemeClr val="lt1"/>
                        </a:highlight>
                        <a:latin typeface="Roboto"/>
                        <a:ea typeface="Roboto"/>
                        <a:cs typeface="Roboto"/>
                        <a:sym typeface="Roboto"/>
                      </a:endParaRPr>
                    </a:p>
                  </a:txBody>
                  <a:tcPr marT="91425" marB="91425" marR="91425" marL="91425"/>
                </a:tc>
                <a:tc>
                  <a:txBody>
                    <a:bodyPr/>
                    <a:lstStyle/>
                    <a:p>
                      <a:pPr indent="0" lvl="0" marL="76200" rtl="0" algn="l">
                        <a:spcBef>
                          <a:spcPts val="0"/>
                        </a:spcBef>
                        <a:spcAft>
                          <a:spcPts val="0"/>
                        </a:spcAft>
                        <a:buNone/>
                      </a:pPr>
                      <a:r>
                        <a:rPr lang="en" sz="1200">
                          <a:solidFill>
                            <a:srgbClr val="212121"/>
                          </a:solidFill>
                          <a:highlight>
                            <a:schemeClr val="lt1"/>
                          </a:highlight>
                          <a:latin typeface="Roboto"/>
                          <a:ea typeface="Roboto"/>
                          <a:cs typeface="Roboto"/>
                          <a:sym typeface="Roboto"/>
                        </a:rPr>
                        <a:t>On-Balance Volume</a:t>
                      </a:r>
                      <a:endParaRPr sz="1200">
                        <a:solidFill>
                          <a:srgbClr val="212121"/>
                        </a:solidFill>
                        <a:latin typeface="Roboto"/>
                        <a:ea typeface="Roboto"/>
                        <a:cs typeface="Roboto"/>
                        <a:sym typeface="Roboto"/>
                      </a:endParaRPr>
                    </a:p>
                  </a:txBody>
                  <a:tcPr marT="57150" marB="57150" marR="57150" marL="57150" anchor="ctr"/>
                </a:tc>
              </a:tr>
            </a:tbl>
          </a:graphicData>
        </a:graphic>
      </p:graphicFrame>
      <p:sp>
        <p:nvSpPr>
          <p:cNvPr id="124" name="Google Shape;124;p16"/>
          <p:cNvSpPr txBox="1"/>
          <p:nvPr>
            <p:ph type="title"/>
          </p:nvPr>
        </p:nvSpPr>
        <p:spPr>
          <a:xfrm>
            <a:off x="3117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Snapshot Of Our Dataset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3117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uFill>
                  <a:noFill/>
                </a:uFill>
                <a:hlinkClick r:id="rId3"/>
              </a:rPr>
              <a:t>Stock Price Data Dashboard</a:t>
            </a:r>
            <a:endParaRPr b="1"/>
          </a:p>
          <a:p>
            <a:pPr indent="0" lvl="0" marL="0" rtl="0" algn="l">
              <a:spcBef>
                <a:spcPts val="0"/>
              </a:spcBef>
              <a:spcAft>
                <a:spcPts val="0"/>
              </a:spcAft>
              <a:buNone/>
            </a:pPr>
            <a:r>
              <a:t/>
            </a:r>
            <a:endParaRPr b="1"/>
          </a:p>
        </p:txBody>
      </p:sp>
      <p:pic>
        <p:nvPicPr>
          <p:cNvPr id="130" name="Google Shape;130;p17">
            <a:hlinkClick r:id="rId4"/>
          </p:cNvPr>
          <p:cNvPicPr preferRelativeResize="0"/>
          <p:nvPr/>
        </p:nvPicPr>
        <p:blipFill>
          <a:blip r:embed="rId5">
            <a:alphaModFix/>
          </a:blip>
          <a:stretch>
            <a:fillRect/>
          </a:stretch>
        </p:blipFill>
        <p:spPr>
          <a:xfrm>
            <a:off x="706150" y="786275"/>
            <a:ext cx="4987110" cy="4125700"/>
          </a:xfrm>
          <a:prstGeom prst="rect">
            <a:avLst/>
          </a:prstGeom>
          <a:noFill/>
          <a:ln>
            <a:noFill/>
          </a:ln>
        </p:spPr>
      </p:pic>
      <p:sp>
        <p:nvSpPr>
          <p:cNvPr id="131" name="Google Shape;131;p17"/>
          <p:cNvSpPr txBox="1"/>
          <p:nvPr/>
        </p:nvSpPr>
        <p:spPr>
          <a:xfrm>
            <a:off x="6078024" y="1501275"/>
            <a:ext cx="2716500" cy="23088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Check out the last day of trading of the faang portfolio</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Find what happen in the last period </a:t>
            </a:r>
            <a:r>
              <a:rPr lang="en" sz="1200">
                <a:latin typeface="Roboto"/>
                <a:ea typeface="Roboto"/>
                <a:cs typeface="Roboto"/>
                <a:sym typeface="Roboto"/>
              </a:rPr>
              <a:t>whether</a:t>
            </a:r>
            <a:r>
              <a:rPr lang="en" sz="1200">
                <a:latin typeface="Roboto"/>
                <a:ea typeface="Roboto"/>
                <a:cs typeface="Roboto"/>
                <a:sym typeface="Roboto"/>
              </a:rPr>
              <a:t> in </a:t>
            </a:r>
            <a:r>
              <a:rPr lang="en" sz="1200">
                <a:latin typeface="Roboto"/>
                <a:ea typeface="Roboto"/>
                <a:cs typeface="Roboto"/>
                <a:sym typeface="Roboto"/>
              </a:rPr>
              <a:t>general</a:t>
            </a:r>
            <a:r>
              <a:rPr lang="en" sz="1200">
                <a:latin typeface="Roboto"/>
                <a:ea typeface="Roboto"/>
                <a:cs typeface="Roboto"/>
                <a:sym typeface="Roboto"/>
              </a:rPr>
              <a:t> or</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for specific stock </a:t>
            </a:r>
            <a:endParaRPr sz="1200">
              <a:latin typeface="Roboto"/>
              <a:ea typeface="Roboto"/>
              <a:cs typeface="Roboto"/>
              <a:sym typeface="Roboto"/>
            </a:endParaRPr>
          </a:p>
          <a:p>
            <a:pPr indent="-304800" lvl="0" marL="457200" rtl="0" algn="l">
              <a:lnSpc>
                <a:spcPct val="150000"/>
              </a:lnSpc>
              <a:spcBef>
                <a:spcPts val="0"/>
              </a:spcBef>
              <a:spcAft>
                <a:spcPts val="0"/>
              </a:spcAft>
              <a:buSzPts val="1200"/>
              <a:buFont typeface="Roboto"/>
              <a:buChar char="●"/>
            </a:pPr>
            <a:r>
              <a:rPr lang="en" sz="1200">
                <a:latin typeface="Roboto"/>
                <a:ea typeface="Roboto"/>
                <a:cs typeface="Roboto"/>
                <a:sym typeface="Roboto"/>
              </a:rPr>
              <a:t>Find a day of interest and observe </a:t>
            </a:r>
            <a:r>
              <a:rPr lang="en" sz="1200">
                <a:latin typeface="Roboto"/>
                <a:ea typeface="Roboto"/>
                <a:cs typeface="Roboto"/>
                <a:sym typeface="Roboto"/>
              </a:rPr>
              <a:t>trading</a:t>
            </a:r>
            <a:r>
              <a:rPr lang="en" sz="1200">
                <a:latin typeface="Roboto"/>
                <a:ea typeface="Roboto"/>
                <a:cs typeface="Roboto"/>
                <a:sym typeface="Roboto"/>
              </a:rPr>
              <a:t> </a:t>
            </a:r>
            <a:r>
              <a:rPr lang="en" sz="1200">
                <a:latin typeface="Roboto"/>
                <a:ea typeface="Roboto"/>
                <a:cs typeface="Roboto"/>
                <a:sym typeface="Roboto"/>
              </a:rPr>
              <a:t>volume</a:t>
            </a:r>
            <a:r>
              <a:rPr lang="en" sz="1200">
                <a:latin typeface="Roboto"/>
                <a:ea typeface="Roboto"/>
                <a:cs typeface="Roboto"/>
                <a:sym typeface="Roboto"/>
              </a:rPr>
              <a:t> and top gainers</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3117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Technical Indicator Dashboard</a:t>
            </a:r>
            <a:endParaRPr b="1"/>
          </a:p>
        </p:txBody>
      </p:sp>
      <p:sp>
        <p:nvSpPr>
          <p:cNvPr id="137" name="Google Shape;137;p18"/>
          <p:cNvSpPr txBox="1"/>
          <p:nvPr/>
        </p:nvSpPr>
        <p:spPr>
          <a:xfrm>
            <a:off x="4835100" y="1466225"/>
            <a:ext cx="39756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Elements: </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FAANG stock prices</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                   Open High Low Close</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Technical indicators</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                   Moving Average Convergence Divergence</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                   On-Balance Volume</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                   Acllllcumulation/Distribution Indicator</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                   Relative Strength Index</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en" sz="1200">
                <a:solidFill>
                  <a:schemeClr val="dk2"/>
                </a:solidFill>
                <a:latin typeface="Roboto"/>
                <a:ea typeface="Roboto"/>
                <a:cs typeface="Roboto"/>
                <a:sym typeface="Roboto"/>
              </a:rPr>
              <a:t>Intentions:</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Market Monitoring</a:t>
            </a:r>
            <a:endParaRPr sz="1200">
              <a:solidFill>
                <a:schemeClr val="dk2"/>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Indicator Signals</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p:txBody>
      </p:sp>
      <p:pic>
        <p:nvPicPr>
          <p:cNvPr id="138" name="Google Shape;138;p18"/>
          <p:cNvPicPr preferRelativeResize="0"/>
          <p:nvPr/>
        </p:nvPicPr>
        <p:blipFill>
          <a:blip r:embed="rId3">
            <a:alphaModFix/>
          </a:blip>
          <a:stretch>
            <a:fillRect/>
          </a:stretch>
        </p:blipFill>
        <p:spPr>
          <a:xfrm>
            <a:off x="687475" y="789200"/>
            <a:ext cx="3815749" cy="412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3117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Technical Indicator Dashboard</a:t>
            </a:r>
            <a:endParaRPr b="1"/>
          </a:p>
        </p:txBody>
      </p:sp>
      <p:sp>
        <p:nvSpPr>
          <p:cNvPr id="144" name="Google Shape;144;p19"/>
          <p:cNvSpPr txBox="1"/>
          <p:nvPr/>
        </p:nvSpPr>
        <p:spPr>
          <a:xfrm>
            <a:off x="445325" y="4087075"/>
            <a:ext cx="83367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Roboto"/>
              <a:buChar char="●"/>
            </a:pPr>
            <a:r>
              <a:rPr lang="en" sz="1200">
                <a:solidFill>
                  <a:srgbClr val="374151"/>
                </a:solidFill>
                <a:latin typeface="Roboto"/>
                <a:ea typeface="Roboto"/>
                <a:cs typeface="Roboto"/>
                <a:sym typeface="Roboto"/>
              </a:rPr>
              <a:t>the daily high, low, open, and close prices of a chosen stock within a selected time frame</a:t>
            </a:r>
            <a:endParaRPr sz="1200">
              <a:solidFill>
                <a:srgbClr val="374151"/>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interactive moving average lines helps identify trends and breakout points for future predictions   </a:t>
            </a:r>
            <a:endParaRPr sz="1200">
              <a:solidFill>
                <a:schemeClr val="dk2"/>
              </a:solidFill>
              <a:latin typeface="Roboto"/>
              <a:ea typeface="Roboto"/>
              <a:cs typeface="Roboto"/>
              <a:sym typeface="Roboto"/>
            </a:endParaRPr>
          </a:p>
        </p:txBody>
      </p:sp>
      <p:pic>
        <p:nvPicPr>
          <p:cNvPr id="145" name="Google Shape;145;p19"/>
          <p:cNvPicPr preferRelativeResize="0"/>
          <p:nvPr/>
        </p:nvPicPr>
        <p:blipFill>
          <a:blip r:embed="rId3">
            <a:alphaModFix/>
          </a:blip>
          <a:stretch>
            <a:fillRect/>
          </a:stretch>
        </p:blipFill>
        <p:spPr>
          <a:xfrm>
            <a:off x="445325" y="785775"/>
            <a:ext cx="8103374" cy="304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3117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Technical Indicator Dashboard</a:t>
            </a:r>
            <a:endParaRPr b="1"/>
          </a:p>
        </p:txBody>
      </p:sp>
      <p:sp>
        <p:nvSpPr>
          <p:cNvPr id="151" name="Google Shape;151;p20"/>
          <p:cNvSpPr txBox="1"/>
          <p:nvPr/>
        </p:nvSpPr>
        <p:spPr>
          <a:xfrm>
            <a:off x="599400" y="3800975"/>
            <a:ext cx="83367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2"/>
              </a:buClr>
              <a:buSzPts val="1200"/>
              <a:buFont typeface="Roboto"/>
              <a:buChar char="●"/>
            </a:pPr>
            <a:r>
              <a:rPr lang="en" sz="1200">
                <a:solidFill>
                  <a:srgbClr val="374151"/>
                </a:solidFill>
                <a:latin typeface="Roboto"/>
                <a:ea typeface="Roboto"/>
                <a:cs typeface="Roboto"/>
                <a:sym typeface="Roboto"/>
              </a:rPr>
              <a:t>Macd Line: represents the difference between two different periods (usually short-term and long-term) of exponential moving averages</a:t>
            </a:r>
            <a:endParaRPr sz="1200">
              <a:solidFill>
                <a:srgbClr val="374151"/>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Signal Line: </a:t>
            </a:r>
            <a:r>
              <a:rPr lang="en" sz="1200">
                <a:solidFill>
                  <a:srgbClr val="374151"/>
                </a:solidFill>
                <a:latin typeface="Roboto"/>
                <a:ea typeface="Roboto"/>
                <a:cs typeface="Roboto"/>
                <a:sym typeface="Roboto"/>
              </a:rPr>
              <a:t>the exponential moving average of the Macd line</a:t>
            </a:r>
            <a:endParaRPr sz="1200">
              <a:solidFill>
                <a:srgbClr val="374151"/>
              </a:solidFill>
              <a:latin typeface="Roboto"/>
              <a:ea typeface="Roboto"/>
              <a:cs typeface="Roboto"/>
              <a:sym typeface="Roboto"/>
            </a:endParaRPr>
          </a:p>
          <a:p>
            <a:pPr indent="-304800" lvl="0" marL="457200" rtl="0" algn="l">
              <a:spcBef>
                <a:spcPts val="0"/>
              </a:spcBef>
              <a:spcAft>
                <a:spcPts val="0"/>
              </a:spcAft>
              <a:buClr>
                <a:schemeClr val="dk2"/>
              </a:buClr>
              <a:buSzPts val="1200"/>
              <a:buFont typeface="Roboto"/>
              <a:buChar char="●"/>
            </a:pPr>
            <a:r>
              <a:rPr lang="en" sz="1200">
                <a:solidFill>
                  <a:schemeClr val="dk2"/>
                </a:solidFill>
                <a:latin typeface="Roboto"/>
                <a:ea typeface="Roboto"/>
                <a:cs typeface="Roboto"/>
                <a:sym typeface="Roboto"/>
              </a:rPr>
              <a:t>Histogram: </a:t>
            </a:r>
            <a:r>
              <a:rPr lang="en" sz="1200">
                <a:solidFill>
                  <a:schemeClr val="dk2"/>
                </a:solidFill>
                <a:latin typeface="Roboto"/>
                <a:ea typeface="Roboto"/>
                <a:cs typeface="Roboto"/>
                <a:sym typeface="Roboto"/>
              </a:rPr>
              <a:t> </a:t>
            </a:r>
            <a:r>
              <a:rPr lang="en" sz="1200">
                <a:solidFill>
                  <a:srgbClr val="374151"/>
                </a:solidFill>
                <a:latin typeface="Roboto"/>
                <a:ea typeface="Roboto"/>
                <a:cs typeface="Roboto"/>
                <a:sym typeface="Roboto"/>
              </a:rPr>
              <a:t>represents the difference between the Macd line and the Signal line</a:t>
            </a:r>
            <a:r>
              <a:rPr lang="en" sz="1200">
                <a:solidFill>
                  <a:schemeClr val="dk2"/>
                </a:solidFill>
                <a:latin typeface="Roboto"/>
                <a:ea typeface="Roboto"/>
                <a:cs typeface="Roboto"/>
                <a:sym typeface="Roboto"/>
              </a:rPr>
              <a:t>  </a:t>
            </a:r>
            <a:endParaRPr sz="1200">
              <a:solidFill>
                <a:schemeClr val="dk2"/>
              </a:solidFill>
              <a:latin typeface="Roboto"/>
              <a:ea typeface="Roboto"/>
              <a:cs typeface="Roboto"/>
              <a:sym typeface="Roboto"/>
            </a:endParaRPr>
          </a:p>
        </p:txBody>
      </p:sp>
      <p:pic>
        <p:nvPicPr>
          <p:cNvPr id="152" name="Google Shape;152;p20"/>
          <p:cNvPicPr preferRelativeResize="0"/>
          <p:nvPr/>
        </p:nvPicPr>
        <p:blipFill>
          <a:blip r:embed="rId3">
            <a:alphaModFix/>
          </a:blip>
          <a:stretch>
            <a:fillRect/>
          </a:stretch>
        </p:blipFill>
        <p:spPr>
          <a:xfrm>
            <a:off x="495600" y="982250"/>
            <a:ext cx="8336699" cy="2429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117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Technical Indicator Dashboard</a:t>
            </a:r>
            <a:endParaRPr b="1"/>
          </a:p>
        </p:txBody>
      </p:sp>
      <p:sp>
        <p:nvSpPr>
          <p:cNvPr id="158" name="Google Shape;158;p21"/>
          <p:cNvSpPr txBox="1"/>
          <p:nvPr/>
        </p:nvSpPr>
        <p:spPr>
          <a:xfrm>
            <a:off x="6155725" y="2886700"/>
            <a:ext cx="271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 </a:t>
            </a:r>
            <a:r>
              <a:rPr lang="en" sz="1200">
                <a:latin typeface="Roboto"/>
                <a:ea typeface="Roboto"/>
                <a:cs typeface="Roboto"/>
                <a:sym typeface="Roboto"/>
              </a:rPr>
              <a:t>RSI ranges between 0 and 100</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above 70 is considered overbought</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below 30 is considered oversold</a:t>
            </a:r>
            <a:endParaRPr sz="1200">
              <a:latin typeface="Roboto"/>
              <a:ea typeface="Roboto"/>
              <a:cs typeface="Roboto"/>
              <a:sym typeface="Roboto"/>
            </a:endParaRPr>
          </a:p>
        </p:txBody>
      </p:sp>
      <p:sp>
        <p:nvSpPr>
          <p:cNvPr id="159" name="Google Shape;159;p21"/>
          <p:cNvSpPr txBox="1"/>
          <p:nvPr/>
        </p:nvSpPr>
        <p:spPr>
          <a:xfrm>
            <a:off x="136549" y="2842350"/>
            <a:ext cx="2716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a:t>
            </a:r>
            <a:r>
              <a:rPr lang="en" sz="1200">
                <a:solidFill>
                  <a:srgbClr val="0F0F0F"/>
                </a:solidFill>
                <a:latin typeface="Roboto"/>
                <a:ea typeface="Roboto"/>
                <a:cs typeface="Roboto"/>
                <a:sym typeface="Roboto"/>
              </a:rPr>
              <a:t> </a:t>
            </a:r>
            <a:r>
              <a:rPr lang="en" sz="1200">
                <a:solidFill>
                  <a:srgbClr val="0F0F0F"/>
                </a:solidFill>
                <a:latin typeface="Roboto"/>
                <a:ea typeface="Roboto"/>
                <a:cs typeface="Roboto"/>
                <a:sym typeface="Roboto"/>
              </a:rPr>
              <a:t>trading volume can indicate the trend of stock prices</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 increase indicates stronger buying pressure</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 decrease indicates stronger selling pressure</a:t>
            </a:r>
            <a:endParaRPr sz="1200">
              <a:solidFill>
                <a:srgbClr val="0F0F0F"/>
              </a:solidFill>
              <a:latin typeface="Roboto"/>
              <a:ea typeface="Roboto"/>
              <a:cs typeface="Roboto"/>
              <a:sym typeface="Roboto"/>
            </a:endParaRPr>
          </a:p>
        </p:txBody>
      </p:sp>
      <p:sp>
        <p:nvSpPr>
          <p:cNvPr id="160" name="Google Shape;160;p21"/>
          <p:cNvSpPr txBox="1"/>
          <p:nvPr/>
        </p:nvSpPr>
        <p:spPr>
          <a:xfrm>
            <a:off x="3146137" y="2842350"/>
            <a:ext cx="2716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a:t>
            </a:r>
            <a:r>
              <a:rPr lang="en" sz="1200">
                <a:solidFill>
                  <a:srgbClr val="0F0F0F"/>
                </a:solidFill>
                <a:latin typeface="Roboto"/>
                <a:ea typeface="Roboto"/>
                <a:cs typeface="Roboto"/>
                <a:sym typeface="Roboto"/>
              </a:rPr>
              <a:t> consider trading volume, closing, and high-low fluctuations</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 increase suggests money flowing into the stock, indicating accumulation </a:t>
            </a:r>
            <a:endParaRPr sz="1200">
              <a:solidFill>
                <a:srgbClr val="0F0F0F"/>
              </a:solidFill>
              <a:latin typeface="Roboto"/>
              <a:ea typeface="Roboto"/>
              <a:cs typeface="Roboto"/>
              <a:sym typeface="Roboto"/>
            </a:endParaRPr>
          </a:p>
          <a:p>
            <a:pPr indent="0" lvl="0" marL="0" rtl="0" algn="l">
              <a:spcBef>
                <a:spcPts val="0"/>
              </a:spcBef>
              <a:spcAft>
                <a:spcPts val="0"/>
              </a:spcAft>
              <a:buNone/>
            </a:pPr>
            <a:r>
              <a:rPr lang="en" sz="1200">
                <a:solidFill>
                  <a:srgbClr val="0F0F0F"/>
                </a:solidFill>
                <a:latin typeface="Roboto"/>
                <a:ea typeface="Roboto"/>
                <a:cs typeface="Roboto"/>
                <a:sym typeface="Roboto"/>
              </a:rPr>
              <a:t>• decreasing suggests money flowing out, indicating distribution</a:t>
            </a:r>
            <a:endParaRPr sz="1200">
              <a:solidFill>
                <a:srgbClr val="0F0F0F"/>
              </a:solidFill>
              <a:latin typeface="Roboto"/>
              <a:ea typeface="Roboto"/>
              <a:cs typeface="Roboto"/>
              <a:sym typeface="Roboto"/>
            </a:endParaRPr>
          </a:p>
        </p:txBody>
      </p:sp>
      <p:pic>
        <p:nvPicPr>
          <p:cNvPr id="161" name="Google Shape;161;p21"/>
          <p:cNvPicPr preferRelativeResize="0"/>
          <p:nvPr/>
        </p:nvPicPr>
        <p:blipFill>
          <a:blip r:embed="rId3">
            <a:alphaModFix/>
          </a:blip>
          <a:stretch>
            <a:fillRect/>
          </a:stretch>
        </p:blipFill>
        <p:spPr>
          <a:xfrm>
            <a:off x="152400" y="1094000"/>
            <a:ext cx="2771347" cy="1477500"/>
          </a:xfrm>
          <a:prstGeom prst="rect">
            <a:avLst/>
          </a:prstGeom>
          <a:noFill/>
          <a:ln>
            <a:noFill/>
          </a:ln>
        </p:spPr>
      </p:pic>
      <p:pic>
        <p:nvPicPr>
          <p:cNvPr id="162" name="Google Shape;162;p21"/>
          <p:cNvPicPr preferRelativeResize="0"/>
          <p:nvPr/>
        </p:nvPicPr>
        <p:blipFill>
          <a:blip r:embed="rId4">
            <a:alphaModFix/>
          </a:blip>
          <a:stretch>
            <a:fillRect/>
          </a:stretch>
        </p:blipFill>
        <p:spPr>
          <a:xfrm>
            <a:off x="6117575" y="1094000"/>
            <a:ext cx="2786363" cy="1477500"/>
          </a:xfrm>
          <a:prstGeom prst="rect">
            <a:avLst/>
          </a:prstGeom>
          <a:noFill/>
          <a:ln>
            <a:noFill/>
          </a:ln>
        </p:spPr>
      </p:pic>
      <p:pic>
        <p:nvPicPr>
          <p:cNvPr id="163" name="Google Shape;163;p21"/>
          <p:cNvPicPr preferRelativeResize="0"/>
          <p:nvPr/>
        </p:nvPicPr>
        <p:blipFill>
          <a:blip r:embed="rId5">
            <a:alphaModFix/>
          </a:blip>
          <a:stretch>
            <a:fillRect/>
          </a:stretch>
        </p:blipFill>
        <p:spPr>
          <a:xfrm>
            <a:off x="3093075" y="1053550"/>
            <a:ext cx="2716500" cy="14482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