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Fjalla One"/>
      <p:regular r:id="rId12"/>
    </p:embeddedFont>
    <p:embeddedFont>
      <p:font typeface="Barlow Semi Condensed Medium"/>
      <p:regular r:id="rId13"/>
      <p:bold r:id="rId14"/>
      <p:italic r:id="rId15"/>
      <p:boldItalic r:id="rId16"/>
    </p:embeddedFont>
    <p:embeddedFont>
      <p:font typeface="Barlow Semi Condensed"/>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arlowSemiCondensed-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BarlowSemiCondensedMedium-regular.fntdata"/><Relationship Id="rId12" Type="http://schemas.openxmlformats.org/officeDocument/2006/relationships/font" Target="fonts/FjallaOne-regular.fntdata"/><Relationship Id="rId15" Type="http://schemas.openxmlformats.org/officeDocument/2006/relationships/font" Target="fonts/BarlowSemiCondensedMedium-italic.fntdata"/><Relationship Id="rId14" Type="http://schemas.openxmlformats.org/officeDocument/2006/relationships/font" Target="fonts/BarlowSemiCondensedMedium-bold.fntdata"/><Relationship Id="rId17" Type="http://schemas.openxmlformats.org/officeDocument/2006/relationships/font" Target="fonts/BarlowSemiCondensed-regular.fntdata"/><Relationship Id="rId16" Type="http://schemas.openxmlformats.org/officeDocument/2006/relationships/font" Target="fonts/BarlowSemiCondensedMedium-boldItalic.fntdata"/><Relationship Id="rId19" Type="http://schemas.openxmlformats.org/officeDocument/2006/relationships/font" Target="fonts/BarlowSemiCondensed-italic.fntdata"/><Relationship Id="rId18" Type="http://schemas.openxmlformats.org/officeDocument/2006/relationships/font" Target="fonts/BarlowSemiCondense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84" name="Google Shape;16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9" name="Shape 1689"/>
        <p:cNvGrpSpPr/>
        <p:nvPr/>
      </p:nvGrpSpPr>
      <p:grpSpPr>
        <a:xfrm>
          <a:off x="0" y="0"/>
          <a:ext cx="0" cy="0"/>
          <a:chOff x="0" y="0"/>
          <a:chExt cx="0" cy="0"/>
        </a:xfrm>
      </p:grpSpPr>
      <p:sp>
        <p:nvSpPr>
          <p:cNvPr id="1690" name="Google Shape;1690;g804e9800b4_0_1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1" name="Google Shape;1691;g804e9800b4_0_1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Importance of Social Media Data: Social media platforms provide a vast amount of public opinions, crucial for understanding prevailing attitudes, emotions, and opinions. However, the sheer volume of data makes manual analysis impractical, necessitating the use of machine learning techniques.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Categorization of Sentiment Data: Categorizing sentiment data into clusters enables a deeper exploration of sentiment dynamics across diverse subjects. Unsupervised machine learning techniques play a crucial role in this process by automatically identifying inherent sentiment groupings in the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Objective of the Project: The primary objective of this project is to explore and utilize unsupervised machine learning techniques to uncover these inherent sentiment groupings in social media data. By doing so, we aim to enhance our understanding of public opinion dynamics and gain valuable insights from the data.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5" name="Shape 1715"/>
        <p:cNvGrpSpPr/>
        <p:nvPr/>
      </p:nvGrpSpPr>
      <p:grpSpPr>
        <a:xfrm>
          <a:off x="0" y="0"/>
          <a:ext cx="0" cy="0"/>
          <a:chOff x="0" y="0"/>
          <a:chExt cx="0" cy="0"/>
        </a:xfrm>
      </p:grpSpPr>
      <p:sp>
        <p:nvSpPr>
          <p:cNvPr id="1716" name="Google Shape;1716;g2bedd416f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7" name="Google Shape;1717;g2bedd416f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0" name="Shape 1750"/>
        <p:cNvGrpSpPr/>
        <p:nvPr/>
      </p:nvGrpSpPr>
      <p:grpSpPr>
        <a:xfrm>
          <a:off x="0" y="0"/>
          <a:ext cx="0" cy="0"/>
          <a:chOff x="0" y="0"/>
          <a:chExt cx="0" cy="0"/>
        </a:xfrm>
      </p:grpSpPr>
      <p:sp>
        <p:nvSpPr>
          <p:cNvPr id="1751" name="Google Shape;1751;g2bedb8cda0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2" name="Google Shape;1752;g2bedb8cda0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8" name="Shape 1758"/>
        <p:cNvGrpSpPr/>
        <p:nvPr/>
      </p:nvGrpSpPr>
      <p:grpSpPr>
        <a:xfrm>
          <a:off x="0" y="0"/>
          <a:ext cx="0" cy="0"/>
          <a:chOff x="0" y="0"/>
          <a:chExt cx="0" cy="0"/>
        </a:xfrm>
      </p:grpSpPr>
      <p:sp>
        <p:nvSpPr>
          <p:cNvPr id="1759" name="Google Shape;1759;g2beeaedde2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0" name="Google Shape;1760;g2beeaedde2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1" name="Shape 1801"/>
        <p:cNvGrpSpPr/>
        <p:nvPr/>
      </p:nvGrpSpPr>
      <p:grpSpPr>
        <a:xfrm>
          <a:off x="0" y="0"/>
          <a:ext cx="0" cy="0"/>
          <a:chOff x="0" y="0"/>
          <a:chExt cx="0" cy="0"/>
        </a:xfrm>
      </p:grpSpPr>
      <p:sp>
        <p:nvSpPr>
          <p:cNvPr id="1802" name="Google Shape;1802;g2bedb8cda0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3" name="Google Shape;1803;g2bedb8cda0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8" name="Shape 1818"/>
        <p:cNvGrpSpPr/>
        <p:nvPr/>
      </p:nvGrpSpPr>
      <p:grpSpPr>
        <a:xfrm>
          <a:off x="0" y="0"/>
          <a:ext cx="0" cy="0"/>
          <a:chOff x="0" y="0"/>
          <a:chExt cx="0" cy="0"/>
        </a:xfrm>
      </p:grpSpPr>
      <p:sp>
        <p:nvSpPr>
          <p:cNvPr id="1819" name="Google Shape;1819;g2bedb8cda0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0" name="Google Shape;1820;g2bedb8cda0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5248656" y="2002536"/>
            <a:ext cx="3264300" cy="1792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200"/>
              <a:buNone/>
              <a:defRPr sz="52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9" name="Google Shape;9;p2"/>
          <p:cNvSpPr txBox="1"/>
          <p:nvPr>
            <p:ph idx="1" type="subTitle"/>
          </p:nvPr>
        </p:nvSpPr>
        <p:spPr>
          <a:xfrm>
            <a:off x="5248656" y="3721608"/>
            <a:ext cx="3264300" cy="89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2"/>
          <p:cNvCxnSpPr/>
          <p:nvPr/>
        </p:nvCxnSpPr>
        <p:spPr>
          <a:xfrm flipH="1">
            <a:off x="5827050" y="451300"/>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11" name="Google Shape;11;p2"/>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5"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11"/>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551" name="Google Shape;551;p11"/>
          <p:cNvCxnSpPr/>
          <p:nvPr/>
        </p:nvCxnSpPr>
        <p:spPr>
          <a:xfrm rot="5400000">
            <a:off x="7269708" y="3324550"/>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552" name="Google Shape;552;p11"/>
          <p:cNvCxnSpPr/>
          <p:nvPr/>
        </p:nvCxnSpPr>
        <p:spPr>
          <a:xfrm flipH="1" rot="-5400000">
            <a:off x="7181408" y="2082400"/>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553" name="Google Shape;553;p11"/>
          <p:cNvCxnSpPr/>
          <p:nvPr/>
        </p:nvCxnSpPr>
        <p:spPr>
          <a:xfrm rot="5400000">
            <a:off x="7232433" y="736375"/>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554" name="Google Shape;554;p11"/>
          <p:cNvCxnSpPr/>
          <p:nvPr/>
        </p:nvCxnSpPr>
        <p:spPr>
          <a:xfrm rot="5400000">
            <a:off x="8168433" y="-6660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555" name="Google Shape;555;p11"/>
          <p:cNvGrpSpPr/>
          <p:nvPr/>
        </p:nvGrpSpPr>
        <p:grpSpPr>
          <a:xfrm flipH="1" rot="5400000">
            <a:off x="7407333" y="1284925"/>
            <a:ext cx="581800" cy="582350"/>
            <a:chOff x="8064275" y="887850"/>
            <a:chExt cx="581800" cy="582350"/>
          </a:xfrm>
        </p:grpSpPr>
        <p:sp>
          <p:nvSpPr>
            <p:cNvPr id="556" name="Google Shape;556;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1"/>
          <p:cNvGrpSpPr/>
          <p:nvPr/>
        </p:nvGrpSpPr>
        <p:grpSpPr>
          <a:xfrm flipH="1" rot="5400000">
            <a:off x="7869720" y="2754200"/>
            <a:ext cx="292025" cy="292575"/>
            <a:chOff x="7353050" y="316275"/>
            <a:chExt cx="292025" cy="292575"/>
          </a:xfrm>
        </p:grpSpPr>
        <p:sp>
          <p:nvSpPr>
            <p:cNvPr id="563" name="Google Shape;563;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11"/>
          <p:cNvGrpSpPr/>
          <p:nvPr/>
        </p:nvGrpSpPr>
        <p:grpSpPr>
          <a:xfrm flipH="1" rot="5400000">
            <a:off x="8012458" y="178175"/>
            <a:ext cx="175000" cy="175000"/>
            <a:chOff x="8792300" y="321275"/>
            <a:chExt cx="175000" cy="175000"/>
          </a:xfrm>
        </p:grpSpPr>
        <p:sp>
          <p:nvSpPr>
            <p:cNvPr id="568" name="Google Shape;568;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11"/>
          <p:cNvGrpSpPr/>
          <p:nvPr/>
        </p:nvGrpSpPr>
        <p:grpSpPr>
          <a:xfrm flipH="1" rot="5400000">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3" name="Google Shape;583;p11"/>
          <p:cNvCxnSpPr/>
          <p:nvPr/>
        </p:nvCxnSpPr>
        <p:spPr>
          <a:xfrm flipH="1" rot="5400000">
            <a:off x="740850" y="25983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584" name="Google Shape;584;p11"/>
          <p:cNvCxnSpPr/>
          <p:nvPr/>
        </p:nvCxnSpPr>
        <p:spPr>
          <a:xfrm rot="-5400000">
            <a:off x="847100" y="355400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585" name="Google Shape;585;p11"/>
          <p:cNvCxnSpPr/>
          <p:nvPr/>
        </p:nvCxnSpPr>
        <p:spPr>
          <a:xfrm flipH="1" rot="5400000">
            <a:off x="1105775" y="415125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11"/>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11"/>
          <p:cNvSpPr txBox="1"/>
          <p:nvPr>
            <p:ph hasCustomPrompt="1" type="title"/>
          </p:nvPr>
        </p:nvSpPr>
        <p:spPr>
          <a:xfrm>
            <a:off x="2624328" y="2057400"/>
            <a:ext cx="3904500" cy="78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2"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23" name="Shape 623"/>
        <p:cNvGrpSpPr/>
        <p:nvPr/>
      </p:nvGrpSpPr>
      <p:grpSpPr>
        <a:xfrm>
          <a:off x="0" y="0"/>
          <a:ext cx="0" cy="0"/>
          <a:chOff x="0" y="0"/>
          <a:chExt cx="0" cy="0"/>
        </a:xfrm>
      </p:grpSpPr>
      <p:sp>
        <p:nvSpPr>
          <p:cNvPr id="624" name="Google Shape;624;p13"/>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625" name="Google Shape;625;p13"/>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6" name="Google Shape;626;p13"/>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7" name="Google Shape;627;p13"/>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8" name="Google Shape;628;p13"/>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9" name="Google Shape;629;p13"/>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0" name="Google Shape;630;p13"/>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1" name="Google Shape;631;p13"/>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2" name="Google Shape;632;p13"/>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3" name="Google Shape;633;p13"/>
          <p:cNvSpPr txBox="1"/>
          <p:nvPr>
            <p:ph hasCustomPrompt="1" idx="9" type="title"/>
          </p:nvPr>
        </p:nvSpPr>
        <p:spPr>
          <a:xfrm>
            <a:off x="813816" y="722376"/>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p:nvPr>
            <p:ph hasCustomPrompt="1" idx="13" type="title"/>
          </p:nvPr>
        </p:nvSpPr>
        <p:spPr>
          <a:xfrm>
            <a:off x="813816" y="1801368"/>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p:nvPr>
            <p:ph hasCustomPrompt="1" idx="14" type="title"/>
          </p:nvPr>
        </p:nvSpPr>
        <p:spPr>
          <a:xfrm>
            <a:off x="813816" y="2880360"/>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p:nvPr>
            <p:ph hasCustomPrompt="1" idx="15" type="title"/>
          </p:nvPr>
        </p:nvSpPr>
        <p:spPr>
          <a:xfrm>
            <a:off x="813816" y="3959352"/>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637" name="Shape 637"/>
        <p:cNvGrpSpPr/>
        <p:nvPr/>
      </p:nvGrpSpPr>
      <p:grpSpPr>
        <a:xfrm>
          <a:off x="0" y="0"/>
          <a:ext cx="0" cy="0"/>
          <a:chOff x="0" y="0"/>
          <a:chExt cx="0" cy="0"/>
        </a:xfrm>
      </p:grpSpPr>
      <p:sp>
        <p:nvSpPr>
          <p:cNvPr id="638" name="Google Shape;638;p14"/>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39" name="Google Shape;639;p14"/>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0" name="Google Shape;640;p14"/>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1" name="Google Shape;641;p14"/>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2" name="Google Shape;642;p14"/>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3" name="Google Shape;643;p14"/>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4" name="Google Shape;644;p14"/>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cap="flat" cmpd="sng" w="9525">
              <a:solidFill>
                <a:schemeClr val="dk1"/>
              </a:solidFill>
              <a:prstDash val="solid"/>
              <a:round/>
              <a:headEnd len="med" w="med" type="none"/>
              <a:tailEnd len="med" w="med" type="none"/>
            </a:ln>
          </p:spPr>
        </p:cxnSp>
        <p:cxnSp>
          <p:nvCxnSpPr>
            <p:cNvPr id="647" name="Google Shape;647;p14"/>
            <p:cNvCxnSpPr/>
            <p:nvPr/>
          </p:nvCxnSpPr>
          <p:spPr>
            <a:xfrm>
              <a:off x="8666025" y="-1158"/>
              <a:ext cx="0" cy="1902000"/>
            </a:xfrm>
            <a:prstGeom prst="straightConnector1">
              <a:avLst/>
            </a:prstGeom>
            <a:noFill/>
            <a:ln cap="flat" cmpd="sng" w="9525">
              <a:solidFill>
                <a:schemeClr val="dk1"/>
              </a:solidFill>
              <a:prstDash val="solid"/>
              <a:round/>
              <a:headEnd len="med" w="med" type="none"/>
              <a:tailEnd len="med" w="med" type="none"/>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665" name="Shape 665"/>
        <p:cNvGrpSpPr/>
        <p:nvPr/>
      </p:nvGrpSpPr>
      <p:grpSpPr>
        <a:xfrm>
          <a:off x="0" y="0"/>
          <a:ext cx="0" cy="0"/>
          <a:chOff x="0" y="0"/>
          <a:chExt cx="0" cy="0"/>
        </a:xfrm>
      </p:grpSpPr>
      <p:sp>
        <p:nvSpPr>
          <p:cNvPr id="666" name="Google Shape;666;p15"/>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67" name="Google Shape;667;p15"/>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68" name="Google Shape;668;p15"/>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69" name="Google Shape;669;p15"/>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0" name="Google Shape;670;p15"/>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1" name="Google Shape;671;p15"/>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2" name="Google Shape;672;p15"/>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3" name="Google Shape;673;p15"/>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4" name="Google Shape;674;p15"/>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cxnSp>
        <p:nvCxnSpPr>
          <p:cNvPr id="675" name="Google Shape;675;p15"/>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676" name="Google Shape;676;p15"/>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677" name="Google Shape;677;p15"/>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4" name="Google Shape;694;p15"/>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71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sp>
        <p:nvSpPr>
          <p:cNvPr id="713" name="Google Shape;713;p16"/>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14" name="Google Shape;714;p16"/>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27" name="Google Shape;727;p16"/>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728" name="Google Shape;728;p16"/>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16"/>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5" name="Google Shape;755;p16"/>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6" name="Google Shape;756;p16"/>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7" name="Google Shape;757;p16"/>
          <p:cNvSpPr txBox="1"/>
          <p:nvPr>
            <p:ph idx="4" type="subTitle"/>
          </p:nvPr>
        </p:nvSpPr>
        <p:spPr>
          <a:xfrm>
            <a:off x="6217920" y="2139696"/>
            <a:ext cx="1636800" cy="877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defRPr>
            </a:lvl1pPr>
            <a:lvl2pPr lvl="1" rtl="0" algn="ctr">
              <a:spcBef>
                <a:spcPts val="0"/>
              </a:spcBef>
              <a:spcAft>
                <a:spcPts val="0"/>
              </a:spcAft>
              <a:buNone/>
              <a:defRPr sz="1600">
                <a:solidFill>
                  <a:schemeClr val="dk2"/>
                </a:solidFill>
              </a:defRPr>
            </a:lvl2pPr>
            <a:lvl3pPr lvl="2" rtl="0" algn="ctr">
              <a:spcBef>
                <a:spcPts val="0"/>
              </a:spcBef>
              <a:spcAft>
                <a:spcPts val="0"/>
              </a:spcAft>
              <a:buNone/>
              <a:defRPr sz="1600">
                <a:solidFill>
                  <a:schemeClr val="dk2"/>
                </a:solidFill>
              </a:defRPr>
            </a:lvl3pPr>
            <a:lvl4pPr lvl="3" rtl="0" algn="ctr">
              <a:spcBef>
                <a:spcPts val="0"/>
              </a:spcBef>
              <a:spcAft>
                <a:spcPts val="0"/>
              </a:spcAft>
              <a:buNone/>
              <a:defRPr sz="1600">
                <a:solidFill>
                  <a:schemeClr val="dk2"/>
                </a:solidFill>
              </a:defRPr>
            </a:lvl4pPr>
            <a:lvl5pPr lvl="4" rtl="0" algn="ctr">
              <a:spcBef>
                <a:spcPts val="0"/>
              </a:spcBef>
              <a:spcAft>
                <a:spcPts val="0"/>
              </a:spcAft>
              <a:buNone/>
              <a:defRPr sz="1600">
                <a:solidFill>
                  <a:schemeClr val="dk2"/>
                </a:solidFill>
              </a:defRPr>
            </a:lvl5pPr>
            <a:lvl6pPr lvl="5" rtl="0" algn="ctr">
              <a:spcBef>
                <a:spcPts val="0"/>
              </a:spcBef>
              <a:spcAft>
                <a:spcPts val="0"/>
              </a:spcAft>
              <a:buNone/>
              <a:defRPr sz="1600">
                <a:solidFill>
                  <a:schemeClr val="dk2"/>
                </a:solidFill>
              </a:defRPr>
            </a:lvl6pPr>
            <a:lvl7pPr lvl="6" rtl="0" algn="ctr">
              <a:spcBef>
                <a:spcPts val="0"/>
              </a:spcBef>
              <a:spcAft>
                <a:spcPts val="0"/>
              </a:spcAft>
              <a:buNone/>
              <a:defRPr sz="1600">
                <a:solidFill>
                  <a:schemeClr val="dk2"/>
                </a:solidFill>
              </a:defRPr>
            </a:lvl7pPr>
            <a:lvl8pPr lvl="7" rtl="0" algn="ctr">
              <a:spcBef>
                <a:spcPts val="0"/>
              </a:spcBef>
              <a:spcAft>
                <a:spcPts val="0"/>
              </a:spcAft>
              <a:buNone/>
              <a:defRPr sz="1600">
                <a:solidFill>
                  <a:schemeClr val="dk2"/>
                </a:solidFill>
              </a:defRPr>
            </a:lvl8pPr>
            <a:lvl9pPr lvl="8" rtl="0" algn="ctr">
              <a:spcBef>
                <a:spcPts val="0"/>
              </a:spcBef>
              <a:spcAft>
                <a:spcPts val="0"/>
              </a:spcAft>
              <a:buNone/>
              <a:defRPr sz="1600">
                <a:solidFill>
                  <a:schemeClr val="dk2"/>
                </a:solidFill>
              </a:defRPr>
            </a:lvl9pPr>
          </a:lstStyle>
          <a:p/>
        </p:txBody>
      </p:sp>
      <p:sp>
        <p:nvSpPr>
          <p:cNvPr id="758" name="Google Shape;758;p16"/>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759" name="Google Shape;759;p16"/>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760" name="Shape 760"/>
        <p:cNvGrpSpPr/>
        <p:nvPr/>
      </p:nvGrpSpPr>
      <p:grpSpPr>
        <a:xfrm>
          <a:off x="0" y="0"/>
          <a:ext cx="0" cy="0"/>
          <a:chOff x="0" y="0"/>
          <a:chExt cx="0" cy="0"/>
        </a:xfrm>
      </p:grpSpPr>
      <p:sp>
        <p:nvSpPr>
          <p:cNvPr id="761" name="Google Shape;761;p17"/>
          <p:cNvSpPr txBox="1"/>
          <p:nvPr>
            <p:ph type="title"/>
          </p:nvPr>
        </p:nvSpPr>
        <p:spPr>
          <a:xfrm>
            <a:off x="3090672" y="338328"/>
            <a:ext cx="2962800" cy="5760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762" name="Google Shape;762;p17"/>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3" name="Google Shape;763;p17"/>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4" name="Google Shape;764;p17"/>
          <p:cNvSpPr txBox="1"/>
          <p:nvPr>
            <p:ph idx="3" type="subTitle"/>
          </p:nvPr>
        </p:nvSpPr>
        <p:spPr>
          <a:xfrm>
            <a:off x="3689552" y="1588336"/>
            <a:ext cx="17649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5" name="Google Shape;765;p17"/>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p:txBody>
      </p:sp>
      <p:sp>
        <p:nvSpPr>
          <p:cNvPr id="766" name="Google Shape;766;p17"/>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7" name="Google Shape;767;p17"/>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8" name="Google Shape;768;p17"/>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9" name="Google Shape;769;p17"/>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0" name="Google Shape;770;p17"/>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1" name="Google Shape;771;p17"/>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2" name="Google Shape;772;p17"/>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3" name="Google Shape;773;p17"/>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774" name="Google Shape;774;p17"/>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775" name="Google Shape;775;p17"/>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776" name="Google Shape;776;p17"/>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777" name="Google Shape;777;p17"/>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06" name="Google Shape;806;p17"/>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807" name="Google Shape;807;p17"/>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808" name="Google Shape;808;p17"/>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6" name="Google Shape;826;p17"/>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7"/>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7"/>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7"/>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840" name="Shape 840"/>
        <p:cNvGrpSpPr/>
        <p:nvPr/>
      </p:nvGrpSpPr>
      <p:grpSpPr>
        <a:xfrm>
          <a:off x="0" y="0"/>
          <a:ext cx="0" cy="0"/>
          <a:chOff x="0" y="0"/>
          <a:chExt cx="0" cy="0"/>
        </a:xfrm>
      </p:grpSpPr>
      <p:sp>
        <p:nvSpPr>
          <p:cNvPr id="841" name="Google Shape;841;p18"/>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842" name="Google Shape;842;p18"/>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843" name="Google Shape;843;p18"/>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844" name="Google Shape;844;p18"/>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845" name="Google Shape;845;p18"/>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62" name="Google Shape;862;p18"/>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9" name="Google Shape;879;p18"/>
          <p:cNvCxnSpPr/>
          <p:nvPr/>
        </p:nvCxnSpPr>
        <p:spPr>
          <a:xfrm flipH="1">
            <a:off x="5101704"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p18"/>
          <p:cNvCxnSpPr/>
          <p:nvPr/>
        </p:nvCxnSpPr>
        <p:spPr>
          <a:xfrm rot="10800000">
            <a:off x="6234804"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p18"/>
          <p:cNvCxnSpPr/>
          <p:nvPr/>
        </p:nvCxnSpPr>
        <p:spPr>
          <a:xfrm flipH="1">
            <a:off x="7547529"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p18"/>
          <p:cNvCxnSpPr/>
          <p:nvPr/>
        </p:nvCxnSpPr>
        <p:spPr>
          <a:xfrm flipH="1">
            <a:off x="8872054"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911" name="Shape 911"/>
        <p:cNvGrpSpPr/>
        <p:nvPr/>
      </p:nvGrpSpPr>
      <p:grpSpPr>
        <a:xfrm>
          <a:off x="0" y="0"/>
          <a:ext cx="0" cy="0"/>
          <a:chOff x="0" y="0"/>
          <a:chExt cx="0" cy="0"/>
        </a:xfrm>
      </p:grpSpPr>
      <p:sp>
        <p:nvSpPr>
          <p:cNvPr id="912" name="Google Shape;912;p19"/>
          <p:cNvSpPr txBox="1"/>
          <p:nvPr>
            <p:ph type="title"/>
          </p:nvPr>
        </p:nvSpPr>
        <p:spPr>
          <a:xfrm>
            <a:off x="2105425" y="384048"/>
            <a:ext cx="4937700" cy="10791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p:txBody>
      </p:sp>
      <p:sp>
        <p:nvSpPr>
          <p:cNvPr id="913" name="Google Shape;913;p19"/>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p:txBody>
      </p:sp>
      <p:sp>
        <p:nvSpPr>
          <p:cNvPr id="914" name="Google Shape;914;p19"/>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indent="0" lvl="0" marL="0" rtl="0" algn="ctr">
              <a:spcBef>
                <a:spcPts val="0"/>
              </a:spcBef>
              <a:spcAft>
                <a:spcPts val="0"/>
              </a:spcAft>
              <a:buNone/>
            </a:pPr>
            <a:r>
              <a:t/>
            </a: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16" name="Google Shape;916;p19"/>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17" name="Google Shape;917;p19"/>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18" name="Google Shape;918;p19"/>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19" name="Google Shape;919;p19"/>
          <p:cNvGrpSpPr/>
          <p:nvPr/>
        </p:nvGrpSpPr>
        <p:grpSpPr>
          <a:xfrm flipH="1" rot="5400000">
            <a:off x="7407333" y="1284925"/>
            <a:ext cx="581800" cy="582350"/>
            <a:chOff x="8064275" y="887850"/>
            <a:chExt cx="581800" cy="582350"/>
          </a:xfrm>
        </p:grpSpPr>
        <p:sp>
          <p:nvSpPr>
            <p:cNvPr id="920" name="Google Shape;920;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19"/>
          <p:cNvGrpSpPr/>
          <p:nvPr/>
        </p:nvGrpSpPr>
        <p:grpSpPr>
          <a:xfrm flipH="1" rot="5400000">
            <a:off x="7869720" y="2754200"/>
            <a:ext cx="292025" cy="292575"/>
            <a:chOff x="7353050" y="316275"/>
            <a:chExt cx="292025" cy="292575"/>
          </a:xfrm>
        </p:grpSpPr>
        <p:sp>
          <p:nvSpPr>
            <p:cNvPr id="927" name="Google Shape;927;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1" name="Google Shape;931;p19"/>
          <p:cNvGrpSpPr/>
          <p:nvPr/>
        </p:nvGrpSpPr>
        <p:grpSpPr>
          <a:xfrm flipH="1" rot="5400000">
            <a:off x="8012458" y="178175"/>
            <a:ext cx="175000" cy="175000"/>
            <a:chOff x="8792300" y="321275"/>
            <a:chExt cx="175000" cy="175000"/>
          </a:xfrm>
        </p:grpSpPr>
        <p:sp>
          <p:nvSpPr>
            <p:cNvPr id="932" name="Google Shape;932;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p19"/>
          <p:cNvGrpSpPr/>
          <p:nvPr/>
        </p:nvGrpSpPr>
        <p:grpSpPr>
          <a:xfrm flipH="1" rot="5400000">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47" name="Google Shape;947;p19"/>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948" name="Google Shape;948;p19"/>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19"/>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7" name="Google Shape;967;p1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985" name="Shape 985"/>
        <p:cNvGrpSpPr/>
        <p:nvPr/>
      </p:nvGrpSpPr>
      <p:grpSpPr>
        <a:xfrm>
          <a:off x="0" y="0"/>
          <a:ext cx="0" cy="0"/>
          <a:chOff x="0" y="0"/>
          <a:chExt cx="0" cy="0"/>
        </a:xfrm>
      </p:grpSpPr>
      <p:sp>
        <p:nvSpPr>
          <p:cNvPr id="986" name="Google Shape;986;p20"/>
          <p:cNvSpPr txBox="1"/>
          <p:nvPr>
            <p:ph hasCustomPrompt="1" type="title"/>
          </p:nvPr>
        </p:nvSpPr>
        <p:spPr>
          <a:xfrm>
            <a:off x="2825496" y="704088"/>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88" name="Google Shape;988;p20"/>
          <p:cNvSpPr txBox="1"/>
          <p:nvPr>
            <p:ph hasCustomPrompt="1" idx="2" type="title"/>
          </p:nvPr>
        </p:nvSpPr>
        <p:spPr>
          <a:xfrm>
            <a:off x="2825496" y="218541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90" name="Google Shape;990;p20"/>
          <p:cNvSpPr txBox="1"/>
          <p:nvPr>
            <p:ph hasCustomPrompt="1" idx="4" type="title"/>
          </p:nvPr>
        </p:nvSpPr>
        <p:spPr>
          <a:xfrm>
            <a:off x="2825496" y="364845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992" name="Google Shape;992;p20"/>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93" name="Google Shape;993;p20"/>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94" name="Google Shape;994;p20"/>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95" name="Google Shape;995;p20"/>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96" name="Google Shape;996;p20"/>
          <p:cNvGrpSpPr/>
          <p:nvPr/>
        </p:nvGrpSpPr>
        <p:grpSpPr>
          <a:xfrm flipH="1" rot="5400000">
            <a:off x="7407333" y="1284925"/>
            <a:ext cx="581800" cy="582350"/>
            <a:chOff x="8064275" y="887850"/>
            <a:chExt cx="581800" cy="582350"/>
          </a:xfrm>
        </p:grpSpPr>
        <p:sp>
          <p:nvSpPr>
            <p:cNvPr id="997" name="Google Shape;997;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3" name="Google Shape;1003;p20"/>
          <p:cNvGrpSpPr/>
          <p:nvPr/>
        </p:nvGrpSpPr>
        <p:grpSpPr>
          <a:xfrm flipH="1" rot="5400000">
            <a:off x="7869720" y="2754200"/>
            <a:ext cx="292025" cy="292575"/>
            <a:chOff x="7353050" y="316275"/>
            <a:chExt cx="292025" cy="292575"/>
          </a:xfrm>
        </p:grpSpPr>
        <p:sp>
          <p:nvSpPr>
            <p:cNvPr id="1004" name="Google Shape;1004;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20"/>
          <p:cNvGrpSpPr/>
          <p:nvPr/>
        </p:nvGrpSpPr>
        <p:grpSpPr>
          <a:xfrm flipH="1" rot="5400000">
            <a:off x="8012458" y="178175"/>
            <a:ext cx="175000" cy="175000"/>
            <a:chOff x="8792300" y="321275"/>
            <a:chExt cx="175000" cy="175000"/>
          </a:xfrm>
        </p:grpSpPr>
        <p:sp>
          <p:nvSpPr>
            <p:cNvPr id="1009" name="Google Shape;1009;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0" name="Google Shape;1020;p20"/>
          <p:cNvGrpSpPr/>
          <p:nvPr/>
        </p:nvGrpSpPr>
        <p:grpSpPr>
          <a:xfrm flipH="1" rot="5400000">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24" name="Google Shape;1024;p20"/>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025" name="Google Shape;1025;p20"/>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026" name="Google Shape;1026;p20"/>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4" name="Google Shape;1044;p20"/>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0"/>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0"/>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0"/>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0"/>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0"/>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8" name="Google Shape;48;p3"/>
          <p:cNvSpPr txBox="1"/>
          <p:nvPr>
            <p:ph hasCustomPrompt="1" idx="2" type="title"/>
          </p:nvPr>
        </p:nvSpPr>
        <p:spPr>
          <a:xfrm>
            <a:off x="2971800" y="1161288"/>
            <a:ext cx="2967600" cy="106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49" name="Google Shape;49;p3"/>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 name="Google Shape;69;p3"/>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3" name="Google Shape;103;p3"/>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04" name="Google Shape;104;p3"/>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05" name="Google Shape;105;p3"/>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1062" name="Shape 1062"/>
        <p:cNvGrpSpPr/>
        <p:nvPr/>
      </p:nvGrpSpPr>
      <p:grpSpPr>
        <a:xfrm>
          <a:off x="0" y="0"/>
          <a:ext cx="0" cy="0"/>
          <a:chOff x="0" y="0"/>
          <a:chExt cx="0" cy="0"/>
        </a:xfrm>
      </p:grpSpPr>
      <p:sp>
        <p:nvSpPr>
          <p:cNvPr id="1063" name="Google Shape;1063;p21"/>
          <p:cNvSpPr txBox="1"/>
          <p:nvPr>
            <p:ph type="title"/>
          </p:nvPr>
        </p:nvSpPr>
        <p:spPr>
          <a:xfrm>
            <a:off x="2962656" y="338328"/>
            <a:ext cx="32187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cap="flat" cmpd="sng" w="9525">
              <a:solidFill>
                <a:schemeClr val="dk2"/>
              </a:solidFill>
              <a:prstDash val="solid"/>
              <a:round/>
              <a:headEnd len="med" w="med" type="none"/>
              <a:tailEnd len="med" w="med" type="none"/>
            </a:ln>
          </p:spPr>
        </p:cxnSp>
        <p:cxnSp>
          <p:nvCxnSpPr>
            <p:cNvPr id="1066" name="Google Shape;1066;p21"/>
            <p:cNvCxnSpPr/>
            <p:nvPr/>
          </p:nvCxnSpPr>
          <p:spPr>
            <a:xfrm>
              <a:off x="8666025" y="-1158"/>
              <a:ext cx="0" cy="1902000"/>
            </a:xfrm>
            <a:prstGeom prst="straightConnector1">
              <a:avLst/>
            </a:prstGeom>
            <a:noFill/>
            <a:ln cap="flat" cmpd="sng" w="9525">
              <a:solidFill>
                <a:schemeClr val="dk2"/>
              </a:solidFill>
              <a:prstDash val="solid"/>
              <a:round/>
              <a:headEnd len="med" w="med" type="none"/>
              <a:tailEnd len="med" w="med" type="none"/>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4" name="Google Shape;1084;p21"/>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5" name="Google Shape;1085;p21"/>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6" name="Google Shape;1086;p21"/>
          <p:cNvSpPr txBox="1"/>
          <p:nvPr>
            <p:ph idx="3" type="subTitle"/>
          </p:nvPr>
        </p:nvSpPr>
        <p:spPr>
          <a:xfrm>
            <a:off x="1408175" y="2309476"/>
            <a:ext cx="2184000" cy="457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7" name="Google Shape;1087;p21"/>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8" name="Google Shape;1088;p21"/>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9" name="Google Shape;1089;p21"/>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1090"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cap="flat" cmpd="sng" w="9525">
            <a:solidFill>
              <a:schemeClr val="dk2"/>
            </a:solidFill>
            <a:prstDash val="solid"/>
            <a:round/>
            <a:headEnd len="med" w="med" type="none"/>
            <a:tailEnd len="med" w="med" type="none"/>
          </a:ln>
        </p:spPr>
      </p:cxnSp>
      <p:sp>
        <p:nvSpPr>
          <p:cNvPr id="1092" name="Google Shape;1092;p22"/>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093" name="Google Shape;1093;p22"/>
          <p:cNvCxnSpPr/>
          <p:nvPr/>
        </p:nvCxnSpPr>
        <p:spPr>
          <a:xfrm flipH="1" rot="10800000">
            <a:off x="0" y="4332550"/>
            <a:ext cx="590700" cy="663900"/>
          </a:xfrm>
          <a:prstGeom prst="straightConnector1">
            <a:avLst/>
          </a:prstGeom>
          <a:noFill/>
          <a:ln cap="flat" cmpd="sng" w="9525">
            <a:solidFill>
              <a:schemeClr val="dk2"/>
            </a:solidFill>
            <a:prstDash val="solid"/>
            <a:round/>
            <a:headEnd len="med" w="med" type="none"/>
            <a:tailEnd len="med" w="med" type="none"/>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06" name="Google Shape;1106;p22"/>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107" name="Google Shape;1107;p22"/>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22"/>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4" name="Google Shape;1134;p22"/>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5" name="Google Shape;1135;p22"/>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6" name="Google Shape;1136;p22"/>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7" name="Google Shape;1137;p22"/>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8" name="Google Shape;1138;p22"/>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1139" name="Shape 1139"/>
        <p:cNvGrpSpPr/>
        <p:nvPr/>
      </p:nvGrpSpPr>
      <p:grpSpPr>
        <a:xfrm>
          <a:off x="0" y="0"/>
          <a:ext cx="0" cy="0"/>
          <a:chOff x="0" y="0"/>
          <a:chExt cx="0" cy="0"/>
        </a:xfrm>
      </p:grpSpPr>
      <p:sp>
        <p:nvSpPr>
          <p:cNvPr id="1140" name="Google Shape;1140;p23"/>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41" name="Google Shape;1141;p23"/>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indent="-304800" lvl="1" marL="9144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indent="-304800" lvl="2" marL="13716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indent="-304800" lvl="3" marL="1828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indent="-304800" lvl="4" marL="22860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indent="-304800" lvl="5" marL="27432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indent="-304800" lvl="6" marL="32004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indent="-304800" lvl="7" marL="36576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indent="-304800" lvl="8" marL="411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p:txBody>
      </p:sp>
      <p:cxnSp>
        <p:nvCxnSpPr>
          <p:cNvPr id="1142" name="Google Shape;1142;p23"/>
          <p:cNvCxnSpPr/>
          <p:nvPr/>
        </p:nvCxnSpPr>
        <p:spPr>
          <a:xfrm rot="10800000">
            <a:off x="303000" y="3359375"/>
            <a:ext cx="151800" cy="957300"/>
          </a:xfrm>
          <a:prstGeom prst="straightConnector1">
            <a:avLst/>
          </a:prstGeom>
          <a:noFill/>
          <a:ln cap="flat" cmpd="sng" w="9525">
            <a:solidFill>
              <a:schemeClr val="dk1"/>
            </a:solidFill>
            <a:prstDash val="solid"/>
            <a:round/>
            <a:headEnd len="med" w="med" type="none"/>
            <a:tailEnd len="med" w="med" type="none"/>
          </a:ln>
        </p:spPr>
      </p:cxnSp>
      <p:cxnSp>
        <p:nvCxnSpPr>
          <p:cNvPr id="1143" name="Google Shape;1143;p23"/>
          <p:cNvCxnSpPr/>
          <p:nvPr/>
        </p:nvCxnSpPr>
        <p:spPr>
          <a:xfrm flipH="1" rot="10800000">
            <a:off x="0" y="4332550"/>
            <a:ext cx="446700" cy="663900"/>
          </a:xfrm>
          <a:prstGeom prst="straightConnector1">
            <a:avLst/>
          </a:prstGeom>
          <a:noFill/>
          <a:ln cap="flat" cmpd="sng" w="9525">
            <a:solidFill>
              <a:schemeClr val="dk1"/>
            </a:solidFill>
            <a:prstDash val="solid"/>
            <a:round/>
            <a:headEnd len="med" w="med" type="none"/>
            <a:tailEnd len="med" w="med" type="none"/>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56" name="Google Shape;1156;p23"/>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1157" name="Google Shape;1157;p23"/>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1183" name="Shape 1183"/>
        <p:cNvGrpSpPr/>
        <p:nvPr/>
      </p:nvGrpSpPr>
      <p:grpSpPr>
        <a:xfrm>
          <a:off x="0" y="0"/>
          <a:ext cx="0" cy="0"/>
          <a:chOff x="0" y="0"/>
          <a:chExt cx="0" cy="0"/>
        </a:xfrm>
      </p:grpSpPr>
      <p:sp>
        <p:nvSpPr>
          <p:cNvPr id="1184" name="Google Shape;1184;p24"/>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cxnSp>
        <p:nvCxnSpPr>
          <p:cNvPr id="1185" name="Google Shape;1185;p24"/>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cxnSp>
        <p:nvCxnSpPr>
          <p:cNvPr id="1186" name="Google Shape;1186;p24"/>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99" name="Google Shape;1199;p24"/>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00" name="Google Shape;1200;p24"/>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226" name="Shape 1226"/>
        <p:cNvGrpSpPr/>
        <p:nvPr/>
      </p:nvGrpSpPr>
      <p:grpSpPr>
        <a:xfrm>
          <a:off x="0" y="0"/>
          <a:ext cx="0" cy="0"/>
          <a:chOff x="0" y="0"/>
          <a:chExt cx="0" cy="0"/>
        </a:xfrm>
      </p:grpSpPr>
      <p:sp>
        <p:nvSpPr>
          <p:cNvPr id="1227" name="Google Shape;1227;p25"/>
          <p:cNvSpPr txBox="1"/>
          <p:nvPr>
            <p:ph type="title"/>
          </p:nvPr>
        </p:nvSpPr>
        <p:spPr>
          <a:xfrm>
            <a:off x="896100" y="1984450"/>
            <a:ext cx="3457200" cy="12921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cxnSp>
        <p:nvCxnSpPr>
          <p:cNvPr id="1228" name="Google Shape;1228;p25"/>
          <p:cNvCxnSpPr/>
          <p:nvPr/>
        </p:nvCxnSpPr>
        <p:spPr>
          <a:xfrm>
            <a:off x="1645925" y="5231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25"/>
          <p:cNvCxnSpPr/>
          <p:nvPr/>
        </p:nvCxnSpPr>
        <p:spPr>
          <a:xfrm flipH="1" rot="10800000">
            <a:off x="803050" y="529675"/>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230" name="Google Shape;1230;p25"/>
          <p:cNvCxnSpPr/>
          <p:nvPr/>
        </p:nvCxnSpPr>
        <p:spPr>
          <a:xfrm>
            <a:off x="0" y="6520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3" name="Google Shape;1243;p25"/>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5"/>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5"/>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5"/>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5"/>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5"/>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61" name="Google Shape;1261;p25"/>
          <p:cNvCxnSpPr/>
          <p:nvPr/>
        </p:nvCxnSpPr>
        <p:spPr>
          <a:xfrm>
            <a:off x="791400" y="42124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62" name="Google Shape;1262;p25"/>
          <p:cNvCxnSpPr/>
          <p:nvPr/>
        </p:nvCxnSpPr>
        <p:spPr>
          <a:xfrm flipH="1" rot="10800000">
            <a:off x="0" y="42204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1288" name="Shape 1288"/>
        <p:cNvGrpSpPr/>
        <p:nvPr/>
      </p:nvGrpSpPr>
      <p:grpSpPr>
        <a:xfrm>
          <a:off x="0" y="0"/>
          <a:ext cx="0" cy="0"/>
          <a:chOff x="0" y="0"/>
          <a:chExt cx="0" cy="0"/>
        </a:xfrm>
      </p:grpSpPr>
      <p:sp>
        <p:nvSpPr>
          <p:cNvPr id="1289" name="Google Shape;1289;p26"/>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cxnSp>
        <p:nvCxnSpPr>
          <p:cNvPr id="1290" name="Google Shape;1290;p26"/>
          <p:cNvCxnSpPr/>
          <p:nvPr/>
        </p:nvCxnSpPr>
        <p:spPr>
          <a:xfrm rot="10800000">
            <a:off x="8109000" y="501275"/>
            <a:ext cx="737700" cy="737700"/>
          </a:xfrm>
          <a:prstGeom prst="straightConnector1">
            <a:avLst/>
          </a:prstGeom>
          <a:noFill/>
          <a:ln cap="flat" cmpd="sng" w="9525">
            <a:solidFill>
              <a:schemeClr val="dk2"/>
            </a:solidFill>
            <a:prstDash val="solid"/>
            <a:round/>
            <a:headEnd len="med" w="med" type="none"/>
            <a:tailEnd len="med" w="med" type="none"/>
          </a:ln>
        </p:spPr>
      </p:cxnSp>
      <p:cxnSp>
        <p:nvCxnSpPr>
          <p:cNvPr id="1291" name="Google Shape;1291;p26"/>
          <p:cNvCxnSpPr/>
          <p:nvPr/>
        </p:nvCxnSpPr>
        <p:spPr>
          <a:xfrm>
            <a:off x="582475" y="282188"/>
            <a:ext cx="1212900" cy="422700"/>
          </a:xfrm>
          <a:prstGeom prst="straightConnector1">
            <a:avLst/>
          </a:prstGeom>
          <a:noFill/>
          <a:ln cap="flat" cmpd="sng" w="9525">
            <a:solidFill>
              <a:schemeClr val="dk2"/>
            </a:solidFill>
            <a:prstDash val="solid"/>
            <a:round/>
            <a:headEnd len="med" w="med" type="none"/>
            <a:tailEnd len="med" w="med" type="none"/>
          </a:ln>
        </p:spPr>
      </p:cxnSp>
      <p:cxnSp>
        <p:nvCxnSpPr>
          <p:cNvPr id="1292" name="Google Shape;1292;p26"/>
          <p:cNvCxnSpPr/>
          <p:nvPr/>
        </p:nvCxnSpPr>
        <p:spPr>
          <a:xfrm flipH="1" rot="10800000">
            <a:off x="0" y="274188"/>
            <a:ext cx="582600" cy="654300"/>
          </a:xfrm>
          <a:prstGeom prst="straightConnector1">
            <a:avLst/>
          </a:prstGeom>
          <a:noFill/>
          <a:ln cap="flat" cmpd="sng" w="9525">
            <a:solidFill>
              <a:schemeClr val="dk2"/>
            </a:solidFill>
            <a:prstDash val="solid"/>
            <a:round/>
            <a:headEnd len="med" w="med" type="none"/>
            <a:tailEnd len="med" w="med" type="none"/>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09" name="Google Shape;1309;p26"/>
          <p:cNvCxnSpPr/>
          <p:nvPr/>
        </p:nvCxnSpPr>
        <p:spPr>
          <a:xfrm flipH="1">
            <a:off x="8151325" y="6875"/>
            <a:ext cx="1002600" cy="494400"/>
          </a:xfrm>
          <a:prstGeom prst="straightConnector1">
            <a:avLst/>
          </a:prstGeom>
          <a:noFill/>
          <a:ln cap="flat" cmpd="sng" w="9525">
            <a:solidFill>
              <a:schemeClr val="dk2"/>
            </a:solidFill>
            <a:prstDash val="solid"/>
            <a:round/>
            <a:headEnd len="med" w="med" type="none"/>
            <a:tailEnd len="med" w="med" type="none"/>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326"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cap="flat" cmpd="sng" w="9525">
            <a:solidFill>
              <a:srgbClr val="1A2E35"/>
            </a:solidFill>
            <a:prstDash val="solid"/>
            <a:round/>
            <a:headEnd len="med" w="med" type="none"/>
            <a:tailEnd len="med" w="med" type="none"/>
          </a:ln>
        </p:spPr>
      </p:cxnSp>
      <p:cxnSp>
        <p:nvCxnSpPr>
          <p:cNvPr id="1328" name="Google Shape;1328;p27"/>
          <p:cNvCxnSpPr/>
          <p:nvPr/>
        </p:nvCxnSpPr>
        <p:spPr>
          <a:xfrm flipH="1" rot="-5400000">
            <a:off x="7181408" y="2082400"/>
            <a:ext cx="1342200" cy="315300"/>
          </a:xfrm>
          <a:prstGeom prst="straightConnector1">
            <a:avLst/>
          </a:prstGeom>
          <a:noFill/>
          <a:ln cap="flat" cmpd="sng" w="9525">
            <a:solidFill>
              <a:srgbClr val="1A2E35"/>
            </a:solidFill>
            <a:prstDash val="solid"/>
            <a:round/>
            <a:headEnd len="med" w="med" type="none"/>
            <a:tailEnd len="med" w="med" type="none"/>
          </a:ln>
        </p:spPr>
      </p:cxnSp>
      <p:cxnSp>
        <p:nvCxnSpPr>
          <p:cNvPr id="1329" name="Google Shape;1329;p27"/>
          <p:cNvCxnSpPr/>
          <p:nvPr/>
        </p:nvCxnSpPr>
        <p:spPr>
          <a:xfrm rot="5400000">
            <a:off x="7232433" y="736375"/>
            <a:ext cx="1332000" cy="392100"/>
          </a:xfrm>
          <a:prstGeom prst="straightConnector1">
            <a:avLst/>
          </a:prstGeom>
          <a:noFill/>
          <a:ln cap="flat" cmpd="sng" w="9525">
            <a:solidFill>
              <a:srgbClr val="1A2E35"/>
            </a:solidFill>
            <a:prstDash val="solid"/>
            <a:round/>
            <a:headEnd len="med" w="med" type="none"/>
            <a:tailEnd len="med" w="med" type="none"/>
          </a:ln>
        </p:spPr>
      </p:cxnSp>
      <p:cxnSp>
        <p:nvCxnSpPr>
          <p:cNvPr id="1330" name="Google Shape;1330;p27"/>
          <p:cNvCxnSpPr/>
          <p:nvPr/>
        </p:nvCxnSpPr>
        <p:spPr>
          <a:xfrm rot="5400000">
            <a:off x="8168433" y="-66600"/>
            <a:ext cx="273900" cy="407100"/>
          </a:xfrm>
          <a:prstGeom prst="straightConnector1">
            <a:avLst/>
          </a:prstGeom>
          <a:noFill/>
          <a:ln cap="flat" cmpd="sng" w="9525">
            <a:solidFill>
              <a:srgbClr val="1A2E35"/>
            </a:solidFill>
            <a:prstDash val="solid"/>
            <a:round/>
            <a:headEnd len="med" w="med" type="none"/>
            <a:tailEnd len="med" w="med" type="none"/>
          </a:ln>
        </p:spPr>
      </p:cxnSp>
      <p:grpSp>
        <p:nvGrpSpPr>
          <p:cNvPr id="1331" name="Google Shape;1331;p27"/>
          <p:cNvGrpSpPr/>
          <p:nvPr/>
        </p:nvGrpSpPr>
        <p:grpSpPr>
          <a:xfrm flipH="1" rot="5400000">
            <a:off x="7407333" y="1284925"/>
            <a:ext cx="581800" cy="582350"/>
            <a:chOff x="8064275" y="887850"/>
            <a:chExt cx="581800" cy="582350"/>
          </a:xfrm>
        </p:grpSpPr>
        <p:sp>
          <p:nvSpPr>
            <p:cNvPr id="1332" name="Google Shape;1332;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8" name="Google Shape;1338;p27"/>
          <p:cNvGrpSpPr/>
          <p:nvPr/>
        </p:nvGrpSpPr>
        <p:grpSpPr>
          <a:xfrm flipH="1" rot="5400000">
            <a:off x="7869720" y="2754200"/>
            <a:ext cx="292025" cy="292575"/>
            <a:chOff x="7353050" y="316275"/>
            <a:chExt cx="292025" cy="292575"/>
          </a:xfrm>
        </p:grpSpPr>
        <p:sp>
          <p:nvSpPr>
            <p:cNvPr id="1339" name="Google Shape;1339;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27"/>
          <p:cNvGrpSpPr/>
          <p:nvPr/>
        </p:nvGrpSpPr>
        <p:grpSpPr>
          <a:xfrm flipH="1" rot="5400000">
            <a:off x="8012458" y="178175"/>
            <a:ext cx="175000" cy="175000"/>
            <a:chOff x="8792300" y="321275"/>
            <a:chExt cx="175000" cy="175000"/>
          </a:xfrm>
        </p:grpSpPr>
        <p:sp>
          <p:nvSpPr>
            <p:cNvPr id="1344" name="Google Shape;1344;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27"/>
          <p:cNvGrpSpPr/>
          <p:nvPr/>
        </p:nvGrpSpPr>
        <p:grpSpPr>
          <a:xfrm flipH="1" rot="5400000">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9" name="Google Shape;1359;p27"/>
          <p:cNvCxnSpPr/>
          <p:nvPr/>
        </p:nvCxnSpPr>
        <p:spPr>
          <a:xfrm flipH="1" rot="5400000">
            <a:off x="740850" y="2598325"/>
            <a:ext cx="1672500" cy="126000"/>
          </a:xfrm>
          <a:prstGeom prst="straightConnector1">
            <a:avLst/>
          </a:prstGeom>
          <a:noFill/>
          <a:ln cap="flat" cmpd="sng" w="9525">
            <a:solidFill>
              <a:srgbClr val="1A2E35"/>
            </a:solidFill>
            <a:prstDash val="solid"/>
            <a:round/>
            <a:headEnd len="med" w="med" type="none"/>
            <a:tailEnd len="med" w="med" type="none"/>
          </a:ln>
        </p:spPr>
      </p:cxnSp>
      <p:cxnSp>
        <p:nvCxnSpPr>
          <p:cNvPr id="1360" name="Google Shape;1360;p27"/>
          <p:cNvCxnSpPr/>
          <p:nvPr/>
        </p:nvCxnSpPr>
        <p:spPr>
          <a:xfrm rot="-5400000">
            <a:off x="847100" y="3554000"/>
            <a:ext cx="829500" cy="743400"/>
          </a:xfrm>
          <a:prstGeom prst="straightConnector1">
            <a:avLst/>
          </a:prstGeom>
          <a:noFill/>
          <a:ln cap="flat" cmpd="sng" w="9525">
            <a:solidFill>
              <a:srgbClr val="1A2E35"/>
            </a:solidFill>
            <a:prstDash val="solid"/>
            <a:round/>
            <a:headEnd len="med" w="med" type="none"/>
            <a:tailEnd len="med" w="med" type="none"/>
          </a:ln>
        </p:spPr>
      </p:cxnSp>
      <p:cxnSp>
        <p:nvCxnSpPr>
          <p:cNvPr id="1361" name="Google Shape;1361;p27"/>
          <p:cNvCxnSpPr/>
          <p:nvPr/>
        </p:nvCxnSpPr>
        <p:spPr>
          <a:xfrm flipH="1" rot="5400000">
            <a:off x="1105775" y="4151250"/>
            <a:ext cx="796500" cy="1188000"/>
          </a:xfrm>
          <a:prstGeom prst="straightConnector1">
            <a:avLst/>
          </a:prstGeom>
          <a:noFill/>
          <a:ln cap="flat" cmpd="sng" w="9525">
            <a:solidFill>
              <a:srgbClr val="1A2E35"/>
            </a:solidFill>
            <a:prstDash val="solid"/>
            <a:round/>
            <a:headEnd len="med" w="med" type="none"/>
            <a:tailEnd len="med" w="med" type="none"/>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9" name="Google Shape;1379;p27"/>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7"/>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7"/>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7"/>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7"/>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7"/>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397"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cap="flat" cmpd="sng" w="9525">
              <a:solidFill>
                <a:srgbClr val="595959"/>
              </a:solidFill>
              <a:prstDash val="solid"/>
              <a:round/>
              <a:headEnd len="med" w="med" type="none"/>
              <a:tailEnd len="med" w="med" type="none"/>
            </a:ln>
          </p:spPr>
        </p:cxnSp>
        <p:cxnSp>
          <p:nvCxnSpPr>
            <p:cNvPr id="1400" name="Google Shape;1400;p28"/>
            <p:cNvCxnSpPr/>
            <p:nvPr/>
          </p:nvCxnSpPr>
          <p:spPr>
            <a:xfrm>
              <a:off x="8666025" y="-1158"/>
              <a:ext cx="0" cy="1902000"/>
            </a:xfrm>
            <a:prstGeom prst="straightConnector1">
              <a:avLst/>
            </a:prstGeom>
            <a:noFill/>
            <a:ln cap="flat" cmpd="sng" w="9525">
              <a:solidFill>
                <a:srgbClr val="595959"/>
              </a:solidFill>
              <a:prstDash val="solid"/>
              <a:round/>
              <a:headEnd len="med" w="med" type="none"/>
              <a:tailEnd len="med" w="med" type="none"/>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418"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38" name="Google Shape;1438;p29"/>
            <p:cNvCxnSpPr/>
            <p:nvPr/>
          </p:nvCxnSpPr>
          <p:spPr>
            <a:xfrm>
              <a:off x="723725" y="613"/>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72" name="Google Shape;1472;p29"/>
            <p:cNvCxnSpPr/>
            <p:nvPr/>
          </p:nvCxnSpPr>
          <p:spPr>
            <a:xfrm>
              <a:off x="8407225" y="0"/>
              <a:ext cx="0" cy="2160900"/>
            </a:xfrm>
            <a:prstGeom prst="straightConnector1">
              <a:avLst/>
            </a:prstGeom>
            <a:noFill/>
            <a:ln cap="flat" cmpd="sng" w="9525">
              <a:solidFill>
                <a:srgbClr val="595959"/>
              </a:solidFill>
              <a:prstDash val="solid"/>
              <a:round/>
              <a:headEnd len="med" w="med" type="none"/>
              <a:tailEnd len="med" w="med" type="none"/>
            </a:ln>
          </p:spPr>
        </p:cxnSp>
        <p:cxnSp>
          <p:nvCxnSpPr>
            <p:cNvPr id="1473" name="Google Shape;1473;p29"/>
            <p:cNvCxnSpPr/>
            <p:nvPr/>
          </p:nvCxnSpPr>
          <p:spPr>
            <a:xfrm>
              <a:off x="718025" y="2985634"/>
              <a:ext cx="0" cy="2160900"/>
            </a:xfrm>
            <a:prstGeom prst="straightConnector1">
              <a:avLst/>
            </a:prstGeom>
            <a:noFill/>
            <a:ln cap="flat" cmpd="sng" w="9525">
              <a:solidFill>
                <a:srgbClr val="595959"/>
              </a:solidFill>
              <a:prstDash val="solid"/>
              <a:round/>
              <a:headEnd len="med" w="med" type="none"/>
              <a:tailEnd len="med" w="med" type="none"/>
            </a:ln>
          </p:spPr>
        </p:cxnSp>
        <p:sp>
          <p:nvSpPr>
            <p:cNvPr id="1474" name="Google Shape;1474;p29"/>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9"/>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9"/>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9"/>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478"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1481" name="Google Shape;1481;p30"/>
            <p:cNvCxnSpPr/>
            <p:nvPr/>
          </p:nvCxnSpPr>
          <p:spPr>
            <a:xfrm flipH="1" rot="10800000">
              <a:off x="1562083"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1482" name="Google Shape;1482;p30"/>
            <p:cNvCxnSpPr/>
            <p:nvPr/>
          </p:nvCxnSpPr>
          <p:spPr>
            <a:xfrm>
              <a:off x="259558"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1483" name="Google Shape;1483;p30"/>
            <p:cNvCxnSpPr/>
            <p:nvPr/>
          </p:nvCxnSpPr>
          <p:spPr>
            <a:xfrm>
              <a:off x="-6867"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12" name="Google Shape;1512;p30"/>
            <p:cNvCxnSpPr/>
            <p:nvPr/>
          </p:nvCxnSpPr>
          <p:spPr>
            <a:xfrm rot="10800000">
              <a:off x="5995050" y="226600"/>
              <a:ext cx="1504500" cy="224700"/>
            </a:xfrm>
            <a:prstGeom prst="straightConnector1">
              <a:avLst/>
            </a:prstGeom>
            <a:noFill/>
            <a:ln cap="flat" cmpd="sng" w="9525">
              <a:solidFill>
                <a:schemeClr val="dk2"/>
              </a:solidFill>
              <a:prstDash val="solid"/>
              <a:round/>
              <a:headEnd len="med" w="med" type="none"/>
              <a:tailEnd len="med" w="med" type="none"/>
            </a:ln>
          </p:spPr>
        </p:cxnSp>
        <p:cxnSp>
          <p:nvCxnSpPr>
            <p:cNvPr id="1513" name="Google Shape;1513;p30"/>
            <p:cNvCxnSpPr/>
            <p:nvPr/>
          </p:nvCxnSpPr>
          <p:spPr>
            <a:xfrm rot="10800000">
              <a:off x="7512925" y="45785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514" name="Google Shape;1514;p30"/>
            <p:cNvCxnSpPr/>
            <p:nvPr/>
          </p:nvCxnSpPr>
          <p:spPr>
            <a:xfrm flipH="1">
              <a:off x="8348975" y="-6625"/>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2" name="Google Shape;1532;p30"/>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0"/>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0"/>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0"/>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0"/>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0"/>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9" name="Shape 109"/>
        <p:cNvGrpSpPr/>
        <p:nvPr/>
      </p:nvGrpSpPr>
      <p:grpSpPr>
        <a:xfrm>
          <a:off x="0" y="0"/>
          <a:ext cx="0" cy="0"/>
          <a:chOff x="0" y="0"/>
          <a:chExt cx="0" cy="0"/>
        </a:xfrm>
      </p:grpSpPr>
      <p:sp>
        <p:nvSpPr>
          <p:cNvPr id="110" name="Google Shape;110;p4"/>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4"/>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 name="Google Shape;135;p4"/>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9" name="Google Shape;169;p4"/>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70" name="Google Shape;170;p4"/>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71" name="Google Shape;171;p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1546"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1"/>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0" name="Google Shape;1550;p31"/>
          <p:cNvSpPr txBox="1"/>
          <p:nvPr>
            <p:ph type="title"/>
          </p:nvPr>
        </p:nvSpPr>
        <p:spPr>
          <a:xfrm>
            <a:off x="2624328" y="1018528"/>
            <a:ext cx="3904500" cy="190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cap="flat" cmpd="sng" w="9525">
              <a:solidFill>
                <a:srgbClr val="595959"/>
              </a:solidFill>
              <a:prstDash val="solid"/>
              <a:round/>
              <a:headEnd len="med" w="med" type="none"/>
              <a:tailEnd len="med" w="med" type="none"/>
            </a:ln>
          </p:spPr>
        </p:cxnSp>
        <p:cxnSp>
          <p:nvCxnSpPr>
            <p:cNvPr id="1553" name="Google Shape;1553;p31"/>
            <p:cNvCxnSpPr/>
            <p:nvPr/>
          </p:nvCxnSpPr>
          <p:spPr>
            <a:xfrm flipH="1" rot="10800000">
              <a:off x="1562083" y="4492325"/>
              <a:ext cx="1342200" cy="315300"/>
            </a:xfrm>
            <a:prstGeom prst="straightConnector1">
              <a:avLst/>
            </a:prstGeom>
            <a:noFill/>
            <a:ln cap="flat" cmpd="sng" w="9525">
              <a:solidFill>
                <a:srgbClr val="595959"/>
              </a:solidFill>
              <a:prstDash val="solid"/>
              <a:round/>
              <a:headEnd len="med" w="med" type="none"/>
              <a:tailEnd len="med" w="med" type="none"/>
            </a:ln>
          </p:spPr>
        </p:cxnSp>
        <p:cxnSp>
          <p:nvCxnSpPr>
            <p:cNvPr id="1554" name="Google Shape;1554;p31"/>
            <p:cNvCxnSpPr/>
            <p:nvPr/>
          </p:nvCxnSpPr>
          <p:spPr>
            <a:xfrm>
              <a:off x="259558" y="4408000"/>
              <a:ext cx="1332000" cy="392100"/>
            </a:xfrm>
            <a:prstGeom prst="straightConnector1">
              <a:avLst/>
            </a:prstGeom>
            <a:noFill/>
            <a:ln cap="flat" cmpd="sng" w="9525">
              <a:solidFill>
                <a:srgbClr val="595959"/>
              </a:solidFill>
              <a:prstDash val="solid"/>
              <a:round/>
              <a:headEnd len="med" w="med" type="none"/>
              <a:tailEnd len="med" w="med" type="none"/>
            </a:ln>
          </p:spPr>
        </p:cxnSp>
        <p:cxnSp>
          <p:nvCxnSpPr>
            <p:cNvPr id="1555" name="Google Shape;1555;p31"/>
            <p:cNvCxnSpPr/>
            <p:nvPr/>
          </p:nvCxnSpPr>
          <p:spPr>
            <a:xfrm>
              <a:off x="-6867" y="3993550"/>
              <a:ext cx="273900" cy="407100"/>
            </a:xfrm>
            <a:prstGeom prst="straightConnector1">
              <a:avLst/>
            </a:prstGeom>
            <a:noFill/>
            <a:ln cap="flat" cmpd="sng" w="9525">
              <a:solidFill>
                <a:srgbClr val="595959"/>
              </a:solidFill>
              <a:prstDash val="solid"/>
              <a:round/>
              <a:headEnd len="med" w="med" type="none"/>
              <a:tailEnd len="med" w="med" type="none"/>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84" name="Google Shape;1584;p31"/>
            <p:cNvCxnSpPr/>
            <p:nvPr/>
          </p:nvCxnSpPr>
          <p:spPr>
            <a:xfrm rot="10800000">
              <a:off x="5995050" y="226600"/>
              <a:ext cx="1504500" cy="224700"/>
            </a:xfrm>
            <a:prstGeom prst="straightConnector1">
              <a:avLst/>
            </a:prstGeom>
            <a:noFill/>
            <a:ln cap="flat" cmpd="sng" w="9525">
              <a:solidFill>
                <a:srgbClr val="595959"/>
              </a:solidFill>
              <a:prstDash val="solid"/>
              <a:round/>
              <a:headEnd len="med" w="med" type="none"/>
              <a:tailEnd len="med" w="med" type="none"/>
            </a:ln>
          </p:spPr>
        </p:cxnSp>
        <p:cxnSp>
          <p:nvCxnSpPr>
            <p:cNvPr id="1585" name="Google Shape;1585;p31"/>
            <p:cNvCxnSpPr/>
            <p:nvPr/>
          </p:nvCxnSpPr>
          <p:spPr>
            <a:xfrm rot="10800000">
              <a:off x="7512925" y="457850"/>
              <a:ext cx="829500" cy="743400"/>
            </a:xfrm>
            <a:prstGeom prst="straightConnector1">
              <a:avLst/>
            </a:prstGeom>
            <a:noFill/>
            <a:ln cap="flat" cmpd="sng" w="9525">
              <a:solidFill>
                <a:srgbClr val="595959"/>
              </a:solidFill>
              <a:prstDash val="solid"/>
              <a:round/>
              <a:headEnd len="med" w="med" type="none"/>
              <a:tailEnd len="med" w="med" type="none"/>
            </a:ln>
          </p:spPr>
        </p:cxnSp>
        <p:cxnSp>
          <p:nvCxnSpPr>
            <p:cNvPr id="1586" name="Google Shape;1586;p31"/>
            <p:cNvCxnSpPr/>
            <p:nvPr/>
          </p:nvCxnSpPr>
          <p:spPr>
            <a:xfrm flipH="1">
              <a:off x="8348975" y="-6625"/>
              <a:ext cx="796500" cy="1188000"/>
            </a:xfrm>
            <a:prstGeom prst="straightConnector1">
              <a:avLst/>
            </a:prstGeom>
            <a:noFill/>
            <a:ln cap="flat" cmpd="sng" w="9525">
              <a:solidFill>
                <a:srgbClr val="595959"/>
              </a:solidFill>
              <a:prstDash val="solid"/>
              <a:round/>
              <a:headEnd len="med" w="med" type="none"/>
              <a:tailEnd len="med" w="med" type="none"/>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4" name="Google Shape;1604;p31"/>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1"/>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1"/>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1"/>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1"/>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1"/>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18" name="Google Shape;1618;p31"/>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619" name="Shape 1619"/>
        <p:cNvGrpSpPr/>
        <p:nvPr/>
      </p:nvGrpSpPr>
      <p:grpSpPr>
        <a:xfrm>
          <a:off x="0" y="0"/>
          <a:ext cx="0" cy="0"/>
          <a:chOff x="0" y="0"/>
          <a:chExt cx="0" cy="0"/>
        </a:xfrm>
      </p:grpSpPr>
      <p:sp>
        <p:nvSpPr>
          <p:cNvPr id="1620" name="Google Shape;1620;p32"/>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1" name="Google Shape;1621;p32"/>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2" name="Google Shape;1622;p32"/>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42" name="Google Shape;1642;p32"/>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76" name="Google Shape;1676;p32"/>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677" name="Google Shape;1677;p32"/>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678" name="Google Shape;1678;p32"/>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2"/>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2"/>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2"/>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5" name="Shape 175"/>
        <p:cNvGrpSpPr/>
        <p:nvPr/>
      </p:nvGrpSpPr>
      <p:grpSpPr>
        <a:xfrm>
          <a:off x="0" y="0"/>
          <a:ext cx="0" cy="0"/>
          <a:chOff x="0" y="0"/>
          <a:chExt cx="0" cy="0"/>
        </a:xfrm>
      </p:grpSpPr>
      <p:sp>
        <p:nvSpPr>
          <p:cNvPr id="176" name="Google Shape;176;p5"/>
          <p:cNvSpPr txBox="1"/>
          <p:nvPr>
            <p:ph type="title"/>
          </p:nvPr>
        </p:nvSpPr>
        <p:spPr>
          <a:xfrm>
            <a:off x="1807671" y="338325"/>
            <a:ext cx="5528700" cy="61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77" name="Google Shape;177;p5"/>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8" name="Google Shape;178;p5"/>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9" name="Google Shape;179;p5"/>
          <p:cNvSpPr txBox="1"/>
          <p:nvPr>
            <p:ph idx="3" type="subTitle"/>
          </p:nvPr>
        </p:nvSpPr>
        <p:spPr>
          <a:xfrm>
            <a:off x="4956048" y="2221992"/>
            <a:ext cx="2084700" cy="283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0" name="Google Shape;180;p5"/>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1" name="Google Shape;181;p5"/>
          <p:cNvSpPr txBox="1"/>
          <p:nvPr>
            <p:ph hasCustomPrompt="1" idx="5" type="title"/>
          </p:nvPr>
        </p:nvSpPr>
        <p:spPr>
          <a:xfrm>
            <a:off x="2779776"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2" name="Google Shape;182;p5"/>
          <p:cNvSpPr txBox="1"/>
          <p:nvPr>
            <p:ph hasCustomPrompt="1" idx="6" type="title"/>
          </p:nvPr>
        </p:nvSpPr>
        <p:spPr>
          <a:xfrm>
            <a:off x="5641848"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2" name="Google Shape;202;p5"/>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6" name="Google Shape;236;p5"/>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37" name="Google Shape;237;p5"/>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38" name="Google Shape;238;p5"/>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2" name="Shape 242"/>
        <p:cNvGrpSpPr/>
        <p:nvPr/>
      </p:nvGrpSpPr>
      <p:grpSpPr>
        <a:xfrm>
          <a:off x="0" y="0"/>
          <a:ext cx="0" cy="0"/>
          <a:chOff x="0" y="0"/>
          <a:chExt cx="0" cy="0"/>
        </a:xfrm>
      </p:grpSpPr>
      <p:sp>
        <p:nvSpPr>
          <p:cNvPr id="243" name="Google Shape;243;p6"/>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3" name="Google Shape;263;p6"/>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7" name="Google Shape;297;p6"/>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98" name="Google Shape;298;p6"/>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99" name="Google Shape;299;p6"/>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3" name="Shape 303"/>
        <p:cNvGrpSpPr/>
        <p:nvPr/>
      </p:nvGrpSpPr>
      <p:grpSpPr>
        <a:xfrm>
          <a:off x="0" y="0"/>
          <a:ext cx="0" cy="0"/>
          <a:chOff x="0" y="0"/>
          <a:chExt cx="0" cy="0"/>
        </a:xfrm>
      </p:grpSpPr>
      <p:sp>
        <p:nvSpPr>
          <p:cNvPr id="304" name="Google Shape;304;p7"/>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p:txBody>
      </p:sp>
      <p:sp>
        <p:nvSpPr>
          <p:cNvPr id="305" name="Google Shape;305;p7"/>
          <p:cNvSpPr txBox="1"/>
          <p:nvPr>
            <p:ph type="title"/>
          </p:nvPr>
        </p:nvSpPr>
        <p:spPr>
          <a:xfrm>
            <a:off x="804672" y="3319272"/>
            <a:ext cx="3291900" cy="4023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306" name="Google Shape;306;p7"/>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307" name="Google Shape;307;p7"/>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308" name="Google Shape;308;p7"/>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7"/>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9" name="Google Shape;339;p7"/>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340" name="Google Shape;340;p7"/>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6"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8"/>
          <p:cNvSpPr txBox="1"/>
          <p:nvPr>
            <p:ph type="title"/>
          </p:nvPr>
        </p:nvSpPr>
        <p:spPr>
          <a:xfrm>
            <a:off x="2624328" y="1620753"/>
            <a:ext cx="3904500" cy="190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373" name="Google Shape;373;p8"/>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374" name="Google Shape;374;p8"/>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375" name="Google Shape;375;p8"/>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04" name="Google Shape;404;p8"/>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405" name="Google Shape;405;p8"/>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06" name="Google Shape;406;p8"/>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8"/>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8" name="Shape 438"/>
        <p:cNvGrpSpPr/>
        <p:nvPr/>
      </p:nvGrpSpPr>
      <p:grpSpPr>
        <a:xfrm>
          <a:off x="0" y="0"/>
          <a:ext cx="0" cy="0"/>
          <a:chOff x="0" y="0"/>
          <a:chExt cx="0" cy="0"/>
        </a:xfrm>
      </p:grpSpPr>
      <p:sp>
        <p:nvSpPr>
          <p:cNvPr id="439" name="Google Shape;439;p9"/>
          <p:cNvSpPr txBox="1"/>
          <p:nvPr>
            <p:ph type="title"/>
          </p:nvPr>
        </p:nvSpPr>
        <p:spPr>
          <a:xfrm>
            <a:off x="896112" y="2039112"/>
            <a:ext cx="3566100" cy="1362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0" name="Google Shape;440;p9"/>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indent="-317500" lvl="1" marL="914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indent="-317500" lvl="2" marL="1371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indent="-317500" lvl="3" marL="1828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indent="-317500" lvl="4" marL="22860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indent="-317500" lvl="5" marL="2743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indent="-317500" lvl="6" marL="3200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indent="-317500" lvl="7" marL="3657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indent="-317500" lvl="8" marL="4114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p:txBody>
      </p:sp>
      <p:cxnSp>
        <p:nvCxnSpPr>
          <p:cNvPr id="441" name="Google Shape;441;p9"/>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442" name="Google Shape;442;p9"/>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43" name="Google Shape;443;p9"/>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9"/>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74" name="Google Shape;474;p9"/>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475" name="Google Shape;475;p9"/>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1" name="Shape 501"/>
        <p:cNvGrpSpPr/>
        <p:nvPr/>
      </p:nvGrpSpPr>
      <p:grpSpPr>
        <a:xfrm>
          <a:off x="0" y="0"/>
          <a:ext cx="0" cy="0"/>
          <a:chOff x="0" y="0"/>
          <a:chExt cx="0" cy="0"/>
        </a:xfrm>
      </p:grpSpPr>
      <p:sp>
        <p:nvSpPr>
          <p:cNvPr id="502" name="Google Shape;502;p10"/>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p:txBody>
      </p:sp>
      <p:sp>
        <p:nvSpPr>
          <p:cNvPr id="503" name="Google Shape;503;p10"/>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504" name="Google Shape;504;p10"/>
          <p:cNvCxnSpPr/>
          <p:nvPr/>
        </p:nvCxnSpPr>
        <p:spPr>
          <a:xfrm>
            <a:off x="590450" y="4340600"/>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505" name="Google Shape;505;p10"/>
          <p:cNvCxnSpPr/>
          <p:nvPr/>
        </p:nvCxnSpPr>
        <p:spPr>
          <a:xfrm flipH="1" rot="10800000">
            <a:off x="7975" y="4332600"/>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18" name="Google Shape;518;p10"/>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519" name="Google Shape;519;p10"/>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sp>
        <p:nvSpPr>
          <p:cNvPr id="1686" name="Google Shape;1686;p33"/>
          <p:cNvSpPr txBox="1"/>
          <p:nvPr>
            <p:ph type="ctrTitle"/>
          </p:nvPr>
        </p:nvSpPr>
        <p:spPr>
          <a:xfrm>
            <a:off x="5248656" y="2002536"/>
            <a:ext cx="3264300" cy="1792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5000"/>
              <a:t>Twitter Sentiment </a:t>
            </a:r>
            <a:r>
              <a:rPr lang="en" sz="5000"/>
              <a:t>Analysis</a:t>
            </a:r>
            <a:endParaRPr sz="5000">
              <a:solidFill>
                <a:schemeClr val="dk2"/>
              </a:solidFill>
            </a:endParaRPr>
          </a:p>
        </p:txBody>
      </p:sp>
      <p:sp>
        <p:nvSpPr>
          <p:cNvPr id="1687" name="Google Shape;1687;p33"/>
          <p:cNvSpPr txBox="1"/>
          <p:nvPr>
            <p:ph idx="1" type="subTitle"/>
          </p:nvPr>
        </p:nvSpPr>
        <p:spPr>
          <a:xfrm>
            <a:off x="5248656" y="3721608"/>
            <a:ext cx="3264300" cy="89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800"/>
              <a:t>Luca Matteucci, Neeharika Kamireddy, Sneha Jayapradeep, Haaniya Umair, Chirayu Jain</a:t>
            </a:r>
            <a:endParaRPr sz="1800">
              <a:solidFill>
                <a:schemeClr val="accent1"/>
              </a:solidFill>
            </a:endParaRPr>
          </a:p>
        </p:txBody>
      </p:sp>
      <p:pic>
        <p:nvPicPr>
          <p:cNvPr id="1688" name="Google Shape;1688;p33"/>
          <p:cNvPicPr preferRelativeResize="0"/>
          <p:nvPr/>
        </p:nvPicPr>
        <p:blipFill>
          <a:blip r:embed="rId3">
            <a:alphaModFix/>
          </a:blip>
          <a:stretch>
            <a:fillRect/>
          </a:stretch>
        </p:blipFill>
        <p:spPr>
          <a:xfrm>
            <a:off x="994900" y="1029400"/>
            <a:ext cx="3751475" cy="3084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2" name="Shape 1692"/>
        <p:cNvGrpSpPr/>
        <p:nvPr/>
      </p:nvGrpSpPr>
      <p:grpSpPr>
        <a:xfrm>
          <a:off x="0" y="0"/>
          <a:ext cx="0" cy="0"/>
          <a:chOff x="0" y="0"/>
          <a:chExt cx="0" cy="0"/>
        </a:xfrm>
      </p:grpSpPr>
      <p:sp>
        <p:nvSpPr>
          <p:cNvPr id="1693" name="Google Shape;1693;p34"/>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Understanding the Problem</a:t>
            </a:r>
            <a:endParaRPr/>
          </a:p>
        </p:txBody>
      </p:sp>
      <p:sp>
        <p:nvSpPr>
          <p:cNvPr id="1694" name="Google Shape;1694;p34"/>
          <p:cNvSpPr txBox="1"/>
          <p:nvPr>
            <p:ph idx="1" type="subTitle"/>
          </p:nvPr>
        </p:nvSpPr>
        <p:spPr>
          <a:xfrm>
            <a:off x="3625575" y="1790694"/>
            <a:ext cx="1764900" cy="93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Categorization of Sentiment Data</a:t>
            </a:r>
            <a:endParaRPr/>
          </a:p>
        </p:txBody>
      </p:sp>
      <p:grpSp>
        <p:nvGrpSpPr>
          <p:cNvPr id="1695" name="Google Shape;1695;p34"/>
          <p:cNvGrpSpPr/>
          <p:nvPr/>
        </p:nvGrpSpPr>
        <p:grpSpPr>
          <a:xfrm>
            <a:off x="4484494" y="3665228"/>
            <a:ext cx="175013" cy="27000"/>
            <a:chOff x="5662375" y="212375"/>
            <a:chExt cx="175013" cy="27000"/>
          </a:xfrm>
        </p:grpSpPr>
        <p:sp>
          <p:nvSpPr>
            <p:cNvPr id="1696" name="Google Shape;1696;p3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697" name="Google Shape;1697;p3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698" name="Google Shape;1698;p3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sp>
        <p:nvSpPr>
          <p:cNvPr id="1699" name="Google Shape;1699;p34"/>
          <p:cNvSpPr txBox="1"/>
          <p:nvPr>
            <p:ph idx="2" type="subTitle"/>
          </p:nvPr>
        </p:nvSpPr>
        <p:spPr>
          <a:xfrm>
            <a:off x="782425" y="1790700"/>
            <a:ext cx="2248200" cy="93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Importance of Social Media Datasets</a:t>
            </a:r>
            <a:endParaRPr/>
          </a:p>
        </p:txBody>
      </p:sp>
      <p:sp>
        <p:nvSpPr>
          <p:cNvPr id="1700" name="Google Shape;1700;p34"/>
          <p:cNvSpPr txBox="1"/>
          <p:nvPr>
            <p:ph idx="3" type="subTitle"/>
          </p:nvPr>
        </p:nvSpPr>
        <p:spPr>
          <a:xfrm>
            <a:off x="6122602" y="1790700"/>
            <a:ext cx="22482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Objective: </a:t>
            </a:r>
            <a:r>
              <a:rPr lang="en"/>
              <a:t>Unsupervised</a:t>
            </a:r>
            <a:r>
              <a:rPr lang="en"/>
              <a:t> ML</a:t>
            </a:r>
            <a:endParaRPr/>
          </a:p>
        </p:txBody>
      </p:sp>
      <p:sp>
        <p:nvSpPr>
          <p:cNvPr id="1701" name="Google Shape;1701;p34"/>
          <p:cNvSpPr txBox="1"/>
          <p:nvPr>
            <p:ph idx="4" type="subTitle"/>
          </p:nvPr>
        </p:nvSpPr>
        <p:spPr>
          <a:xfrm>
            <a:off x="3383925" y="2444500"/>
            <a:ext cx="2248200" cy="107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Categorizing sentiment data into clusters enables a deeper exploration of sentiment dynamics across diverse subjects.</a:t>
            </a:r>
            <a:endParaRPr>
              <a:latin typeface="Barlow Semi Condensed"/>
              <a:ea typeface="Barlow Semi Condensed"/>
              <a:cs typeface="Barlow Semi Condensed"/>
              <a:sym typeface="Barlow Semi Condensed"/>
            </a:endParaRPr>
          </a:p>
        </p:txBody>
      </p:sp>
      <p:grpSp>
        <p:nvGrpSpPr>
          <p:cNvPr id="1702" name="Google Shape;1702;p34"/>
          <p:cNvGrpSpPr/>
          <p:nvPr/>
        </p:nvGrpSpPr>
        <p:grpSpPr>
          <a:xfrm>
            <a:off x="1560959" y="1088529"/>
            <a:ext cx="691134" cy="689800"/>
            <a:chOff x="5012603" y="2571753"/>
            <a:chExt cx="417024" cy="417024"/>
          </a:xfrm>
        </p:grpSpPr>
        <p:sp>
          <p:nvSpPr>
            <p:cNvPr id="1703" name="Google Shape;1703;p34"/>
            <p:cNvSpPr/>
            <p:nvPr/>
          </p:nvSpPr>
          <p:spPr>
            <a:xfrm>
              <a:off x="5133124" y="2631210"/>
              <a:ext cx="180818" cy="300048"/>
            </a:xfrm>
            <a:custGeom>
              <a:rect b="b" l="l" r="r" t="t"/>
              <a:pathLst>
                <a:path extrusionOk="0" h="14377" w="8664">
                  <a:moveTo>
                    <a:pt x="4683" y="1171"/>
                  </a:moveTo>
                  <a:lnTo>
                    <a:pt x="4683" y="3395"/>
                  </a:lnTo>
                  <a:cubicBezTo>
                    <a:pt x="4683" y="3719"/>
                    <a:pt x="4945" y="3980"/>
                    <a:pt x="5269" y="3980"/>
                  </a:cubicBezTo>
                  <a:lnTo>
                    <a:pt x="7493" y="3980"/>
                  </a:lnTo>
                  <a:lnTo>
                    <a:pt x="7493" y="5620"/>
                  </a:lnTo>
                  <a:lnTo>
                    <a:pt x="5269" y="5620"/>
                  </a:lnTo>
                  <a:cubicBezTo>
                    <a:pt x="4945" y="5620"/>
                    <a:pt x="4683" y="5882"/>
                    <a:pt x="4683" y="6206"/>
                  </a:cubicBezTo>
                  <a:lnTo>
                    <a:pt x="4683" y="9859"/>
                  </a:lnTo>
                  <a:cubicBezTo>
                    <a:pt x="4683" y="10227"/>
                    <a:pt x="4706" y="10648"/>
                    <a:pt x="4975" y="10986"/>
                  </a:cubicBezTo>
                  <a:cubicBezTo>
                    <a:pt x="5327" y="11423"/>
                    <a:pt x="5899" y="11474"/>
                    <a:pt x="6299" y="11474"/>
                  </a:cubicBezTo>
                  <a:lnTo>
                    <a:pt x="7494" y="11474"/>
                  </a:lnTo>
                  <a:lnTo>
                    <a:pt x="7494" y="13158"/>
                  </a:lnTo>
                  <a:cubicBezTo>
                    <a:pt x="7137" y="13183"/>
                    <a:pt x="6635" y="13207"/>
                    <a:pt x="6113" y="13207"/>
                  </a:cubicBezTo>
                  <a:cubicBezTo>
                    <a:pt x="3848" y="13207"/>
                    <a:pt x="3044" y="11806"/>
                    <a:pt x="3044" y="10607"/>
                  </a:cubicBezTo>
                  <a:lnTo>
                    <a:pt x="3044" y="6206"/>
                  </a:lnTo>
                  <a:cubicBezTo>
                    <a:pt x="3044" y="5882"/>
                    <a:pt x="2782" y="5620"/>
                    <a:pt x="2460" y="5620"/>
                  </a:cubicBezTo>
                  <a:lnTo>
                    <a:pt x="1172" y="5620"/>
                  </a:lnTo>
                  <a:lnTo>
                    <a:pt x="1172" y="4090"/>
                  </a:lnTo>
                  <a:cubicBezTo>
                    <a:pt x="2035" y="3913"/>
                    <a:pt x="2690" y="3487"/>
                    <a:pt x="3120" y="2820"/>
                  </a:cubicBezTo>
                  <a:cubicBezTo>
                    <a:pt x="3463" y="2289"/>
                    <a:pt x="3608" y="1697"/>
                    <a:pt x="3703" y="1171"/>
                  </a:cubicBezTo>
                  <a:close/>
                  <a:moveTo>
                    <a:pt x="3208" y="0"/>
                  </a:moveTo>
                  <a:cubicBezTo>
                    <a:pt x="2922" y="0"/>
                    <a:pt x="2677" y="207"/>
                    <a:pt x="2631" y="490"/>
                  </a:cubicBezTo>
                  <a:cubicBezTo>
                    <a:pt x="2409" y="1822"/>
                    <a:pt x="2209" y="2861"/>
                    <a:pt x="537" y="3000"/>
                  </a:cubicBezTo>
                  <a:cubicBezTo>
                    <a:pt x="234" y="3025"/>
                    <a:pt x="1" y="3278"/>
                    <a:pt x="1" y="3582"/>
                  </a:cubicBezTo>
                  <a:lnTo>
                    <a:pt x="1" y="6206"/>
                  </a:lnTo>
                  <a:cubicBezTo>
                    <a:pt x="1" y="6529"/>
                    <a:pt x="263" y="6791"/>
                    <a:pt x="586" y="6791"/>
                  </a:cubicBezTo>
                  <a:lnTo>
                    <a:pt x="1874" y="6791"/>
                  </a:lnTo>
                  <a:lnTo>
                    <a:pt x="1874" y="10607"/>
                  </a:lnTo>
                  <a:cubicBezTo>
                    <a:pt x="1874" y="12618"/>
                    <a:pt x="3355" y="14377"/>
                    <a:pt x="6111" y="14377"/>
                  </a:cubicBezTo>
                  <a:cubicBezTo>
                    <a:pt x="7158" y="14377"/>
                    <a:pt x="8098" y="14285"/>
                    <a:pt x="8137" y="14281"/>
                  </a:cubicBezTo>
                  <a:cubicBezTo>
                    <a:pt x="8436" y="14251"/>
                    <a:pt x="8664" y="14000"/>
                    <a:pt x="8664" y="13699"/>
                  </a:cubicBezTo>
                  <a:lnTo>
                    <a:pt x="8664" y="10888"/>
                  </a:lnTo>
                  <a:cubicBezTo>
                    <a:pt x="8664" y="10565"/>
                    <a:pt x="8402" y="10303"/>
                    <a:pt x="8078" y="10303"/>
                  </a:cubicBezTo>
                  <a:lnTo>
                    <a:pt x="6299" y="10303"/>
                  </a:lnTo>
                  <a:cubicBezTo>
                    <a:pt x="5828" y="10303"/>
                    <a:pt x="5855" y="10292"/>
                    <a:pt x="5855" y="9859"/>
                  </a:cubicBezTo>
                  <a:lnTo>
                    <a:pt x="5855" y="6791"/>
                  </a:lnTo>
                  <a:lnTo>
                    <a:pt x="8078" y="6791"/>
                  </a:lnTo>
                  <a:cubicBezTo>
                    <a:pt x="8402" y="6791"/>
                    <a:pt x="8664" y="6529"/>
                    <a:pt x="8664" y="6206"/>
                  </a:cubicBezTo>
                  <a:lnTo>
                    <a:pt x="8664" y="3397"/>
                  </a:lnTo>
                  <a:cubicBezTo>
                    <a:pt x="8664" y="3073"/>
                    <a:pt x="8402" y="2811"/>
                    <a:pt x="8078" y="2811"/>
                  </a:cubicBezTo>
                  <a:lnTo>
                    <a:pt x="5855" y="2811"/>
                  </a:lnTo>
                  <a:lnTo>
                    <a:pt x="5855" y="586"/>
                  </a:lnTo>
                  <a:cubicBezTo>
                    <a:pt x="5855" y="262"/>
                    <a:pt x="5593" y="0"/>
                    <a:pt x="526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4"/>
            <p:cNvSpPr/>
            <p:nvPr/>
          </p:nvSpPr>
          <p:spPr>
            <a:xfrm>
              <a:off x="5012603" y="2571753"/>
              <a:ext cx="417024" cy="417024"/>
            </a:xfrm>
            <a:custGeom>
              <a:rect b="b" l="l" r="r" t="t"/>
              <a:pathLst>
                <a:path extrusionOk="0" h="19982" w="19982">
                  <a:moveTo>
                    <a:pt x="17053" y="1172"/>
                  </a:moveTo>
                  <a:cubicBezTo>
                    <a:pt x="18007" y="1172"/>
                    <a:pt x="18810" y="1993"/>
                    <a:pt x="18810" y="2966"/>
                  </a:cubicBezTo>
                  <a:lnTo>
                    <a:pt x="18810" y="17017"/>
                  </a:lnTo>
                  <a:cubicBezTo>
                    <a:pt x="18810" y="17990"/>
                    <a:pt x="18007" y="18811"/>
                    <a:pt x="17053" y="18811"/>
                  </a:cubicBezTo>
                  <a:lnTo>
                    <a:pt x="2965" y="18811"/>
                  </a:lnTo>
                  <a:cubicBezTo>
                    <a:pt x="1992" y="18811"/>
                    <a:pt x="1169" y="17990"/>
                    <a:pt x="1169" y="17017"/>
                  </a:cubicBezTo>
                  <a:lnTo>
                    <a:pt x="1169" y="2966"/>
                  </a:lnTo>
                  <a:cubicBezTo>
                    <a:pt x="1169" y="1993"/>
                    <a:pt x="1992" y="1172"/>
                    <a:pt x="2965" y="1172"/>
                  </a:cubicBezTo>
                  <a:close/>
                  <a:moveTo>
                    <a:pt x="2965" y="1"/>
                  </a:moveTo>
                  <a:cubicBezTo>
                    <a:pt x="1346" y="1"/>
                    <a:pt x="0" y="1349"/>
                    <a:pt x="0" y="2966"/>
                  </a:cubicBezTo>
                  <a:lnTo>
                    <a:pt x="0" y="17015"/>
                  </a:lnTo>
                  <a:cubicBezTo>
                    <a:pt x="0" y="18636"/>
                    <a:pt x="1348" y="19982"/>
                    <a:pt x="2965" y="19982"/>
                  </a:cubicBezTo>
                  <a:lnTo>
                    <a:pt x="17053" y="19982"/>
                  </a:lnTo>
                  <a:cubicBezTo>
                    <a:pt x="18672" y="19982"/>
                    <a:pt x="19981" y="18634"/>
                    <a:pt x="19981" y="17015"/>
                  </a:cubicBezTo>
                  <a:lnTo>
                    <a:pt x="19981" y="2966"/>
                  </a:lnTo>
                  <a:cubicBezTo>
                    <a:pt x="19981" y="1349"/>
                    <a:pt x="18672" y="1"/>
                    <a:pt x="1705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5" name="Google Shape;1705;p34"/>
          <p:cNvGrpSpPr/>
          <p:nvPr/>
        </p:nvGrpSpPr>
        <p:grpSpPr>
          <a:xfrm>
            <a:off x="4231058" y="1088519"/>
            <a:ext cx="691141" cy="689806"/>
            <a:chOff x="683125" y="1955275"/>
            <a:chExt cx="299325" cy="294600"/>
          </a:xfrm>
        </p:grpSpPr>
        <p:sp>
          <p:nvSpPr>
            <p:cNvPr id="1706" name="Google Shape;1706;p34"/>
            <p:cNvSpPr/>
            <p:nvPr/>
          </p:nvSpPr>
          <p:spPr>
            <a:xfrm>
              <a:off x="876875" y="1989925"/>
              <a:ext cx="52800" cy="63825"/>
            </a:xfrm>
            <a:custGeom>
              <a:rect b="b" l="l" r="r" t="t"/>
              <a:pathLst>
                <a:path extrusionOk="0" h="2553" w="2112">
                  <a:moveTo>
                    <a:pt x="1072" y="0"/>
                  </a:moveTo>
                  <a:cubicBezTo>
                    <a:pt x="473" y="0"/>
                    <a:pt x="64" y="473"/>
                    <a:pt x="64" y="1009"/>
                  </a:cubicBezTo>
                  <a:cubicBezTo>
                    <a:pt x="1" y="1229"/>
                    <a:pt x="158" y="1324"/>
                    <a:pt x="379" y="1324"/>
                  </a:cubicBezTo>
                  <a:cubicBezTo>
                    <a:pt x="568" y="1324"/>
                    <a:pt x="725" y="1166"/>
                    <a:pt x="725" y="977"/>
                  </a:cubicBezTo>
                  <a:cubicBezTo>
                    <a:pt x="725" y="788"/>
                    <a:pt x="883" y="631"/>
                    <a:pt x="1072" y="631"/>
                  </a:cubicBezTo>
                  <a:cubicBezTo>
                    <a:pt x="1261" y="631"/>
                    <a:pt x="1418" y="788"/>
                    <a:pt x="1418" y="977"/>
                  </a:cubicBezTo>
                  <a:cubicBezTo>
                    <a:pt x="1418" y="1103"/>
                    <a:pt x="1355" y="1198"/>
                    <a:pt x="1229" y="1292"/>
                  </a:cubicBezTo>
                  <a:cubicBezTo>
                    <a:pt x="914" y="1450"/>
                    <a:pt x="725" y="1796"/>
                    <a:pt x="725" y="2206"/>
                  </a:cubicBezTo>
                  <a:cubicBezTo>
                    <a:pt x="725" y="2395"/>
                    <a:pt x="883" y="2552"/>
                    <a:pt x="1072" y="2552"/>
                  </a:cubicBezTo>
                  <a:cubicBezTo>
                    <a:pt x="1261" y="2552"/>
                    <a:pt x="1418" y="2395"/>
                    <a:pt x="1418" y="2206"/>
                  </a:cubicBezTo>
                  <a:cubicBezTo>
                    <a:pt x="1418" y="2080"/>
                    <a:pt x="1481" y="1954"/>
                    <a:pt x="1544" y="1922"/>
                  </a:cubicBezTo>
                  <a:cubicBezTo>
                    <a:pt x="1891" y="1733"/>
                    <a:pt x="2111" y="1355"/>
                    <a:pt x="2111" y="1009"/>
                  </a:cubicBezTo>
                  <a:cubicBezTo>
                    <a:pt x="2111" y="410"/>
                    <a:pt x="1639" y="0"/>
                    <a:pt x="107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4"/>
            <p:cNvSpPr/>
            <p:nvPr/>
          </p:nvSpPr>
          <p:spPr>
            <a:xfrm>
              <a:off x="683125" y="2058450"/>
              <a:ext cx="159900" cy="191425"/>
            </a:xfrm>
            <a:custGeom>
              <a:rect b="b" l="l" r="r" t="t"/>
              <a:pathLst>
                <a:path extrusionOk="0" h="7657" w="6396">
                  <a:moveTo>
                    <a:pt x="3245" y="693"/>
                  </a:moveTo>
                  <a:cubicBezTo>
                    <a:pt x="3812" y="693"/>
                    <a:pt x="4285" y="1166"/>
                    <a:pt x="4285" y="1702"/>
                  </a:cubicBezTo>
                  <a:cubicBezTo>
                    <a:pt x="4285" y="2269"/>
                    <a:pt x="3812" y="2710"/>
                    <a:pt x="3245" y="2710"/>
                  </a:cubicBezTo>
                  <a:cubicBezTo>
                    <a:pt x="2647" y="2710"/>
                    <a:pt x="2174" y="2269"/>
                    <a:pt x="2174" y="1702"/>
                  </a:cubicBezTo>
                  <a:cubicBezTo>
                    <a:pt x="2174" y="1166"/>
                    <a:pt x="2678" y="693"/>
                    <a:pt x="3245" y="693"/>
                  </a:cubicBezTo>
                  <a:close/>
                  <a:moveTo>
                    <a:pt x="3245" y="3434"/>
                  </a:moveTo>
                  <a:cubicBezTo>
                    <a:pt x="4569" y="3434"/>
                    <a:pt x="5671" y="4537"/>
                    <a:pt x="5671" y="5892"/>
                  </a:cubicBezTo>
                  <a:lnTo>
                    <a:pt x="5671" y="6994"/>
                  </a:lnTo>
                  <a:lnTo>
                    <a:pt x="788" y="6994"/>
                  </a:lnTo>
                  <a:lnTo>
                    <a:pt x="788" y="5892"/>
                  </a:lnTo>
                  <a:cubicBezTo>
                    <a:pt x="788" y="4537"/>
                    <a:pt x="1891" y="3434"/>
                    <a:pt x="3245" y="3434"/>
                  </a:cubicBezTo>
                  <a:close/>
                  <a:moveTo>
                    <a:pt x="3182" y="0"/>
                  </a:moveTo>
                  <a:cubicBezTo>
                    <a:pt x="2237" y="0"/>
                    <a:pt x="1418" y="788"/>
                    <a:pt x="1418" y="1733"/>
                  </a:cubicBezTo>
                  <a:cubicBezTo>
                    <a:pt x="1418" y="2206"/>
                    <a:pt x="1607" y="2678"/>
                    <a:pt x="1985" y="2993"/>
                  </a:cubicBezTo>
                  <a:cubicBezTo>
                    <a:pt x="819" y="3466"/>
                    <a:pt x="0" y="4569"/>
                    <a:pt x="0" y="5892"/>
                  </a:cubicBezTo>
                  <a:lnTo>
                    <a:pt x="0" y="7309"/>
                  </a:lnTo>
                  <a:cubicBezTo>
                    <a:pt x="126" y="7499"/>
                    <a:pt x="284" y="7656"/>
                    <a:pt x="441" y="7656"/>
                  </a:cubicBezTo>
                  <a:lnTo>
                    <a:pt x="6018" y="7656"/>
                  </a:lnTo>
                  <a:cubicBezTo>
                    <a:pt x="6238" y="7656"/>
                    <a:pt x="6396" y="7499"/>
                    <a:pt x="6396" y="7309"/>
                  </a:cubicBezTo>
                  <a:lnTo>
                    <a:pt x="6396" y="5892"/>
                  </a:lnTo>
                  <a:cubicBezTo>
                    <a:pt x="6396" y="4569"/>
                    <a:pt x="5545" y="3466"/>
                    <a:pt x="4411" y="2993"/>
                  </a:cubicBezTo>
                  <a:cubicBezTo>
                    <a:pt x="4758" y="2647"/>
                    <a:pt x="4978" y="2206"/>
                    <a:pt x="4978" y="1733"/>
                  </a:cubicBezTo>
                  <a:cubicBezTo>
                    <a:pt x="4978" y="788"/>
                    <a:pt x="4190" y="0"/>
                    <a:pt x="318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4"/>
            <p:cNvSpPr/>
            <p:nvPr/>
          </p:nvSpPr>
          <p:spPr>
            <a:xfrm>
              <a:off x="824900" y="1955275"/>
              <a:ext cx="157550" cy="155975"/>
            </a:xfrm>
            <a:custGeom>
              <a:rect b="b" l="l" r="r" t="t"/>
              <a:pathLst>
                <a:path extrusionOk="0" h="6239" w="6302">
                  <a:moveTo>
                    <a:pt x="3151" y="662"/>
                  </a:moveTo>
                  <a:cubicBezTo>
                    <a:pt x="4505" y="662"/>
                    <a:pt x="5608" y="1765"/>
                    <a:pt x="5608" y="3119"/>
                  </a:cubicBezTo>
                  <a:cubicBezTo>
                    <a:pt x="5608" y="4442"/>
                    <a:pt x="4505" y="5545"/>
                    <a:pt x="3151" y="5545"/>
                  </a:cubicBezTo>
                  <a:cubicBezTo>
                    <a:pt x="2710" y="5545"/>
                    <a:pt x="2332" y="5451"/>
                    <a:pt x="1954" y="5230"/>
                  </a:cubicBezTo>
                  <a:cubicBezTo>
                    <a:pt x="1890" y="5199"/>
                    <a:pt x="1796" y="5199"/>
                    <a:pt x="1733" y="5199"/>
                  </a:cubicBezTo>
                  <a:lnTo>
                    <a:pt x="945" y="5388"/>
                  </a:lnTo>
                  <a:lnTo>
                    <a:pt x="1166" y="4694"/>
                  </a:lnTo>
                  <a:cubicBezTo>
                    <a:pt x="1229" y="4568"/>
                    <a:pt x="1166" y="4505"/>
                    <a:pt x="1134" y="4411"/>
                  </a:cubicBezTo>
                  <a:cubicBezTo>
                    <a:pt x="914" y="4033"/>
                    <a:pt x="756" y="3592"/>
                    <a:pt x="756" y="3119"/>
                  </a:cubicBezTo>
                  <a:cubicBezTo>
                    <a:pt x="725" y="1733"/>
                    <a:pt x="1827" y="662"/>
                    <a:pt x="3151" y="662"/>
                  </a:cubicBezTo>
                  <a:close/>
                  <a:moveTo>
                    <a:pt x="3182" y="0"/>
                  </a:moveTo>
                  <a:cubicBezTo>
                    <a:pt x="1449" y="0"/>
                    <a:pt x="95" y="1418"/>
                    <a:pt x="95" y="3119"/>
                  </a:cubicBezTo>
                  <a:cubicBezTo>
                    <a:pt x="95" y="3655"/>
                    <a:pt x="189" y="4190"/>
                    <a:pt x="473" y="4663"/>
                  </a:cubicBezTo>
                  <a:lnTo>
                    <a:pt x="32" y="5766"/>
                  </a:lnTo>
                  <a:cubicBezTo>
                    <a:pt x="0" y="5860"/>
                    <a:pt x="32" y="5986"/>
                    <a:pt x="126" y="6112"/>
                  </a:cubicBezTo>
                  <a:cubicBezTo>
                    <a:pt x="189" y="6175"/>
                    <a:pt x="315" y="6238"/>
                    <a:pt x="473" y="6238"/>
                  </a:cubicBezTo>
                  <a:lnTo>
                    <a:pt x="1764" y="5923"/>
                  </a:lnTo>
                  <a:cubicBezTo>
                    <a:pt x="2206" y="6144"/>
                    <a:pt x="2678" y="6238"/>
                    <a:pt x="3182" y="6238"/>
                  </a:cubicBezTo>
                  <a:cubicBezTo>
                    <a:pt x="4915" y="6238"/>
                    <a:pt x="6301" y="4820"/>
                    <a:pt x="6301" y="3119"/>
                  </a:cubicBezTo>
                  <a:cubicBezTo>
                    <a:pt x="6301" y="1386"/>
                    <a:pt x="4883" y="0"/>
                    <a:pt x="318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4"/>
            <p:cNvSpPr/>
            <p:nvPr/>
          </p:nvSpPr>
          <p:spPr>
            <a:xfrm>
              <a:off x="895000" y="2058450"/>
              <a:ext cx="17350" cy="18125"/>
            </a:xfrm>
            <a:custGeom>
              <a:rect b="b" l="l" r="r" t="t"/>
              <a:pathLst>
                <a:path extrusionOk="0" h="725" w="694">
                  <a:moveTo>
                    <a:pt x="347" y="0"/>
                  </a:moveTo>
                  <a:cubicBezTo>
                    <a:pt x="158" y="0"/>
                    <a:pt x="0" y="158"/>
                    <a:pt x="0" y="378"/>
                  </a:cubicBezTo>
                  <a:cubicBezTo>
                    <a:pt x="0" y="567"/>
                    <a:pt x="158" y="725"/>
                    <a:pt x="347" y="725"/>
                  </a:cubicBezTo>
                  <a:cubicBezTo>
                    <a:pt x="536" y="725"/>
                    <a:pt x="693" y="567"/>
                    <a:pt x="693" y="378"/>
                  </a:cubicBezTo>
                  <a:cubicBezTo>
                    <a:pt x="693" y="158"/>
                    <a:pt x="536" y="0"/>
                    <a:pt x="34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0" name="Google Shape;1710;p34"/>
          <p:cNvGrpSpPr/>
          <p:nvPr/>
        </p:nvGrpSpPr>
        <p:grpSpPr>
          <a:xfrm>
            <a:off x="6901140" y="1088519"/>
            <a:ext cx="691145" cy="689796"/>
            <a:chOff x="-63252250" y="1930850"/>
            <a:chExt cx="319000" cy="319025"/>
          </a:xfrm>
        </p:grpSpPr>
        <p:sp>
          <p:nvSpPr>
            <p:cNvPr id="1711" name="Google Shape;1711;p34"/>
            <p:cNvSpPr/>
            <p:nvPr/>
          </p:nvSpPr>
          <p:spPr>
            <a:xfrm>
              <a:off x="-63252250" y="1930850"/>
              <a:ext cx="319000" cy="319025"/>
            </a:xfrm>
            <a:custGeom>
              <a:rect b="b" l="l" r="r" t="t"/>
              <a:pathLst>
                <a:path extrusionOk="0" h="12761" w="1276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4"/>
            <p:cNvSpPr/>
            <p:nvPr/>
          </p:nvSpPr>
          <p:spPr>
            <a:xfrm>
              <a:off x="-63160900" y="2021425"/>
              <a:ext cx="137850" cy="137850"/>
            </a:xfrm>
            <a:custGeom>
              <a:rect b="b" l="l" r="r" t="t"/>
              <a:pathLst>
                <a:path extrusionOk="0" h="5514" w="5514">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3" name="Google Shape;1713;p34"/>
          <p:cNvSpPr txBox="1"/>
          <p:nvPr>
            <p:ph idx="5" type="subTitle"/>
          </p:nvPr>
        </p:nvSpPr>
        <p:spPr>
          <a:xfrm>
            <a:off x="782425" y="2444500"/>
            <a:ext cx="2248200" cy="127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Datasets p</a:t>
            </a:r>
            <a:r>
              <a:rPr lang="en"/>
              <a:t>rovide vast public opinions that are crucial for understanding </a:t>
            </a:r>
            <a:r>
              <a:rPr lang="en"/>
              <a:t>prevailing</a:t>
            </a:r>
            <a:r>
              <a:rPr lang="en"/>
              <a:t> attitudes, emotions, and opinions; manual analysis impractical.</a:t>
            </a:r>
            <a:endParaRPr/>
          </a:p>
          <a:p>
            <a:pPr indent="0" lvl="0" marL="0" rtl="0" algn="ctr">
              <a:spcBef>
                <a:spcPts val="0"/>
              </a:spcBef>
              <a:spcAft>
                <a:spcPts val="0"/>
              </a:spcAft>
              <a:buNone/>
            </a:pPr>
            <a:r>
              <a:t/>
            </a:r>
            <a:endParaRPr/>
          </a:p>
        </p:txBody>
      </p:sp>
      <p:sp>
        <p:nvSpPr>
          <p:cNvPr id="1714" name="Google Shape;1714;p34"/>
          <p:cNvSpPr txBox="1"/>
          <p:nvPr>
            <p:ph idx="6" type="subTitle"/>
          </p:nvPr>
        </p:nvSpPr>
        <p:spPr>
          <a:xfrm>
            <a:off x="6122588" y="2444500"/>
            <a:ext cx="2248200" cy="107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Objective is to use unsupervised ML to enhance our understanding of public opinion dynamics and gaining valuable insights from the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8" name="Shape 1718"/>
        <p:cNvGrpSpPr/>
        <p:nvPr/>
      </p:nvGrpSpPr>
      <p:grpSpPr>
        <a:xfrm>
          <a:off x="0" y="0"/>
          <a:ext cx="0" cy="0"/>
          <a:chOff x="0" y="0"/>
          <a:chExt cx="0" cy="0"/>
        </a:xfrm>
      </p:grpSpPr>
      <p:sp>
        <p:nvSpPr>
          <p:cNvPr id="1719" name="Google Shape;1719;p35"/>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t>Our Dataset</a:t>
            </a:r>
            <a:endParaRPr/>
          </a:p>
        </p:txBody>
      </p:sp>
      <p:sp>
        <p:nvSpPr>
          <p:cNvPr id="1720" name="Google Shape;1720;p35"/>
          <p:cNvSpPr txBox="1"/>
          <p:nvPr/>
        </p:nvSpPr>
        <p:spPr>
          <a:xfrm>
            <a:off x="1017775" y="981974"/>
            <a:ext cx="2219400" cy="63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Our dataset contains Tweet</a:t>
            </a:r>
            <a:r>
              <a:rPr lang="en" sz="1600">
                <a:solidFill>
                  <a:schemeClr val="dk2"/>
                </a:solidFill>
                <a:latin typeface="Barlow Semi Condensed"/>
                <a:ea typeface="Barlow Semi Condensed"/>
                <a:cs typeface="Barlow Semi Condensed"/>
                <a:sym typeface="Barlow Semi Condensed"/>
              </a:rPr>
              <a:t>s recorded on </a:t>
            </a:r>
            <a:r>
              <a:rPr lang="en" sz="1600">
                <a:solidFill>
                  <a:schemeClr val="dk2"/>
                </a:solidFill>
                <a:latin typeface="Barlow Semi Condensed"/>
                <a:ea typeface="Barlow Semi Condensed"/>
                <a:cs typeface="Barlow Semi Condensed"/>
                <a:sym typeface="Barlow Semi Condensed"/>
              </a:rPr>
              <a:t>Twitter from  April to June 2009 </a:t>
            </a:r>
            <a:endParaRPr sz="1600">
              <a:solidFill>
                <a:schemeClr val="dk2"/>
              </a:solidFill>
              <a:latin typeface="Barlow Semi Condensed"/>
              <a:ea typeface="Barlow Semi Condensed"/>
              <a:cs typeface="Barlow Semi Condensed"/>
              <a:sym typeface="Barlow Semi Condensed"/>
            </a:endParaRPr>
          </a:p>
          <a:p>
            <a:pPr indent="0" lvl="0" marL="0" rtl="0" algn="ctr">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a:p>
            <a:pPr indent="0" lvl="0" marL="0" marR="0" rtl="0" algn="ctr">
              <a:lnSpc>
                <a:spcPct val="100000"/>
              </a:lnSpc>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p:txBody>
      </p:sp>
      <p:sp>
        <p:nvSpPr>
          <p:cNvPr id="1721" name="Google Shape;1721;p35"/>
          <p:cNvSpPr txBox="1"/>
          <p:nvPr/>
        </p:nvSpPr>
        <p:spPr>
          <a:xfrm>
            <a:off x="2643350" y="3705099"/>
            <a:ext cx="2219400" cy="635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1,600,000 rows and 6 columns</a:t>
            </a:r>
            <a:endParaRPr sz="1600">
              <a:solidFill>
                <a:schemeClr val="dk2"/>
              </a:solidFill>
              <a:latin typeface="Barlow Semi Condensed"/>
              <a:ea typeface="Barlow Semi Condensed"/>
              <a:cs typeface="Barlow Semi Condensed"/>
              <a:sym typeface="Barlow Semi Condensed"/>
            </a:endParaRPr>
          </a:p>
        </p:txBody>
      </p:sp>
      <p:sp>
        <p:nvSpPr>
          <p:cNvPr id="1722" name="Google Shape;1722;p35"/>
          <p:cNvSpPr txBox="1"/>
          <p:nvPr/>
        </p:nvSpPr>
        <p:spPr>
          <a:xfrm>
            <a:off x="2643350" y="3609329"/>
            <a:ext cx="2219400" cy="63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p:txBody>
      </p:sp>
      <p:sp>
        <p:nvSpPr>
          <p:cNvPr id="1723" name="Google Shape;1723;p35"/>
          <p:cNvSpPr txBox="1"/>
          <p:nvPr/>
        </p:nvSpPr>
        <p:spPr>
          <a:xfrm>
            <a:off x="4405650" y="981979"/>
            <a:ext cx="2219400" cy="63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Columns such as Polarity, DateTime, Username and Content of the tweet</a:t>
            </a:r>
            <a:endParaRPr sz="1600">
              <a:solidFill>
                <a:schemeClr val="dk2"/>
              </a:solidFill>
              <a:latin typeface="Barlow Semi Condensed"/>
              <a:ea typeface="Barlow Semi Condensed"/>
              <a:cs typeface="Barlow Semi Condensed"/>
              <a:sym typeface="Barlow Semi Condensed"/>
            </a:endParaRPr>
          </a:p>
          <a:p>
            <a:pPr indent="0" lvl="0" marL="0" rtl="0" algn="ctr">
              <a:lnSpc>
                <a:spcPct val="100000"/>
              </a:lnSpc>
              <a:spcBef>
                <a:spcPts val="0"/>
              </a:spcBef>
              <a:spcAft>
                <a:spcPts val="0"/>
              </a:spcAft>
              <a:buNone/>
            </a:pPr>
            <a:r>
              <a:t/>
            </a:r>
            <a:endParaRPr sz="1600">
              <a:solidFill>
                <a:schemeClr val="dk2"/>
              </a:solidFill>
              <a:latin typeface="Barlow Semi Condensed"/>
              <a:ea typeface="Barlow Semi Condensed"/>
              <a:cs typeface="Barlow Semi Condensed"/>
              <a:sym typeface="Barlow Semi Condensed"/>
            </a:endParaRPr>
          </a:p>
        </p:txBody>
      </p:sp>
      <p:grpSp>
        <p:nvGrpSpPr>
          <p:cNvPr id="1724" name="Google Shape;1724;p35"/>
          <p:cNvGrpSpPr/>
          <p:nvPr/>
        </p:nvGrpSpPr>
        <p:grpSpPr>
          <a:xfrm>
            <a:off x="1620199" y="2106974"/>
            <a:ext cx="5900539" cy="1517351"/>
            <a:chOff x="1621724" y="2106974"/>
            <a:chExt cx="5900539" cy="1517351"/>
          </a:xfrm>
        </p:grpSpPr>
        <p:grpSp>
          <p:nvGrpSpPr>
            <p:cNvPr id="1725" name="Google Shape;1725;p35"/>
            <p:cNvGrpSpPr/>
            <p:nvPr/>
          </p:nvGrpSpPr>
          <p:grpSpPr>
            <a:xfrm>
              <a:off x="2604781" y="2884996"/>
              <a:ext cx="4021755" cy="519"/>
              <a:chOff x="3762454" y="2553002"/>
              <a:chExt cx="1121578" cy="145"/>
            </a:xfrm>
          </p:grpSpPr>
          <p:cxnSp>
            <p:nvCxnSpPr>
              <p:cNvPr id="1726" name="Google Shape;1726;p35"/>
              <p:cNvCxnSpPr/>
              <p:nvPr/>
            </p:nvCxnSpPr>
            <p:spPr>
              <a:xfrm>
                <a:off x="4195395" y="2553002"/>
                <a:ext cx="231600" cy="0"/>
              </a:xfrm>
              <a:prstGeom prst="straightConnector1">
                <a:avLst/>
              </a:prstGeom>
              <a:noFill/>
              <a:ln cap="flat" cmpd="sng" w="9525">
                <a:solidFill>
                  <a:srgbClr val="595959"/>
                </a:solidFill>
                <a:prstDash val="solid"/>
                <a:round/>
                <a:headEnd len="med" w="med" type="none"/>
                <a:tailEnd len="med" w="med" type="none"/>
              </a:ln>
            </p:spPr>
          </p:cxnSp>
          <p:cxnSp>
            <p:nvCxnSpPr>
              <p:cNvPr id="1727" name="Google Shape;1727;p35"/>
              <p:cNvCxnSpPr/>
              <p:nvPr/>
            </p:nvCxnSpPr>
            <p:spPr>
              <a:xfrm>
                <a:off x="4652432" y="2553002"/>
                <a:ext cx="231600" cy="0"/>
              </a:xfrm>
              <a:prstGeom prst="straightConnector1">
                <a:avLst/>
              </a:prstGeom>
              <a:noFill/>
              <a:ln cap="flat" cmpd="sng" w="9525">
                <a:solidFill>
                  <a:srgbClr val="595959"/>
                </a:solidFill>
                <a:prstDash val="solid"/>
                <a:round/>
                <a:headEnd len="med" w="med" type="none"/>
                <a:tailEnd len="med" w="med" type="none"/>
              </a:ln>
            </p:spPr>
          </p:cxnSp>
          <p:cxnSp>
            <p:nvCxnSpPr>
              <p:cNvPr id="1728" name="Google Shape;1728;p35"/>
              <p:cNvCxnSpPr>
                <a:stCxn id="1729" idx="6"/>
                <a:endCxn id="1730" idx="2"/>
              </p:cNvCxnSpPr>
              <p:nvPr/>
            </p:nvCxnSpPr>
            <p:spPr>
              <a:xfrm>
                <a:off x="3762454" y="2553146"/>
                <a:ext cx="183000" cy="0"/>
              </a:xfrm>
              <a:prstGeom prst="straightConnector1">
                <a:avLst/>
              </a:prstGeom>
              <a:noFill/>
              <a:ln cap="flat" cmpd="sng" w="9525">
                <a:solidFill>
                  <a:srgbClr val="595959"/>
                </a:solidFill>
                <a:prstDash val="solid"/>
                <a:round/>
                <a:headEnd len="med" w="med" type="none"/>
                <a:tailEnd len="med" w="med" type="none"/>
              </a:ln>
            </p:spPr>
          </p:cxnSp>
        </p:grpSp>
        <p:cxnSp>
          <p:nvCxnSpPr>
            <p:cNvPr id="1731" name="Google Shape;1731;p35"/>
            <p:cNvCxnSpPr/>
            <p:nvPr/>
          </p:nvCxnSpPr>
          <p:spPr>
            <a:xfrm>
              <a:off x="3752008" y="3186309"/>
              <a:ext cx="0" cy="358200"/>
            </a:xfrm>
            <a:prstGeom prst="straightConnector1">
              <a:avLst/>
            </a:prstGeom>
            <a:noFill/>
            <a:ln cap="flat" cmpd="sng" w="9525">
              <a:solidFill>
                <a:schemeClr val="dk2"/>
              </a:solidFill>
              <a:prstDash val="solid"/>
              <a:round/>
              <a:headEnd len="med" w="med" type="none"/>
              <a:tailEnd len="med" w="med" type="none"/>
            </a:ln>
          </p:spPr>
        </p:cxnSp>
        <p:grpSp>
          <p:nvGrpSpPr>
            <p:cNvPr id="1732" name="Google Shape;1732;p35"/>
            <p:cNvGrpSpPr/>
            <p:nvPr/>
          </p:nvGrpSpPr>
          <p:grpSpPr>
            <a:xfrm>
              <a:off x="3261117" y="2393765"/>
              <a:ext cx="983016" cy="983016"/>
              <a:chOff x="3347725" y="2480342"/>
              <a:chExt cx="810000" cy="810000"/>
            </a:xfrm>
          </p:grpSpPr>
          <p:sp>
            <p:nvSpPr>
              <p:cNvPr id="1730" name="Google Shape;1730;p35"/>
              <p:cNvSpPr/>
              <p:nvPr/>
            </p:nvSpPr>
            <p:spPr>
              <a:xfrm>
                <a:off x="3347725" y="2480342"/>
                <a:ext cx="810000" cy="810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5"/>
              <p:cNvSpPr/>
              <p:nvPr/>
            </p:nvSpPr>
            <p:spPr>
              <a:xfrm>
                <a:off x="3451091" y="2583719"/>
                <a:ext cx="603600" cy="6036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34" name="Google Shape;1734;p35"/>
            <p:cNvCxnSpPr>
              <a:stCxn id="1735" idx="0"/>
            </p:cNvCxnSpPr>
            <p:nvPr/>
          </p:nvCxnSpPr>
          <p:spPr>
            <a:xfrm rot="10800000">
              <a:off x="5391605" y="2122099"/>
              <a:ext cx="0" cy="396900"/>
            </a:xfrm>
            <a:prstGeom prst="straightConnector1">
              <a:avLst/>
            </a:prstGeom>
            <a:noFill/>
            <a:ln cap="flat" cmpd="sng" w="9525">
              <a:solidFill>
                <a:schemeClr val="dk2"/>
              </a:solidFill>
              <a:prstDash val="solid"/>
              <a:round/>
              <a:headEnd len="med" w="med" type="none"/>
              <a:tailEnd len="med" w="med" type="none"/>
            </a:ln>
          </p:spPr>
        </p:cxnSp>
        <p:grpSp>
          <p:nvGrpSpPr>
            <p:cNvPr id="1736" name="Google Shape;1736;p35"/>
            <p:cNvGrpSpPr/>
            <p:nvPr/>
          </p:nvGrpSpPr>
          <p:grpSpPr>
            <a:xfrm>
              <a:off x="4899976" y="2393376"/>
              <a:ext cx="983218" cy="983218"/>
              <a:chOff x="4987056" y="2480342"/>
              <a:chExt cx="809100" cy="809100"/>
            </a:xfrm>
          </p:grpSpPr>
          <p:sp>
            <p:nvSpPr>
              <p:cNvPr id="1737" name="Google Shape;1737;p35"/>
              <p:cNvSpPr/>
              <p:nvPr/>
            </p:nvSpPr>
            <p:spPr>
              <a:xfrm>
                <a:off x="4987056" y="2480342"/>
                <a:ext cx="809100" cy="8091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5"/>
              <p:cNvSpPr/>
              <p:nvPr/>
            </p:nvSpPr>
            <p:spPr>
              <a:xfrm>
                <a:off x="5090423" y="2583719"/>
                <a:ext cx="602400" cy="6024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38" name="Google Shape;1738;p35"/>
            <p:cNvCxnSpPr/>
            <p:nvPr/>
          </p:nvCxnSpPr>
          <p:spPr>
            <a:xfrm>
              <a:off x="7031106" y="3186309"/>
              <a:ext cx="0" cy="357000"/>
            </a:xfrm>
            <a:prstGeom prst="straightConnector1">
              <a:avLst/>
            </a:prstGeom>
            <a:noFill/>
            <a:ln cap="flat" cmpd="sng" w="9525">
              <a:solidFill>
                <a:schemeClr val="dk2"/>
              </a:solidFill>
              <a:prstDash val="solid"/>
              <a:round/>
              <a:headEnd len="med" w="med" type="none"/>
              <a:tailEnd len="med" w="med" type="none"/>
            </a:ln>
          </p:spPr>
        </p:cxnSp>
        <p:grpSp>
          <p:nvGrpSpPr>
            <p:cNvPr id="1739" name="Google Shape;1739;p35"/>
            <p:cNvGrpSpPr/>
            <p:nvPr/>
          </p:nvGrpSpPr>
          <p:grpSpPr>
            <a:xfrm>
              <a:off x="6539045" y="2393178"/>
              <a:ext cx="983218" cy="983218"/>
              <a:chOff x="6626363" y="2480342"/>
              <a:chExt cx="809100" cy="809100"/>
            </a:xfrm>
          </p:grpSpPr>
          <p:sp>
            <p:nvSpPr>
              <p:cNvPr id="1740" name="Google Shape;1740;p35"/>
              <p:cNvSpPr/>
              <p:nvPr/>
            </p:nvSpPr>
            <p:spPr>
              <a:xfrm>
                <a:off x="6626363" y="2480342"/>
                <a:ext cx="809100" cy="8091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5"/>
              <p:cNvSpPr/>
              <p:nvPr/>
            </p:nvSpPr>
            <p:spPr>
              <a:xfrm>
                <a:off x="6729729" y="2583719"/>
                <a:ext cx="602400" cy="602400"/>
              </a:xfrm>
              <a:prstGeom prst="ellipse">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42" name="Google Shape;1742;p35"/>
            <p:cNvCxnSpPr>
              <a:stCxn id="1743" idx="0"/>
            </p:cNvCxnSpPr>
            <p:nvPr/>
          </p:nvCxnSpPr>
          <p:spPr>
            <a:xfrm rot="10800000">
              <a:off x="2113474" y="2122227"/>
              <a:ext cx="0" cy="397200"/>
            </a:xfrm>
            <a:prstGeom prst="straightConnector1">
              <a:avLst/>
            </a:prstGeom>
            <a:noFill/>
            <a:ln cap="flat" cmpd="sng" w="9525">
              <a:solidFill>
                <a:schemeClr val="dk2"/>
              </a:solidFill>
              <a:prstDash val="solid"/>
              <a:round/>
              <a:headEnd len="med" w="med" type="none"/>
              <a:tailEnd len="med" w="med" type="none"/>
            </a:ln>
          </p:spPr>
        </p:cxnSp>
        <p:grpSp>
          <p:nvGrpSpPr>
            <p:cNvPr id="1744" name="Google Shape;1744;p35"/>
            <p:cNvGrpSpPr/>
            <p:nvPr/>
          </p:nvGrpSpPr>
          <p:grpSpPr>
            <a:xfrm>
              <a:off x="1621724" y="2393805"/>
              <a:ext cx="983056" cy="983421"/>
              <a:chOff x="1708681" y="2480698"/>
              <a:chExt cx="809100" cy="809400"/>
            </a:xfrm>
          </p:grpSpPr>
          <p:sp>
            <p:nvSpPr>
              <p:cNvPr id="1729" name="Google Shape;1729;p35"/>
              <p:cNvSpPr/>
              <p:nvPr/>
            </p:nvSpPr>
            <p:spPr>
              <a:xfrm>
                <a:off x="1708681" y="2480698"/>
                <a:ext cx="809100" cy="809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5"/>
              <p:cNvSpPr/>
              <p:nvPr/>
            </p:nvSpPr>
            <p:spPr>
              <a:xfrm>
                <a:off x="1812063" y="2584091"/>
                <a:ext cx="602700" cy="6027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5" name="Google Shape;1745;p35"/>
            <p:cNvSpPr/>
            <p:nvPr/>
          </p:nvSpPr>
          <p:spPr>
            <a:xfrm>
              <a:off x="2073125" y="2106975"/>
              <a:ext cx="79800" cy="79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5"/>
            <p:cNvSpPr/>
            <p:nvPr/>
          </p:nvSpPr>
          <p:spPr>
            <a:xfrm>
              <a:off x="5351645" y="2106974"/>
              <a:ext cx="79800" cy="79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5"/>
            <p:cNvSpPr/>
            <p:nvPr/>
          </p:nvSpPr>
          <p:spPr>
            <a:xfrm>
              <a:off x="3711575" y="3544525"/>
              <a:ext cx="79800" cy="798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5"/>
            <p:cNvSpPr/>
            <p:nvPr/>
          </p:nvSpPr>
          <p:spPr>
            <a:xfrm>
              <a:off x="6990966" y="3544525"/>
              <a:ext cx="79800" cy="798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9" name="Google Shape;1749;p35"/>
          <p:cNvSpPr txBox="1"/>
          <p:nvPr/>
        </p:nvSpPr>
        <p:spPr>
          <a:xfrm>
            <a:off x="5899300" y="3705104"/>
            <a:ext cx="2219400" cy="635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Unclean dataset so had to perform text cleaning and preprocessing</a:t>
            </a:r>
            <a:endParaRPr sz="1600">
              <a:solidFill>
                <a:schemeClr val="dk2"/>
              </a:solidFill>
              <a:latin typeface="Barlow Semi Condensed"/>
              <a:ea typeface="Barlow Semi Condensed"/>
              <a:cs typeface="Barlow Semi Condensed"/>
              <a:sym typeface="Barlow Semi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3" name="Shape 1753"/>
        <p:cNvGrpSpPr/>
        <p:nvPr/>
      </p:nvGrpSpPr>
      <p:grpSpPr>
        <a:xfrm>
          <a:off x="0" y="0"/>
          <a:ext cx="0" cy="0"/>
          <a:chOff x="0" y="0"/>
          <a:chExt cx="0" cy="0"/>
        </a:xfrm>
      </p:grpSpPr>
      <p:sp>
        <p:nvSpPr>
          <p:cNvPr id="1754" name="Google Shape;1754;p36"/>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pic>
        <p:nvPicPr>
          <p:cNvPr id="1755" name="Google Shape;1755;p36"/>
          <p:cNvPicPr preferRelativeResize="0"/>
          <p:nvPr/>
        </p:nvPicPr>
        <p:blipFill>
          <a:blip r:embed="rId3">
            <a:alphaModFix/>
          </a:blip>
          <a:stretch>
            <a:fillRect/>
          </a:stretch>
        </p:blipFill>
        <p:spPr>
          <a:xfrm>
            <a:off x="565625" y="1431700"/>
            <a:ext cx="4075075" cy="2280100"/>
          </a:xfrm>
          <a:prstGeom prst="rect">
            <a:avLst/>
          </a:prstGeom>
          <a:noFill/>
          <a:ln>
            <a:noFill/>
          </a:ln>
        </p:spPr>
      </p:pic>
      <p:pic>
        <p:nvPicPr>
          <p:cNvPr id="1756" name="Google Shape;1756;p36"/>
          <p:cNvPicPr preferRelativeResize="0"/>
          <p:nvPr/>
        </p:nvPicPr>
        <p:blipFill>
          <a:blip r:embed="rId4">
            <a:alphaModFix/>
          </a:blip>
          <a:stretch>
            <a:fillRect/>
          </a:stretch>
        </p:blipFill>
        <p:spPr>
          <a:xfrm>
            <a:off x="4640700" y="1308751"/>
            <a:ext cx="3963850" cy="2921046"/>
          </a:xfrm>
          <a:prstGeom prst="rect">
            <a:avLst/>
          </a:prstGeom>
          <a:noFill/>
          <a:ln>
            <a:noFill/>
          </a:ln>
        </p:spPr>
      </p:pic>
      <p:sp>
        <p:nvSpPr>
          <p:cNvPr id="1757" name="Google Shape;1757;p36"/>
          <p:cNvSpPr txBox="1"/>
          <p:nvPr/>
        </p:nvSpPr>
        <p:spPr>
          <a:xfrm>
            <a:off x="732250" y="4072125"/>
            <a:ext cx="7872300" cy="7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We have an equal </a:t>
            </a:r>
            <a:r>
              <a:rPr lang="en" sz="1600">
                <a:solidFill>
                  <a:schemeClr val="dk2"/>
                </a:solidFill>
                <a:latin typeface="Barlow Semi Condensed"/>
                <a:ea typeface="Barlow Semi Condensed"/>
                <a:cs typeface="Barlow Semi Condensed"/>
                <a:sym typeface="Barlow Semi Condensed"/>
              </a:rPr>
              <a:t>number</a:t>
            </a:r>
            <a:r>
              <a:rPr lang="en" sz="1600">
                <a:solidFill>
                  <a:schemeClr val="dk2"/>
                </a:solidFill>
                <a:latin typeface="Barlow Semi Condensed"/>
                <a:ea typeface="Barlow Semi Condensed"/>
                <a:cs typeface="Barlow Semi Condensed"/>
                <a:sym typeface="Barlow Semi Condensed"/>
              </a:rPr>
              <a:t> of positive and negative reviews, this means our dataset is balanced in terms of these two classes, but it does not provide information about the presence of neutral tweets or potential misclassifications. The top 10 users have </a:t>
            </a:r>
            <a:r>
              <a:rPr lang="en" sz="1600">
                <a:solidFill>
                  <a:schemeClr val="dk2"/>
                </a:solidFill>
                <a:latin typeface="Barlow Semi Condensed"/>
                <a:ea typeface="Barlow Semi Condensed"/>
                <a:cs typeface="Barlow Semi Condensed"/>
                <a:sym typeface="Barlow Semi Condensed"/>
              </a:rPr>
              <a:t>predominantly positive reviews.</a:t>
            </a:r>
            <a:r>
              <a:rPr lang="en" sz="1600">
                <a:solidFill>
                  <a:schemeClr val="dk2"/>
                </a:solidFill>
                <a:latin typeface="Barlow Semi Condensed"/>
                <a:ea typeface="Barlow Semi Condensed"/>
                <a:cs typeface="Barlow Semi Condensed"/>
                <a:sym typeface="Barlow Semi Condensed"/>
              </a:rPr>
              <a:t> </a:t>
            </a:r>
            <a:endParaRPr sz="1600">
              <a:solidFill>
                <a:schemeClr val="dk2"/>
              </a:solidFill>
              <a:latin typeface="Barlow Semi Condensed"/>
              <a:ea typeface="Barlow Semi Condensed"/>
              <a:cs typeface="Barlow Semi Condensed"/>
              <a:sym typeface="Barlow Semi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1" name="Shape 1761"/>
        <p:cNvGrpSpPr/>
        <p:nvPr/>
      </p:nvGrpSpPr>
      <p:grpSpPr>
        <a:xfrm>
          <a:off x="0" y="0"/>
          <a:ext cx="0" cy="0"/>
          <a:chOff x="0" y="0"/>
          <a:chExt cx="0" cy="0"/>
        </a:xfrm>
      </p:grpSpPr>
      <p:sp>
        <p:nvSpPr>
          <p:cNvPr id="1762" name="Google Shape;1762;p37"/>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Sentiment Analysis Results</a:t>
            </a:r>
            <a:endParaRPr/>
          </a:p>
        </p:txBody>
      </p:sp>
      <p:grpSp>
        <p:nvGrpSpPr>
          <p:cNvPr id="1763" name="Google Shape;1763;p37"/>
          <p:cNvGrpSpPr/>
          <p:nvPr/>
        </p:nvGrpSpPr>
        <p:grpSpPr>
          <a:xfrm>
            <a:off x="5410329" y="3904163"/>
            <a:ext cx="920222" cy="577973"/>
            <a:chOff x="5655599" y="1010648"/>
            <a:chExt cx="1245900" cy="1245900"/>
          </a:xfrm>
        </p:grpSpPr>
        <p:sp>
          <p:nvSpPr>
            <p:cNvPr id="1764" name="Google Shape;1764;p37"/>
            <p:cNvSpPr/>
            <p:nvPr/>
          </p:nvSpPr>
          <p:spPr>
            <a:xfrm>
              <a:off x="5655599" y="1010648"/>
              <a:ext cx="1245900" cy="12459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7"/>
            <p:cNvSpPr/>
            <p:nvPr/>
          </p:nvSpPr>
          <p:spPr>
            <a:xfrm>
              <a:off x="5763449" y="1118483"/>
              <a:ext cx="1030200" cy="1030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6" name="Google Shape;1766;p37"/>
          <p:cNvSpPr txBox="1"/>
          <p:nvPr/>
        </p:nvSpPr>
        <p:spPr>
          <a:xfrm>
            <a:off x="5545572" y="4070101"/>
            <a:ext cx="648300" cy="24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Barlow Semi Condensed Medium"/>
                <a:ea typeface="Barlow Semi Condensed Medium"/>
                <a:cs typeface="Barlow Semi Condensed Medium"/>
                <a:sym typeface="Barlow Semi Condensed Medium"/>
              </a:rPr>
              <a:t>0.529</a:t>
            </a:r>
            <a:endParaRPr sz="800">
              <a:solidFill>
                <a:schemeClr val="lt1"/>
              </a:solidFill>
              <a:latin typeface="Barlow Semi Condensed Medium"/>
              <a:ea typeface="Barlow Semi Condensed Medium"/>
              <a:cs typeface="Barlow Semi Condensed Medium"/>
              <a:sym typeface="Barlow Semi Condensed Medium"/>
            </a:endParaRPr>
          </a:p>
        </p:txBody>
      </p:sp>
      <p:sp>
        <p:nvSpPr>
          <p:cNvPr id="1767" name="Google Shape;1767;p37"/>
          <p:cNvSpPr txBox="1"/>
          <p:nvPr/>
        </p:nvSpPr>
        <p:spPr>
          <a:xfrm>
            <a:off x="5038427" y="4560251"/>
            <a:ext cx="1662600" cy="56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2"/>
                </a:solidFill>
                <a:latin typeface="Barlow Semi Condensed"/>
                <a:ea typeface="Barlow Semi Condensed"/>
                <a:cs typeface="Barlow Semi Condensed"/>
                <a:sym typeface="Barlow Semi Condensed"/>
              </a:rPr>
              <a:t>F1 - Pretrained Model</a:t>
            </a:r>
            <a:endParaRPr sz="800">
              <a:solidFill>
                <a:schemeClr val="dk2"/>
              </a:solidFill>
              <a:latin typeface="Barlow Semi Condensed"/>
              <a:ea typeface="Barlow Semi Condensed"/>
              <a:cs typeface="Barlow Semi Condensed"/>
              <a:sym typeface="Barlow Semi Condensed"/>
            </a:endParaRPr>
          </a:p>
        </p:txBody>
      </p:sp>
      <p:sp>
        <p:nvSpPr>
          <p:cNvPr id="1768" name="Google Shape;1768;p37"/>
          <p:cNvSpPr txBox="1"/>
          <p:nvPr/>
        </p:nvSpPr>
        <p:spPr>
          <a:xfrm>
            <a:off x="1158765" y="4040011"/>
            <a:ext cx="877800" cy="53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a:solidFill>
                <a:schemeClr val="lt1"/>
              </a:solidFill>
              <a:latin typeface="Barlow Semi Condensed Medium"/>
              <a:ea typeface="Barlow Semi Condensed Medium"/>
              <a:cs typeface="Barlow Semi Condensed Medium"/>
              <a:sym typeface="Barlow Semi Condensed Medium"/>
            </a:endParaRPr>
          </a:p>
        </p:txBody>
      </p:sp>
      <p:grpSp>
        <p:nvGrpSpPr>
          <p:cNvPr id="1769" name="Google Shape;1769;p37"/>
          <p:cNvGrpSpPr/>
          <p:nvPr/>
        </p:nvGrpSpPr>
        <p:grpSpPr>
          <a:xfrm>
            <a:off x="7094686" y="3880764"/>
            <a:ext cx="920222" cy="577973"/>
            <a:chOff x="3448178" y="196123"/>
            <a:chExt cx="1245900" cy="1245900"/>
          </a:xfrm>
        </p:grpSpPr>
        <p:grpSp>
          <p:nvGrpSpPr>
            <p:cNvPr id="1770" name="Google Shape;1770;p37"/>
            <p:cNvGrpSpPr/>
            <p:nvPr/>
          </p:nvGrpSpPr>
          <p:grpSpPr>
            <a:xfrm>
              <a:off x="3448178" y="196123"/>
              <a:ext cx="1245900" cy="1245900"/>
              <a:chOff x="3549953" y="196123"/>
              <a:chExt cx="1245900" cy="1245900"/>
            </a:xfrm>
          </p:grpSpPr>
          <p:sp>
            <p:nvSpPr>
              <p:cNvPr id="1771" name="Google Shape;1771;p37"/>
              <p:cNvSpPr/>
              <p:nvPr/>
            </p:nvSpPr>
            <p:spPr>
              <a:xfrm>
                <a:off x="3549953" y="196123"/>
                <a:ext cx="1245900" cy="12459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7"/>
              <p:cNvSpPr/>
              <p:nvPr/>
            </p:nvSpPr>
            <p:spPr>
              <a:xfrm>
                <a:off x="3657803" y="303976"/>
                <a:ext cx="1030200" cy="10302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3" name="Google Shape;1773;p37"/>
            <p:cNvSpPr txBox="1"/>
            <p:nvPr/>
          </p:nvSpPr>
          <p:spPr>
            <a:xfrm>
              <a:off x="3631478" y="555969"/>
              <a:ext cx="879300" cy="52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Barlow Semi Condensed Medium"/>
                  <a:ea typeface="Barlow Semi Condensed Medium"/>
                  <a:cs typeface="Barlow Semi Condensed Medium"/>
                  <a:sym typeface="Barlow Semi Condensed Medium"/>
                </a:rPr>
                <a:t>0.508</a:t>
              </a:r>
              <a:endParaRPr sz="800">
                <a:solidFill>
                  <a:schemeClr val="lt1"/>
                </a:solidFill>
                <a:latin typeface="Barlow Semi Condensed Medium"/>
                <a:ea typeface="Barlow Semi Condensed Medium"/>
                <a:cs typeface="Barlow Semi Condensed Medium"/>
                <a:sym typeface="Barlow Semi Condensed Medium"/>
              </a:endParaRPr>
            </a:p>
          </p:txBody>
        </p:sp>
      </p:grpSp>
      <p:sp>
        <p:nvSpPr>
          <p:cNvPr id="1774" name="Google Shape;1774;p37"/>
          <p:cNvSpPr txBox="1"/>
          <p:nvPr/>
        </p:nvSpPr>
        <p:spPr>
          <a:xfrm>
            <a:off x="6940093" y="4513461"/>
            <a:ext cx="1229400" cy="42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2"/>
                </a:solidFill>
                <a:latin typeface="Barlow Semi Condensed"/>
                <a:ea typeface="Barlow Semi Condensed"/>
                <a:cs typeface="Barlow Semi Condensed"/>
                <a:sym typeface="Barlow Semi Condensed"/>
              </a:rPr>
              <a:t>F1 - Word2Vec</a:t>
            </a:r>
            <a:endParaRPr sz="800">
              <a:solidFill>
                <a:schemeClr val="dk2"/>
              </a:solidFill>
              <a:latin typeface="Barlow Semi Condensed"/>
              <a:ea typeface="Barlow Semi Condensed"/>
              <a:cs typeface="Barlow Semi Condensed"/>
              <a:sym typeface="Barlow Semi Condensed"/>
            </a:endParaRPr>
          </a:p>
        </p:txBody>
      </p:sp>
      <p:sp>
        <p:nvSpPr>
          <p:cNvPr id="1775" name="Google Shape;1775;p37"/>
          <p:cNvSpPr txBox="1"/>
          <p:nvPr/>
        </p:nvSpPr>
        <p:spPr>
          <a:xfrm>
            <a:off x="5247675" y="3232638"/>
            <a:ext cx="2754000" cy="59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Scoring compared to given labels</a:t>
            </a:r>
            <a:endParaRPr sz="1200">
              <a:solidFill>
                <a:schemeClr val="dk2"/>
              </a:solidFill>
              <a:latin typeface="Barlow Semi Condensed"/>
              <a:ea typeface="Barlow Semi Condensed"/>
              <a:cs typeface="Barlow Semi Condensed"/>
              <a:sym typeface="Barlow Semi Condensed"/>
            </a:endParaRPr>
          </a:p>
          <a:p>
            <a:pPr indent="0" lvl="0" marL="0" rtl="0" algn="ctr">
              <a:spcBef>
                <a:spcPts val="0"/>
              </a:spcBef>
              <a:spcAft>
                <a:spcPts val="0"/>
              </a:spcAft>
              <a:buNone/>
            </a:pPr>
            <a:r>
              <a:t/>
            </a:r>
            <a:endParaRPr b="1" sz="1200">
              <a:latin typeface="Barlow Semi Condensed"/>
              <a:ea typeface="Barlow Semi Condensed"/>
              <a:cs typeface="Barlow Semi Condensed"/>
              <a:sym typeface="Barlow Semi Condensed"/>
            </a:endParaRPr>
          </a:p>
        </p:txBody>
      </p:sp>
      <p:sp>
        <p:nvSpPr>
          <p:cNvPr id="1776" name="Google Shape;1776;p37"/>
          <p:cNvSpPr txBox="1"/>
          <p:nvPr/>
        </p:nvSpPr>
        <p:spPr>
          <a:xfrm>
            <a:off x="1151988" y="3192850"/>
            <a:ext cx="2348100" cy="39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Borderline tweets</a:t>
            </a:r>
            <a:endParaRPr sz="1600">
              <a:solidFill>
                <a:schemeClr val="dk2"/>
              </a:solidFill>
              <a:latin typeface="Barlow Semi Condensed"/>
              <a:ea typeface="Barlow Semi Condensed"/>
              <a:cs typeface="Barlow Semi Condensed"/>
              <a:sym typeface="Barlow Semi Condensed"/>
            </a:endParaRPr>
          </a:p>
        </p:txBody>
      </p:sp>
      <p:sp>
        <p:nvSpPr>
          <p:cNvPr id="1777" name="Google Shape;1777;p37"/>
          <p:cNvSpPr txBox="1"/>
          <p:nvPr/>
        </p:nvSpPr>
        <p:spPr>
          <a:xfrm>
            <a:off x="740900" y="1718038"/>
            <a:ext cx="2426400" cy="3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7"/>
          <p:cNvSpPr txBox="1"/>
          <p:nvPr/>
        </p:nvSpPr>
        <p:spPr>
          <a:xfrm>
            <a:off x="774450" y="1662138"/>
            <a:ext cx="3645300" cy="872100"/>
          </a:xfrm>
          <a:prstGeom prst="rect">
            <a:avLst/>
          </a:prstGeom>
          <a:noFill/>
          <a:ln>
            <a:noFill/>
          </a:ln>
        </p:spPr>
        <p:txBody>
          <a:bodyPr anchorCtr="0" anchor="t" bIns="91425" lIns="91425" spcFirstLastPara="1" rIns="91425" wrap="square" tIns="91425">
            <a:noAutofit/>
          </a:bodyPr>
          <a:lstStyle/>
          <a:p>
            <a:pPr indent="-285750" lvl="0" marL="457200" rtl="0" algn="l">
              <a:lnSpc>
                <a:spcPct val="100000"/>
              </a:lnSpc>
              <a:spcBef>
                <a:spcPts val="0"/>
              </a:spcBef>
              <a:spcAft>
                <a:spcPts val="0"/>
              </a:spcAft>
              <a:buSzPts val="900"/>
              <a:buChar char="@"/>
            </a:pPr>
            <a:r>
              <a:rPr lang="en" sz="900"/>
              <a:t>i gotta be great i have to everyday is a lessons to me</a:t>
            </a:r>
            <a:endParaRPr sz="900"/>
          </a:p>
          <a:p>
            <a:pPr indent="-285750" lvl="0" marL="457200" marR="0" rtl="0" algn="l">
              <a:lnSpc>
                <a:spcPct val="100000"/>
              </a:lnSpc>
              <a:spcBef>
                <a:spcPts val="1000"/>
              </a:spcBef>
              <a:spcAft>
                <a:spcPts val="0"/>
              </a:spcAft>
              <a:buSzPts val="900"/>
              <a:buChar char="@"/>
            </a:pPr>
            <a:r>
              <a:rPr lang="en" sz="900"/>
              <a:t>some italian like me prefer obama but unfortunately we </a:t>
            </a:r>
            <a:r>
              <a:rPr lang="en" sz="900"/>
              <a:t>have berlusconi</a:t>
            </a:r>
            <a:endParaRPr sz="900"/>
          </a:p>
          <a:p>
            <a:pPr indent="-285750" lvl="0" marL="457200" marR="0" rtl="0" algn="l">
              <a:lnSpc>
                <a:spcPct val="100000"/>
              </a:lnSpc>
              <a:spcBef>
                <a:spcPts val="1000"/>
              </a:spcBef>
              <a:spcAft>
                <a:spcPts val="1000"/>
              </a:spcAft>
              <a:buSzPts val="900"/>
              <a:buChar char="@"/>
            </a:pPr>
            <a:r>
              <a:rPr lang="en" sz="900"/>
              <a:t>this suckss</a:t>
            </a:r>
            <a:r>
              <a:rPr lang="en" sz="900"/>
              <a:t>sssss</a:t>
            </a:r>
            <a:endParaRPr sz="900"/>
          </a:p>
        </p:txBody>
      </p:sp>
      <p:sp>
        <p:nvSpPr>
          <p:cNvPr id="1779" name="Google Shape;1779;p37"/>
          <p:cNvSpPr txBox="1"/>
          <p:nvPr/>
        </p:nvSpPr>
        <p:spPr>
          <a:xfrm>
            <a:off x="737788" y="3583900"/>
            <a:ext cx="3645300" cy="1301700"/>
          </a:xfrm>
          <a:prstGeom prst="rect">
            <a:avLst/>
          </a:prstGeom>
          <a:noFill/>
          <a:ln>
            <a:noFill/>
          </a:ln>
        </p:spPr>
        <p:txBody>
          <a:bodyPr anchorCtr="0" anchor="t" bIns="91425" lIns="91425" spcFirstLastPara="1" rIns="91425" wrap="square" tIns="91425">
            <a:noAutofit/>
          </a:bodyPr>
          <a:lstStyle/>
          <a:p>
            <a:pPr indent="-285750" lvl="0" marL="457200" rtl="0" algn="l">
              <a:spcBef>
                <a:spcPts val="0"/>
              </a:spcBef>
              <a:spcAft>
                <a:spcPts val="0"/>
              </a:spcAft>
              <a:buSzPts val="900"/>
              <a:buChar char="@"/>
            </a:pPr>
            <a:r>
              <a:rPr lang="en" sz="900"/>
              <a:t>4 hours boom boom  </a:t>
            </a:r>
            <a:r>
              <a:rPr i="1" lang="en" sz="900">
                <a:solidFill>
                  <a:srgbClr val="0000FF"/>
                </a:solidFill>
              </a:rPr>
              <a:t>(0,0 similarities)</a:t>
            </a:r>
            <a:endParaRPr i="1" sz="900"/>
          </a:p>
          <a:p>
            <a:pPr indent="-285750" lvl="0" marL="457200" rtl="0" algn="l">
              <a:spcBef>
                <a:spcPts val="1000"/>
              </a:spcBef>
              <a:spcAft>
                <a:spcPts val="0"/>
              </a:spcAft>
              <a:buSzPts val="900"/>
              <a:buChar char="@"/>
            </a:pPr>
            <a:r>
              <a:rPr lang="en" sz="900"/>
              <a:t>got the transformers song going through my head good time to go to sleep i guess</a:t>
            </a:r>
            <a:endParaRPr sz="900"/>
          </a:p>
          <a:p>
            <a:pPr indent="-285750" lvl="0" marL="457200" rtl="0" algn="l">
              <a:spcBef>
                <a:spcPts val="1000"/>
              </a:spcBef>
              <a:spcAft>
                <a:spcPts val="1000"/>
              </a:spcAft>
              <a:buSzPts val="900"/>
              <a:buChar char="@"/>
            </a:pPr>
            <a:r>
              <a:rPr lang="en" sz="900"/>
              <a:t>again but now with picture</a:t>
            </a:r>
            <a:endParaRPr sz="900"/>
          </a:p>
        </p:txBody>
      </p:sp>
      <p:sp>
        <p:nvSpPr>
          <p:cNvPr id="1780" name="Google Shape;1780;p37"/>
          <p:cNvSpPr txBox="1"/>
          <p:nvPr/>
        </p:nvSpPr>
        <p:spPr>
          <a:xfrm>
            <a:off x="4894713" y="1643375"/>
            <a:ext cx="3645300" cy="1481100"/>
          </a:xfrm>
          <a:prstGeom prst="rect">
            <a:avLst/>
          </a:prstGeom>
          <a:noFill/>
          <a:ln>
            <a:noFill/>
          </a:ln>
        </p:spPr>
        <p:txBody>
          <a:bodyPr anchorCtr="0" anchor="t" bIns="91425" lIns="91425" spcFirstLastPara="1" rIns="91425" wrap="square" tIns="91425">
            <a:noAutofit/>
          </a:bodyPr>
          <a:lstStyle/>
          <a:p>
            <a:pPr indent="-285750" lvl="0" marL="457200" rtl="0" algn="l">
              <a:lnSpc>
                <a:spcPct val="100000"/>
              </a:lnSpc>
              <a:spcBef>
                <a:spcPts val="0"/>
              </a:spcBef>
              <a:spcAft>
                <a:spcPts val="0"/>
              </a:spcAft>
              <a:buSzPts val="900"/>
              <a:buChar char="@"/>
            </a:pPr>
            <a:r>
              <a:rPr lang="en" sz="900"/>
              <a:t>kevinspacey u look gr8 2nite mr spacey on the swedish show gr8 impressions of mr clinton amp mr pacino </a:t>
            </a:r>
            <a:r>
              <a:rPr i="1" lang="en" sz="900">
                <a:solidFill>
                  <a:srgbClr val="0000FF"/>
                </a:solidFill>
              </a:rPr>
              <a:t>(borderline score) </a:t>
            </a:r>
            <a:endParaRPr i="1" sz="900"/>
          </a:p>
          <a:p>
            <a:pPr indent="-285750" lvl="0" marL="457200" rtl="0" algn="l">
              <a:lnSpc>
                <a:spcPct val="100000"/>
              </a:lnSpc>
              <a:spcBef>
                <a:spcPts val="1000"/>
              </a:spcBef>
              <a:spcAft>
                <a:spcPts val="0"/>
              </a:spcAft>
              <a:buSzPts val="900"/>
              <a:buChar char="@"/>
            </a:pPr>
            <a:r>
              <a:rPr lang="en" sz="900"/>
              <a:t>crying my f*****g eyes out yeah i am really </a:t>
            </a:r>
            <a:r>
              <a:rPr lang="en" sz="900"/>
              <a:t>f*****g </a:t>
            </a:r>
            <a:r>
              <a:rPr lang="en" sz="900"/>
              <a:t> happy  ughh </a:t>
            </a:r>
            <a:r>
              <a:rPr i="1" lang="en" sz="900">
                <a:solidFill>
                  <a:srgbClr val="0000FF"/>
                </a:solidFill>
              </a:rPr>
              <a:t>(very hard to classify without human eye) </a:t>
            </a:r>
            <a:endParaRPr i="1" sz="900"/>
          </a:p>
          <a:p>
            <a:pPr indent="-285750" lvl="0" marL="457200" rtl="0" algn="l">
              <a:lnSpc>
                <a:spcPct val="100000"/>
              </a:lnSpc>
              <a:spcBef>
                <a:spcPts val="1000"/>
              </a:spcBef>
              <a:spcAft>
                <a:spcPts val="1000"/>
              </a:spcAft>
              <a:buSzPts val="900"/>
              <a:buChar char="@"/>
            </a:pPr>
            <a:r>
              <a:rPr lang="en" sz="900"/>
              <a:t>youre welcome </a:t>
            </a:r>
            <a:r>
              <a:rPr i="1" lang="en" sz="900">
                <a:solidFill>
                  <a:srgbClr val="0000FF"/>
                </a:solidFill>
              </a:rPr>
              <a:t>(0,0 similarities)</a:t>
            </a:r>
            <a:endParaRPr i="1" sz="900">
              <a:solidFill>
                <a:srgbClr val="0000FF"/>
              </a:solidFill>
            </a:endParaRPr>
          </a:p>
        </p:txBody>
      </p:sp>
      <p:sp>
        <p:nvSpPr>
          <p:cNvPr id="1781" name="Google Shape;1781;p37"/>
          <p:cNvSpPr txBox="1"/>
          <p:nvPr/>
        </p:nvSpPr>
        <p:spPr>
          <a:xfrm>
            <a:off x="4042200" y="1610288"/>
            <a:ext cx="369000" cy="3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t>
            </a:r>
            <a:endParaRPr b="1"/>
          </a:p>
        </p:txBody>
      </p:sp>
      <p:sp>
        <p:nvSpPr>
          <p:cNvPr id="1782" name="Google Shape;1782;p37"/>
          <p:cNvSpPr txBox="1"/>
          <p:nvPr/>
        </p:nvSpPr>
        <p:spPr>
          <a:xfrm>
            <a:off x="2203600" y="2038088"/>
            <a:ext cx="369000" cy="3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783" name="Google Shape;1783;p37"/>
          <p:cNvSpPr txBox="1"/>
          <p:nvPr/>
        </p:nvSpPr>
        <p:spPr>
          <a:xfrm>
            <a:off x="2203600" y="2318713"/>
            <a:ext cx="369000" cy="3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784" name="Google Shape;1784;p37"/>
          <p:cNvSpPr txBox="1"/>
          <p:nvPr/>
        </p:nvSpPr>
        <p:spPr>
          <a:xfrm>
            <a:off x="8078313" y="1731725"/>
            <a:ext cx="369000" cy="3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785" name="Google Shape;1785;p37"/>
          <p:cNvSpPr txBox="1"/>
          <p:nvPr/>
        </p:nvSpPr>
        <p:spPr>
          <a:xfrm>
            <a:off x="4711063" y="1610300"/>
            <a:ext cx="369000" cy="3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786" name="Google Shape;1786;p37"/>
          <p:cNvSpPr txBox="1"/>
          <p:nvPr/>
        </p:nvSpPr>
        <p:spPr>
          <a:xfrm>
            <a:off x="4711063" y="2190425"/>
            <a:ext cx="369000" cy="3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787" name="Google Shape;1787;p37"/>
          <p:cNvSpPr txBox="1"/>
          <p:nvPr/>
        </p:nvSpPr>
        <p:spPr>
          <a:xfrm>
            <a:off x="4711063" y="2577425"/>
            <a:ext cx="369000" cy="3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788" name="Google Shape;1788;p37"/>
          <p:cNvSpPr txBox="1"/>
          <p:nvPr/>
        </p:nvSpPr>
        <p:spPr>
          <a:xfrm>
            <a:off x="8155638" y="2190425"/>
            <a:ext cx="369000" cy="3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789" name="Google Shape;1789;p37"/>
          <p:cNvSpPr txBox="1"/>
          <p:nvPr/>
        </p:nvSpPr>
        <p:spPr>
          <a:xfrm>
            <a:off x="3168463" y="3524675"/>
            <a:ext cx="369000" cy="3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790" name="Google Shape;1790;p37"/>
          <p:cNvSpPr txBox="1"/>
          <p:nvPr/>
        </p:nvSpPr>
        <p:spPr>
          <a:xfrm>
            <a:off x="518313" y="3576800"/>
            <a:ext cx="369000" cy="3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791" name="Google Shape;1791;p37"/>
          <p:cNvSpPr txBox="1"/>
          <p:nvPr/>
        </p:nvSpPr>
        <p:spPr>
          <a:xfrm>
            <a:off x="6940088" y="2577425"/>
            <a:ext cx="369000" cy="3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792" name="Google Shape;1792;p37"/>
          <p:cNvSpPr txBox="1"/>
          <p:nvPr/>
        </p:nvSpPr>
        <p:spPr>
          <a:xfrm>
            <a:off x="2693788" y="3963800"/>
            <a:ext cx="369000" cy="3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793" name="Google Shape;1793;p37"/>
          <p:cNvSpPr txBox="1"/>
          <p:nvPr/>
        </p:nvSpPr>
        <p:spPr>
          <a:xfrm>
            <a:off x="518313" y="3810175"/>
            <a:ext cx="369000" cy="3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p:txBody>
      </p:sp>
      <p:sp>
        <p:nvSpPr>
          <p:cNvPr id="1794" name="Google Shape;1794;p37"/>
          <p:cNvSpPr txBox="1"/>
          <p:nvPr/>
        </p:nvSpPr>
        <p:spPr>
          <a:xfrm>
            <a:off x="2543763" y="4248375"/>
            <a:ext cx="369000" cy="3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795" name="Google Shape;1795;p37"/>
          <p:cNvSpPr txBox="1"/>
          <p:nvPr/>
        </p:nvSpPr>
        <p:spPr>
          <a:xfrm>
            <a:off x="518313" y="4248375"/>
            <a:ext cx="369000" cy="3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p:txBody>
      </p:sp>
      <p:sp>
        <p:nvSpPr>
          <p:cNvPr id="1796" name="Google Shape;1796;p37"/>
          <p:cNvSpPr txBox="1"/>
          <p:nvPr/>
        </p:nvSpPr>
        <p:spPr>
          <a:xfrm>
            <a:off x="1152000" y="1323363"/>
            <a:ext cx="2890200" cy="45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Tweets correctly classified</a:t>
            </a:r>
            <a:endParaRPr b="1" sz="1200">
              <a:latin typeface="Barlow Semi Condensed"/>
              <a:ea typeface="Barlow Semi Condensed"/>
              <a:cs typeface="Barlow Semi Condensed"/>
              <a:sym typeface="Barlow Semi Condensed"/>
            </a:endParaRPr>
          </a:p>
        </p:txBody>
      </p:sp>
      <p:sp>
        <p:nvSpPr>
          <p:cNvPr id="1797" name="Google Shape;1797;p37"/>
          <p:cNvSpPr txBox="1"/>
          <p:nvPr/>
        </p:nvSpPr>
        <p:spPr>
          <a:xfrm>
            <a:off x="5080063" y="1288875"/>
            <a:ext cx="2890200" cy="45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Misclassified tweets</a:t>
            </a:r>
            <a:endParaRPr b="1" sz="1200">
              <a:latin typeface="Barlow Semi Condensed"/>
              <a:ea typeface="Barlow Semi Condensed"/>
              <a:cs typeface="Barlow Semi Condensed"/>
              <a:sym typeface="Barlow Semi Condensed"/>
            </a:endParaRPr>
          </a:p>
        </p:txBody>
      </p:sp>
      <p:sp>
        <p:nvSpPr>
          <p:cNvPr id="1798" name="Google Shape;1798;p37"/>
          <p:cNvSpPr txBox="1"/>
          <p:nvPr/>
        </p:nvSpPr>
        <p:spPr>
          <a:xfrm>
            <a:off x="601550" y="1643375"/>
            <a:ext cx="369000" cy="3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99" name="Google Shape;1799;p37"/>
          <p:cNvSpPr txBox="1"/>
          <p:nvPr/>
        </p:nvSpPr>
        <p:spPr>
          <a:xfrm>
            <a:off x="601550" y="1914000"/>
            <a:ext cx="369000" cy="3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00" name="Google Shape;1800;p37"/>
          <p:cNvSpPr txBox="1"/>
          <p:nvPr/>
        </p:nvSpPr>
        <p:spPr>
          <a:xfrm>
            <a:off x="601550" y="2295000"/>
            <a:ext cx="369000" cy="3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4" name="Shape 1804"/>
        <p:cNvGrpSpPr/>
        <p:nvPr/>
      </p:nvGrpSpPr>
      <p:grpSpPr>
        <a:xfrm>
          <a:off x="0" y="0"/>
          <a:ext cx="0" cy="0"/>
          <a:chOff x="0" y="0"/>
          <a:chExt cx="0" cy="0"/>
        </a:xfrm>
      </p:grpSpPr>
      <p:sp>
        <p:nvSpPr>
          <p:cNvPr id="1805" name="Google Shape;1805;p38"/>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Challenges</a:t>
            </a:r>
            <a:endParaRPr/>
          </a:p>
        </p:txBody>
      </p:sp>
      <p:sp>
        <p:nvSpPr>
          <p:cNvPr id="1806" name="Google Shape;1806;p38"/>
          <p:cNvSpPr txBox="1"/>
          <p:nvPr>
            <p:ph idx="1" type="subTitle"/>
          </p:nvPr>
        </p:nvSpPr>
        <p:spPr>
          <a:xfrm>
            <a:off x="1709928" y="1240536"/>
            <a:ext cx="19452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Computational Resources</a:t>
            </a:r>
            <a:endParaRPr sz="1800"/>
          </a:p>
        </p:txBody>
      </p:sp>
      <p:sp>
        <p:nvSpPr>
          <p:cNvPr id="1807" name="Google Shape;1807;p38"/>
          <p:cNvSpPr txBox="1"/>
          <p:nvPr>
            <p:ph idx="2" type="subTitle"/>
          </p:nvPr>
        </p:nvSpPr>
        <p:spPr>
          <a:xfrm>
            <a:off x="1709924" y="1786125"/>
            <a:ext cx="25581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Resource constraints hindered accurate processing of 1.6M tweets</a:t>
            </a:r>
            <a:endParaRPr>
              <a:latin typeface="Barlow Semi Condensed"/>
              <a:ea typeface="Barlow Semi Condensed"/>
              <a:cs typeface="Barlow Semi Condensed"/>
              <a:sym typeface="Barlow Semi Condensed"/>
            </a:endParaRPr>
          </a:p>
        </p:txBody>
      </p:sp>
      <p:sp>
        <p:nvSpPr>
          <p:cNvPr id="1808" name="Google Shape;1808;p38"/>
          <p:cNvSpPr txBox="1"/>
          <p:nvPr>
            <p:ph idx="3" type="subTitle"/>
          </p:nvPr>
        </p:nvSpPr>
        <p:spPr>
          <a:xfrm>
            <a:off x="5468100" y="1240525"/>
            <a:ext cx="27390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Potential previous misclassification of tweets</a:t>
            </a:r>
            <a:endParaRPr sz="1800"/>
          </a:p>
        </p:txBody>
      </p:sp>
      <p:sp>
        <p:nvSpPr>
          <p:cNvPr id="1809" name="Google Shape;1809;p38"/>
          <p:cNvSpPr txBox="1"/>
          <p:nvPr>
            <p:ph idx="4" type="subTitle"/>
          </p:nvPr>
        </p:nvSpPr>
        <p:spPr>
          <a:xfrm>
            <a:off x="5468096" y="1786125"/>
            <a:ext cx="25581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Labels may not accurately reflect sentiment, including neutral tweets misclassified as positive or negative.</a:t>
            </a:r>
            <a:endParaRPr>
              <a:latin typeface="Barlow Semi Condensed"/>
              <a:ea typeface="Barlow Semi Condensed"/>
              <a:cs typeface="Barlow Semi Condensed"/>
              <a:sym typeface="Barlow Semi Condensed"/>
            </a:endParaRPr>
          </a:p>
        </p:txBody>
      </p:sp>
      <p:sp>
        <p:nvSpPr>
          <p:cNvPr id="1810" name="Google Shape;1810;p38"/>
          <p:cNvSpPr txBox="1"/>
          <p:nvPr>
            <p:ph idx="5" type="subTitle"/>
          </p:nvPr>
        </p:nvSpPr>
        <p:spPr>
          <a:xfrm>
            <a:off x="2825500" y="3200400"/>
            <a:ext cx="27390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Sentiment Lexicon</a:t>
            </a:r>
            <a:endParaRPr sz="1900"/>
          </a:p>
        </p:txBody>
      </p:sp>
      <p:sp>
        <p:nvSpPr>
          <p:cNvPr id="1811" name="Google Shape;1811;p38"/>
          <p:cNvSpPr txBox="1"/>
          <p:nvPr>
            <p:ph idx="6" type="subTitle"/>
          </p:nvPr>
        </p:nvSpPr>
        <p:spPr>
          <a:xfrm>
            <a:off x="2825501" y="3441200"/>
            <a:ext cx="25581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Difficulty in creating an accurate, relevant, and comprehensive list of words for classifying tweets as positive or negative</a:t>
            </a:r>
            <a:endParaRPr>
              <a:latin typeface="Barlow Semi Condensed"/>
              <a:ea typeface="Barlow Semi Condensed"/>
              <a:cs typeface="Barlow Semi Condensed"/>
              <a:sym typeface="Barlow Semi Condensed"/>
            </a:endParaRPr>
          </a:p>
        </p:txBody>
      </p:sp>
      <p:sp>
        <p:nvSpPr>
          <p:cNvPr id="1812" name="Google Shape;1812;p38"/>
          <p:cNvSpPr txBox="1"/>
          <p:nvPr>
            <p:ph idx="7" type="subTitle"/>
          </p:nvPr>
        </p:nvSpPr>
        <p:spPr>
          <a:xfrm>
            <a:off x="6464808" y="3200400"/>
            <a:ext cx="19935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Dataset from 2009</a:t>
            </a:r>
            <a:endParaRPr/>
          </a:p>
        </p:txBody>
      </p:sp>
      <p:sp>
        <p:nvSpPr>
          <p:cNvPr id="1813" name="Google Shape;1813;p38"/>
          <p:cNvSpPr txBox="1"/>
          <p:nvPr>
            <p:ph idx="8" type="subTitle"/>
          </p:nvPr>
        </p:nvSpPr>
        <p:spPr>
          <a:xfrm>
            <a:off x="6464798" y="3441200"/>
            <a:ext cx="25581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Our pretrained model was from more recent </a:t>
            </a:r>
            <a:r>
              <a:rPr lang="en" sz="1600"/>
              <a:t>years</a:t>
            </a:r>
            <a:r>
              <a:rPr lang="en" sz="1600"/>
              <a:t>, and it was difficult to correctly preprocess ‘old school emojis’</a:t>
            </a:r>
            <a:endParaRPr>
              <a:latin typeface="Barlow Semi Condensed"/>
              <a:ea typeface="Barlow Semi Condensed"/>
              <a:cs typeface="Barlow Semi Condensed"/>
              <a:sym typeface="Barlow Semi Condensed"/>
            </a:endParaRPr>
          </a:p>
        </p:txBody>
      </p:sp>
      <p:sp>
        <p:nvSpPr>
          <p:cNvPr id="1814" name="Google Shape;1814;p38"/>
          <p:cNvSpPr txBox="1"/>
          <p:nvPr/>
        </p:nvSpPr>
        <p:spPr>
          <a:xfrm>
            <a:off x="512064" y="1548384"/>
            <a:ext cx="1179600" cy="1079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latin typeface="Fjalla One"/>
                <a:ea typeface="Fjalla One"/>
                <a:cs typeface="Fjalla One"/>
                <a:sym typeface="Fjalla One"/>
              </a:rPr>
              <a:t>01</a:t>
            </a:r>
            <a:endParaRPr sz="7200">
              <a:solidFill>
                <a:schemeClr val="accent1"/>
              </a:solidFill>
              <a:latin typeface="Fjalla One"/>
              <a:ea typeface="Fjalla One"/>
              <a:cs typeface="Fjalla One"/>
              <a:sym typeface="Fjalla One"/>
            </a:endParaRPr>
          </a:p>
        </p:txBody>
      </p:sp>
      <p:sp>
        <p:nvSpPr>
          <p:cNvPr id="1815" name="Google Shape;1815;p38"/>
          <p:cNvSpPr txBox="1"/>
          <p:nvPr/>
        </p:nvSpPr>
        <p:spPr>
          <a:xfrm>
            <a:off x="1623369" y="3355848"/>
            <a:ext cx="1179600" cy="1074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latin typeface="Fjalla One"/>
                <a:ea typeface="Fjalla One"/>
                <a:cs typeface="Fjalla One"/>
                <a:sym typeface="Fjalla One"/>
              </a:rPr>
              <a:t>03</a:t>
            </a:r>
            <a:endParaRPr sz="7200">
              <a:solidFill>
                <a:schemeClr val="accent1"/>
              </a:solidFill>
              <a:latin typeface="Fjalla One"/>
              <a:ea typeface="Fjalla One"/>
              <a:cs typeface="Fjalla One"/>
              <a:sym typeface="Fjalla One"/>
            </a:endParaRPr>
          </a:p>
        </p:txBody>
      </p:sp>
      <p:sp>
        <p:nvSpPr>
          <p:cNvPr id="1816" name="Google Shape;1816;p38"/>
          <p:cNvSpPr txBox="1"/>
          <p:nvPr/>
        </p:nvSpPr>
        <p:spPr>
          <a:xfrm>
            <a:off x="5263298" y="3355848"/>
            <a:ext cx="1179600" cy="1074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latin typeface="Fjalla One"/>
                <a:ea typeface="Fjalla One"/>
                <a:cs typeface="Fjalla One"/>
                <a:sym typeface="Fjalla One"/>
              </a:rPr>
              <a:t>04</a:t>
            </a:r>
            <a:endParaRPr sz="7200">
              <a:solidFill>
                <a:schemeClr val="accent1"/>
              </a:solidFill>
              <a:latin typeface="Fjalla One"/>
              <a:ea typeface="Fjalla One"/>
              <a:cs typeface="Fjalla One"/>
              <a:sym typeface="Fjalla One"/>
            </a:endParaRPr>
          </a:p>
        </p:txBody>
      </p:sp>
      <p:sp>
        <p:nvSpPr>
          <p:cNvPr id="1817" name="Google Shape;1817;p38"/>
          <p:cNvSpPr txBox="1"/>
          <p:nvPr/>
        </p:nvSpPr>
        <p:spPr>
          <a:xfrm>
            <a:off x="4268116" y="1548384"/>
            <a:ext cx="1179600" cy="1079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latin typeface="Fjalla One"/>
                <a:ea typeface="Fjalla One"/>
                <a:cs typeface="Fjalla One"/>
                <a:sym typeface="Fjalla One"/>
              </a:rPr>
              <a:t>02</a:t>
            </a:r>
            <a:endParaRPr sz="7200">
              <a:solidFill>
                <a:schemeClr val="accent1"/>
              </a:solidFill>
              <a:latin typeface="Fjalla One"/>
              <a:ea typeface="Fjalla One"/>
              <a:cs typeface="Fjalla One"/>
              <a:sym typeface="Fjalla On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1" name="Shape 1821"/>
        <p:cNvGrpSpPr/>
        <p:nvPr/>
      </p:nvGrpSpPr>
      <p:grpSpPr>
        <a:xfrm>
          <a:off x="0" y="0"/>
          <a:ext cx="0" cy="0"/>
          <a:chOff x="0" y="0"/>
          <a:chExt cx="0" cy="0"/>
        </a:xfrm>
      </p:grpSpPr>
      <p:sp>
        <p:nvSpPr>
          <p:cNvPr id="1822" name="Google Shape;1822;p39"/>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Real World Applications</a:t>
            </a:r>
            <a:endParaRPr/>
          </a:p>
        </p:txBody>
      </p:sp>
      <p:grpSp>
        <p:nvGrpSpPr>
          <p:cNvPr id="1823" name="Google Shape;1823;p39"/>
          <p:cNvGrpSpPr/>
          <p:nvPr/>
        </p:nvGrpSpPr>
        <p:grpSpPr>
          <a:xfrm>
            <a:off x="2132789" y="1152151"/>
            <a:ext cx="4886689" cy="970014"/>
            <a:chOff x="2771600" y="526920"/>
            <a:chExt cx="3480300" cy="1145100"/>
          </a:xfrm>
        </p:grpSpPr>
        <p:sp>
          <p:nvSpPr>
            <p:cNvPr id="1824" name="Google Shape;1824;p39"/>
            <p:cNvSpPr/>
            <p:nvPr/>
          </p:nvSpPr>
          <p:spPr>
            <a:xfrm>
              <a:off x="2771600" y="526920"/>
              <a:ext cx="3480300" cy="1145100"/>
            </a:xfrm>
            <a:prstGeom prst="roundRect">
              <a:avLst>
                <a:gd fmla="val 16667"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9"/>
            <p:cNvSpPr/>
            <p:nvPr/>
          </p:nvSpPr>
          <p:spPr>
            <a:xfrm>
              <a:off x="2849650" y="606775"/>
              <a:ext cx="3324000" cy="9855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6" name="Google Shape;1826;p39"/>
          <p:cNvGrpSpPr/>
          <p:nvPr/>
        </p:nvGrpSpPr>
        <p:grpSpPr>
          <a:xfrm>
            <a:off x="2132789" y="3646414"/>
            <a:ext cx="4886689" cy="970014"/>
            <a:chOff x="2771600" y="526920"/>
            <a:chExt cx="3480300" cy="1145100"/>
          </a:xfrm>
        </p:grpSpPr>
        <p:sp>
          <p:nvSpPr>
            <p:cNvPr id="1827" name="Google Shape;1827;p39"/>
            <p:cNvSpPr/>
            <p:nvPr/>
          </p:nvSpPr>
          <p:spPr>
            <a:xfrm>
              <a:off x="2771600" y="526920"/>
              <a:ext cx="3480300" cy="1145100"/>
            </a:xfrm>
            <a:prstGeom prst="roundRect">
              <a:avLst>
                <a:gd fmla="val 16667"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9"/>
            <p:cNvSpPr/>
            <p:nvPr/>
          </p:nvSpPr>
          <p:spPr>
            <a:xfrm>
              <a:off x="2849650" y="606775"/>
              <a:ext cx="3324000" cy="9855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9" name="Google Shape;1829;p39"/>
          <p:cNvGrpSpPr/>
          <p:nvPr/>
        </p:nvGrpSpPr>
        <p:grpSpPr>
          <a:xfrm>
            <a:off x="2132789" y="2399335"/>
            <a:ext cx="4886689" cy="970014"/>
            <a:chOff x="2771600" y="526920"/>
            <a:chExt cx="3480300" cy="1145100"/>
          </a:xfrm>
        </p:grpSpPr>
        <p:sp>
          <p:nvSpPr>
            <p:cNvPr id="1830" name="Google Shape;1830;p39"/>
            <p:cNvSpPr/>
            <p:nvPr/>
          </p:nvSpPr>
          <p:spPr>
            <a:xfrm>
              <a:off x="2771600" y="526920"/>
              <a:ext cx="3480300" cy="1145100"/>
            </a:xfrm>
            <a:prstGeom prst="roundRect">
              <a:avLst>
                <a:gd fmla="val 16667"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9"/>
            <p:cNvSpPr/>
            <p:nvPr/>
          </p:nvSpPr>
          <p:spPr>
            <a:xfrm>
              <a:off x="2849650" y="606775"/>
              <a:ext cx="3324000" cy="9855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2" name="Google Shape;1832;p39"/>
          <p:cNvSpPr txBox="1"/>
          <p:nvPr>
            <p:ph idx="1" type="subTitle"/>
          </p:nvPr>
        </p:nvSpPr>
        <p:spPr>
          <a:xfrm>
            <a:off x="2276575" y="2914675"/>
            <a:ext cx="4743000" cy="23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Monitor social media for brand sentiment, enabling timely responses to feedback</a:t>
            </a:r>
            <a:endParaRPr/>
          </a:p>
        </p:txBody>
      </p:sp>
      <p:sp>
        <p:nvSpPr>
          <p:cNvPr id="1833" name="Google Shape;1833;p39"/>
          <p:cNvSpPr txBox="1"/>
          <p:nvPr>
            <p:ph idx="4294967295" type="title"/>
          </p:nvPr>
        </p:nvSpPr>
        <p:spPr>
          <a:xfrm>
            <a:off x="2276575" y="1226050"/>
            <a:ext cx="4496100" cy="47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Customer Feedback Analysis</a:t>
            </a:r>
            <a:endParaRPr sz="2000"/>
          </a:p>
        </p:txBody>
      </p:sp>
      <p:sp>
        <p:nvSpPr>
          <p:cNvPr id="1834" name="Google Shape;1834;p39"/>
          <p:cNvSpPr txBox="1"/>
          <p:nvPr>
            <p:ph idx="2" type="subTitle"/>
          </p:nvPr>
        </p:nvSpPr>
        <p:spPr>
          <a:xfrm>
            <a:off x="2276575" y="1667550"/>
            <a:ext cx="4578300" cy="23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Used for real-time analysis of customer feedback to identify trends and insights</a:t>
            </a:r>
            <a:endParaRPr/>
          </a:p>
        </p:txBody>
      </p:sp>
      <p:sp>
        <p:nvSpPr>
          <p:cNvPr id="1835" name="Google Shape;1835;p39"/>
          <p:cNvSpPr txBox="1"/>
          <p:nvPr>
            <p:ph idx="4294967295" type="title"/>
          </p:nvPr>
        </p:nvSpPr>
        <p:spPr>
          <a:xfrm>
            <a:off x="2276575" y="2457571"/>
            <a:ext cx="4496100" cy="47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Brand Monitoring</a:t>
            </a:r>
            <a:endParaRPr sz="2000"/>
          </a:p>
        </p:txBody>
      </p:sp>
      <p:sp>
        <p:nvSpPr>
          <p:cNvPr id="1836" name="Google Shape;1836;p39"/>
          <p:cNvSpPr txBox="1"/>
          <p:nvPr>
            <p:ph idx="4294967295" type="title"/>
          </p:nvPr>
        </p:nvSpPr>
        <p:spPr>
          <a:xfrm>
            <a:off x="2276575" y="3687738"/>
            <a:ext cx="4496100" cy="47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Market Research</a:t>
            </a:r>
            <a:endParaRPr sz="2000"/>
          </a:p>
        </p:txBody>
      </p:sp>
      <p:sp>
        <p:nvSpPr>
          <p:cNvPr id="1837" name="Google Shape;1837;p39"/>
          <p:cNvSpPr txBox="1"/>
          <p:nvPr>
            <p:ph idx="3" type="subTitle"/>
          </p:nvPr>
        </p:nvSpPr>
        <p:spPr>
          <a:xfrm>
            <a:off x="2289416" y="4161777"/>
            <a:ext cx="4892100" cy="23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Apply sentiment analysis for consumer insights in product and marketing decisions</a:t>
            </a:r>
            <a:endParaRPr>
              <a:latin typeface="Barlow Semi Condensed"/>
              <a:ea typeface="Barlow Semi Condensed"/>
              <a:cs typeface="Barlow Semi Condensed"/>
              <a:sym typeface="Barlow Semi Condensed"/>
            </a:endParaRPr>
          </a:p>
        </p:txBody>
      </p:sp>
    </p:spTree>
  </p:cSld>
  <p:clrMapOvr>
    <a:masterClrMapping/>
  </p:clrMapOvr>
</p:sld>
</file>

<file path=ppt/theme/theme1.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