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TDS Compliance Implementation</a:t>
            </a:r>
          </a:p>
          <a:p>
            <a:r>
              <a:t>for Loyalty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Presentation for Senior Management</a:t>
            </a:r>
          </a:p>
          <a:p>
            <a:r>
              <a:t>Ensuring Regulatory Compliance under ITR Rules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Mitigation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Technical Risks:</a:t>
            </a:r>
          </a:p>
          <a:p>
            <a:r>
              <a:t>• Calculation errors → Extensive testing, audit trails</a:t>
            </a:r>
          </a:p>
          <a:p>
            <a:r>
              <a:t>• System downtime → Redundancy, offline capability</a:t>
            </a:r>
          </a:p>
          <a:p>
            <a:r>
              <a:t>• Integration failure → Fallback mechanisms</a:t>
            </a:r>
          </a:p>
          <a:p/>
          <a:p>
            <a:r>
              <a:t>Customer Risks:</a:t>
            </a:r>
          </a:p>
          <a:p>
            <a:r>
              <a:t>• Confusion about TDS → Clear communication</a:t>
            </a:r>
          </a:p>
          <a:p>
            <a:r>
              <a:t>• Redemption issues → Grace period, manual override</a:t>
            </a:r>
          </a:p>
          <a:p>
            <a:r>
              <a:t>• Certificate delays → Automated generation</a:t>
            </a:r>
          </a:p>
          <a:p/>
          <a:p>
            <a:r>
              <a:t>Compliance Risks:</a:t>
            </a:r>
          </a:p>
          <a:p>
            <a:r>
              <a:t>• Regular audits and reconciliation</a:t>
            </a:r>
          </a:p>
          <a:p>
            <a:r>
              <a:t>• Legal team oversight</a:t>
            </a:r>
          </a:p>
          <a:p>
            <a:r>
              <a:t>• Government liaison established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Industry Comparison:</a:t>
            </a:r>
          </a:p>
          <a:p>
            <a:r>
              <a:t>• Competitor A: Manual TDS, customer complaints</a:t>
            </a:r>
          </a:p>
          <a:p>
            <a:r>
              <a:t>• Competitor B: No TDS, under investigation</a:t>
            </a:r>
          </a:p>
          <a:p>
            <a:r>
              <a:t>• Our Solution: Automated, compliant, transparent</a:t>
            </a:r>
          </a:p>
          <a:p/>
          <a:p>
            <a:r>
              <a:t>First-Mover Benefits:</a:t>
            </a:r>
          </a:p>
          <a:p>
            <a:r>
              <a:t>✓ Regulatory goodwill</a:t>
            </a:r>
          </a:p>
          <a:p>
            <a:r>
              <a:t>✓ Customer trust</a:t>
            </a:r>
          </a:p>
          <a:p>
            <a:r>
              <a:t>✓ Industry benchmark</a:t>
            </a:r>
          </a:p>
          <a:p>
            <a:r>
              <a:t>✓ Potential to white-label solution</a:t>
            </a:r>
          </a:p>
          <a:p/>
          <a:p>
            <a:r>
              <a:t>Long-term Value:</a:t>
            </a:r>
          </a:p>
          <a:p>
            <a:r>
              <a:t>• Foundation for comprehensive tax management</a:t>
            </a:r>
          </a:p>
          <a:p>
            <a:r>
              <a:t>• Scalable to other reward programs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Immediate Actions Required:</a:t>
            </a:r>
          </a:p>
          <a:p>
            <a:r>
              <a:t>1. Approve project budget: ₹8,00,000</a:t>
            </a:r>
          </a:p>
          <a:p>
            <a:r>
              <a:t>2. Form implementation team</a:t>
            </a:r>
          </a:p>
          <a:p>
            <a:r>
              <a:t>3. Set target date: Before March 31st</a:t>
            </a:r>
          </a:p>
          <a:p>
            <a:r>
              <a:t>4. Initiate customer communication</a:t>
            </a:r>
          </a:p>
          <a:p/>
          <a:p>
            <a:r>
              <a:t>Decision Required:</a:t>
            </a:r>
          </a:p>
          <a:p>
            <a:r>
              <a:t>Option A: Full Implementation (Recommended)</a:t>
            </a:r>
          </a:p>
          <a:p>
            <a:r>
              <a:t>• Complete automation, 6 weeks, ₹8,00,000</a:t>
            </a:r>
          </a:p>
          <a:p/>
          <a:p>
            <a:r>
              <a:t>Option B: Phased Approach</a:t>
            </a:r>
          </a:p>
          <a:p>
            <a:r>
              <a:t>• High-value customers first, 3 months, ₹5,00,000</a:t>
            </a:r>
          </a:p>
          <a:p/>
          <a:p>
            <a:r>
              <a:t>Recommendation: Option A - Compliance risk too high to delay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Flow:</a:t>
            </a:r>
          </a:p>
          <a:p>
            <a:r>
              <a:t>1. Real-time Monitoring - Track cumulative rewards</a:t>
            </a:r>
          </a:p>
          <a:p>
            <a:r>
              <a:t>2. Threshold Detection - Automatic triggers</a:t>
            </a:r>
          </a:p>
          <a:p>
            <a:r>
              <a:t>3. TDS Calculation - Based on PAN status</a:t>
            </a:r>
          </a:p>
          <a:p>
            <a:r>
              <a:t>4. Withholding - Deduct from transaction</a:t>
            </a:r>
          </a:p>
          <a:p>
            <a:r>
              <a:t>5. Remittance - Monthly to government</a:t>
            </a:r>
          </a:p>
          <a:p>
            <a:r>
              <a:t>6. Certification - Quarterly to customers</a:t>
            </a:r>
          </a:p>
          <a:p/>
          <a:p>
            <a:r>
              <a:t>Database Changes:</a:t>
            </a:r>
          </a:p>
          <a:p>
            <a:r>
              <a:t>• New fields: TDS_held, TDS_applicable, PAN_verified</a:t>
            </a:r>
          </a:p>
          <a:p>
            <a:r>
              <a:t>• New tables: TDS_transactions, TDS_certificates</a:t>
            </a:r>
          </a:p>
          <a:p>
            <a:r>
              <a:t>• Complete audit trail for compliance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Discussion Points:</a:t>
            </a:r>
          </a:p>
          <a:p/>
          <a:p>
            <a:r>
              <a:t>• Timeline flexibility?</a:t>
            </a:r>
          </a:p>
          <a:p>
            <a:r>
              <a:t>• Budget approval process?</a:t>
            </a:r>
          </a:p>
          <a:p>
            <a:r>
              <a:t>• Legal team involvement?</a:t>
            </a:r>
          </a:p>
          <a:p>
            <a:r>
              <a:t>• Customer segment prioritization?</a:t>
            </a:r>
          </a:p>
          <a:p>
            <a:r>
              <a:t>• Communication strategy approval?</a:t>
            </a:r>
          </a:p>
          <a:p/>
          <a:p>
            <a:r>
              <a:t>Contact: Project Management Team</a:t>
            </a:r>
          </a:p>
          <a:p>
            <a:r>
              <a:t>Next Review: [To be scheduled]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Challenge:</a:t>
            </a:r>
          </a:p>
          <a:p>
            <a:r>
              <a:t>• ITR rules mandate TDS on loyalty rewards &gt; ₹20,000 annually</a:t>
            </a:r>
          </a:p>
          <a:p>
            <a:r>
              <a:t>• Current status: Zero TDS compliance - significant regulatory risk</a:t>
            </a:r>
          </a:p>
          <a:p>
            <a:r>
              <a:t>• Solution: Automated TDS withholding system</a:t>
            </a:r>
          </a:p>
          <a:p/>
          <a:p>
            <a:r>
              <a:t>Key Solution Benefits:</a:t>
            </a:r>
          </a:p>
          <a:p>
            <a:r>
              <a:t>✓ Full regulatory compliance</a:t>
            </a:r>
          </a:p>
          <a:p>
            <a:r>
              <a:t>✓ Automated TDS calculation &amp; withholding</a:t>
            </a:r>
          </a:p>
          <a:p>
            <a:r>
              <a:t>✓ Customer transparency</a:t>
            </a:r>
          </a:p>
          <a:p>
            <a:r>
              <a:t>✓ Seamless redemption experience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Regulatory Context - Section 194R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Income Tax Rules Requirements:</a:t>
            </a:r>
          </a:p>
          <a:p/>
          <a:p>
            <a:r>
              <a:t>• Threshold: ₹20,000 per financial year</a:t>
            </a:r>
          </a:p>
          <a:p>
            <a:r>
              <a:t>• TDS Rate: 10% (PAN verified) / 20% (Non-PAN)</a:t>
            </a:r>
          </a:p>
          <a:p>
            <a:r>
              <a:t>• Effective: Already in force</a:t>
            </a:r>
          </a:p>
          <a:p/>
          <a:p>
            <a:r>
              <a:t>Penalty for Non-Compliance:</a:t>
            </a:r>
          </a:p>
          <a:p>
            <a:r>
              <a:t>• Interest @ 1.5% per month</a:t>
            </a:r>
          </a:p>
          <a:p>
            <a:r>
              <a:t>• Penalty up to TDS amount</a:t>
            </a:r>
          </a:p>
          <a:p>
            <a:r>
              <a:t>• Prosecution proceedings possible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Solution: Three-Tier Limit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PAN Verified Customers:</a:t>
            </a:r>
          </a:p>
          <a:p>
            <a:r>
              <a:t>• Limit 1: ₹0 - No TDS</a:t>
            </a:r>
          </a:p>
          <a:p>
            <a:r>
              <a:t>• Limit 2: ₹18,000 - Buffer zone monitoring</a:t>
            </a:r>
          </a:p>
          <a:p>
            <a:r>
              <a:t>• Limit 3: ₹20,000 - TDS trigger point</a:t>
            </a:r>
          </a:p>
          <a:p/>
          <a:p>
            <a:r>
              <a:t>Non-PAN Verified Customers:</a:t>
            </a:r>
          </a:p>
          <a:p>
            <a:r>
              <a:t>• Limit 1: ₹0 - No benefits</a:t>
            </a:r>
          </a:p>
          <a:p>
            <a:r>
              <a:t>• Limit 2: ₹16,000 - Earlier intervention</a:t>
            </a:r>
          </a:p>
          <a:p>
            <a:r>
              <a:t>• Limit 3: ₹20,000 - Higher TDS rate (20%)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Logic - Live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Approaching Threshold:</a:t>
            </a:r>
          </a:p>
          <a:p/>
          <a:p>
            <a:r>
              <a:t>Initial State:</a:t>
            </a:r>
          </a:p>
          <a:p>
            <a:r>
              <a:t>• Cashback Received (FY): ₹19,000</a:t>
            </a:r>
          </a:p>
          <a:p>
            <a:r>
              <a:t>• Unredeemed Points: ₹500</a:t>
            </a:r>
          </a:p>
          <a:p>
            <a:r>
              <a:t>• Customer earns: ₹1,800</a:t>
            </a:r>
          </a:p>
          <a:p/>
          <a:p>
            <a:r>
              <a:t>Calculation:</a:t>
            </a:r>
          </a:p>
          <a:p>
            <a:r>
              <a:t>• Total exposure: ₹21,300</a:t>
            </a:r>
          </a:p>
          <a:p>
            <a:r>
              <a:t>• Exceeds ₹20,000 by: ₹1,300</a:t>
            </a:r>
          </a:p>
          <a:p>
            <a:r>
              <a:t>• TDS @ 10%: ₹2,130</a:t>
            </a:r>
          </a:p>
          <a:p>
            <a:r>
              <a:t>• TDS to deduct now: ₹1,630</a:t>
            </a:r>
          </a:p>
          <a:p>
            <a:r>
              <a:t>• Redeemable points: ₹170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Before ₹20,000 Threshold:</a:t>
            </a:r>
          </a:p>
          <a:p>
            <a:r>
              <a:t>1. Customer earns rewards normally</a:t>
            </a:r>
          </a:p>
          <a:p>
            <a:r>
              <a:t>2. Full redemption available</a:t>
            </a:r>
          </a:p>
          <a:p>
            <a:r>
              <a:t>3. System monitors cumulative total</a:t>
            </a:r>
          </a:p>
          <a:p>
            <a:r>
              <a:t>4. Alert at ₹18,000 (PAN verified)</a:t>
            </a:r>
          </a:p>
          <a:p/>
          <a:p>
            <a:r>
              <a:t>At/After ₹20,000 Threshold:</a:t>
            </a:r>
          </a:p>
          <a:p>
            <a:r>
              <a:t>1. System calculates TDS automatically</a:t>
            </a:r>
          </a:p>
          <a:p>
            <a:r>
              <a:t>2. Withholds TDS from current transaction</a:t>
            </a:r>
          </a:p>
          <a:p>
            <a:r>
              <a:t>3. Shows net redeemable amount</a:t>
            </a:r>
          </a:p>
          <a:p>
            <a:r>
              <a:t>4. Issues TDS certificate quarterly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1: Backend Development (Week 1-2)</a:t>
            </a:r>
          </a:p>
          <a:p>
            <a:r>
              <a:t>• TDS calculation engine</a:t>
            </a:r>
          </a:p>
          <a:p>
            <a:r>
              <a:t>• Database schema updates</a:t>
            </a:r>
          </a:p>
          <a:p>
            <a:r>
              <a:t>• PAN verification integration</a:t>
            </a:r>
          </a:p>
          <a:p/>
          <a:p>
            <a:r>
              <a:t>Phase 2: Frontend Integration (Week 3)</a:t>
            </a:r>
          </a:p>
          <a:p>
            <a:r>
              <a:t>• Customer notification system</a:t>
            </a:r>
          </a:p>
          <a:p>
            <a:r>
              <a:t>• Balance display updates</a:t>
            </a:r>
          </a:p>
          <a:p/>
          <a:p>
            <a:r>
              <a:t>Phase 3: Compliance Setup (Week 4)</a:t>
            </a:r>
          </a:p>
          <a:p>
            <a:r>
              <a:t>• Government portal integration</a:t>
            </a:r>
          </a:p>
          <a:p>
            <a:r>
              <a:t>• Form 26AS generation</a:t>
            </a:r>
          </a:p>
          <a:p/>
          <a:p>
            <a:r>
              <a:t>Phase 4: Launch (Month 2)</a:t>
            </a:r>
          </a:p>
          <a:p>
            <a:r>
              <a:t>• Pilot with select customers</a:t>
            </a:r>
          </a:p>
          <a:p>
            <a:r>
              <a:t>• Full rollout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Impact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Cost of Implementation:</a:t>
            </a:r>
          </a:p>
          <a:p>
            <a:r>
              <a:t>• Development: ₹5,00,000</a:t>
            </a:r>
          </a:p>
          <a:p>
            <a:r>
              <a:t>• Testing &amp; QA: ₹1,00,000</a:t>
            </a:r>
          </a:p>
          <a:p>
            <a:r>
              <a:t>• Integration: ₹2,00,000</a:t>
            </a:r>
          </a:p>
          <a:p>
            <a:r>
              <a:t>• Total One-time: ₹8,00,000</a:t>
            </a:r>
          </a:p>
          <a:p>
            <a:r>
              <a:t>• Recurring: ₹6,00,000/year</a:t>
            </a:r>
          </a:p>
          <a:p/>
          <a:p>
            <a:r>
              <a:t>Cost of Non-Compliance:</a:t>
            </a:r>
          </a:p>
          <a:p>
            <a:r>
              <a:t>• Penalty (1 year): ₹50,00,000+</a:t>
            </a:r>
          </a:p>
          <a:p>
            <a:r>
              <a:t>• Interest: ₹9,00,000+</a:t>
            </a:r>
          </a:p>
          <a:p>
            <a:r>
              <a:t>• Legal proceedings: ₹10,00,000+</a:t>
            </a:r>
          </a:p>
          <a:p>
            <a:r>
              <a:t>• Total Risk: ₹69,00,000+</a:t>
            </a:r>
          </a:p>
          <a:p/>
          <a:p>
            <a:r>
              <a:t>ROI: Cost recovered by avoiding just 2% of penalty risk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Metrics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Compliance Metrics:</a:t>
            </a:r>
          </a:p>
          <a:p>
            <a:r>
              <a:t>• 100% TDS collection on applicable rewards</a:t>
            </a:r>
          </a:p>
          <a:p>
            <a:r>
              <a:t>• 0% penalty from tax authorities</a:t>
            </a:r>
          </a:p>
          <a:p>
            <a:r>
              <a:t>• 100% timely government remittance</a:t>
            </a:r>
          </a:p>
          <a:p/>
          <a:p>
            <a:r>
              <a:t>Customer Metrics:</a:t>
            </a:r>
          </a:p>
          <a:p>
            <a:r>
              <a:t>• &lt;5% increase in support queries</a:t>
            </a:r>
          </a:p>
          <a:p>
            <a:r>
              <a:t>• &gt;90% customer satisfaction maintained</a:t>
            </a:r>
          </a:p>
          <a:p>
            <a:r>
              <a:t>• &lt;2% churn in high-value segment</a:t>
            </a:r>
          </a:p>
          <a:p/>
          <a:p>
            <a:r>
              <a:t>Operational Metrics:</a:t>
            </a:r>
          </a:p>
          <a:p>
            <a:r>
              <a:t>• 100% automated calculations</a:t>
            </a:r>
          </a:p>
          <a:p>
            <a:r>
              <a:t>• &lt;1% manual interventions</a:t>
            </a:r>
          </a:p>
          <a:p>
            <a:r>
              <a:t>• 99.9% system uptime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