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exterior view of a modern building facade covered with alumin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rxiv.org/abs/2311.03316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/>
          <p:nvPr>
            <p:ph type="ctrTitle"/>
          </p:nvPr>
        </p:nvSpPr>
        <p:spPr>
          <a:xfrm>
            <a:off x="1206498" y="804410"/>
            <a:ext cx="21971004" cy="3170929"/>
          </a:xfrm>
          <a:prstGeom prst="rect">
            <a:avLst/>
          </a:prstGeom>
        </p:spPr>
        <p:txBody>
          <a:bodyPr anchor="ctr"/>
          <a:lstStyle/>
          <a:p>
            <a:pPr algn="ctr">
              <a:defRPr spc="-96" sz="4800">
                <a:latin typeface="Calibri"/>
                <a:ea typeface="Calibri"/>
                <a:cs typeface="Calibri"/>
                <a:sym typeface="Calibri"/>
              </a:defRPr>
            </a:pPr>
            <a:r>
              <a:t>Improving Collaborative Filtering Recommendation </a:t>
            </a:r>
          </a:p>
          <a:p>
            <a:pPr algn="ctr">
              <a:defRPr spc="-96" sz="4800">
                <a:latin typeface="Calibri"/>
                <a:ea typeface="Calibri"/>
                <a:cs typeface="Calibri"/>
                <a:sym typeface="Calibri"/>
              </a:defRPr>
            </a:pPr>
            <a:r>
              <a:t>via </a:t>
            </a:r>
          </a:p>
          <a:p>
            <a:pPr algn="ctr">
              <a:defRPr spc="-96" sz="4800">
                <a:latin typeface="Calibri"/>
                <a:ea typeface="Calibri"/>
                <a:cs typeface="Calibri"/>
                <a:sym typeface="Calibri"/>
              </a:defRPr>
            </a:pPr>
            <a:r>
              <a:t>Graph Learning</a:t>
            </a:r>
          </a:p>
        </p:txBody>
      </p:sp>
      <p:sp>
        <p:nvSpPr>
          <p:cNvPr id="172" name="Content Placeholder 2"/>
          <p:cNvSpPr txBox="1"/>
          <p:nvPr>
            <p:ph type="subTitle" sz="half" idx="1"/>
          </p:nvPr>
        </p:nvSpPr>
        <p:spPr>
          <a:xfrm>
            <a:off x="1643145" y="4947208"/>
            <a:ext cx="21971001" cy="3821585"/>
          </a:xfrm>
          <a:prstGeom prst="rect">
            <a:avLst/>
          </a:prstGeom>
        </p:spPr>
        <p:txBody>
          <a:bodyPr anchor="ctr"/>
          <a:lstStyle/>
          <a:p>
            <a:pPr lvl="2" marL="1701800" indent="-4826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A Deep Dive into Graph Learning</a:t>
            </a:r>
          </a:p>
          <a:p>
            <a:pPr lvl="2" marL="1701800" indent="-4826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701800" indent="-4826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Paper by Yongyu Wang, JD Logistics</a:t>
            </a:r>
          </a:p>
          <a:p>
            <a:pPr lvl="3" marL="2311400" indent="-4826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https://arxiv.org/abs/2311.03316</a:t>
            </a:r>
          </a:p>
        </p:txBody>
      </p:sp>
      <p:sp>
        <p:nvSpPr>
          <p:cNvPr id="173" name="Neeharika Singh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1" algn="r" defTabSz="825500">
              <a:lnSpc>
                <a:spcPct val="100000"/>
              </a:lnSpc>
              <a:spcBef>
                <a:spcPts val="0"/>
              </a:spcBef>
              <a:defRPr sz="3600">
                <a:latin typeface="Calibri"/>
                <a:ea typeface="Calibri"/>
                <a:cs typeface="Calibri"/>
                <a:sym typeface="Calibri"/>
              </a:defRPr>
            </a:pPr>
            <a:r>
              <a:t>Neeharika Singh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ctrTitle"/>
          </p:nvPr>
        </p:nvSpPr>
        <p:spPr>
          <a:xfrm>
            <a:off x="1206498" y="1056921"/>
            <a:ext cx="21971004" cy="1801769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6" name="Content Placeholder 2"/>
          <p:cNvSpPr txBox="1"/>
          <p:nvPr>
            <p:ph type="subTitle" idx="1"/>
          </p:nvPr>
        </p:nvSpPr>
        <p:spPr>
          <a:xfrm>
            <a:off x="1201342" y="2640809"/>
            <a:ext cx="21971001" cy="9787173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Recommendation systems in e-commerce.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Predicts preferences using historical data.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Navigates vast product selections efficiently.</a:t>
            </a:r>
          </a:p>
          <a:p>
            <a:pPr lvl="2" indent="1257300">
              <a:spcBef>
                <a:spcPts val="800"/>
              </a:spcBef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Importance of personalized user experience.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Enhances customer satisfaction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Purchase decision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Role of Collaborative Filtering (CF) in recommendations.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Predicts based on user similarities.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Enhances accuracy through shared preferences.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ctrTitle"/>
          </p:nvPr>
        </p:nvSpPr>
        <p:spPr>
          <a:xfrm>
            <a:off x="1206498" y="677403"/>
            <a:ext cx="21971004" cy="2853620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Understanding Collaborative Filtering</a:t>
            </a:r>
          </a:p>
        </p:txBody>
      </p:sp>
      <p:sp>
        <p:nvSpPr>
          <p:cNvPr id="179" name="Content Placeholder 2"/>
          <p:cNvSpPr txBox="1"/>
          <p:nvPr>
            <p:ph type="subTitle" idx="1"/>
          </p:nvPr>
        </p:nvSpPr>
        <p:spPr>
          <a:xfrm>
            <a:off x="1206500" y="3101801"/>
            <a:ext cx="21971000" cy="8195556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Basic principle: Users with similar past preferences likely have similar future preferences.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CF can be classified in two categories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User Based CF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Item Based DF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Traditional method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 k-nearest neighbor (k-NN) graph approach.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ctrTitle"/>
          </p:nvPr>
        </p:nvSpPr>
        <p:spPr>
          <a:xfrm>
            <a:off x="1206498" y="890882"/>
            <a:ext cx="21971004" cy="2079160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Limitations of Traditional k-NN in CF</a:t>
            </a:r>
          </a:p>
        </p:txBody>
      </p:sp>
      <p:sp>
        <p:nvSpPr>
          <p:cNvPr id="182" name="Content Placeholder 2"/>
          <p:cNvSpPr txBox="1"/>
          <p:nvPr>
            <p:ph type="subTitle" sz="half" idx="1"/>
          </p:nvPr>
        </p:nvSpPr>
        <p:spPr>
          <a:xfrm>
            <a:off x="1206500" y="3744153"/>
            <a:ext cx="21971000" cy="5210316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Fixed-Size Neighborhood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Limits considering a broader pattern in data.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Local Relationships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Focuses mainly on local preferences, missing global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ctrTitle"/>
          </p:nvPr>
        </p:nvSpPr>
        <p:spPr>
          <a:xfrm>
            <a:off x="1040458" y="1578757"/>
            <a:ext cx="21971004" cy="1684588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Graph Learning in Collaborative Filtering</a:t>
            </a:r>
          </a:p>
        </p:txBody>
      </p:sp>
      <p:sp>
        <p:nvSpPr>
          <p:cNvPr id="185" name="Content Placeholder 2"/>
          <p:cNvSpPr txBox="1"/>
          <p:nvPr>
            <p:ph type="subTitle" idx="1"/>
          </p:nvPr>
        </p:nvSpPr>
        <p:spPr>
          <a:xfrm>
            <a:off x="1206500" y="3712431"/>
            <a:ext cx="21971000" cy="6291138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Innovative integration of Graph Learning into CF.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Aims to enhance recommendation accuracy and efficiency.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Addresses limitations of traditional k-NN approach.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ctrTitle"/>
          </p:nvPr>
        </p:nvSpPr>
        <p:spPr>
          <a:xfrm>
            <a:off x="1206496" y="822628"/>
            <a:ext cx="21971004" cy="2483699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Graph Learning in Collaborative Filtering</a:t>
            </a:r>
          </a:p>
        </p:txBody>
      </p:sp>
      <p:sp>
        <p:nvSpPr>
          <p:cNvPr id="188" name="Content Placeholder 2"/>
          <p:cNvSpPr txBox="1"/>
          <p:nvPr>
            <p:ph type="subTitle" idx="1"/>
          </p:nvPr>
        </p:nvSpPr>
        <p:spPr>
          <a:xfrm>
            <a:off x="1206500" y="3647295"/>
            <a:ext cx="21971000" cy="7119612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Graph Learning Concept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Users and items as graph nodes, with edges symbolizing their interactions.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Graphs' Role in CF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Provide intricate visualization and understanding of complex user-item relationships.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Learning Graph Dynamics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Involves sophisticated data-driven optimization to define meaningful connections.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/>
          <p:nvPr>
            <p:ph type="ctrTitle"/>
          </p:nvPr>
        </p:nvSpPr>
        <p:spPr>
          <a:xfrm>
            <a:off x="1206498" y="606244"/>
            <a:ext cx="21971004" cy="1905001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Enhancing Graph Construction in Collaborative Filtering</a:t>
            </a:r>
          </a:p>
        </p:txBody>
      </p:sp>
      <p:sp>
        <p:nvSpPr>
          <p:cNvPr id="191" name="Content Placeholder 2"/>
          <p:cNvSpPr txBox="1"/>
          <p:nvPr>
            <p:ph type="subTitle" idx="1"/>
          </p:nvPr>
        </p:nvSpPr>
        <p:spPr>
          <a:xfrm>
            <a:off x="1201342" y="2944541"/>
            <a:ext cx="21971001" cy="8695322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Initial Base Graph Construction 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Start with a simple k-NN graph using a minimal 'k' (e.g., k = 2) to limit redundant connections.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Graph Learning Optimization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Employ an optimization model to refine the graph, ensuring smooth signals and controlled sparsity.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Topology-Based Prediction Method</a:t>
            </a:r>
          </a:p>
          <a:p>
            <a:pPr lvl="3" marL="22860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Use the refined graph for prediction in user-based and item-based CF, focusing on weighted sums from connected nodes or items.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ctrTitle"/>
          </p:nvPr>
        </p:nvSpPr>
        <p:spPr>
          <a:xfrm>
            <a:off x="1419975" y="297886"/>
            <a:ext cx="21971004" cy="2697764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Experimental Validation and Results</a:t>
            </a:r>
          </a:p>
        </p:txBody>
      </p:sp>
      <p:sp>
        <p:nvSpPr>
          <p:cNvPr id="194" name="Content Placeholder 2"/>
          <p:cNvSpPr txBox="1"/>
          <p:nvPr>
            <p:ph type="subTitle" idx="1"/>
          </p:nvPr>
        </p:nvSpPr>
        <p:spPr>
          <a:xfrm>
            <a:off x="1206500" y="3373213"/>
            <a:ext cx="21971000" cy="8320357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Use of MovieLens dataset for validation. 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Evaluation metrics :  mean absolute error (MAE) and root mean square error (RMSE) 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Graph learning approach outperforms k-NN in accuracy.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Maintains superior performance with complex and sparse graph.</a:t>
            </a:r>
          </a:p>
        </p:txBody>
      </p:sp>
      <p:pic>
        <p:nvPicPr>
          <p:cNvPr id="195" name="ExperimentalResults.png" descr="ExperimentalResults.png"/>
          <p:cNvPicPr>
            <a:picLocks noChangeAspect="1"/>
          </p:cNvPicPr>
          <p:nvPr/>
        </p:nvPicPr>
        <p:blipFill>
          <a:blip r:embed="rId2">
            <a:alphaModFix amt="60723"/>
            <a:extLst/>
          </a:blip>
          <a:stretch>
            <a:fillRect/>
          </a:stretch>
        </p:blipFill>
        <p:spPr>
          <a:xfrm>
            <a:off x="2666522" y="6334197"/>
            <a:ext cx="17244607" cy="2398389"/>
          </a:xfrm>
          <a:prstGeom prst="rect">
            <a:avLst/>
          </a:prstGeom>
          <a:ln w="25400">
            <a:solidFill>
              <a:srgbClr val="030303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FFFFFF"/>
            </a:gs>
            <a:gs pos="100000">
              <a:srgbClr val="BABAA7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1"/>
          <p:cNvSpPr txBox="1"/>
          <p:nvPr>
            <p:ph type="ctrTitle"/>
          </p:nvPr>
        </p:nvSpPr>
        <p:spPr>
          <a:xfrm>
            <a:off x="1206498" y="345325"/>
            <a:ext cx="21971004" cy="2359888"/>
          </a:xfrm>
          <a:prstGeom prst="rect">
            <a:avLst/>
          </a:prstGeom>
        </p:spPr>
        <p:txBody>
          <a:bodyPr anchor="ctr"/>
          <a:lstStyle>
            <a:lvl1pPr algn="ctr">
              <a:defRPr spc="-96" sz="4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98" name="Content Placeholder 2"/>
          <p:cNvSpPr txBox="1"/>
          <p:nvPr>
            <p:ph type="subTitle" sz="half" idx="1"/>
          </p:nvPr>
        </p:nvSpPr>
        <p:spPr>
          <a:xfrm>
            <a:off x="940424" y="3266816"/>
            <a:ext cx="21971001" cy="5617531"/>
          </a:xfrm>
          <a:prstGeom prst="rect">
            <a:avLst/>
          </a:prstGeom>
        </p:spPr>
        <p:txBody>
          <a:bodyPr anchor="ctr"/>
          <a:lstStyle/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Impact on online shopping experience.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Significance in the field of machine learning and AI.</a:t>
            </a: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lvl="2" marL="1676400" indent="-457200">
              <a:spcBef>
                <a:spcPts val="800"/>
              </a:spcBef>
              <a:buSzPct val="123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Future potential of graph learning in e-commerce.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