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3f8050e4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3f8050e4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3f70488f2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3f70488f2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3f8050e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3f8050e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3f70488f2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3f70488f2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3f8050e4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3f8050e4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3f70488f2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3f70488f2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3f70488f2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3f70488f2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3f70488f2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3f70488f2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3f70488f2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3f70488f2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3f70488f2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3f70488f2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3f8050e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3f8050e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3f8050e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3f8050e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3f70488f2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3f70488f2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3f8050e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3f8050e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3f8050e4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3f8050e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3f70488f2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3f70488f2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3f70488f2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3f70488f2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n.finance.yahoo.com" TargetMode="External"/><Relationship Id="rId4" Type="http://schemas.openxmlformats.org/officeDocument/2006/relationships/hyperlink" Target="https://in.finance.yaho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Stock Price Prediction Using LSTM, ARIMA and SVR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Neeharika Yeluri </a:t>
            </a:r>
            <a:endParaRPr/>
          </a:p>
          <a:p>
            <a:pPr indent="0" lvl="0" marL="0" rtl="0" algn="ctr">
              <a:spcBef>
                <a:spcPts val="0"/>
              </a:spcBef>
              <a:spcAft>
                <a:spcPts val="0"/>
              </a:spcAft>
              <a:buNone/>
            </a:pPr>
            <a:r>
              <a:rPr lang="en"/>
              <a:t>016680508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1362075" y="688188"/>
            <a:ext cx="6419850" cy="4332876"/>
          </a:xfrm>
          <a:prstGeom prst="rect">
            <a:avLst/>
          </a:prstGeom>
          <a:noFill/>
          <a:ln>
            <a:noFill/>
          </a:ln>
        </p:spPr>
      </p:pic>
      <p:sp>
        <p:nvSpPr>
          <p:cNvPr id="129" name="Google Shape;129;p22"/>
          <p:cNvSpPr txBox="1"/>
          <p:nvPr>
            <p:ph type="title"/>
          </p:nvPr>
        </p:nvSpPr>
        <p:spPr>
          <a:xfrm>
            <a:off x="311700" y="79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ARIMA</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ARIMA is a popular time series forecasting method that combines three components - auto-regression, differencing, and moving average - to model and predict future values of a time series based on its past behavior. </a:t>
            </a:r>
            <a:endParaRPr sz="1400"/>
          </a:p>
          <a:p>
            <a:pPr indent="-317500" lvl="0" marL="457200" rtl="0" algn="l">
              <a:spcBef>
                <a:spcPts val="0"/>
              </a:spcBef>
              <a:spcAft>
                <a:spcPts val="0"/>
              </a:spcAft>
              <a:buSzPts val="1400"/>
              <a:buChar char="●"/>
            </a:pPr>
            <a:r>
              <a:rPr lang="en" sz="1400"/>
              <a:t>Used historical stock prices from 2010 to 2021 for Apple, Google, Microsoft, and Amazon obtained from Yahoo Finance.</a:t>
            </a:r>
            <a:endParaRPr sz="1400"/>
          </a:p>
          <a:p>
            <a:pPr indent="-317500" lvl="0" marL="457200" rtl="0" algn="l">
              <a:spcBef>
                <a:spcPts val="0"/>
              </a:spcBef>
              <a:spcAft>
                <a:spcPts val="0"/>
              </a:spcAft>
              <a:buSzPts val="1400"/>
              <a:buChar char="●"/>
            </a:pPr>
            <a:r>
              <a:rPr lang="en" sz="1400"/>
              <a:t>Checked stationarity of time series using Dickey-Fuller test and applied log transformation to reduce trend and stabilize variance.</a:t>
            </a:r>
            <a:endParaRPr sz="1400"/>
          </a:p>
          <a:p>
            <a:pPr indent="-317500" lvl="0" marL="457200" rtl="0" algn="l">
              <a:spcBef>
                <a:spcPts val="0"/>
              </a:spcBef>
              <a:spcAft>
                <a:spcPts val="0"/>
              </a:spcAft>
              <a:buSzPts val="1400"/>
              <a:buChar char="●"/>
            </a:pPr>
            <a:r>
              <a:rPr lang="en" sz="1400"/>
              <a:t>Used Auto ARIMA algorithm to find best parameters for ARIMA model, which were identified as (1, 1, 0) and fit into the model.</a:t>
            </a:r>
            <a:endParaRPr sz="1400"/>
          </a:p>
          <a:p>
            <a:pPr indent="-317500" lvl="0" marL="457200" rtl="0" algn="l">
              <a:spcBef>
                <a:spcPts val="0"/>
              </a:spcBef>
              <a:spcAft>
                <a:spcPts val="0"/>
              </a:spcAft>
              <a:buSzPts val="1400"/>
              <a:buChar char="●"/>
            </a:pPr>
            <a:r>
              <a:rPr lang="en" sz="1400"/>
              <a:t>Model performance was evaluated using RMSE and MAE as evaluation metrics.</a:t>
            </a:r>
            <a:endParaRPr sz="1400"/>
          </a:p>
          <a:p>
            <a:pPr indent="-317500" lvl="0" marL="457200" rtl="0" algn="l">
              <a:spcBef>
                <a:spcPts val="0"/>
              </a:spcBef>
              <a:spcAft>
                <a:spcPts val="0"/>
              </a:spcAft>
              <a:buSzPts val="1400"/>
              <a:buChar char="●"/>
            </a:pPr>
            <a:r>
              <a:rPr lang="en" sz="1400"/>
              <a:t>Model was able to capture the general trend and seasonal fluctuations in the data but failed to predict the sudden drop in prices in September 2020, indicating that the model might not be able to predict extreme events.</a:t>
            </a:r>
            <a:endParaRPr sz="1400"/>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92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pic>
        <p:nvPicPr>
          <p:cNvPr id="141" name="Google Shape;141;p24"/>
          <p:cNvPicPr preferRelativeResize="0"/>
          <p:nvPr/>
        </p:nvPicPr>
        <p:blipFill>
          <a:blip r:embed="rId3">
            <a:alphaModFix/>
          </a:blip>
          <a:stretch>
            <a:fillRect/>
          </a:stretch>
        </p:blipFill>
        <p:spPr>
          <a:xfrm>
            <a:off x="2491175" y="340375"/>
            <a:ext cx="5143500" cy="458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SVR</a:t>
            </a:r>
            <a:endParaRPr/>
          </a:p>
        </p:txBody>
      </p:sp>
      <p:sp>
        <p:nvSpPr>
          <p:cNvPr id="147" name="Google Shape;147;p25"/>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t>
            </a:r>
            <a:r>
              <a:rPr lang="en" sz="1400"/>
              <a:t>VR aims to find the best fit line or hyperplane that has the maximum margin from the actual data points.</a:t>
            </a:r>
            <a:endParaRPr sz="1400"/>
          </a:p>
          <a:p>
            <a:pPr indent="-317500" lvl="0" marL="457200" rtl="0" algn="l">
              <a:spcBef>
                <a:spcPts val="0"/>
              </a:spcBef>
              <a:spcAft>
                <a:spcPts val="0"/>
              </a:spcAft>
              <a:buSzPts val="1400"/>
              <a:buChar char="●"/>
            </a:pPr>
            <a:r>
              <a:rPr lang="en" sz="1400"/>
              <a:t>It can handle both linear and non-linear data and work well in high dimensional space.</a:t>
            </a:r>
            <a:endParaRPr sz="1400"/>
          </a:p>
          <a:p>
            <a:pPr indent="-317500" lvl="0" marL="457200" rtl="0" algn="l">
              <a:spcBef>
                <a:spcPts val="0"/>
              </a:spcBef>
              <a:spcAft>
                <a:spcPts val="0"/>
              </a:spcAft>
              <a:buSzPts val="1400"/>
              <a:buChar char="●"/>
            </a:pPr>
            <a:r>
              <a:rPr lang="en" sz="1400"/>
              <a:t>The algorithm tries to minimize the error between predicted values and actual values while also maximizing the margin.</a:t>
            </a:r>
            <a:endParaRPr sz="1400"/>
          </a:p>
          <a:p>
            <a:pPr indent="-317500" lvl="0" marL="457200" rtl="0" algn="l">
              <a:spcBef>
                <a:spcPts val="0"/>
              </a:spcBef>
              <a:spcAft>
                <a:spcPts val="0"/>
              </a:spcAft>
              <a:buSzPts val="1400"/>
              <a:buChar char="●"/>
            </a:pPr>
            <a:r>
              <a:rPr lang="en" sz="1400"/>
              <a:t>SVR is used to predict the stock prices of Apple, Google, Microsoft, and Amazon.</a:t>
            </a:r>
            <a:endParaRPr sz="1400"/>
          </a:p>
          <a:p>
            <a:pPr indent="-317500" lvl="0" marL="457200" rtl="0" algn="l">
              <a:spcBef>
                <a:spcPts val="0"/>
              </a:spcBef>
              <a:spcAft>
                <a:spcPts val="0"/>
              </a:spcAft>
              <a:buSzPts val="1400"/>
              <a:buChar char="●"/>
            </a:pPr>
            <a:r>
              <a:rPr lang="en" sz="1400"/>
              <a:t>The training and testing data are split and reshaped to fit the model's requirements and the performance is evaluated using RMSE and MAE metrics.</a:t>
            </a:r>
            <a:endParaRPr sz="1400"/>
          </a:p>
          <a:p>
            <a:pPr indent="-317500" lvl="0" marL="457200" rtl="0" algn="l">
              <a:spcBef>
                <a:spcPts val="0"/>
              </a:spcBef>
              <a:spcAft>
                <a:spcPts val="0"/>
              </a:spcAft>
              <a:buSzPts val="1400"/>
              <a:buChar char="●"/>
            </a:pPr>
            <a:r>
              <a:rPr lang="en" sz="1400"/>
              <a:t>The predicted stock prices follow the actual stock prices closely for each company.</a:t>
            </a:r>
            <a:endParaRPr sz="1400"/>
          </a:p>
          <a:p>
            <a:pPr indent="-317500" lvl="0" marL="457200" rtl="0" algn="l">
              <a:spcBef>
                <a:spcPts val="0"/>
              </a:spcBef>
              <a:spcAft>
                <a:spcPts val="0"/>
              </a:spcAft>
              <a:buSzPts val="1400"/>
              <a:buChar char="●"/>
            </a:pPr>
            <a:r>
              <a:rPr lang="en" sz="1400"/>
              <a:t>SVR performed the least , however the prediction accuracy depends on many factors, and one should not rely solely on these results to make financial decisions.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pic>
        <p:nvPicPr>
          <p:cNvPr id="153" name="Google Shape;153;p26"/>
          <p:cNvPicPr preferRelativeResize="0"/>
          <p:nvPr/>
        </p:nvPicPr>
        <p:blipFill>
          <a:blip r:embed="rId3">
            <a:alphaModFix/>
          </a:blip>
          <a:stretch>
            <a:fillRect/>
          </a:stretch>
        </p:blipFill>
        <p:spPr>
          <a:xfrm>
            <a:off x="2455175" y="542075"/>
            <a:ext cx="5695950" cy="435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59" name="Google Shape;159;p27"/>
          <p:cNvPicPr preferRelativeResize="0"/>
          <p:nvPr/>
        </p:nvPicPr>
        <p:blipFill>
          <a:blip r:embed="rId3">
            <a:alphaModFix/>
          </a:blip>
          <a:stretch>
            <a:fillRect/>
          </a:stretch>
        </p:blipFill>
        <p:spPr>
          <a:xfrm>
            <a:off x="374713" y="1505363"/>
            <a:ext cx="6181725" cy="227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contd…</a:t>
            </a:r>
            <a:endParaRPr/>
          </a:p>
        </p:txBody>
      </p:sp>
      <p:pic>
        <p:nvPicPr>
          <p:cNvPr id="165" name="Google Shape;165;p28"/>
          <p:cNvPicPr preferRelativeResize="0"/>
          <p:nvPr/>
        </p:nvPicPr>
        <p:blipFill>
          <a:blip r:embed="rId3">
            <a:alphaModFix/>
          </a:blip>
          <a:stretch>
            <a:fillRect/>
          </a:stretch>
        </p:blipFill>
        <p:spPr>
          <a:xfrm>
            <a:off x="311700" y="1291475"/>
            <a:ext cx="6134100" cy="220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T</a:t>
            </a:r>
            <a:r>
              <a:rPr lang="en" sz="1400"/>
              <a:t>he study proposed a novel approach using the LSTM model for stock price prediction and compared its performance with traditional methods such as ARIMA and SVR. </a:t>
            </a:r>
            <a:endParaRPr sz="1400"/>
          </a:p>
          <a:p>
            <a:pPr indent="-317500" lvl="0" marL="457200" rtl="0" algn="l">
              <a:lnSpc>
                <a:spcPct val="150000"/>
              </a:lnSpc>
              <a:spcBef>
                <a:spcPts val="0"/>
              </a:spcBef>
              <a:spcAft>
                <a:spcPts val="0"/>
              </a:spcAft>
              <a:buSzPts val="1400"/>
              <a:buChar char="●"/>
            </a:pPr>
            <a:r>
              <a:rPr lang="en" sz="1400"/>
              <a:t>The study also performed exploratory data analysis and provided insights into the stock prices of the four companies. </a:t>
            </a:r>
            <a:endParaRPr sz="1400"/>
          </a:p>
          <a:p>
            <a:pPr indent="-317500" lvl="0" marL="457200" rtl="0" algn="l">
              <a:lnSpc>
                <a:spcPct val="150000"/>
              </a:lnSpc>
              <a:spcBef>
                <a:spcPts val="0"/>
              </a:spcBef>
              <a:spcAft>
                <a:spcPts val="0"/>
              </a:spcAft>
              <a:buSzPts val="1400"/>
              <a:buChar char="●"/>
            </a:pPr>
            <a:r>
              <a:rPr lang="en" sz="1400"/>
              <a:t>The visualizations and correlation plots provided a better understanding of the companies' historical stock prices, daily returns, and correlation between stocks' closing price and daily returns.</a:t>
            </a:r>
            <a:endParaRPr sz="1400"/>
          </a:p>
          <a:p>
            <a:pPr indent="-317500" lvl="0" marL="457200" rtl="0" algn="l">
              <a:lnSpc>
                <a:spcPct val="150000"/>
              </a:lnSpc>
              <a:spcBef>
                <a:spcPts val="0"/>
              </a:spcBef>
              <a:spcAft>
                <a:spcPts val="0"/>
              </a:spcAft>
              <a:buSzPts val="1400"/>
              <a:buChar char="●"/>
            </a:pPr>
            <a:r>
              <a:rPr lang="en" sz="1400"/>
              <a:t>The LSTM model achieved a lower RMSE and MAE than ARIMA and SVR for all four companies, indicating its superiority in predicting stock prices.</a:t>
            </a:r>
            <a:endParaRPr sz="1400"/>
          </a:p>
          <a:p>
            <a:pPr indent="0" lvl="0" marL="0" rtl="0" algn="l">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311700" y="1266325"/>
            <a:ext cx="8520600" cy="33027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				</a:t>
            </a:r>
            <a:r>
              <a:rPr b="1" lang="en" sz="5600"/>
              <a:t>Thank You</a:t>
            </a:r>
            <a:endParaRPr b="1"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The stock market is an essential part of the global financial system.</a:t>
            </a:r>
            <a:endParaRPr sz="1400"/>
          </a:p>
          <a:p>
            <a:pPr indent="-317500" lvl="0" marL="457200" rtl="0" algn="l">
              <a:lnSpc>
                <a:spcPct val="150000"/>
              </a:lnSpc>
              <a:spcBef>
                <a:spcPts val="0"/>
              </a:spcBef>
              <a:spcAft>
                <a:spcPts val="0"/>
              </a:spcAft>
              <a:buSzPts val="1400"/>
              <a:buChar char="●"/>
            </a:pPr>
            <a:r>
              <a:rPr lang="en" sz="1400"/>
              <a:t>With the advent of machine learning and deep learning models, stock price prediction has become an increasingly popular research area. </a:t>
            </a:r>
            <a:endParaRPr sz="1400"/>
          </a:p>
          <a:p>
            <a:pPr indent="-317500" lvl="0" marL="457200" rtl="0" algn="l">
              <a:lnSpc>
                <a:spcPct val="150000"/>
              </a:lnSpc>
              <a:spcBef>
                <a:spcPts val="0"/>
              </a:spcBef>
              <a:spcAft>
                <a:spcPts val="0"/>
              </a:spcAft>
              <a:buSzPts val="1400"/>
              <a:buChar char="●"/>
            </a:pPr>
            <a:r>
              <a:rPr lang="en" sz="1400"/>
              <a:t>We used Long Short-Term Memory (LSTM) model, for stock price prediction and compares its performance with traditional methods such as Autoregressive Integrated Moving Average (ARIMA) and Support Vector Regression (SVR). </a:t>
            </a:r>
            <a:endParaRPr sz="1400"/>
          </a:p>
          <a:p>
            <a:pPr indent="-317500" lvl="0" marL="457200" rtl="0" algn="l">
              <a:lnSpc>
                <a:spcPct val="150000"/>
              </a:lnSpc>
              <a:spcBef>
                <a:spcPts val="0"/>
              </a:spcBef>
              <a:spcAft>
                <a:spcPts val="0"/>
              </a:spcAft>
              <a:buSzPts val="1400"/>
              <a:buChar char="●"/>
            </a:pPr>
            <a:r>
              <a:rPr lang="en" sz="1400"/>
              <a:t>Collected real-world stock price data from various sources, preprocessed the data, trained and evaluated the models, and compared the results with traditional methods.</a:t>
            </a:r>
            <a:endParaRPr sz="1400"/>
          </a:p>
          <a:p>
            <a:pPr indent="-317500" lvl="0" marL="457200" rtl="0" algn="l">
              <a:lnSpc>
                <a:spcPct val="150000"/>
              </a:lnSpc>
              <a:spcBef>
                <a:spcPts val="0"/>
              </a:spcBef>
              <a:spcAft>
                <a:spcPts val="0"/>
              </a:spcAft>
              <a:buSzPts val="1400"/>
              <a:buChar char="●"/>
            </a:pPr>
            <a:r>
              <a:rPr lang="en" sz="1400"/>
              <a:t> Our goal was to develop a model that accurately predicts future stock prices and outperforms traditional methods in terms of RMSE and MAE.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Webscraped from </a:t>
            </a:r>
            <a:r>
              <a:rPr lang="en" sz="1400" u="sng">
                <a:solidFill>
                  <a:srgbClr val="6D9EEB"/>
                </a:solidFill>
                <a:hlinkClick r:id="rId3">
                  <a:extLst>
                    <a:ext uri="{A12FA001-AC4F-418D-AE19-62706E023703}">
                      <ahyp:hlinkClr val="tx"/>
                    </a:ext>
                  </a:extLst>
                </a:hlinkClick>
              </a:rPr>
              <a:t>https://in.finance.yahoo.com</a:t>
            </a:r>
            <a:r>
              <a:rPr lang="en" sz="1400" u="sng">
                <a:solidFill>
                  <a:schemeClr val="hlink"/>
                </a:solidFill>
                <a:hlinkClick r:id="rId4"/>
              </a:rPr>
              <a:t> </a:t>
            </a:r>
            <a:r>
              <a:rPr lang="en" sz="1400"/>
              <a:t>using selenium and BeautifulSoup.</a:t>
            </a:r>
            <a:endParaRPr sz="1400"/>
          </a:p>
          <a:p>
            <a:pPr indent="0" lvl="0" marL="0" rtl="0" algn="l">
              <a:lnSpc>
                <a:spcPct val="150000"/>
              </a:lnSpc>
              <a:spcBef>
                <a:spcPts val="1200"/>
              </a:spcBef>
              <a:spcAft>
                <a:spcPts val="0"/>
              </a:spcAft>
              <a:buNone/>
            </a:pPr>
            <a:r>
              <a:rPr lang="en" sz="1400"/>
              <a:t>Datasets contain stock market data for each company from the period starting from years like 1987, 2004 to 2021-02-26.</a:t>
            </a:r>
            <a:endParaRPr sz="1400"/>
          </a:p>
          <a:p>
            <a:pPr indent="-317500" lvl="0" marL="457200" rtl="0" algn="l">
              <a:lnSpc>
                <a:spcPct val="150000"/>
              </a:lnSpc>
              <a:spcBef>
                <a:spcPts val="1200"/>
              </a:spcBef>
              <a:spcAft>
                <a:spcPts val="0"/>
              </a:spcAft>
              <a:buSzPts val="1400"/>
              <a:buChar char="●"/>
            </a:pPr>
            <a:r>
              <a:rPr lang="en" sz="1400"/>
              <a:t>Apple - 9800 rows and 7 columns.</a:t>
            </a:r>
            <a:endParaRPr sz="1400"/>
          </a:p>
          <a:p>
            <a:pPr indent="-317500" lvl="0" marL="457200" rtl="0" algn="l">
              <a:lnSpc>
                <a:spcPct val="150000"/>
              </a:lnSpc>
              <a:spcBef>
                <a:spcPts val="0"/>
              </a:spcBef>
              <a:spcAft>
                <a:spcPts val="0"/>
              </a:spcAft>
              <a:buSzPts val="1400"/>
              <a:buChar char="●"/>
            </a:pPr>
            <a:r>
              <a:rPr lang="en" sz="1400"/>
              <a:t>Google - 4162 rows and 7 columns.</a:t>
            </a:r>
            <a:endParaRPr sz="1400"/>
          </a:p>
          <a:p>
            <a:pPr indent="-317500" lvl="0" marL="457200" rtl="0" algn="l">
              <a:lnSpc>
                <a:spcPct val="150000"/>
              </a:lnSpc>
              <a:spcBef>
                <a:spcPts val="0"/>
              </a:spcBef>
              <a:spcAft>
                <a:spcPts val="0"/>
              </a:spcAft>
              <a:buSzPts val="1400"/>
              <a:buChar char="●"/>
            </a:pPr>
            <a:r>
              <a:rPr lang="en" sz="1400"/>
              <a:t>Microsoft - 8890 rows and 7 columns.</a:t>
            </a:r>
            <a:endParaRPr sz="1400"/>
          </a:p>
          <a:p>
            <a:pPr indent="-317500" lvl="0" marL="457200" rtl="0" algn="l">
              <a:lnSpc>
                <a:spcPct val="150000"/>
              </a:lnSpc>
              <a:spcBef>
                <a:spcPts val="0"/>
              </a:spcBef>
              <a:spcAft>
                <a:spcPts val="0"/>
              </a:spcAft>
              <a:buSzPts val="1400"/>
              <a:buChar char="●"/>
            </a:pPr>
            <a:r>
              <a:rPr lang="en" sz="1400"/>
              <a:t>Amazon - 5989 rows and 7 columns.</a:t>
            </a:r>
            <a:endParaRPr sz="1400"/>
          </a:p>
          <a:p>
            <a:pPr indent="0" lvl="0" marL="0" rtl="0" algn="l">
              <a:lnSpc>
                <a:spcPct val="150000"/>
              </a:lnSpc>
              <a:spcBef>
                <a:spcPts val="1200"/>
              </a:spcBef>
              <a:spcAft>
                <a:spcPts val="0"/>
              </a:spcAft>
              <a:buNone/>
            </a:pPr>
            <a:r>
              <a:rPr b="1" lang="en" sz="1400"/>
              <a:t>Attributes</a:t>
            </a:r>
            <a:r>
              <a:rPr b="1" lang="en" sz="1400"/>
              <a:t>:</a:t>
            </a:r>
            <a:r>
              <a:rPr lang="en" sz="1400"/>
              <a:t> Date, Open, High, Low,  Close, Adj. Close, Volume.</a:t>
            </a:r>
            <a:endParaRPr sz="1400"/>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0"/>
              </a:spcAft>
              <a:buNone/>
            </a:pPr>
            <a:r>
              <a:t/>
            </a:r>
            <a:endParaRPr sz="1400"/>
          </a:p>
          <a:p>
            <a:pPr indent="0" lvl="0" marL="0" rtl="0" algn="l">
              <a:lnSpc>
                <a:spcPct val="150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Removed missing values from the dataset.</a:t>
            </a:r>
            <a:endParaRPr sz="1400"/>
          </a:p>
          <a:p>
            <a:pPr indent="-317500" lvl="0" marL="457200" rtl="0" algn="l">
              <a:lnSpc>
                <a:spcPct val="150000"/>
              </a:lnSpc>
              <a:spcBef>
                <a:spcPts val="0"/>
              </a:spcBef>
              <a:spcAft>
                <a:spcPts val="0"/>
              </a:spcAft>
              <a:buSzPts val="1400"/>
              <a:buChar char="●"/>
            </a:pPr>
            <a:r>
              <a:rPr lang="en" sz="1400"/>
              <a:t>The "Open" and "Volume" columns are cleaned by removing commas.</a:t>
            </a:r>
            <a:endParaRPr sz="1400"/>
          </a:p>
          <a:p>
            <a:pPr indent="-317500" lvl="0" marL="457200" rtl="0" algn="l">
              <a:lnSpc>
                <a:spcPct val="150000"/>
              </a:lnSpc>
              <a:spcBef>
                <a:spcPts val="0"/>
              </a:spcBef>
              <a:spcAft>
                <a:spcPts val="0"/>
              </a:spcAft>
              <a:buSzPts val="1400"/>
              <a:buChar char="●"/>
            </a:pPr>
            <a:r>
              <a:rPr lang="en" sz="1400"/>
              <a:t>The dataset is sorted by the "Date" column.</a:t>
            </a:r>
            <a:endParaRPr sz="1400"/>
          </a:p>
          <a:p>
            <a:pPr indent="-317500" lvl="0" marL="457200" rtl="0" algn="l">
              <a:lnSpc>
                <a:spcPct val="150000"/>
              </a:lnSpc>
              <a:spcBef>
                <a:spcPts val="0"/>
              </a:spcBef>
              <a:spcAft>
                <a:spcPts val="0"/>
              </a:spcAft>
              <a:buSzPts val="1400"/>
              <a:buChar char="●"/>
            </a:pPr>
            <a:r>
              <a:rPr lang="en" sz="1400"/>
              <a:t>Rows with dates earlier than January 1, 2015.</a:t>
            </a:r>
            <a:endParaRPr sz="1400"/>
          </a:p>
          <a:p>
            <a:pPr indent="-317500" lvl="0" marL="457200" rtl="0" algn="l">
              <a:lnSpc>
                <a:spcPct val="150000"/>
              </a:lnSpc>
              <a:spcBef>
                <a:spcPts val="0"/>
              </a:spcBef>
              <a:spcAft>
                <a:spcPts val="0"/>
              </a:spcAft>
              <a:buSzPts val="1400"/>
              <a:buChar char="●"/>
            </a:pPr>
            <a:r>
              <a:rPr lang="en" sz="1400"/>
              <a:t>These cleaning and preprocessing steps help ensure that the data used for analysis is accurate and consistent.</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91" name="Google Shape;91;p17"/>
          <p:cNvPicPr preferRelativeResize="0"/>
          <p:nvPr/>
        </p:nvPicPr>
        <p:blipFill>
          <a:blip r:embed="rId3">
            <a:alphaModFix/>
          </a:blip>
          <a:stretch>
            <a:fillRect/>
          </a:stretch>
        </p:blipFill>
        <p:spPr>
          <a:xfrm>
            <a:off x="3720750" y="1404575"/>
            <a:ext cx="5330799" cy="2438400"/>
          </a:xfrm>
          <a:prstGeom prst="rect">
            <a:avLst/>
          </a:prstGeom>
          <a:noFill/>
          <a:ln>
            <a:noFill/>
          </a:ln>
        </p:spPr>
      </p:pic>
      <p:sp>
        <p:nvSpPr>
          <p:cNvPr id="92" name="Google Shape;92;p17"/>
          <p:cNvSpPr txBox="1"/>
          <p:nvPr/>
        </p:nvSpPr>
        <p:spPr>
          <a:xfrm>
            <a:off x="187350" y="1404575"/>
            <a:ext cx="3533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We can see from the graph that Apple shares have tremendous growth in the 2020-2021 period.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It can be due to COVID-19 </a:t>
            </a:r>
            <a:r>
              <a:rPr lang="en">
                <a:latin typeface="Open Sans"/>
                <a:ea typeface="Open Sans"/>
                <a:cs typeface="Open Sans"/>
                <a:sym typeface="Open Sans"/>
              </a:rPr>
              <a:t>which </a:t>
            </a:r>
            <a:r>
              <a:rPr lang="en">
                <a:latin typeface="Open Sans"/>
                <a:ea typeface="Open Sans"/>
                <a:cs typeface="Open Sans"/>
                <a:sym typeface="Open Sans"/>
              </a:rPr>
              <a:t>is the primary factor affecting the 2020-2021 period.</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contd..</a:t>
            </a:r>
            <a:endParaRPr/>
          </a:p>
        </p:txBody>
      </p:sp>
      <p:pic>
        <p:nvPicPr>
          <p:cNvPr id="98" name="Google Shape;98;p18"/>
          <p:cNvPicPr preferRelativeResize="0"/>
          <p:nvPr/>
        </p:nvPicPr>
        <p:blipFill>
          <a:blip r:embed="rId3">
            <a:alphaModFix/>
          </a:blip>
          <a:stretch>
            <a:fillRect/>
          </a:stretch>
        </p:blipFill>
        <p:spPr>
          <a:xfrm>
            <a:off x="5459750" y="1825438"/>
            <a:ext cx="2867025" cy="1971675"/>
          </a:xfrm>
          <a:prstGeom prst="rect">
            <a:avLst/>
          </a:prstGeom>
          <a:noFill/>
          <a:ln>
            <a:noFill/>
          </a:ln>
        </p:spPr>
      </p:pic>
      <p:sp>
        <p:nvSpPr>
          <p:cNvPr id="99" name="Google Shape;99;p18"/>
          <p:cNvSpPr txBox="1"/>
          <p:nvPr/>
        </p:nvSpPr>
        <p:spPr>
          <a:xfrm>
            <a:off x="441225" y="1825450"/>
            <a:ext cx="4551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From the plot, we can see that Microsoft and Google had the strongest correlation in stocks daily returns.</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00" name="Google Shape;100;p18"/>
          <p:cNvSpPr txBox="1"/>
          <p:nvPr/>
        </p:nvSpPr>
        <p:spPr>
          <a:xfrm>
            <a:off x="4992225" y="3908050"/>
            <a:ext cx="39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correlation between stocks daily returns</a:t>
            </a:r>
            <a:endParaRPr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Contd..</a:t>
            </a:r>
            <a:endParaRPr/>
          </a:p>
        </p:txBody>
      </p:sp>
      <p:pic>
        <p:nvPicPr>
          <p:cNvPr id="106" name="Google Shape;106;p19"/>
          <p:cNvPicPr preferRelativeResize="0"/>
          <p:nvPr/>
        </p:nvPicPr>
        <p:blipFill>
          <a:blip r:embed="rId3">
            <a:alphaModFix/>
          </a:blip>
          <a:stretch>
            <a:fillRect/>
          </a:stretch>
        </p:blipFill>
        <p:spPr>
          <a:xfrm>
            <a:off x="311700" y="1450850"/>
            <a:ext cx="6229350" cy="1905000"/>
          </a:xfrm>
          <a:prstGeom prst="rect">
            <a:avLst/>
          </a:prstGeom>
          <a:noFill/>
          <a:ln>
            <a:noFill/>
          </a:ln>
        </p:spPr>
      </p:pic>
      <p:sp>
        <p:nvSpPr>
          <p:cNvPr id="107" name="Google Shape;107;p19"/>
          <p:cNvSpPr txBox="1"/>
          <p:nvPr/>
        </p:nvSpPr>
        <p:spPr>
          <a:xfrm>
            <a:off x="592500" y="3466825"/>
            <a:ext cx="7614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From the above graph, we can see that Amazon has the highest expected returns and the highest risk factor.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Google has the lowest expected returns and the lowest risk factor.</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13" name="Google Shape;113;p20"/>
          <p:cNvPicPr preferRelativeResize="0"/>
          <p:nvPr/>
        </p:nvPicPr>
        <p:blipFill>
          <a:blip r:embed="rId3">
            <a:alphaModFix/>
          </a:blip>
          <a:stretch>
            <a:fillRect/>
          </a:stretch>
        </p:blipFill>
        <p:spPr>
          <a:xfrm>
            <a:off x="5219150" y="495300"/>
            <a:ext cx="3613150" cy="4152900"/>
          </a:xfrm>
          <a:prstGeom prst="rect">
            <a:avLst/>
          </a:prstGeom>
          <a:noFill/>
          <a:ln>
            <a:noFill/>
          </a:ln>
        </p:spPr>
      </p:pic>
      <p:sp>
        <p:nvSpPr>
          <p:cNvPr id="114" name="Google Shape;114;p20"/>
          <p:cNvSpPr txBox="1"/>
          <p:nvPr/>
        </p:nvSpPr>
        <p:spPr>
          <a:xfrm>
            <a:off x="201700" y="1285875"/>
            <a:ext cx="47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5" name="Google Shape;115;p20"/>
          <p:cNvSpPr txBox="1"/>
          <p:nvPr/>
        </p:nvSpPr>
        <p:spPr>
          <a:xfrm>
            <a:off x="390800" y="1411950"/>
            <a:ext cx="50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16" name="Google Shape;116;p20"/>
          <p:cNvSpPr txBox="1"/>
          <p:nvPr/>
        </p:nvSpPr>
        <p:spPr>
          <a:xfrm>
            <a:off x="201700" y="1411950"/>
            <a:ext cx="4995600" cy="169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model is trained using the training data from 2015-01-02 to 2020-09-30 and tested using the testing data from 2020-10-01 to 2021-02-26.</a:t>
            </a:r>
            <a:endParaRPr>
              <a:solidFill>
                <a:schemeClr val="dk2"/>
              </a:solidFill>
              <a:latin typeface="Open Sans"/>
              <a:ea typeface="Open Sans"/>
              <a:cs typeface="Open Sans"/>
              <a:sym typeface="Open Sans"/>
            </a:endParaRPr>
          </a:p>
          <a:p>
            <a:pPr indent="0" lvl="0" marL="457200" rtl="0" algn="l">
              <a:lnSpc>
                <a:spcPct val="115000"/>
              </a:lnSpc>
              <a:spcBef>
                <a:spcPts val="1200"/>
              </a:spcBef>
              <a:spcAft>
                <a:spcPts val="0"/>
              </a:spcAft>
              <a:buNone/>
            </a:pPr>
            <a:r>
              <a:t/>
            </a:r>
            <a:endParaRPr>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endParaRPr/>
          </a:p>
        </p:txBody>
      </p:sp>
      <p:sp>
        <p:nvSpPr>
          <p:cNvPr id="122" name="Google Shape;122;p21"/>
          <p:cNvSpPr txBox="1"/>
          <p:nvPr>
            <p:ph idx="1" type="body"/>
          </p:nvPr>
        </p:nvSpPr>
        <p:spPr>
          <a:xfrm>
            <a:off x="311700" y="1071575"/>
            <a:ext cx="8520600" cy="3497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LSTM is a type of recurrent neural network (RNN) that is well-suited for time series prediction tasks.</a:t>
            </a:r>
            <a:endParaRPr sz="1400"/>
          </a:p>
          <a:p>
            <a:pPr indent="-317500" lvl="0" marL="457200" rtl="0" algn="l">
              <a:lnSpc>
                <a:spcPct val="150000"/>
              </a:lnSpc>
              <a:spcBef>
                <a:spcPts val="0"/>
              </a:spcBef>
              <a:spcAft>
                <a:spcPts val="0"/>
              </a:spcAft>
              <a:buSzPts val="1400"/>
              <a:buChar char="●"/>
            </a:pPr>
            <a:r>
              <a:rPr lang="en" sz="1400"/>
              <a:t>Used to predict the stock prices of four technology companies: Apple, Google, Microsoft, and Amazon.</a:t>
            </a:r>
            <a:endParaRPr sz="1400"/>
          </a:p>
          <a:p>
            <a:pPr indent="-317500" lvl="0" marL="457200" rtl="0" algn="l">
              <a:lnSpc>
                <a:spcPct val="150000"/>
              </a:lnSpc>
              <a:spcBef>
                <a:spcPts val="0"/>
              </a:spcBef>
              <a:spcAft>
                <a:spcPts val="0"/>
              </a:spcAft>
              <a:buSzPts val="1400"/>
              <a:buChar char="●"/>
            </a:pPr>
            <a:r>
              <a:rPr lang="en" sz="1400"/>
              <a:t>The model is trained using 200 epochs for Amazon and 1000 epochs for the rest of them.</a:t>
            </a:r>
            <a:endParaRPr sz="1400"/>
          </a:p>
          <a:p>
            <a:pPr indent="-317500" lvl="0" marL="457200" rtl="0" algn="l">
              <a:lnSpc>
                <a:spcPct val="150000"/>
              </a:lnSpc>
              <a:spcBef>
                <a:spcPts val="0"/>
              </a:spcBef>
              <a:spcAft>
                <a:spcPts val="0"/>
              </a:spcAft>
              <a:buSzPts val="1400"/>
              <a:buChar char="●"/>
            </a:pPr>
            <a:r>
              <a:rPr lang="en" sz="1400"/>
              <a:t>Early stopping is applied using a callback function during the training process.</a:t>
            </a:r>
            <a:endParaRPr sz="1400"/>
          </a:p>
          <a:p>
            <a:pPr indent="-317500" lvl="0" marL="457200" rtl="0" algn="l">
              <a:lnSpc>
                <a:spcPct val="150000"/>
              </a:lnSpc>
              <a:spcBef>
                <a:spcPts val="0"/>
              </a:spcBef>
              <a:spcAft>
                <a:spcPts val="0"/>
              </a:spcAft>
              <a:buSzPts val="1400"/>
              <a:buChar char="●"/>
            </a:pPr>
            <a:r>
              <a:rPr lang="en" sz="1400"/>
              <a:t>The model is then used to predict the adjusted closing price of the stock for the testing period.</a:t>
            </a:r>
            <a:endParaRPr sz="1400"/>
          </a:p>
          <a:p>
            <a:pPr indent="-317500" lvl="0" marL="457200" rtl="0" algn="l">
              <a:lnSpc>
                <a:spcPct val="150000"/>
              </a:lnSpc>
              <a:spcBef>
                <a:spcPts val="0"/>
              </a:spcBef>
              <a:spcAft>
                <a:spcPts val="0"/>
              </a:spcAft>
              <a:buSzPts val="1400"/>
              <a:buChar char="●"/>
            </a:pPr>
            <a:r>
              <a:rPr lang="en" sz="1400"/>
              <a:t>A walk-forward validation mode is used throughout the multi-step forecasting process.</a:t>
            </a:r>
            <a:endParaRPr sz="1400"/>
          </a:p>
          <a:p>
            <a:pPr indent="-317500" lvl="0" marL="457200" rtl="0" algn="l">
              <a:lnSpc>
                <a:spcPct val="150000"/>
              </a:lnSpc>
              <a:spcBef>
                <a:spcPts val="0"/>
              </a:spcBef>
              <a:spcAft>
                <a:spcPts val="0"/>
              </a:spcAft>
              <a:buSzPts val="1400"/>
              <a:buChar char="●"/>
            </a:pPr>
            <a:r>
              <a:rPr lang="en" sz="1400"/>
              <a:t>ADAM is used as the optimizer with a unique learning rate, and MSE is used as the loss function.</a:t>
            </a:r>
            <a:endParaRPr sz="1400"/>
          </a:p>
          <a:p>
            <a:pPr indent="-317500" lvl="0" marL="457200" rtl="0" algn="l">
              <a:lnSpc>
                <a:spcPct val="150000"/>
              </a:lnSpc>
              <a:spcBef>
                <a:spcPts val="0"/>
              </a:spcBef>
              <a:spcAft>
                <a:spcPts val="0"/>
              </a:spcAft>
              <a:buSzPts val="1400"/>
              <a:buChar char="●"/>
            </a:pPr>
            <a:r>
              <a:rPr lang="en" sz="1400"/>
              <a:t>The LSTM model was able to achieve a lower RMSE and MAE compared to other models.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