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3" r:id="rId2"/>
    <p:sldId id="265" r:id="rId3"/>
    <p:sldId id="280" r:id="rId4"/>
    <p:sldId id="262" r:id="rId5"/>
    <p:sldId id="281" r:id="rId6"/>
    <p:sldId id="279" r:id="rId7"/>
    <p:sldId id="278" r:id="rId8"/>
    <p:sldId id="273" r:id="rId9"/>
    <p:sldId id="267" r:id="rId10"/>
    <p:sldId id="277" r:id="rId11"/>
    <p:sldId id="276" r:id="rId12"/>
    <p:sldId id="275" r:id="rId13"/>
    <p:sldId id="28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BBF1"/>
    <a:srgbClr val="2F7037"/>
    <a:srgbClr val="CA9CC5"/>
    <a:srgbClr val="F9644D"/>
    <a:srgbClr val="FFC000"/>
    <a:srgbClr val="C00000"/>
    <a:srgbClr val="156082"/>
    <a:srgbClr val="467886"/>
    <a:srgbClr val="0075B6"/>
    <a:srgbClr val="85A6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3:28:53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6017,'-1'4'7866,"1"-4"-7722,-1 0-64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3:44.4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31 3361,'0'0'156,"0"-1"-1,0 1 1,0-1 0,0 1 0,0-1 0,0 1 0,0 0 0,-1-1 0,1 1-1,-3-5 1716,3 5-1715,-1 0-1,1 0 1,0-1 0,-1 1 0,1 0 0,-2 0 0,-3 10 832,1 22-1232,9-3 482,29-81 652,-34 51-876,3-2 24,-1-1-1,1 1 1,0 0-1,0 0 1,0 0-1,0 0 1,1 1-1,3-3 1,-57 10 115,49-5-126,-1 0 0,0 0 0,1 0 0,-1 0 0,1 0 0,-1 0 0,0 0 0,1 0 0,-1-1 0,1 1 0,-1-1 0,1 1 0,-1-1-1,1 1 1,-1-1 0,1 0 0,-1 0 0,1 0 0,0 0 0,0 0 0,-1 0 0,1 0 0,-2-2 0,3 2-18,0 1-2,-1 0-6,1 0-1,0 1 2,0-1 3,-1 3-3,1 0 0,0 0 0,0 0 0,0 0 0,1 0 1,-1 0-1,2 5 0,-2-6-2,1 1-1,-1-1 1,1 1-1,0-1 0,0 1 0,-1-1 0,2 1 0,-1-1 0,0 1 0,0-1 1,1 0-1,-1 0 0,1 0 0,0 0 0,0 0 0,0 0 0,0 0 0,4 2 1,-2 0-1,-4-4-7,0 0 0,1 1 0,-1-1 0,1 1 0,-1 0-1,0-1 1,0 1 0,1-1 0,-1 1 0,0-1 0,0 1 0,1 0-1,-1-1 1,0 1 0,0-1 0,0 1 0,0 0 0,0-1 0,0 1-1,0-1 1,0 1 0,0 0 0,-1-1 0,1 1 0,0 0 0,0 0-1,-1 2-485,1-2 200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3:28:53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7890,'-3'0'6649,"2"0"-6593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3:28:55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32 7098,'-1'0'44,"1"0"0,0 0 1,-1 0-1,1 1 1,0-1-1,-1 0 1,1 0-1,0 0 1,0 1-1,-1-1 1,1 0-1,0 0 1,0 1-1,0-1 1,-1 0-1,1 0 1,0 1-1,0-1 0,0 0 1,0 1-1,0-1 1,-1 0-1,1 1 1,0-1-1,0 0 1,0 1-1,0-1 1,0 0-1,0 1 1,0 0-1,7 12 864,17 16 1,-17-22-717,-6-5-151,1 0 0,0-1 0,-1 1 0,1 0 1,0-1-1,0 1 0,1-1 0,-1 0 0,0 0 0,0 1 0,1-1 0,-1-1 1,0 1-1,1 0 0,-1-1 0,1 1 0,-1-1 0,1 0 0,-1 1 1,1-1-1,-1-1 0,1 1 0,-1 0 0,1 0 0,-1-1 0,1 0 0,-1 1 1,3-2-1,0 0 56,-1-1-1,0 1 1,0-1 0,0 1 0,0-1 0,0-1 0,0 1 0,-1 0 0,0-1-1,0 1 1,0-1 0,0 0 0,0 0 0,2-5 0,-5 8-91,1-1 0,0 1 0,-1 0 0,1-1 1,-1 1-1,1 0 0,-1-1 0,0 1 0,0-1 0,0 1 0,0-1 1,0 1-1,0-1 0,0 1 0,0 0 0,0-1 0,-1 1 0,1-1 0,0 1 1,-1 0-1,1-1 0,-1 1 0,0 0 0,1-1 0,-1 1 0,0 0 1,0 0-1,0 0 0,0 0 0,-2-2 0,-15-7-4868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3:28:56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6585,'3'5'4041,"17"15"-3946,5-1-58,-16-12 0,0 0 1,0 0-1,1-1 1,0 0-1,0-1 0,1 0 1,19 6-1,-27-10 43,0-1-1,0 0 1,0-1-1,0 1 1,0-1-1,0 1 1,0-1-1,0 0 1,0 0 0,0 0-1,-1 0 1,1 0-1,0-1 1,-1 1-1,1-1 1,-1 0 0,1 0-1,-1 0 1,0 0-1,0 0 1,0 0-1,3-6 1,-1 3-12,0 0 0,0-1 1,-1 1-1,0-1 0,-1 0 0,1 0 1,-1 0-1,0-1 0,2-9 1,-4 13-338,1 0 0,-1 0 1,0 0-1,0 0 1,0 1-1,-1-1 1,1 0-1,-1 0 1,1 0-1,-3-4 1,1 3-330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3:28:58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31 3361,'0'0'156,"0"-1"-1,0 1 1,0-1 0,0 1 0,0-1 0,0 1 0,0 0 0,-1-1 0,1 1-1,-3-5 1716,3 5-1715,-1 0-1,1 0 1,0-1 0,-1 1 0,1 0 0,-2 0 0,-3 10 832,1 22-1232,9-3 482,29-81 652,-34 51-876,3-2 24,-1-1-1,1 1 1,0 0-1,0 0 1,0 0-1,0 0 1,1 1-1,3-3 1,-57 10 115,49-5-126,-1 0 0,0 0 0,1 0 0,-1 0 0,1 0 0,-1 0 0,0 0 0,1 0 0,-1-1 0,1 1 0,-1-1 0,1 1 0,-1-1-1,1 1 1,-1-1 0,1 0 0,-1 0 0,1 0 0,0 0 0,0 0 0,-1 0 0,1 0 0,-2-2 0,3 2-18,0 1-2,-1 0-6,1 0-1,0 1 2,0-1 3,-1 3-3,1 0 0,0 0 0,0 0 0,0 0 0,1 0 1,-1 0-1,2 5 0,-2-6-2,1 1-1,-1-1 1,1 1-1,0-1 0,0 1 0,-1-1 0,2 1 0,-1-1 0,0 1 0,0-1 1,1 0-1,-1 0 0,1 0 0,0 0 0,0 0 0,0 0 0,0 0 0,4 2 1,-2 0-1,-4-4-7,0 0 0,1 1 0,-1-1 0,1 1 0,-1 0-1,0-1 1,0 1 0,1-1 0,-1 1 0,0-1 0,0 1 0,1 0-1,-1-1 1,0 1 0,0-1 0,0 1 0,0 0 0,0-1 0,0 1-1,0-1 1,0 1 0,0 0 0,-1-1 0,1 1 0,0 0 0,0 0-1,-1 2-485,1-2 200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3:44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6017,'-1'4'7866,"1"-4"-7722,-1 0-64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3:44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7890,'-3'0'6649,"2"0"-6593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3:44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32 7098,'-1'0'44,"1"0"0,0 0 1,-1 0-1,1 1 1,0-1-1,-1 0 1,1 0-1,0 0 1,0 1-1,-1-1 1,1 0-1,0 0 1,0 1-1,0-1 1,-1 0-1,1 0 1,0 1-1,0-1 0,0 0 1,0 1-1,0-1 1,-1 0-1,1 1 1,0-1-1,0 0 1,0 1-1,0-1 1,0 0-1,0 1 1,0 0-1,7 12 864,17 16 1,-17-22-717,-6-5-151,1 0 0,0-1 0,-1 1 0,1 0 1,0-1-1,0 1 0,1-1 0,-1 0 0,0 0 0,0 1 0,1-1 0,-1-1 1,0 1-1,1 0 0,-1-1 0,1 1 0,-1-1 0,1 0 0,-1 1 1,1-1-1,-1-1 0,1 1 0,-1 0 0,1 0 0,-1-1 0,1 0 0,-1 1 1,3-2-1,0 0 56,-1-1-1,0 1 1,0-1 0,0 1 0,0-1 0,0-1 0,0 1 0,-1 0 0,0-1-1,0 1 1,0-1 0,0 0 0,0 0 0,2-5 0,-5 8-91,1-1 0,0 1 0,-1 0 0,1-1 1,-1 1-1,1 0 0,-1-1 0,0 1 0,0-1 0,0 1 0,0-1 1,0 1-1,0-1 0,0 1 0,0 0 0,0-1 0,-1 1 0,1-1 0,0 1 1,-1 0-1,1-1 0,-1 1 0,0 0 0,1-1 0,-1 1 0,0 0 1,0 0-1,0 0 0,0 0 0,-2-2 0,-15-7-4868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8:33:44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6585,'3'5'4041,"17"15"-3946,5-1-58,-16-12 0,0 0 1,0 0-1,1-1 1,0 0-1,0-1 0,1 0 1,19 6-1,-27-10 43,0-1-1,0 0 1,0-1-1,0 1 1,0-1-1,0 1 1,0-1-1,0 0 1,0 0 0,0 0-1,-1 0 1,1 0-1,0-1 1,-1 1-1,1-1 1,-1 0 0,1 0-1,-1 0 1,0 0-1,0 0 1,0 0-1,3-6 1,-1 3-12,0 0 0,0-1 1,-1 1-1,0-1 0,-1 0 0,1 0 1,-1 0-1,0-1 0,2-9 1,-4 13-338,1 0 0,-1 0 1,0 0-1,0 0 1,0 1-1,-1-1 1,1 0-1,-1 0 1,1 0-1,-3-4 1,1 3-330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545F8-576A-4D3D-B456-59D716E508A6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AEEE0-BF9C-4F49-8997-386A53BB65B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64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Enter </a:t>
            </a:r>
            <a:r>
              <a:rPr lang="de-DE" dirty="0" err="1"/>
              <a:t>token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AEEE0-BF9C-4F49-8997-386A53BB65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3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F98EB-5973-217D-F5E6-21629FA8A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CC648B-69BF-3854-9ED6-E99048099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Kristen ITC" panose="03050502040202030202" pitchFamily="66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BBB56-72E9-C238-3640-B896E9AA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4000" y="6330950"/>
            <a:ext cx="9144000" cy="365125"/>
          </a:xfrm>
        </p:spPr>
        <p:txBody>
          <a:bodyPr/>
          <a:lstStyle/>
          <a:p>
            <a:r>
              <a:rPr lang="en-US" dirty="0"/>
              <a:t>Neele Haß 								                        YOMOS 2025</a:t>
            </a:r>
          </a:p>
        </p:txBody>
      </p:sp>
    </p:spTree>
    <p:extLst>
      <p:ext uri="{BB962C8B-B14F-4D97-AF65-F5344CB8AC3E}">
        <p14:creationId xmlns:p14="http://schemas.microsoft.com/office/powerpoint/2010/main" val="21667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3EA27-4748-85FC-38D3-B167AB8E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Kristen ITC" panose="03050502040202030202" pitchFamily="66" charset="0"/>
                <a:ea typeface="Cascadia Code" panose="020B0609020000020004" pitchFamily="49" charset="0"/>
                <a:cs typeface="Dreaming Outloud Pro" panose="020F0502020204030204" pitchFamily="66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C0C536-E7DD-2B19-585A-E1952A902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4212D8FB-AD9B-4C60-FD25-1F73A7F5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06855" y="6356350"/>
            <a:ext cx="1415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82210D-F1AF-44FB-93A2-70DC1193CAAB}" type="datetime1">
              <a:rPr lang="en-US" smtClean="0"/>
              <a:t>5/19/2025</a:t>
            </a:fld>
            <a:endParaRPr lang="en-US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05E96647-3C97-0A5D-E16E-66AC2366F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6342" y="6356350"/>
            <a:ext cx="81674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Neele Haß - GitHub					                      YOMOS 2025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7CB95AF8-2699-3632-9979-2FF1CEEC2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199" y="6356350"/>
            <a:ext cx="546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D7C0C-BD5F-40A0-8501-17F648E7A6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8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C0EDE590-237D-65E7-4611-39DC769E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06855" y="6356350"/>
            <a:ext cx="1415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82210D-F1AF-44FB-93A2-70DC1193CAAB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4CEC7615-0EED-923D-F1D8-B4329FCDF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6342" y="6356350"/>
            <a:ext cx="81674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Neele Haß - GitHub					                      YOMOS 2025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D97D7BE7-2051-8F3E-86D4-F9B619589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199" y="6356350"/>
            <a:ext cx="546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D7C0C-BD5F-40A0-8501-17F648E7A6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3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970EC3E-C8BF-C9C4-77D6-1E23E655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67538F-0EF9-4E9C-02CD-74F4876D3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4DD1A8-72B6-9F61-FFDE-60C9D1385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06855" y="6356350"/>
            <a:ext cx="1415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82210D-F1AF-44FB-93A2-70DC1193CAAB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0ECB20-C9D4-FEFB-D8B0-399A20232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6342" y="6356350"/>
            <a:ext cx="81674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Neele Haß - GitHub					                      YOMOS 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779179-ECB1-A927-4CC4-FE647CBDD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199" y="6356350"/>
            <a:ext cx="546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D7C0C-BD5F-40A0-8501-17F648E7A62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9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55" Type="http://schemas.openxmlformats.org/officeDocument/2006/relationships/image" Target="../media/image39.png"/><Relationship Id="rId63" Type="http://schemas.openxmlformats.org/officeDocument/2006/relationships/image" Target="../media/image43.png"/><Relationship Id="rId59" Type="http://schemas.openxmlformats.org/officeDocument/2006/relationships/image" Target="../media/image41.png"/><Relationship Id="rId2" Type="http://schemas.openxmlformats.org/officeDocument/2006/relationships/hyperlink" Target="https://github.com/neehass/vscode_github_guide_A%20&amp;%20download%20.zip" TargetMode="External"/><Relationship Id="rId6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8" Type="http://schemas.openxmlformats.org/officeDocument/2006/relationships/customXml" Target="../ink/ink8.xml"/><Relationship Id="rId66" Type="http://schemas.openxmlformats.org/officeDocument/2006/relationships/image" Target="../media/image13.svg"/><Relationship Id="rId5" Type="http://schemas.openxmlformats.org/officeDocument/2006/relationships/image" Target="../media/image30.png"/><Relationship Id="rId57" Type="http://schemas.openxmlformats.org/officeDocument/2006/relationships/image" Target="../media/image40.png"/><Relationship Id="rId61" Type="http://schemas.openxmlformats.org/officeDocument/2006/relationships/image" Target="../media/image42.png"/><Relationship Id="rId60" Type="http://schemas.openxmlformats.org/officeDocument/2006/relationships/customXml" Target="../ink/ink9.xml"/><Relationship Id="rId65" Type="http://schemas.openxmlformats.org/officeDocument/2006/relationships/image" Target="../media/image12.png"/><Relationship Id="rId4" Type="http://schemas.openxmlformats.org/officeDocument/2006/relationships/image" Target="../media/image29.png"/><Relationship Id="rId56" Type="http://schemas.openxmlformats.org/officeDocument/2006/relationships/customXml" Target="../ink/ink7.xml"/><Relationship Id="rId6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neehass/vscode_github_guide_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hyperlink" Target="https://education.github.com/git-cheat-sheet-education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hyperlink" Target="https://www.youtube.com/watch?v=rE2zRhZdjFU" TargetMode="External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E2zRhZdjFU" TargetMode="External"/><Relationship Id="rId2" Type="http://schemas.openxmlformats.org/officeDocument/2006/relationships/hyperlink" Target="https://docs.github.com/en/get-started/using-github/github-fl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cs/introvideos/basics" TargetMode="External"/><Relationship Id="rId5" Type="http://schemas.openxmlformats.org/officeDocument/2006/relationships/hyperlink" Target="https://code.visualstudio.com/docs/sourcecontrol/intro-to-git" TargetMode="External"/><Relationship Id="rId4" Type="http://schemas.openxmlformats.org/officeDocument/2006/relationships/hyperlink" Target="https://code.visualstudio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55" Type="http://schemas.openxmlformats.org/officeDocument/2006/relationships/image" Target="../media/image39.png"/><Relationship Id="rId63" Type="http://schemas.openxmlformats.org/officeDocument/2006/relationships/image" Target="../media/image43.png"/><Relationship Id="rId59" Type="http://schemas.openxmlformats.org/officeDocument/2006/relationships/image" Target="../media/image41.png"/><Relationship Id="rId2" Type="http://schemas.openxmlformats.org/officeDocument/2006/relationships/customXml" Target="../ink/ink1.xml"/><Relationship Id="rId6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8" Type="http://schemas.openxmlformats.org/officeDocument/2006/relationships/customXml" Target="../ink/ink3.xml"/><Relationship Id="rId57" Type="http://schemas.openxmlformats.org/officeDocument/2006/relationships/image" Target="../media/image40.png"/><Relationship Id="rId61" Type="http://schemas.openxmlformats.org/officeDocument/2006/relationships/image" Target="../media/image42.png"/><Relationship Id="rId60" Type="http://schemas.openxmlformats.org/officeDocument/2006/relationships/customXml" Target="../ink/ink4.xml"/><Relationship Id="rId65" Type="http://schemas.openxmlformats.org/officeDocument/2006/relationships/image" Target="../media/image27.png"/><Relationship Id="rId56" Type="http://schemas.openxmlformats.org/officeDocument/2006/relationships/customXml" Target="../ink/ink2.xml"/><Relationship Id="rId6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ithub.com/en/get-started/onboarding/getting-started-with-your-github-account" TargetMode="Externa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git-scm.com/downloa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Katze, Säugetier, Silhouette enthält.&#10;&#10;KI-generierte Inhalte können fehlerhaft sein.">
            <a:extLst>
              <a:ext uri="{FF2B5EF4-FFF2-40B4-BE49-F238E27FC236}">
                <a16:creationId xmlns:a16="http://schemas.microsoft.com/office/drawing/2014/main" id="{9A219F7C-1AD8-596A-81CF-E70D19712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3" y="-100984"/>
            <a:ext cx="5358784" cy="5358784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3D69AEC9-C565-5661-7B0A-DF0062038DAD}"/>
              </a:ext>
            </a:extLst>
          </p:cNvPr>
          <p:cNvSpPr/>
          <p:nvPr/>
        </p:nvSpPr>
        <p:spPr>
          <a:xfrm>
            <a:off x="2697733" y="3930587"/>
            <a:ext cx="2928257" cy="2927413"/>
          </a:xfrm>
          <a:prstGeom prst="ellipse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EB22F25C-187F-6545-AF2B-19A98BA40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1156" y="1122363"/>
            <a:ext cx="6065084" cy="2387600"/>
          </a:xfrm>
        </p:spPr>
        <p:txBody>
          <a:bodyPr/>
          <a:lstStyle/>
          <a:p>
            <a:pPr algn="l"/>
            <a:r>
              <a:rPr lang="en-US" noProof="0" dirty="0"/>
              <a:t>Git &amp; GitHub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ED188C27-A7D6-1493-82B8-D4AF56657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1156" y="3602038"/>
            <a:ext cx="4955612" cy="1655762"/>
          </a:xfrm>
        </p:spPr>
        <p:txBody>
          <a:bodyPr>
            <a:normAutofit/>
          </a:bodyPr>
          <a:lstStyle/>
          <a:p>
            <a:pPr algn="l"/>
            <a:r>
              <a:rPr lang="en-US" noProof="0" dirty="0"/>
              <a:t>getting started</a:t>
            </a:r>
          </a:p>
          <a:p>
            <a:pPr algn="l"/>
            <a:endParaRPr lang="en-US" noProof="0" dirty="0"/>
          </a:p>
          <a:p>
            <a:pPr algn="l"/>
            <a:r>
              <a:rPr lang="en-US" noProof="0" dirty="0"/>
              <a:t>for beginners, by a beginner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23115C-B940-C5FF-3FAD-4CDEA585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Neele Haß - GitHub					                                                                                  YOMOS 2025</a:t>
            </a:r>
          </a:p>
        </p:txBody>
      </p:sp>
      <p:pic>
        <p:nvPicPr>
          <p:cNvPr id="13" name="Grafik 12" descr="Ein Bild, das Katze, Silhouette, Clipart, Kreativität enthält.&#10;&#10;KI-generierte Inhalte können fehlerhaft sein.">
            <a:extLst>
              <a:ext uri="{FF2B5EF4-FFF2-40B4-BE49-F238E27FC236}">
                <a16:creationId xmlns:a16="http://schemas.microsoft.com/office/drawing/2014/main" id="{B2C0CBD2-94A3-C541-4DB5-DC70B3B05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"/>
          <a:stretch/>
        </p:blipFill>
        <p:spPr>
          <a:xfrm>
            <a:off x="2562566" y="3897471"/>
            <a:ext cx="3198590" cy="296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4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89804-ABB2-3234-016D-F06BA0E28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0752E8E2-8CEF-4116-CF1C-FD1C1845B229}"/>
              </a:ext>
            </a:extLst>
          </p:cNvPr>
          <p:cNvSpPr txBox="1"/>
          <p:nvPr/>
        </p:nvSpPr>
        <p:spPr>
          <a:xfrm>
            <a:off x="3022104" y="1521292"/>
            <a:ext cx="8610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d</a:t>
            </a:r>
            <a:r>
              <a:rPr lang="en-US" sz="3200" noProof="0" dirty="0" err="1"/>
              <a:t>ownload</a:t>
            </a:r>
            <a:r>
              <a:rPr lang="en-US" sz="3200" noProof="0" dirty="0"/>
              <a:t> guide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noProof="0" dirty="0">
                <a:hlinkClick r:id="rId2"/>
              </a:rPr>
              <a:t>https://github.com/neehass/vscode_github_intro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noProof="0" dirty="0"/>
              <a:t>extract &amp; save in </a:t>
            </a:r>
            <a:r>
              <a:rPr lang="en-US" sz="2400" b="1" noProof="0" dirty="0"/>
              <a:t>local folder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7BE9547-A726-5985-A041-78732CAA5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38" y="1731604"/>
            <a:ext cx="2644494" cy="2378779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7DD0401-582A-A994-4791-F70E8B98B799}"/>
              </a:ext>
            </a:extLst>
          </p:cNvPr>
          <p:cNvCxnSpPr>
            <a:cxnSpLocks/>
          </p:cNvCxnSpPr>
          <p:nvPr/>
        </p:nvCxnSpPr>
        <p:spPr>
          <a:xfrm flipH="1">
            <a:off x="1269562" y="2230120"/>
            <a:ext cx="2385642" cy="1618488"/>
          </a:xfrm>
          <a:prstGeom prst="straightConnector1">
            <a:avLst/>
          </a:prstGeom>
          <a:ln w="76200">
            <a:solidFill>
              <a:srgbClr val="4678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61721B2-5EF5-56F4-ABD6-B17EFD2D8BC1}"/>
              </a:ext>
            </a:extLst>
          </p:cNvPr>
          <p:cNvCxnSpPr>
            <a:cxnSpLocks/>
          </p:cNvCxnSpPr>
          <p:nvPr/>
        </p:nvCxnSpPr>
        <p:spPr>
          <a:xfrm flipH="1" flipV="1">
            <a:off x="2706624" y="2038096"/>
            <a:ext cx="948580" cy="192024"/>
          </a:xfrm>
          <a:prstGeom prst="straightConnector1">
            <a:avLst/>
          </a:prstGeom>
          <a:ln w="76200">
            <a:solidFill>
              <a:srgbClr val="46788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1D437E6B-9681-DB69-82EC-118C196B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GitHub &amp; </a:t>
            </a:r>
            <a:r>
              <a:rPr lang="en-US" b="1" noProof="0" dirty="0">
                <a:solidFill>
                  <a:srgbClr val="0076B7"/>
                </a:solidFill>
              </a:rPr>
              <a:t>vs-code</a:t>
            </a:r>
            <a:r>
              <a:rPr lang="en-US" noProof="0" dirty="0"/>
              <a:t> </a:t>
            </a:r>
            <a:r>
              <a:rPr lang="en-US" sz="2800" dirty="0"/>
              <a:t>w</a:t>
            </a:r>
            <a:r>
              <a:rPr lang="en-US" sz="2800" noProof="0" dirty="0" err="1"/>
              <a:t>orkflow</a:t>
            </a:r>
            <a:r>
              <a:rPr lang="en-US" sz="2800" noProof="0" dirty="0"/>
              <a:t> example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311DE-5A1B-2A92-B62D-7A055EDF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04" y="2890207"/>
            <a:ext cx="8234160" cy="175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noProof="0" dirty="0"/>
              <a:t>2. open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6B7"/>
                </a:solidFill>
                <a:effectLst/>
                <a:uLnTx/>
                <a:uFillTx/>
                <a:latin typeface="Kristen ITC" panose="03050502040202030202" pitchFamily="66" charset="0"/>
                <a:ea typeface="Cascadia Code" panose="020B0609020000020004" pitchFamily="49" charset="0"/>
                <a:cs typeface="Dreaming Outloud Pro" panose="020F0502020204030204" pitchFamily="66" charset="0"/>
              </a:rPr>
              <a:t>vs-code</a:t>
            </a:r>
            <a:r>
              <a:rPr lang="en-US" sz="3200" b="1" noProof="0" dirty="0"/>
              <a:t>  </a:t>
            </a:r>
          </a:p>
          <a:p>
            <a:pPr lvl="1"/>
            <a:r>
              <a:rPr lang="en-US" b="1" noProof="0" dirty="0"/>
              <a:t>open folder</a:t>
            </a:r>
          </a:p>
          <a:p>
            <a:pPr lvl="1"/>
            <a:r>
              <a:rPr lang="en-US" noProof="0" dirty="0"/>
              <a:t>click on </a:t>
            </a:r>
            <a:r>
              <a:rPr lang="en-US" b="1" noProof="0" dirty="0"/>
              <a:t>               source control </a:t>
            </a:r>
            <a:r>
              <a:rPr lang="en-US" noProof="0" dirty="0"/>
              <a:t>&amp;</a:t>
            </a:r>
            <a:r>
              <a:rPr lang="en-US" b="1" noProof="0" dirty="0"/>
              <a:t> publish on GitHub</a:t>
            </a:r>
          </a:p>
          <a:p>
            <a:pPr lvl="1"/>
            <a:r>
              <a:rPr lang="en-US" b="1" noProof="0" dirty="0"/>
              <a:t>log-in if necessary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CBE75-4246-3824-D442-6CBA94E6C7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82210D-F1AF-44FB-93A2-70DC1193CAAB}" type="datetime1">
              <a:rPr lang="en-US" noProof="0" smtClean="0"/>
              <a:t>5/19/2025</a:t>
            </a:fld>
            <a:endParaRPr lang="en-US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B6AFFB-8AB7-947F-632B-983C4DC64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Neele Haß - GitHub					                      YOMOS 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2E936C-E1E7-B3E0-3BD4-4D0D54D39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D7C0C-BD5F-40A0-8501-17F648E7A622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8" name="Grafik 7" descr="Ein Bild, das Grafiken, Screenshot, Symbol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5F7D20CD-0807-C0AA-A86E-17A3DA88B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850" y="365125"/>
            <a:ext cx="1325563" cy="132556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5DDE2A4-6364-839A-4EF7-69B20C24331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520" t="16164" r="10255" b="12066"/>
          <a:stretch/>
        </p:blipFill>
        <p:spPr>
          <a:xfrm>
            <a:off x="5000625" y="3769394"/>
            <a:ext cx="604096" cy="515642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8F6CF730-E5A2-89A8-6CCE-A6FB6EA32D43}"/>
              </a:ext>
            </a:extLst>
          </p:cNvPr>
          <p:cNvGrpSpPr/>
          <p:nvPr/>
        </p:nvGrpSpPr>
        <p:grpSpPr>
          <a:xfrm>
            <a:off x="1144437" y="4596556"/>
            <a:ext cx="6605366" cy="706976"/>
            <a:chOff x="693490" y="4267129"/>
            <a:chExt cx="6605366" cy="706976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9086627-FF94-25CF-82E9-BB12F3DBB673}"/>
                </a:ext>
              </a:extLst>
            </p:cNvPr>
            <p:cNvSpPr txBox="1"/>
            <p:nvPr/>
          </p:nvSpPr>
          <p:spPr>
            <a:xfrm>
              <a:off x="1409888" y="4347182"/>
              <a:ext cx="588896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b="1" noProof="0" dirty="0"/>
                <a:t>go to GitHub </a:t>
              </a:r>
              <a:r>
                <a:rPr lang="en-US" sz="2800" b="1" noProof="0" dirty="0">
                  <a:sym typeface="Wingdings" panose="05000000000000000000" pitchFamily="2" charset="2"/>
                </a:rPr>
                <a:t></a:t>
              </a:r>
              <a:r>
                <a:rPr lang="en-US" sz="2800" b="1" noProof="0" dirty="0"/>
                <a:t> </a:t>
              </a:r>
              <a:r>
                <a:rPr lang="en-US" sz="2800" b="1" noProof="0" dirty="0">
                  <a:sym typeface="Wingdings" panose="05000000000000000000" pitchFamily="2" charset="2"/>
                </a:rPr>
                <a:t>your first repository</a:t>
              </a:r>
            </a:p>
          </p:txBody>
        </p: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1FA53A65-4C58-7782-D690-7B3C5F2D8893}"/>
                </a:ext>
              </a:extLst>
            </p:cNvPr>
            <p:cNvGrpSpPr/>
            <p:nvPr/>
          </p:nvGrpSpPr>
          <p:grpSpPr>
            <a:xfrm>
              <a:off x="964317" y="4566672"/>
              <a:ext cx="147240" cy="133920"/>
              <a:chOff x="10043408" y="2646910"/>
              <a:chExt cx="147240" cy="133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C2347BAB-B73D-E85A-F120-D3D4C3F42EEA}"/>
                      </a:ext>
                    </a:extLst>
                  </p14:cNvPr>
                  <p14:cNvContentPartPr/>
                  <p14:nvPr/>
                </p14:nvContentPartPr>
                <p14:xfrm>
                  <a:off x="10051688" y="2646910"/>
                  <a:ext cx="720" cy="2160"/>
                </p14:xfrm>
              </p:contentPart>
            </mc:Choice>
            <mc:Fallback xmlns="">
              <p:pic>
                <p:nvPicPr>
                  <p:cNvPr id="12" name="Freihand 11">
                    <a:extLst>
                      <a:ext uri="{FF2B5EF4-FFF2-40B4-BE49-F238E27FC236}">
                        <a16:creationId xmlns:a16="http://schemas.microsoft.com/office/drawing/2014/main" id="{0DF70D6C-BBD5-84D6-3607-4EBBE9D417B0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0033688" y="2629270"/>
                    <a:ext cx="36360" cy="3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23" name="Freihand 22">
                    <a:extLst>
                      <a:ext uri="{FF2B5EF4-FFF2-40B4-BE49-F238E27FC236}">
                        <a16:creationId xmlns:a16="http://schemas.microsoft.com/office/drawing/2014/main" id="{849A9FD9-6FB5-7900-AB25-A050E4E9E1A7}"/>
                      </a:ext>
                    </a:extLst>
                  </p14:cNvPr>
                  <p14:cNvContentPartPr/>
                  <p14:nvPr/>
                </p14:nvContentPartPr>
                <p14:xfrm>
                  <a:off x="10181648" y="2653390"/>
                  <a:ext cx="1800" cy="360"/>
                </p14:xfrm>
              </p:contentPart>
            </mc:Choice>
            <mc:Fallback xmlns="">
              <p:pic>
                <p:nvPicPr>
                  <p:cNvPr id="13" name="Freihand 12">
                    <a:extLst>
                      <a:ext uri="{FF2B5EF4-FFF2-40B4-BE49-F238E27FC236}">
                        <a16:creationId xmlns:a16="http://schemas.microsoft.com/office/drawing/2014/main" id="{AA102A10-2B0C-A68E-7612-32A29C290592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10163648" y="2635750"/>
                    <a:ext cx="3744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24" name="Freihand 23">
                    <a:extLst>
                      <a:ext uri="{FF2B5EF4-FFF2-40B4-BE49-F238E27FC236}">
                        <a16:creationId xmlns:a16="http://schemas.microsoft.com/office/drawing/2014/main" id="{6064DBFC-A66F-B698-DBD6-0A205C12EBBC}"/>
                      </a:ext>
                    </a:extLst>
                  </p14:cNvPr>
                  <p14:cNvContentPartPr/>
                  <p14:nvPr/>
                </p14:nvContentPartPr>
                <p14:xfrm>
                  <a:off x="10043408" y="2740510"/>
                  <a:ext cx="60120" cy="40320"/>
                </p14:xfrm>
              </p:contentPart>
            </mc:Choice>
            <mc:Fallback xmlns="">
              <p:pic>
                <p:nvPicPr>
                  <p:cNvPr id="14" name="Freihand 13">
                    <a:extLst>
                      <a:ext uri="{FF2B5EF4-FFF2-40B4-BE49-F238E27FC236}">
                        <a16:creationId xmlns:a16="http://schemas.microsoft.com/office/drawing/2014/main" id="{AC8CC935-9058-35FA-3155-3250EE5251C7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10025408" y="2722870"/>
                    <a:ext cx="9576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25" name="Freihand 24">
                    <a:extLst>
                      <a:ext uri="{FF2B5EF4-FFF2-40B4-BE49-F238E27FC236}">
                        <a16:creationId xmlns:a16="http://schemas.microsoft.com/office/drawing/2014/main" id="{306B38D8-833E-7F86-BEC2-01BE9D96C2DC}"/>
                      </a:ext>
                    </a:extLst>
                  </p14:cNvPr>
                  <p14:cNvContentPartPr/>
                  <p14:nvPr/>
                </p14:nvContentPartPr>
                <p14:xfrm>
                  <a:off x="10103168" y="2724310"/>
                  <a:ext cx="87480" cy="50760"/>
                </p14:xfrm>
              </p:contentPart>
            </mc:Choice>
            <mc:Fallback xmlns="">
              <p:pic>
                <p:nvPicPr>
                  <p:cNvPr id="19" name="Freihand 18">
                    <a:extLst>
                      <a:ext uri="{FF2B5EF4-FFF2-40B4-BE49-F238E27FC236}">
                        <a16:creationId xmlns:a16="http://schemas.microsoft.com/office/drawing/2014/main" id="{59E39AB7-1E02-F168-9DE6-7E34D1270406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10085168" y="2706310"/>
                    <a:ext cx="123120" cy="8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26" name="Freihand 25">
                    <a:extLst>
                      <a:ext uri="{FF2B5EF4-FFF2-40B4-BE49-F238E27FC236}">
                        <a16:creationId xmlns:a16="http://schemas.microsoft.com/office/drawing/2014/main" id="{95BD3375-383A-97AF-7914-647FF49B2554}"/>
                      </a:ext>
                    </a:extLst>
                  </p14:cNvPr>
                  <p14:cNvContentPartPr/>
                  <p14:nvPr/>
                </p14:nvContentPartPr>
                <p14:xfrm>
                  <a:off x="10088408" y="2689030"/>
                  <a:ext cx="32400" cy="36000"/>
                </p14:xfrm>
              </p:contentPart>
            </mc:Choice>
            <mc:Fallback xmlns="">
              <p:pic>
                <p:nvPicPr>
                  <p:cNvPr id="26" name="Freihand 25">
                    <a:extLst>
                      <a:ext uri="{FF2B5EF4-FFF2-40B4-BE49-F238E27FC236}">
                        <a16:creationId xmlns:a16="http://schemas.microsoft.com/office/drawing/2014/main" id="{02273CDA-CF7A-3304-CE38-60B745ADAEB4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10070768" y="2671030"/>
                    <a:ext cx="68040" cy="71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27" name="Grafik 26" descr="Ein Bild, das Katze, Säugetier, Silhouette enthält.&#10;&#10;KI-generierte Inhalte können fehlerhaft sein.">
              <a:extLst>
                <a:ext uri="{FF2B5EF4-FFF2-40B4-BE49-F238E27FC236}">
                  <a16:creationId xmlns:a16="http://schemas.microsoft.com/office/drawing/2014/main" id="{DC1BBFB9-FEDC-811D-7296-DB10703AB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490" y="4267129"/>
              <a:ext cx="706976" cy="706976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36BC84DC-8F72-15B2-CD3A-820048A119BE}"/>
              </a:ext>
            </a:extLst>
          </p:cNvPr>
          <p:cNvGrpSpPr/>
          <p:nvPr/>
        </p:nvGrpSpPr>
        <p:grpSpPr>
          <a:xfrm>
            <a:off x="2706624" y="5272783"/>
            <a:ext cx="7164519" cy="989957"/>
            <a:chOff x="4365413" y="5102977"/>
            <a:chExt cx="7164519" cy="989957"/>
          </a:xfrm>
        </p:grpSpPr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C4F7E1D0-A0CA-201B-7834-89C193B29303}"/>
                </a:ext>
              </a:extLst>
            </p:cNvPr>
            <p:cNvGrpSpPr/>
            <p:nvPr/>
          </p:nvGrpSpPr>
          <p:grpSpPr>
            <a:xfrm>
              <a:off x="6096000" y="5102977"/>
              <a:ext cx="5433932" cy="989957"/>
              <a:chOff x="654357" y="5465707"/>
              <a:chExt cx="5433932" cy="989957"/>
            </a:xfrm>
          </p:grpSpPr>
          <p:pic>
            <p:nvPicPr>
              <p:cNvPr id="16" name="Grafik 15" descr="Dokument mit einfarbiger Füllung">
                <a:extLst>
                  <a:ext uri="{FF2B5EF4-FFF2-40B4-BE49-F238E27FC236}">
                    <a16:creationId xmlns:a16="http://schemas.microsoft.com/office/drawing/2014/main" id="{0DD382C4-92AC-C1B1-E82E-CC13D9AC6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5">
                <a:extLst>
                  <a:ext uri="{96DAC541-7B7A-43D3-8B79-37D633B846F1}">
                    <asvg:svgBlip xmlns:asvg="http://schemas.microsoft.com/office/drawing/2016/SVG/main" r:embed="rId66"/>
                  </a:ext>
                </a:extLst>
              </a:blip>
              <a:stretch>
                <a:fillRect/>
              </a:stretch>
            </p:blipFill>
            <p:spPr>
              <a:xfrm>
                <a:off x="654357" y="554126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7758FA89-6694-EEC6-F865-BE6D8F8F5C97}"/>
                  </a:ext>
                </a:extLst>
              </p:cNvPr>
              <p:cNvSpPr txBox="1"/>
              <p:nvPr/>
            </p:nvSpPr>
            <p:spPr>
              <a:xfrm>
                <a:off x="1568757" y="5465707"/>
                <a:ext cx="4519532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noProof="0" dirty="0">
                    <a:solidFill>
                      <a:srgbClr val="0075B6"/>
                    </a:solidFill>
                    <a:sym typeface="Wingdings" panose="05000000000000000000" pitchFamily="2" charset="2"/>
                  </a:rPr>
                  <a:t>follow the instruction in </a:t>
                </a:r>
                <a:r>
                  <a:rPr lang="en-US" sz="2800" noProof="0" dirty="0">
                    <a:sym typeface="Wingdings" panose="05000000000000000000" pitchFamily="2" charset="2"/>
                  </a:rPr>
                  <a:t>vscode_github_</a:t>
                </a:r>
                <a:r>
                  <a:rPr lang="en-US" sz="2800" noProof="0" dirty="0"/>
                  <a:t>guide.txt</a:t>
                </a:r>
                <a:endParaRPr lang="en-US" sz="2800" noProof="0" dirty="0"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A920A337-FB87-29E7-0A69-FDC4897A5B56}"/>
                </a:ext>
              </a:extLst>
            </p:cNvPr>
            <p:cNvSpPr txBox="1"/>
            <p:nvPr/>
          </p:nvSpPr>
          <p:spPr>
            <a:xfrm>
              <a:off x="4365413" y="5451068"/>
              <a:ext cx="18745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noProof="0" dirty="0">
                  <a:solidFill>
                    <a:srgbClr val="0075B6"/>
                  </a:solidFill>
                  <a:sym typeface="Wingdings" panose="05000000000000000000" pitchFamily="2" charset="2"/>
                </a:rPr>
                <a:t>for further steps</a:t>
              </a:r>
              <a:endParaRPr lang="en-US" sz="1800" noProof="0" dirty="0">
                <a:solidFill>
                  <a:srgbClr val="0075B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380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65028-000D-6A9F-7B0A-6597705A8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5F123-D70E-E029-C53F-66B527EF0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noProof="0" dirty="0"/>
              <a:t>1. clone </a:t>
            </a:r>
            <a:r>
              <a:rPr lang="en-US" b="1" noProof="0" dirty="0"/>
              <a:t>repository</a:t>
            </a:r>
            <a:endParaRPr lang="en-US" noProof="0" dirty="0"/>
          </a:p>
          <a:p>
            <a:pPr lvl="1"/>
            <a:r>
              <a:rPr lang="en-US" sz="2800" noProof="0" dirty="0"/>
              <a:t>go to </a:t>
            </a:r>
            <a:r>
              <a:rPr lang="en-US" sz="2800" noProof="0" dirty="0">
                <a:hlinkClick r:id="rId2"/>
              </a:rPr>
              <a:t>https://github.com/neehass/vscode_github_guide_A</a:t>
            </a:r>
            <a:r>
              <a:rPr lang="en-US" sz="2800" noProof="0" dirty="0"/>
              <a:t> and </a:t>
            </a:r>
            <a:r>
              <a:rPr lang="en-US" sz="2800" b="1" noProof="0" dirty="0"/>
              <a:t>copy link</a:t>
            </a:r>
          </a:p>
          <a:p>
            <a:pPr lvl="1"/>
            <a:r>
              <a:rPr lang="en-US" sz="2800" noProof="0" dirty="0"/>
              <a:t>open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6B7"/>
                </a:solidFill>
                <a:effectLst/>
                <a:uLnTx/>
                <a:uFillTx/>
                <a:latin typeface="Kristen ITC" panose="03050502040202030202" pitchFamily="66" charset="0"/>
                <a:ea typeface="Cascadia Code" panose="020B0609020000020004" pitchFamily="49" charset="0"/>
                <a:cs typeface="Dreaming Outloud Pro" panose="020F0502020204030204" pitchFamily="66" charset="0"/>
              </a:rPr>
              <a:t>vs-code</a:t>
            </a:r>
            <a:r>
              <a:rPr lang="en-US" sz="2800" b="1" noProof="0" dirty="0"/>
              <a:t>  </a:t>
            </a:r>
          </a:p>
          <a:p>
            <a:pPr lvl="1"/>
            <a:r>
              <a:rPr lang="en-US" sz="2800" noProof="0" dirty="0"/>
              <a:t>in Command Palette </a:t>
            </a:r>
            <a:r>
              <a:rPr lang="en-US" sz="2800" b="1" noProof="0" dirty="0"/>
              <a:t>type &gt; Git: Clone </a:t>
            </a:r>
            <a:r>
              <a:rPr lang="en-US" sz="2800" noProof="0" dirty="0"/>
              <a:t>&amp; enter </a:t>
            </a:r>
            <a:r>
              <a:rPr lang="en-US" sz="2800" b="1" u="sng" noProof="0" dirty="0">
                <a:solidFill>
                  <a:srgbClr val="467886"/>
                </a:solidFill>
              </a:rPr>
              <a:t>link</a:t>
            </a:r>
            <a:r>
              <a:rPr lang="en-US" sz="2800" b="1" noProof="0" dirty="0"/>
              <a:t> </a:t>
            </a:r>
            <a:r>
              <a:rPr lang="en-US" sz="2800" noProof="0" dirty="0">
                <a:sym typeface="Wingdings" panose="05000000000000000000" pitchFamily="2" charset="2"/>
              </a:rPr>
              <a:t></a:t>
            </a:r>
            <a:r>
              <a:rPr lang="en-US" sz="2800" noProof="0" dirty="0"/>
              <a:t> create </a:t>
            </a:r>
            <a:r>
              <a:rPr lang="en-US" sz="2800" b="1" noProof="0" dirty="0"/>
              <a:t>local folder</a:t>
            </a:r>
          </a:p>
          <a:p>
            <a:pPr marL="0" indent="0">
              <a:buNone/>
            </a:pPr>
            <a:r>
              <a:rPr lang="en-US" b="1" noProof="0" dirty="0"/>
              <a:t>2. sign in to GitHub</a:t>
            </a:r>
          </a:p>
          <a:p>
            <a:pPr lvl="1"/>
            <a:r>
              <a:rPr lang="en-US" sz="2800" noProof="0" dirty="0"/>
              <a:t>follow authentication process</a:t>
            </a:r>
          </a:p>
          <a:p>
            <a:pPr lvl="1"/>
            <a:r>
              <a:rPr lang="en-US" sz="2800" noProof="0" dirty="0"/>
              <a:t>open cloned repository</a:t>
            </a:r>
          </a:p>
          <a:p>
            <a:pPr marL="0" indent="0">
              <a:buNone/>
            </a:pPr>
            <a:r>
              <a:rPr lang="en-US" b="1" noProof="0" dirty="0"/>
              <a:t>3. open existing </a:t>
            </a:r>
            <a:r>
              <a:rPr lang="en-US" b="1" noProof="0" dirty="0">
                <a:solidFill>
                  <a:srgbClr val="0076B7"/>
                </a:solidFill>
              </a:rPr>
              <a:t>vscode_github_guide.txt </a:t>
            </a:r>
            <a:r>
              <a:rPr lang="en-US" b="1" noProof="0" dirty="0">
                <a:sym typeface="Wingdings" panose="05000000000000000000" pitchFamily="2" charset="2"/>
              </a:rPr>
              <a:t> follow the instructions</a:t>
            </a:r>
            <a:endParaRPr lang="en-US" b="1" noProof="0" dirty="0"/>
          </a:p>
          <a:p>
            <a:pPr marL="0" indent="0">
              <a:buNone/>
            </a:pPr>
            <a:endParaRPr lang="en-US" sz="4000" noProof="0" dirty="0"/>
          </a:p>
          <a:p>
            <a:pPr marL="457200" lvl="1" indent="0">
              <a:buNone/>
            </a:pPr>
            <a:endParaRPr lang="en-US" sz="3200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DAE3FE-AB29-1A6E-67F8-353AB06194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82210D-F1AF-44FB-93A2-70DC1193CAAB}" type="datetime1">
              <a:rPr lang="en-US" noProof="0" smtClean="0"/>
              <a:t>5/19/2025</a:t>
            </a:fld>
            <a:endParaRPr lang="en-US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A3310A-F90C-995E-9D9B-26F1E023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Neele Haß - GitHub					                      YOMOS 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592DC9-8C8E-4F8E-34F6-40C002926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D7C0C-BD5F-40A0-8501-17F648E7A622}" type="slidenum">
              <a:rPr lang="en-US" noProof="0" smtClean="0"/>
              <a:t>11</a:t>
            </a:fld>
            <a:endParaRPr lang="en-US" noProof="0" dirty="0"/>
          </a:p>
        </p:txBody>
      </p:sp>
      <p:pic>
        <p:nvPicPr>
          <p:cNvPr id="7" name="Grafik 6" descr="Ein Bild, das Grafiken, Screenshot, Symbol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CAF33B53-E67F-CA96-41EB-EF407268B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850" y="365125"/>
            <a:ext cx="1325563" cy="132556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998245B9-A471-CB09-BD2E-3CA05BD72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GitHub &amp; </a:t>
            </a:r>
            <a:r>
              <a:rPr lang="en-US" b="1" noProof="0" dirty="0">
                <a:solidFill>
                  <a:srgbClr val="0076B7"/>
                </a:solidFill>
              </a:rPr>
              <a:t>vs-code</a:t>
            </a:r>
            <a:r>
              <a:rPr lang="en-US" noProof="0" dirty="0"/>
              <a:t> </a:t>
            </a:r>
            <a:r>
              <a:rPr lang="en-US" sz="2800" noProof="0" dirty="0"/>
              <a:t>clone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110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164D95-3D98-F4DC-18E0-1A252C0C9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022" y="1825625"/>
            <a:ext cx="4369871" cy="4351338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noProof="0" dirty="0" err="1"/>
              <a:t>nstall</a:t>
            </a:r>
            <a:r>
              <a:rPr lang="en-US" noProof="0" dirty="0"/>
              <a:t> needed extensions in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76B7"/>
                </a:solidFill>
                <a:effectLst/>
                <a:uLnTx/>
                <a:uFillTx/>
                <a:latin typeface="Kristen ITC" panose="03050502040202030202" pitchFamily="66" charset="0"/>
                <a:ea typeface="Cascadia Code" panose="020B0609020000020004" pitchFamily="49" charset="0"/>
                <a:cs typeface="Dreaming Outloud Pro" panose="020F0502020204030204" pitchFamily="66" charset="0"/>
              </a:rPr>
              <a:t>vs-code</a:t>
            </a:r>
            <a:r>
              <a:rPr lang="en-US" noProof="0" dirty="0">
                <a:latin typeface="Kristen ITC" panose="03050502040202030202" pitchFamily="66" charset="0"/>
              </a:rPr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202743-4075-98DD-C274-FA4BA28F6C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82210D-F1AF-44FB-93A2-70DC1193CAAB}" type="datetime1">
              <a:rPr lang="en-US" noProof="0" smtClean="0"/>
              <a:t>5/19/2025</a:t>
            </a:fld>
            <a:endParaRPr lang="en-US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6E160-C805-CAF2-B7B4-20382590F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Neele Haß - GitHub					                      YOMOS 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D182D1-3650-8C62-400D-BF0373ED5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D7C0C-BD5F-40A0-8501-17F648E7A622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B1D9770-3171-AA30-92AF-3E218567C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01" y="1825625"/>
            <a:ext cx="4174482" cy="4093029"/>
          </a:xfrm>
          <a:prstGeom prst="rect">
            <a:avLst/>
          </a:prstGeom>
        </p:spPr>
      </p:pic>
      <p:pic>
        <p:nvPicPr>
          <p:cNvPr id="7" name="Grafik 6" descr="Ein Bild, das Grafiken, Screenshot, Symbol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E78A6ADB-05B6-7AEE-B18E-7E366DBA3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850" y="365125"/>
            <a:ext cx="1325563" cy="132556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5C45A8FB-F45A-B7E7-6B60-37C09BF8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GitHub &amp; </a:t>
            </a:r>
            <a:r>
              <a:rPr lang="en-US" b="1" noProof="0" dirty="0">
                <a:solidFill>
                  <a:srgbClr val="0076B7"/>
                </a:solidFill>
              </a:rPr>
              <a:t>vs-code</a:t>
            </a:r>
            <a:r>
              <a:rPr lang="en-US" noProof="0" dirty="0"/>
              <a:t> </a:t>
            </a:r>
            <a:r>
              <a:rPr lang="en-US" sz="2800" noProof="0" dirty="0"/>
              <a:t>pull request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84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FD58D-AD37-3FCB-4AB3-5CCDD997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commands </a:t>
            </a:r>
            <a:r>
              <a:rPr lang="en-US" sz="2800" dirty="0"/>
              <a:t>terminal</a:t>
            </a:r>
            <a:endParaRPr lang="en-US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6E720D15-34D4-7F42-B7AD-9883A9AB9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019392"/>
              </p:ext>
            </p:extLst>
          </p:nvPr>
        </p:nvGraphicFramePr>
        <p:xfrm>
          <a:off x="5716962" y="1256792"/>
          <a:ext cx="6351352" cy="4946226"/>
        </p:xfrm>
        <a:graphic>
          <a:graphicData uri="http://schemas.openxmlformats.org/drawingml/2006/table">
            <a:tbl>
              <a:tblPr/>
              <a:tblGrid>
                <a:gridCol w="2398648">
                  <a:extLst>
                    <a:ext uri="{9D8B030D-6E8A-4147-A177-3AD203B41FA5}">
                      <a16:colId xmlns:a16="http://schemas.microsoft.com/office/drawing/2014/main" val="3238056258"/>
                    </a:ext>
                  </a:extLst>
                </a:gridCol>
                <a:gridCol w="3952704">
                  <a:extLst>
                    <a:ext uri="{9D8B030D-6E8A-4147-A177-3AD203B41FA5}">
                      <a16:colId xmlns:a16="http://schemas.microsoft.com/office/drawing/2014/main" val="4186799995"/>
                    </a:ext>
                  </a:extLst>
                </a:gridCol>
              </a:tblGrid>
              <a:tr h="170641">
                <a:tc>
                  <a:txBody>
                    <a:bodyPr/>
                    <a:lstStyle/>
                    <a:p>
                      <a:r>
                        <a:rPr lang="en-US" sz="1100" b="1"/>
                        <a:t>Command</a:t>
                      </a:r>
                      <a:endParaRPr lang="en-US" sz="1100"/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Description</a:t>
                      </a:r>
                      <a:endParaRPr lang="en-US" sz="1100"/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742287"/>
                  </a:ext>
                </a:extLst>
              </a:tr>
              <a:tr h="298621">
                <a:tc>
                  <a:txBody>
                    <a:bodyPr/>
                    <a:lstStyle/>
                    <a:p>
                      <a:r>
                        <a:rPr lang="en-US" sz="1100" i="1" dirty="0"/>
                        <a:t>git </a:t>
                      </a:r>
                      <a:r>
                        <a:rPr lang="en-US" sz="1100" i="1" dirty="0" err="1"/>
                        <a:t>init</a:t>
                      </a:r>
                      <a:endParaRPr lang="en-US" sz="1100" i="1" dirty="0"/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Initializes a new Git repository in the current directory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083550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r>
                        <a:rPr lang="en-US" sz="1100" i="1" dirty="0"/>
                        <a:t>git clone &lt;</a:t>
                      </a:r>
                      <a:r>
                        <a:rPr lang="en-US" sz="1100" i="1" dirty="0" err="1"/>
                        <a:t>url</a:t>
                      </a:r>
                      <a:r>
                        <a:rPr lang="en-US" sz="1100" i="1" dirty="0"/>
                        <a:t>&gt;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Clones a remote repository to your local machine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623280"/>
                  </a:ext>
                </a:extLst>
              </a:tr>
              <a:tr h="298621">
                <a:tc>
                  <a:txBody>
                    <a:bodyPr/>
                    <a:lstStyle/>
                    <a:p>
                      <a:r>
                        <a:rPr lang="en-US" sz="1100" i="1" dirty="0"/>
                        <a:t>git status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Shows the status of changes (staged, unstaged, untracked)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379299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r>
                        <a:rPr lang="en-US" sz="1100" i="1"/>
                        <a:t>git add &lt;file&gt;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Stages a specific file for commit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31851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r>
                        <a:rPr lang="en-US" sz="1100" i="1" dirty="0"/>
                        <a:t>git add .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Stages </a:t>
                      </a:r>
                      <a:r>
                        <a:rPr lang="en-US" sz="1100" b="1"/>
                        <a:t>all</a:t>
                      </a:r>
                      <a:r>
                        <a:rPr lang="en-US" sz="1100"/>
                        <a:t> changes in the current directory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43049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r>
                        <a:rPr lang="en-US" sz="1100" i="1" dirty="0"/>
                        <a:t>git commit -m "message"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Commits staged changes with a message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096606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r>
                        <a:rPr lang="en-US" sz="1100" i="1" dirty="0"/>
                        <a:t>git log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Shows the commit history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272144"/>
                  </a:ext>
                </a:extLst>
              </a:tr>
              <a:tr h="298621">
                <a:tc>
                  <a:txBody>
                    <a:bodyPr/>
                    <a:lstStyle/>
                    <a:p>
                      <a:r>
                        <a:rPr lang="en-US" sz="1100" i="1" dirty="0"/>
                        <a:t>git diff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Shows changes between working directory and staged changes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006659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r>
                        <a:rPr lang="en-US" sz="1100" i="1"/>
                        <a:t>git branch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Lists all branches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67134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r>
                        <a:rPr lang="en-US" sz="1100" i="1" dirty="0"/>
                        <a:t>git branch &lt;branch-name&gt;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Creates a new branch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745811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r>
                        <a:rPr lang="en-US" sz="1100" i="1"/>
                        <a:t>git checkout &lt;branch-name&gt;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Switches to a specific branch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90745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r>
                        <a:rPr lang="en-US" sz="1100" i="1" dirty="0"/>
                        <a:t>git checkout -b &lt;branch-name&gt;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Creates and switches to a new branch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815457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r>
                        <a:rPr lang="en-US" sz="1100" i="1"/>
                        <a:t>git merge &lt;branch-name&gt;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Merges a branch into the current branch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78010"/>
                  </a:ext>
                </a:extLst>
              </a:tr>
              <a:tr h="298621">
                <a:tc>
                  <a:txBody>
                    <a:bodyPr/>
                    <a:lstStyle/>
                    <a:p>
                      <a:r>
                        <a:rPr lang="en-US" sz="1100" i="1" dirty="0"/>
                        <a:t>git pull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Fetches and merges changes from the remote repository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670574"/>
                  </a:ext>
                </a:extLst>
              </a:tr>
              <a:tr h="298621">
                <a:tc>
                  <a:txBody>
                    <a:bodyPr/>
                    <a:lstStyle/>
                    <a:p>
                      <a:r>
                        <a:rPr lang="en-US" sz="1100" i="1"/>
                        <a:t>git push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Pushes committed changes to the remote repository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89450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r>
                        <a:rPr lang="en-US" sz="1100" i="1" dirty="0"/>
                        <a:t>git remote -v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Lists the remote connections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769958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r>
                        <a:rPr lang="en-US" sz="1100" i="1" dirty="0"/>
                        <a:t>git reset &lt;file&gt;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Unstages a file from staging area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396377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r>
                        <a:rPr lang="en-US" sz="1100" i="1" dirty="0"/>
                        <a:t>git rm &lt;file&gt;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Deletes a file and stages the removal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768598"/>
                  </a:ext>
                </a:extLst>
              </a:tr>
              <a:tr h="170641">
                <a:tc>
                  <a:txBody>
                    <a:bodyPr/>
                    <a:lstStyle/>
                    <a:p>
                      <a:r>
                        <a:rPr lang="en-US" sz="1100" i="1" dirty="0"/>
                        <a:t>git stash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Temporarily shelves (stashes) changes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373825"/>
                  </a:ext>
                </a:extLst>
              </a:tr>
              <a:tr h="298621">
                <a:tc>
                  <a:txBody>
                    <a:bodyPr/>
                    <a:lstStyle/>
                    <a:p>
                      <a:r>
                        <a:rPr lang="en-US" sz="1100" i="1" dirty="0"/>
                        <a:t>git stash pop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Applies the stashed changes back onto the working directory</a:t>
                      </a:r>
                    </a:p>
                  </a:txBody>
                  <a:tcPr marL="42660" marR="42660" marT="21330" marB="213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23594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7C3CFE-3735-5917-4B8C-BC2E499B22D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82210D-F1AF-44FB-93A2-70DC1193CAAB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EC6FE8-2596-DE22-C1CD-5C0CA02F6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Neele Haß - GitHub					                      YOMOS 2025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F298A9-BBCD-455C-7C7A-02E7F63A0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D7C0C-BD5F-40A0-8501-17F648E7A622}" type="slidenum">
              <a:rPr lang="en-US" smtClean="0"/>
              <a:t>13</a:t>
            </a:fld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9316C9C-BE27-6C46-5E31-210758D11200}"/>
              </a:ext>
            </a:extLst>
          </p:cNvPr>
          <p:cNvSpPr txBox="1"/>
          <p:nvPr/>
        </p:nvSpPr>
        <p:spPr>
          <a:xfrm>
            <a:off x="5716962" y="6203018"/>
            <a:ext cx="25237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https://education.github.com/git-cheat-sheet-education.pdf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4F52195-91E1-2BDE-F5DA-39CA87AD7F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r="49164" b="-10888"/>
          <a:stretch/>
        </p:blipFill>
        <p:spPr>
          <a:xfrm>
            <a:off x="838200" y="1419188"/>
            <a:ext cx="3220454" cy="6021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E546BEA-A9AE-A8BB-CB22-80C855848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021306"/>
            <a:ext cx="3743847" cy="59063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19CC04A-DED5-F8CB-3A95-FE62EA477F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2744751"/>
            <a:ext cx="2333951" cy="49536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943579E-EBD6-E0CA-BF0E-3F4BBC2489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3286630"/>
            <a:ext cx="4734586" cy="276264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950AE716-D5AD-A9DA-5596-BE149423EA83}"/>
              </a:ext>
            </a:extLst>
          </p:cNvPr>
          <p:cNvSpPr txBox="1"/>
          <p:nvPr/>
        </p:nvSpPr>
        <p:spPr>
          <a:xfrm>
            <a:off x="760431" y="3651241"/>
            <a:ext cx="310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Push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remote </a:t>
            </a:r>
            <a:r>
              <a:rPr lang="de-DE" dirty="0" err="1"/>
              <a:t>repository</a:t>
            </a:r>
            <a:endParaRPr lang="en-US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8DDBDD0-1972-F811-E2C4-0C248F424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061" y="4030583"/>
            <a:ext cx="3277057" cy="60968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EDFDDDB-2ABE-6A7D-BAEF-3D138C4D4E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6235" y="4695265"/>
            <a:ext cx="2305372" cy="666843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CF7A2A8E-DAED-BE97-4F0D-C500F13F27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061" y="5417105"/>
            <a:ext cx="1105054" cy="438211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E9091277-8A2D-F33D-10B8-04D192508632}"/>
              </a:ext>
            </a:extLst>
          </p:cNvPr>
          <p:cNvSpPr txBox="1"/>
          <p:nvPr/>
        </p:nvSpPr>
        <p:spPr>
          <a:xfrm>
            <a:off x="4071681" y="40796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US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6E6FA29-8D0C-B9A2-4392-450FEC93E42A}"/>
              </a:ext>
            </a:extLst>
          </p:cNvPr>
          <p:cNvSpPr txBox="1"/>
          <p:nvPr/>
        </p:nvSpPr>
        <p:spPr>
          <a:xfrm>
            <a:off x="4058654" y="140222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/>
              <a:t>“</a:t>
            </a:r>
            <a:r>
              <a:rPr lang="en-US" sz="1400" i="1" dirty="0"/>
              <a:t>username</a:t>
            </a:r>
            <a:r>
              <a:rPr lang="en-US" sz="1800" i="1" dirty="0"/>
              <a:t>“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E5F582F-C94C-0CE9-5F40-52F8711C6610}"/>
              </a:ext>
            </a:extLst>
          </p:cNvPr>
          <p:cNvSpPr txBox="1"/>
          <p:nvPr/>
        </p:nvSpPr>
        <p:spPr>
          <a:xfrm>
            <a:off x="4058654" y="1690688"/>
            <a:ext cx="1291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“</a:t>
            </a:r>
            <a:r>
              <a:rPr lang="en-US" sz="1400" i="1" dirty="0" err="1"/>
              <a:t>user@name</a:t>
            </a:r>
            <a:r>
              <a:rPr lang="en-US" sz="1400" i="1" dirty="0"/>
              <a:t>“</a:t>
            </a:r>
            <a:endParaRPr lang="en-US" sz="14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8DF932D-3CAB-87EF-C7BB-F2279278F3BD}"/>
              </a:ext>
            </a:extLst>
          </p:cNvPr>
          <p:cNvSpPr txBox="1"/>
          <p:nvPr/>
        </p:nvSpPr>
        <p:spPr>
          <a:xfrm>
            <a:off x="898294" y="5929328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Basics: </a:t>
            </a:r>
          </a:p>
          <a:p>
            <a:r>
              <a:rPr lang="en-US" sz="1400" dirty="0">
                <a:hlinkClick r:id="rId10"/>
              </a:rPr>
              <a:t>https://www.youtube.com/watch?v=rE2zRhZdjFU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3107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C903A-D376-A623-47BE-D0417CC4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C88563-7D81-09FF-360C-330CD393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>
                <a:hlinkClick r:id="rId2"/>
              </a:rPr>
              <a:t>https://git-scm.com/ </a:t>
            </a:r>
          </a:p>
          <a:p>
            <a:r>
              <a:rPr lang="en-US" noProof="0" dirty="0">
                <a:hlinkClick r:id="rId2"/>
              </a:rPr>
              <a:t>https://docs.github.com/en/get-started</a:t>
            </a:r>
          </a:p>
          <a:p>
            <a:r>
              <a:rPr lang="en-US" noProof="0" dirty="0">
                <a:hlinkClick r:id="rId2"/>
              </a:rPr>
              <a:t>https://docs.github.com/en/get-started/using-github/github-flow</a:t>
            </a:r>
            <a:endParaRPr lang="en-US" noProof="0" dirty="0"/>
          </a:p>
          <a:p>
            <a:r>
              <a:rPr lang="en-US" noProof="0" dirty="0"/>
              <a:t>Git commands: </a:t>
            </a:r>
            <a:r>
              <a:rPr lang="en-US" noProof="0" dirty="0">
                <a:hlinkClick r:id="rId3"/>
              </a:rPr>
              <a:t>https://www.youtube.com/watch?v=rE2zRhZdjFU</a:t>
            </a:r>
            <a:r>
              <a:rPr lang="en-US" noProof="0" dirty="0"/>
              <a:t> </a:t>
            </a:r>
          </a:p>
          <a:p>
            <a:endParaRPr lang="en-US" noProof="0" dirty="0"/>
          </a:p>
          <a:p>
            <a:r>
              <a:rPr lang="en-US" noProof="0" dirty="0">
                <a:hlinkClick r:id="rId4"/>
              </a:rPr>
              <a:t>https://code.visualstudio.com/</a:t>
            </a:r>
            <a:endParaRPr lang="en-US" noProof="0" dirty="0"/>
          </a:p>
          <a:p>
            <a:r>
              <a:rPr lang="en-US" noProof="0" dirty="0"/>
              <a:t>GitHub in VS Code:</a:t>
            </a:r>
          </a:p>
          <a:p>
            <a:pPr lvl="1"/>
            <a:r>
              <a:rPr lang="en-US" noProof="0" dirty="0">
                <a:hlinkClick r:id="rId5"/>
              </a:rPr>
              <a:t>https://code.visualstudio.com/docs/sourcecontrol/intro-to-git</a:t>
            </a:r>
            <a:endParaRPr lang="en-US" noProof="0" dirty="0"/>
          </a:p>
          <a:p>
            <a:pPr lvl="1"/>
            <a:r>
              <a:rPr lang="en-US" noProof="0" dirty="0">
                <a:hlinkClick r:id="rId6"/>
              </a:rPr>
              <a:t>https://code.visualstudio.com/docs/introvideos/basics</a:t>
            </a:r>
            <a:endParaRPr lang="en-US" noProof="0" dirty="0"/>
          </a:p>
          <a:p>
            <a:pPr lvl="1"/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E71300-3B30-35C7-CA5B-C7FC35CC08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82210D-F1AF-44FB-93A2-70DC1193CAAB}" type="datetime1">
              <a:rPr lang="en-US" noProof="0" smtClean="0"/>
              <a:t>5/19/2025</a:t>
            </a:fld>
            <a:endParaRPr lang="en-US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49C6FE-0332-0096-6395-7C465783A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Neele Haß - GitHub					                      YOMOS 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70C28A-4ABA-BA16-37CF-857F62CF7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D7C0C-BD5F-40A0-8501-17F648E7A622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011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71A7D-E755-7FDA-2A15-5C7910F4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What is Git &amp; GitHub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9D20D8-58A1-1FD1-E2C4-C5E2493135F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82210D-F1AF-44FB-93A2-70DC1193CAAB}" type="datetime1">
              <a:rPr lang="en-US" noProof="0" smtClean="0"/>
              <a:t>5/19/2025</a:t>
            </a:fld>
            <a:endParaRPr lang="en-US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AF597-9BA5-F568-735D-EB02EAABC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Neele Haß - GitHub					                      YOMOS 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3D54DE-DA50-2774-D168-BF7F23C67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D7C0C-BD5F-40A0-8501-17F648E7A622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F9C8195-5616-9E32-236D-150C2A07D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085" y="1825625"/>
            <a:ext cx="930728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noProof="0" dirty="0"/>
              <a:t>Git</a:t>
            </a:r>
            <a:r>
              <a:rPr lang="en-US" noProof="0" dirty="0"/>
              <a:t> is an example of </a:t>
            </a:r>
            <a:r>
              <a:rPr lang="en-US" b="1" noProof="0" dirty="0"/>
              <a:t>version control</a:t>
            </a:r>
          </a:p>
          <a:p>
            <a:pPr marL="0" indent="0">
              <a:buNone/>
            </a:pPr>
            <a:endParaRPr lang="en-US" b="1" noProof="0" dirty="0"/>
          </a:p>
          <a:p>
            <a:endParaRPr lang="en-US" noProof="0" dirty="0"/>
          </a:p>
          <a:p>
            <a:endParaRPr lang="en-US" b="1" noProof="0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542BF63-B58D-0890-1B86-1E70EB370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42" y="1825625"/>
            <a:ext cx="2383971" cy="99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B0183C9A-4794-EB5B-8716-A7D0B29A3DBA}"/>
              </a:ext>
            </a:extLst>
          </p:cNvPr>
          <p:cNvSpPr txBox="1">
            <a:spLocks/>
          </p:cNvSpPr>
          <p:nvPr/>
        </p:nvSpPr>
        <p:spPr>
          <a:xfrm>
            <a:off x="2754085" y="3429000"/>
            <a:ext cx="65545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Kristen ITC" panose="03050502040202030202" pitchFamily="66" charset="0"/>
                <a:ea typeface="Cascadia Code" panose="020B0609020000020004" pitchFamily="49" charset="0"/>
                <a:cs typeface="Dreaming Outloud Pro" panose="020F0502020204030204" pitchFamily="66" charset="0"/>
              </a:defRPr>
            </a:lvl1pPr>
          </a:lstStyle>
          <a:p>
            <a:r>
              <a:rPr lang="en-US" sz="3200" noProof="0" dirty="0"/>
              <a:t>Why Version Control?</a:t>
            </a:r>
          </a:p>
        </p:txBody>
      </p:sp>
    </p:spTree>
    <p:extLst>
      <p:ext uri="{BB962C8B-B14F-4D97-AF65-F5344CB8AC3E}">
        <p14:creationId xmlns:p14="http://schemas.microsoft.com/office/powerpoint/2010/main" val="1724717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39B32-A3C7-1602-6E02-112B74B75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D6F42D38-7D1D-F84A-93FF-1790CFA231C3}"/>
              </a:ext>
            </a:extLst>
          </p:cNvPr>
          <p:cNvSpPr txBox="1">
            <a:spLocks/>
          </p:cNvSpPr>
          <p:nvPr/>
        </p:nvSpPr>
        <p:spPr>
          <a:xfrm>
            <a:off x="838199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Kristen ITC" panose="03050502040202030202" pitchFamily="66" charset="0"/>
                <a:ea typeface="Cascadia Code" panose="020B0609020000020004" pitchFamily="49" charset="0"/>
                <a:cs typeface="Dreaming Outloud Pro" panose="020F0502020204030204" pitchFamily="66" charset="0"/>
              </a:defRPr>
            </a:lvl1pPr>
          </a:lstStyle>
          <a:p>
            <a:r>
              <a:rPr lang="en-US" noProof="0" dirty="0"/>
              <a:t>Why Version Control?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436164-11EE-D809-4B89-AD290B9E351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82210D-F1AF-44FB-93A2-70DC1193CAAB}" type="datetime1">
              <a:rPr lang="en-US" noProof="0" smtClean="0"/>
              <a:t>5/19/2025</a:t>
            </a:fld>
            <a:endParaRPr lang="en-US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762C2A-6F80-F414-D64B-8FB8A0471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Neele Haß - GitHub					                      YOMOS 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C95E6F-43FB-0E4B-910F-80D7FD591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D7C0C-BD5F-40A0-8501-17F648E7A622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976A660-7EDC-7DE9-4185-3AE981075F36}"/>
              </a:ext>
            </a:extLst>
          </p:cNvPr>
          <p:cNvSpPr/>
          <p:nvPr/>
        </p:nvSpPr>
        <p:spPr>
          <a:xfrm>
            <a:off x="5634216" y="2401437"/>
            <a:ext cx="448824" cy="51230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Stern: 5 Zacken 11">
            <a:extLst>
              <a:ext uri="{FF2B5EF4-FFF2-40B4-BE49-F238E27FC236}">
                <a16:creationId xmlns:a16="http://schemas.microsoft.com/office/drawing/2014/main" id="{C16939F3-C2A9-3A78-D0CE-D170E228EF6A}"/>
              </a:ext>
            </a:extLst>
          </p:cNvPr>
          <p:cNvSpPr/>
          <p:nvPr/>
        </p:nvSpPr>
        <p:spPr>
          <a:xfrm>
            <a:off x="4286239" y="4094086"/>
            <a:ext cx="784871" cy="82296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Gleichschenkliges Dreieck 12">
            <a:extLst>
              <a:ext uri="{FF2B5EF4-FFF2-40B4-BE49-F238E27FC236}">
                <a16:creationId xmlns:a16="http://schemas.microsoft.com/office/drawing/2014/main" id="{B691CA47-3037-A81E-7136-40BB7C1CB752}"/>
              </a:ext>
            </a:extLst>
          </p:cNvPr>
          <p:cNvSpPr/>
          <p:nvPr/>
        </p:nvSpPr>
        <p:spPr>
          <a:xfrm>
            <a:off x="5891022" y="2439480"/>
            <a:ext cx="713232" cy="14813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85ACF91-2896-E71E-8C07-96A1FAE8A977}"/>
              </a:ext>
            </a:extLst>
          </p:cNvPr>
          <p:cNvSpPr/>
          <p:nvPr/>
        </p:nvSpPr>
        <p:spPr>
          <a:xfrm rot="16200000">
            <a:off x="4592580" y="2841492"/>
            <a:ext cx="1266432" cy="9235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Stern: 5 Zacken 14">
            <a:extLst>
              <a:ext uri="{FF2B5EF4-FFF2-40B4-BE49-F238E27FC236}">
                <a16:creationId xmlns:a16="http://schemas.microsoft.com/office/drawing/2014/main" id="{090A630C-6FB3-3208-F491-46C680EBAD86}"/>
              </a:ext>
            </a:extLst>
          </p:cNvPr>
          <p:cNvSpPr/>
          <p:nvPr/>
        </p:nvSpPr>
        <p:spPr>
          <a:xfrm>
            <a:off x="4295389" y="2688019"/>
            <a:ext cx="784871" cy="82296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1F8B52C-5931-FAAF-EEF3-4C9F858B4E9B}"/>
              </a:ext>
            </a:extLst>
          </p:cNvPr>
          <p:cNvCxnSpPr>
            <a:cxnSpLocks/>
          </p:cNvCxnSpPr>
          <p:nvPr/>
        </p:nvCxnSpPr>
        <p:spPr>
          <a:xfrm>
            <a:off x="2761488" y="2395728"/>
            <a:ext cx="896112" cy="292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tern: 5 Zacken 16">
            <a:extLst>
              <a:ext uri="{FF2B5EF4-FFF2-40B4-BE49-F238E27FC236}">
                <a16:creationId xmlns:a16="http://schemas.microsoft.com/office/drawing/2014/main" id="{1D0BBDFF-E482-3523-1E38-25AEB9C9F441}"/>
              </a:ext>
            </a:extLst>
          </p:cNvPr>
          <p:cNvSpPr/>
          <p:nvPr/>
        </p:nvSpPr>
        <p:spPr>
          <a:xfrm>
            <a:off x="6083040" y="2753614"/>
            <a:ext cx="784871" cy="82296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C2DA2F3-215F-AB6A-457A-AF7595AA3D90}"/>
              </a:ext>
            </a:extLst>
          </p:cNvPr>
          <p:cNvSpPr/>
          <p:nvPr/>
        </p:nvSpPr>
        <p:spPr>
          <a:xfrm>
            <a:off x="3657600" y="2167128"/>
            <a:ext cx="3968496" cy="34107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252C96B-E4F5-F7DF-5FF1-59A30092DF0F}"/>
              </a:ext>
            </a:extLst>
          </p:cNvPr>
          <p:cNvSpPr/>
          <p:nvPr/>
        </p:nvSpPr>
        <p:spPr>
          <a:xfrm rot="16200000">
            <a:off x="4744980" y="2993892"/>
            <a:ext cx="1266432" cy="9235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60F3E44-500F-CFB0-157D-732A08C0B80E}"/>
              </a:ext>
            </a:extLst>
          </p:cNvPr>
          <p:cNvSpPr txBox="1"/>
          <p:nvPr/>
        </p:nvSpPr>
        <p:spPr>
          <a:xfrm>
            <a:off x="4710683" y="1653150"/>
            <a:ext cx="1851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noProof="0" dirty="0"/>
              <a:t>Project X</a:t>
            </a:r>
          </a:p>
        </p:txBody>
      </p:sp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936764A9-FADE-357F-F301-09DDD727381E}"/>
              </a:ext>
            </a:extLst>
          </p:cNvPr>
          <p:cNvSpPr/>
          <p:nvPr/>
        </p:nvSpPr>
        <p:spPr>
          <a:xfrm>
            <a:off x="5582412" y="3799967"/>
            <a:ext cx="713232" cy="14813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Gleichschenkliges Dreieck 21">
            <a:extLst>
              <a:ext uri="{FF2B5EF4-FFF2-40B4-BE49-F238E27FC236}">
                <a16:creationId xmlns:a16="http://schemas.microsoft.com/office/drawing/2014/main" id="{AF0BD437-B608-6801-CFA0-79241E4FBBFC}"/>
              </a:ext>
            </a:extLst>
          </p:cNvPr>
          <p:cNvSpPr/>
          <p:nvPr/>
        </p:nvSpPr>
        <p:spPr>
          <a:xfrm>
            <a:off x="4869180" y="3303264"/>
            <a:ext cx="713232" cy="1481328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id="{0E72613D-0FDC-04C1-EABE-C45C29E86234}"/>
              </a:ext>
            </a:extLst>
          </p:cNvPr>
          <p:cNvSpPr/>
          <p:nvPr/>
        </p:nvSpPr>
        <p:spPr>
          <a:xfrm>
            <a:off x="5225796" y="4032504"/>
            <a:ext cx="784871" cy="822960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5C88553-00C6-E86B-2832-7D5B5795CC12}"/>
              </a:ext>
            </a:extLst>
          </p:cNvPr>
          <p:cNvSpPr/>
          <p:nvPr/>
        </p:nvSpPr>
        <p:spPr>
          <a:xfrm rot="16200000">
            <a:off x="6103631" y="3967163"/>
            <a:ext cx="1266432" cy="92354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5" name="Grafik 24" descr="Gesicht mit Zunge und einfarbiger Füllung mit einfarbiger Füllung">
            <a:extLst>
              <a:ext uri="{FF2B5EF4-FFF2-40B4-BE49-F238E27FC236}">
                <a16:creationId xmlns:a16="http://schemas.microsoft.com/office/drawing/2014/main" id="{420DEFDF-ACC7-3CE1-1A71-8BA8ECFFF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8465" y="4863973"/>
            <a:ext cx="914400" cy="914400"/>
          </a:xfrm>
          <a:prstGeom prst="rect">
            <a:avLst/>
          </a:prstGeom>
        </p:spPr>
      </p:pic>
      <p:pic>
        <p:nvPicPr>
          <p:cNvPr id="26" name="Grafik 25" descr="Engelsgesicht mit einfarbiger Füllung mit einfarbiger Füllung">
            <a:extLst>
              <a:ext uri="{FF2B5EF4-FFF2-40B4-BE49-F238E27FC236}">
                <a16:creationId xmlns:a16="http://schemas.microsoft.com/office/drawing/2014/main" id="{61C239C8-6342-FA3D-A160-68134BAEF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366" y="4712857"/>
            <a:ext cx="914400" cy="914400"/>
          </a:xfrm>
          <a:prstGeom prst="rect">
            <a:avLst/>
          </a:prstGeom>
        </p:spPr>
      </p:pic>
      <p:pic>
        <p:nvPicPr>
          <p:cNvPr id="27" name="Grafik 26" descr="Gesicht mit Sonnenbrille und einfarbiger Füllung mit einfarbiger Füllung">
            <a:extLst>
              <a:ext uri="{FF2B5EF4-FFF2-40B4-BE49-F238E27FC236}">
                <a16:creationId xmlns:a16="http://schemas.microsoft.com/office/drawing/2014/main" id="{3CEBC051-985E-E096-5AD8-8A0EA13769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3431" y="1709928"/>
            <a:ext cx="914400" cy="914400"/>
          </a:xfrm>
          <a:prstGeom prst="rect">
            <a:avLst/>
          </a:prstGeom>
        </p:spPr>
      </p:pic>
      <p:pic>
        <p:nvPicPr>
          <p:cNvPr id="28" name="Grafik 27" descr="Teufelsgesicht mit einfarbiger Füllung mit einfarbiger Füllung">
            <a:extLst>
              <a:ext uri="{FF2B5EF4-FFF2-40B4-BE49-F238E27FC236}">
                <a16:creationId xmlns:a16="http://schemas.microsoft.com/office/drawing/2014/main" id="{D59B9938-0BE4-99E8-94D0-ADA5097E76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1638" y="1658543"/>
            <a:ext cx="914400" cy="914400"/>
          </a:xfrm>
          <a:prstGeom prst="rect">
            <a:avLst/>
          </a:prstGeom>
        </p:spPr>
      </p:pic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5BEB236-AB7F-F605-23CD-071E99A7D782}"/>
              </a:ext>
            </a:extLst>
          </p:cNvPr>
          <p:cNvCxnSpPr>
            <a:cxnSpLocks/>
          </p:cNvCxnSpPr>
          <p:nvPr/>
        </p:nvCxnSpPr>
        <p:spPr>
          <a:xfrm flipV="1">
            <a:off x="2770977" y="4691205"/>
            <a:ext cx="866380" cy="451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C6B6D17-D002-E0C4-9F87-2C49FF10DAED}"/>
              </a:ext>
            </a:extLst>
          </p:cNvPr>
          <p:cNvCxnSpPr>
            <a:cxnSpLocks/>
          </p:cNvCxnSpPr>
          <p:nvPr/>
        </p:nvCxnSpPr>
        <p:spPr>
          <a:xfrm flipH="1" flipV="1">
            <a:off x="7890504" y="4784592"/>
            <a:ext cx="1253496" cy="277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05D16D5-1168-DDEE-57DF-72082195C801}"/>
              </a:ext>
            </a:extLst>
          </p:cNvPr>
          <p:cNvCxnSpPr>
            <a:cxnSpLocks/>
          </p:cNvCxnSpPr>
          <p:nvPr/>
        </p:nvCxnSpPr>
        <p:spPr>
          <a:xfrm flipH="1">
            <a:off x="7646339" y="2261862"/>
            <a:ext cx="1378789" cy="491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4F02CFBF-CB60-C051-10B8-6249E162A43C}"/>
              </a:ext>
            </a:extLst>
          </p:cNvPr>
          <p:cNvSpPr/>
          <p:nvPr/>
        </p:nvSpPr>
        <p:spPr>
          <a:xfrm>
            <a:off x="4050792" y="3576574"/>
            <a:ext cx="448824" cy="51230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FBFADBD8-B8ED-5681-7F25-9CCD93E0F4AA}"/>
              </a:ext>
            </a:extLst>
          </p:cNvPr>
          <p:cNvSpPr/>
          <p:nvPr/>
        </p:nvSpPr>
        <p:spPr>
          <a:xfrm>
            <a:off x="6643499" y="2725270"/>
            <a:ext cx="448824" cy="51230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BE77B7E-8A9D-DFE0-8FBA-91B641D36626}"/>
              </a:ext>
            </a:extLst>
          </p:cNvPr>
          <p:cNvSpPr/>
          <p:nvPr/>
        </p:nvSpPr>
        <p:spPr>
          <a:xfrm>
            <a:off x="6136013" y="4122363"/>
            <a:ext cx="448824" cy="512306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5" name="Grafik 34" descr="Dokument mit einfarbiger Füllung">
            <a:extLst>
              <a:ext uri="{FF2B5EF4-FFF2-40B4-BE49-F238E27FC236}">
                <a16:creationId xmlns:a16="http://schemas.microsoft.com/office/drawing/2014/main" id="{7E178893-7835-688F-3477-A3D018FF4A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379" y="2450394"/>
            <a:ext cx="914400" cy="914400"/>
          </a:xfrm>
          <a:prstGeom prst="rect">
            <a:avLst/>
          </a:prstGeom>
        </p:spPr>
      </p:pic>
      <p:pic>
        <p:nvPicPr>
          <p:cNvPr id="36" name="Grafik 35" descr="Fußabdrücke mit einfarbiger Füllung">
            <a:extLst>
              <a:ext uri="{FF2B5EF4-FFF2-40B4-BE49-F238E27FC236}">
                <a16:creationId xmlns:a16="http://schemas.microsoft.com/office/drawing/2014/main" id="{D4C25ACA-E5AA-2EBB-86F6-85BDB42956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5461" y="2830482"/>
            <a:ext cx="914400" cy="914400"/>
          </a:xfrm>
          <a:prstGeom prst="rect">
            <a:avLst/>
          </a:prstGeom>
        </p:spPr>
      </p:pic>
      <p:pic>
        <p:nvPicPr>
          <p:cNvPr id="37" name="Grafik 36" descr="Fußabdrücke mit einfarbiger Füllung">
            <a:extLst>
              <a:ext uri="{FF2B5EF4-FFF2-40B4-BE49-F238E27FC236}">
                <a16:creationId xmlns:a16="http://schemas.microsoft.com/office/drawing/2014/main" id="{76A3D92A-F95D-6816-117D-F23983508B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134" y="3007054"/>
            <a:ext cx="914400" cy="914400"/>
          </a:xfrm>
          <a:prstGeom prst="rect">
            <a:avLst/>
          </a:prstGeom>
        </p:spPr>
      </p:pic>
      <p:pic>
        <p:nvPicPr>
          <p:cNvPr id="38" name="Grafik 37" descr="Fußabdrücke mit einfarbiger Füllung">
            <a:extLst>
              <a:ext uri="{FF2B5EF4-FFF2-40B4-BE49-F238E27FC236}">
                <a16:creationId xmlns:a16="http://schemas.microsoft.com/office/drawing/2014/main" id="{B9989A7F-5593-CEC5-3D92-A240111212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5218" y="3514534"/>
            <a:ext cx="914400" cy="914400"/>
          </a:xfrm>
          <a:prstGeom prst="rect">
            <a:avLst/>
          </a:prstGeom>
        </p:spPr>
      </p:pic>
      <p:pic>
        <p:nvPicPr>
          <p:cNvPr id="39" name="Grafik 38" descr="Fußabdrücke mit einfarbiger Füllung">
            <a:extLst>
              <a:ext uri="{FF2B5EF4-FFF2-40B4-BE49-F238E27FC236}">
                <a16:creationId xmlns:a16="http://schemas.microsoft.com/office/drawing/2014/main" id="{32601722-738E-67E2-B0FF-4850C30574A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3712" y="38620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02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1A070-B611-63AB-F423-27645F68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Why Version Control?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DD0162-99AC-13FC-104C-21692EE7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690688"/>
            <a:ext cx="9927771" cy="4351338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>
                <a:latin typeface="Kristen ITC" panose="03050502040202030202" pitchFamily="66" charset="0"/>
              </a:rPr>
              <a:t>Version control:</a:t>
            </a:r>
          </a:p>
          <a:p>
            <a:pPr lvl="1"/>
            <a:r>
              <a:rPr lang="en-US" noProof="0" dirty="0"/>
              <a:t>is all about </a:t>
            </a:r>
            <a:r>
              <a:rPr lang="en-US" b="1" noProof="0" dirty="0"/>
              <a:t>managing multiple versions </a:t>
            </a:r>
            <a:r>
              <a:rPr lang="en-US" noProof="0" dirty="0"/>
              <a:t>of your source code or text data</a:t>
            </a:r>
          </a:p>
          <a:p>
            <a:pPr lvl="1"/>
            <a:r>
              <a:rPr lang="en-US" noProof="0" dirty="0"/>
              <a:t>is essential for effective teamwork and collaboration</a:t>
            </a:r>
          </a:p>
          <a:p>
            <a:pPr lvl="1"/>
            <a:r>
              <a:rPr lang="en-US" noProof="0" dirty="0"/>
              <a:t>acts like a </a:t>
            </a:r>
            <a:r>
              <a:rPr lang="en-US" b="1" noProof="0" dirty="0"/>
              <a:t>time machine</a:t>
            </a:r>
            <a:r>
              <a:rPr lang="en-US" noProof="0" dirty="0"/>
              <a:t> – you can go back and forth between different versions</a:t>
            </a:r>
          </a:p>
          <a:p>
            <a:pPr lvl="1"/>
            <a:r>
              <a:rPr lang="en-US" noProof="0" dirty="0"/>
              <a:t>you can see </a:t>
            </a:r>
            <a:r>
              <a:rPr lang="en-US" b="1" noProof="0" dirty="0"/>
              <a:t>who modified what, when, and why</a:t>
            </a:r>
            <a:endParaRPr lang="en-US" noProof="0" dirty="0"/>
          </a:p>
          <a:p>
            <a:pPr lvl="1"/>
            <a:r>
              <a:rPr lang="en-US" noProof="0" dirty="0"/>
              <a:t>helps you </a:t>
            </a:r>
            <a:r>
              <a:rPr lang="en-US" b="1" noProof="0" dirty="0"/>
              <a:t>track your project's progress</a:t>
            </a:r>
            <a:r>
              <a:rPr lang="en-US" noProof="0" dirty="0"/>
              <a:t> over time</a:t>
            </a:r>
          </a:p>
          <a:p>
            <a:pPr lvl="1"/>
            <a:r>
              <a:rPr lang="en-US" noProof="0" dirty="0"/>
              <a:t>allows for </a:t>
            </a:r>
            <a:r>
              <a:rPr lang="en-US" b="1" noProof="0" dirty="0"/>
              <a:t>safe experimentation</a:t>
            </a:r>
            <a:r>
              <a:rPr lang="en-US" noProof="0" dirty="0"/>
              <a:t> using </a:t>
            </a:r>
            <a:r>
              <a:rPr lang="en-US" b="1" u="sng" noProof="0" dirty="0">
                <a:solidFill>
                  <a:srgbClr val="2F7037"/>
                </a:solidFill>
              </a:rPr>
              <a:t>branches</a:t>
            </a:r>
          </a:p>
          <a:p>
            <a:pPr lvl="1"/>
            <a:r>
              <a:rPr lang="en-US" noProof="0" dirty="0"/>
              <a:t>protects your work by enabling </a:t>
            </a:r>
            <a:r>
              <a:rPr lang="en-US" b="1" noProof="0" dirty="0"/>
              <a:t>backup and recovery</a:t>
            </a:r>
            <a:endParaRPr lang="en-US" sz="3200" noProof="0" dirty="0"/>
          </a:p>
          <a:p>
            <a:endParaRPr lang="en-US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E4DD8-7862-1EE6-BFAE-55F1CF4B10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82210D-F1AF-44FB-93A2-70DC1193CAAB}" type="datetime1">
              <a:rPr lang="en-US" noProof="0" smtClean="0"/>
              <a:t>5/19/2025</a:t>
            </a:fld>
            <a:endParaRPr lang="en-US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E75D3-77A1-BF58-3A49-216C52282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Neele Haß - GitHub					                      YOMOS 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EB6E59-7741-02E2-8B17-45948DF99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D7C0C-BD5F-40A0-8501-17F648E7A622}" type="slidenum">
              <a:rPr lang="en-US" noProof="0" smtClean="0"/>
              <a:t>4</a:t>
            </a:fld>
            <a:endParaRPr lang="en-US" noProof="0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7B02306C-A38A-3B60-537C-12E7676FC06F}"/>
              </a:ext>
            </a:extLst>
          </p:cNvPr>
          <p:cNvGrpSpPr/>
          <p:nvPr/>
        </p:nvGrpSpPr>
        <p:grpSpPr>
          <a:xfrm>
            <a:off x="376379" y="2450394"/>
            <a:ext cx="1403482" cy="2326012"/>
            <a:chOff x="376379" y="2450394"/>
            <a:chExt cx="1403482" cy="2326012"/>
          </a:xfrm>
        </p:grpSpPr>
        <p:pic>
          <p:nvPicPr>
            <p:cNvPr id="13" name="Grafik 12" descr="Dokument mit einfarbiger Füllung">
              <a:extLst>
                <a:ext uri="{FF2B5EF4-FFF2-40B4-BE49-F238E27FC236}">
                  <a16:creationId xmlns:a16="http://schemas.microsoft.com/office/drawing/2014/main" id="{489FF031-2625-C532-FFED-2343601F2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6379" y="2450394"/>
              <a:ext cx="914400" cy="914400"/>
            </a:xfrm>
            <a:prstGeom prst="rect">
              <a:avLst/>
            </a:prstGeom>
          </p:spPr>
        </p:pic>
        <p:pic>
          <p:nvPicPr>
            <p:cNvPr id="14" name="Grafik 13" descr="Fußabdrücke mit einfarbiger Füllung">
              <a:extLst>
                <a:ext uri="{FF2B5EF4-FFF2-40B4-BE49-F238E27FC236}">
                  <a16:creationId xmlns:a16="http://schemas.microsoft.com/office/drawing/2014/main" id="{8D4E6562-77F6-266B-B828-C335F4533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5461" y="2830482"/>
              <a:ext cx="914400" cy="914400"/>
            </a:xfrm>
            <a:prstGeom prst="rect">
              <a:avLst/>
            </a:prstGeom>
          </p:spPr>
        </p:pic>
        <p:pic>
          <p:nvPicPr>
            <p:cNvPr id="15" name="Grafik 14" descr="Fußabdrücke mit einfarbiger Füllung">
              <a:extLst>
                <a:ext uri="{FF2B5EF4-FFF2-40B4-BE49-F238E27FC236}">
                  <a16:creationId xmlns:a16="http://schemas.microsoft.com/office/drawing/2014/main" id="{850CFF99-AD60-B554-AE5A-C9CE53AF6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1134" y="3007054"/>
              <a:ext cx="914400" cy="914400"/>
            </a:xfrm>
            <a:prstGeom prst="rect">
              <a:avLst/>
            </a:prstGeom>
          </p:spPr>
        </p:pic>
        <p:pic>
          <p:nvPicPr>
            <p:cNvPr id="16" name="Grafik 15" descr="Fußabdrücke mit einfarbiger Füllung">
              <a:extLst>
                <a:ext uri="{FF2B5EF4-FFF2-40B4-BE49-F238E27FC236}">
                  <a16:creationId xmlns:a16="http://schemas.microsoft.com/office/drawing/2014/main" id="{1798A4E1-2357-725D-A1EA-1B090E306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5218" y="3514534"/>
              <a:ext cx="914400" cy="914400"/>
            </a:xfrm>
            <a:prstGeom prst="rect">
              <a:avLst/>
            </a:prstGeom>
          </p:spPr>
        </p:pic>
        <p:pic>
          <p:nvPicPr>
            <p:cNvPr id="17" name="Grafik 16" descr="Fußabdrücke mit einfarbiger Füllung">
              <a:extLst>
                <a:ext uri="{FF2B5EF4-FFF2-40B4-BE49-F238E27FC236}">
                  <a16:creationId xmlns:a16="http://schemas.microsoft.com/office/drawing/2014/main" id="{CBA72B47-3D1D-C4F9-7032-4E7C92C09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33712" y="3862006"/>
              <a:ext cx="914400" cy="914400"/>
            </a:xfrm>
            <a:prstGeom prst="rect">
              <a:avLst/>
            </a:prstGeom>
          </p:spPr>
        </p:pic>
      </p:grpSp>
      <p:pic>
        <p:nvPicPr>
          <p:cNvPr id="18" name="Grafik 17">
            <a:extLst>
              <a:ext uri="{FF2B5EF4-FFF2-40B4-BE49-F238E27FC236}">
                <a16:creationId xmlns:a16="http://schemas.microsoft.com/office/drawing/2014/main" id="{9C509D78-CDD5-ABFF-A907-72E9A6B08E04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81439" y="4745926"/>
            <a:ext cx="428101" cy="443669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19687B69-AFCC-D151-AFA8-3647DA59299F}"/>
              </a:ext>
            </a:extLst>
          </p:cNvPr>
          <p:cNvSpPr txBox="1">
            <a:spLocks/>
          </p:cNvSpPr>
          <p:nvPr/>
        </p:nvSpPr>
        <p:spPr>
          <a:xfrm>
            <a:off x="1846737" y="5313928"/>
            <a:ext cx="37267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Kristen ITC" panose="03050502040202030202" pitchFamily="66" charset="0"/>
                <a:ea typeface="Cascadia Code" panose="020B0609020000020004" pitchFamily="49" charset="0"/>
                <a:cs typeface="Dreaming Outloud Pro" panose="020F0502020204030204" pitchFamily="66" charset="0"/>
              </a:defRPr>
            </a:lvl1pPr>
          </a:lstStyle>
          <a:p>
            <a:r>
              <a:rPr lang="en-US" sz="2400" noProof="0" dirty="0"/>
              <a:t>What is Git &amp; GitHub</a:t>
            </a:r>
          </a:p>
        </p:txBody>
      </p:sp>
    </p:spTree>
    <p:extLst>
      <p:ext uri="{BB962C8B-B14F-4D97-AF65-F5344CB8AC3E}">
        <p14:creationId xmlns:p14="http://schemas.microsoft.com/office/powerpoint/2010/main" val="222677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6E913-1AC1-F03C-501A-8F498070F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05F72BC-8ABD-FE88-CBEC-2203ED9662E8}"/>
              </a:ext>
            </a:extLst>
          </p:cNvPr>
          <p:cNvSpPr txBox="1">
            <a:spLocks/>
          </p:cNvSpPr>
          <p:nvPr/>
        </p:nvSpPr>
        <p:spPr>
          <a:xfrm>
            <a:off x="845218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Kristen ITC" panose="03050502040202030202" pitchFamily="66" charset="0"/>
                <a:ea typeface="Cascadia Code" panose="020B0609020000020004" pitchFamily="49" charset="0"/>
                <a:cs typeface="Dreaming Outloud Pro" panose="020F0502020204030204" pitchFamily="66" charset="0"/>
              </a:defRPr>
            </a:lvl1pPr>
          </a:lstStyle>
          <a:p>
            <a:r>
              <a:rPr lang="en-US" noProof="0" dirty="0"/>
              <a:t>What is Git &amp; GitHub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D08061-A546-F0B2-C64F-0BE05C66C59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82210D-F1AF-44FB-93A2-70DC1193CAAB}" type="datetime1">
              <a:rPr lang="en-US" noProof="0" smtClean="0"/>
              <a:t>5/19/2025</a:t>
            </a:fld>
            <a:endParaRPr lang="en-US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1BC339-C885-A42E-E810-475A240C8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Neele Haß - GitHub					                      YOMOS 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78B057-6BBB-72CF-D8A4-AE0B7FD2F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D7C0C-BD5F-40A0-8501-17F648E7A622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56CF5D75-B7F4-8A7C-55C0-772FD8909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085" y="1825625"/>
            <a:ext cx="93072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Git</a:t>
            </a:r>
            <a:r>
              <a:rPr lang="en-US" noProof="0" dirty="0"/>
              <a:t> is an example of </a:t>
            </a:r>
            <a:r>
              <a:rPr lang="en-US" b="1" noProof="0" dirty="0"/>
              <a:t>version control</a:t>
            </a:r>
          </a:p>
          <a:p>
            <a:pPr lvl="1"/>
            <a:r>
              <a:rPr lang="en-US" noProof="0" dirty="0"/>
              <a:t>is a command line tool</a:t>
            </a:r>
          </a:p>
          <a:p>
            <a:pPr marL="0" indent="0">
              <a:buNone/>
            </a:pPr>
            <a:endParaRPr lang="en-US" b="1" noProof="0" dirty="0"/>
          </a:p>
          <a:p>
            <a:pPr marL="0" indent="0">
              <a:buNone/>
            </a:pPr>
            <a:r>
              <a:rPr lang="en-US" noProof="0" dirty="0"/>
              <a:t>                 is a cloud-based platform where you can store, share, and work together</a:t>
            </a:r>
            <a:endParaRPr lang="en-US" b="1" noProof="0" dirty="0"/>
          </a:p>
          <a:p>
            <a:pPr lvl="1"/>
            <a:r>
              <a:rPr lang="en-US" noProof="0" dirty="0"/>
              <a:t>provides a web-based graphical interface that works on top of </a:t>
            </a:r>
            <a:r>
              <a:rPr lang="en-US" b="1" noProof="0" dirty="0"/>
              <a:t>Git</a:t>
            </a:r>
          </a:p>
          <a:p>
            <a:pPr lvl="1"/>
            <a:r>
              <a:rPr lang="en-US" noProof="0" dirty="0"/>
              <a:t>provides access control and several </a:t>
            </a:r>
            <a:r>
              <a:rPr lang="en-US" b="1" noProof="0" dirty="0"/>
              <a:t>collaboration features</a:t>
            </a:r>
            <a:r>
              <a:rPr lang="en-US" noProof="0" dirty="0"/>
              <a:t>, wikis, task management tools </a:t>
            </a:r>
          </a:p>
          <a:p>
            <a:pPr lvl="1"/>
            <a:r>
              <a:rPr lang="en-US" noProof="0" dirty="0"/>
              <a:t>Is like a “</a:t>
            </a:r>
            <a:r>
              <a:rPr lang="en-US" b="1" noProof="0" dirty="0"/>
              <a:t>social platform</a:t>
            </a:r>
            <a:r>
              <a:rPr lang="en-US" noProof="0" dirty="0"/>
              <a:t>” to share knowledge and projects</a:t>
            </a:r>
          </a:p>
          <a:p>
            <a:pPr marL="457200" lvl="1" indent="0">
              <a:buNone/>
            </a:pPr>
            <a:endParaRPr lang="en-US" noProof="0" dirty="0"/>
          </a:p>
          <a:p>
            <a:endParaRPr lang="en-US" b="1" noProof="0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0E4DBEB4-563B-E803-3E49-C9883C702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742" y="1825625"/>
            <a:ext cx="2383971" cy="99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fik 20" descr="Ein Bild, das Katze, Säugetier, Silhouette enthält.&#10;&#10;KI-generierte Inhalte können fehlerhaft sein.">
            <a:extLst>
              <a:ext uri="{FF2B5EF4-FFF2-40B4-BE49-F238E27FC236}">
                <a16:creationId xmlns:a16="http://schemas.microsoft.com/office/drawing/2014/main" id="{2DAFE246-9293-40CF-64C6-636007644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16" y="3359037"/>
            <a:ext cx="1752600" cy="1752600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D786B4F-77AF-0605-9689-0D9F9A8A5013}"/>
              </a:ext>
            </a:extLst>
          </p:cNvPr>
          <p:cNvSpPr txBox="1"/>
          <p:nvPr/>
        </p:nvSpPr>
        <p:spPr>
          <a:xfrm>
            <a:off x="2754085" y="3208030"/>
            <a:ext cx="1442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noProof="0" dirty="0"/>
              <a:t>GitHub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584059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23EDE-529B-E42F-D7A7-B640C473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Concept of GitHub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F961A-7CF0-9AB6-CB49-7EEBA725C26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82210D-F1AF-44FB-93A2-70DC1193CAAB}" type="datetime1">
              <a:rPr lang="en-US" noProof="0" smtClean="0"/>
              <a:t>5/19/2025</a:t>
            </a:fld>
            <a:endParaRPr lang="en-US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9DB002-347E-0E67-F96C-F78C32B65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Neele Haß - GitHub					                      YOMOS 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64FC6C-171F-FAAE-4A58-D0D359847E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D7C0C-BD5F-40A0-8501-17F648E7A622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EF240E3-FC63-19C9-3DAF-1E81DB1C7287}"/>
              </a:ext>
            </a:extLst>
          </p:cNvPr>
          <p:cNvSpPr txBox="1"/>
          <p:nvPr/>
        </p:nvSpPr>
        <p:spPr>
          <a:xfrm>
            <a:off x="9417937" y="5710019"/>
            <a:ext cx="2585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https://www.freecodecamp.org/espanol/news/guia-para-principiantes-de-git-y-github/</a:t>
            </a:r>
          </a:p>
        </p:txBody>
      </p:sp>
      <p:pic>
        <p:nvPicPr>
          <p:cNvPr id="11" name="Grafik 10" descr="Ein Bild, das Screenshot, Dunkelheit enthält.&#10;&#10;KI-generierte Inhalte können fehlerhaft sein.">
            <a:extLst>
              <a:ext uri="{FF2B5EF4-FFF2-40B4-BE49-F238E27FC236}">
                <a16:creationId xmlns:a16="http://schemas.microsoft.com/office/drawing/2014/main" id="{3EEF2729-A0FF-9E90-ECAF-08D91136A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950" y="1658711"/>
            <a:ext cx="7419673" cy="456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900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F3BDF-6CEF-BA85-5175-F38F29E84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B1D69F74-30AB-33CD-90A2-AAB3606A2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77969"/>
              </p:ext>
            </p:extLst>
          </p:nvPr>
        </p:nvGraphicFramePr>
        <p:xfrm>
          <a:off x="1578769" y="1238510"/>
          <a:ext cx="9034461" cy="5184318"/>
        </p:xfrm>
        <a:graphic>
          <a:graphicData uri="http://schemas.openxmlformats.org/drawingml/2006/table">
            <a:tbl>
              <a:tblPr/>
              <a:tblGrid>
                <a:gridCol w="2066761">
                  <a:extLst>
                    <a:ext uri="{9D8B030D-6E8A-4147-A177-3AD203B41FA5}">
                      <a16:colId xmlns:a16="http://schemas.microsoft.com/office/drawing/2014/main" val="2969203726"/>
                    </a:ext>
                  </a:extLst>
                </a:gridCol>
                <a:gridCol w="6967700">
                  <a:extLst>
                    <a:ext uri="{9D8B030D-6E8A-4147-A177-3AD203B41FA5}">
                      <a16:colId xmlns:a16="http://schemas.microsoft.com/office/drawing/2014/main" val="2163890066"/>
                    </a:ext>
                  </a:extLst>
                </a:gridCol>
              </a:tblGrid>
              <a:tr h="285334"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Term</a:t>
                      </a:r>
                      <a:endParaRPr lang="en-US" sz="1600" noProof="0" dirty="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Definition</a:t>
                      </a:r>
                      <a:endParaRPr lang="en-US" sz="1600" noProof="0" dirty="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176510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git repository</a:t>
                      </a:r>
                      <a:endParaRPr lang="en-US" sz="1600" noProof="0" dirty="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Local folder where Git tracks your project's version history</a:t>
                      </a:r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285593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remote repository</a:t>
                      </a:r>
                      <a:endParaRPr lang="en-US" sz="1600" noProof="0" dirty="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A copy of your repo stored online (e.g. on GitHub)</a:t>
                      </a:r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119158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commit</a:t>
                      </a:r>
                      <a:endParaRPr lang="en-US" sz="1600" noProof="0" dirty="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A saved snapshot of your work with a message describing the change</a:t>
                      </a:r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094301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push</a:t>
                      </a:r>
                      <a:endParaRPr lang="en-US" sz="1600" noProof="0" dirty="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Upload local commits to the remote repository on GitHub</a:t>
                      </a:r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816102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pull</a:t>
                      </a:r>
                      <a:endParaRPr lang="en-US" sz="1600" noProof="0" dirty="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Download changes from the remote repository to your local copy</a:t>
                      </a:r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58689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r>
                        <a:rPr lang="de-DE" sz="1600" b="1" noProof="0" dirty="0" err="1"/>
                        <a:t>clone</a:t>
                      </a:r>
                      <a:endParaRPr lang="en-US" sz="1600" b="1" noProof="0" dirty="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Copy a </a:t>
                      </a:r>
                      <a:r>
                        <a:rPr lang="en-US" sz="1600" noProof="0" dirty="0"/>
                        <a:t>remote </a:t>
                      </a:r>
                      <a:r>
                        <a:rPr lang="en-US" sz="1600" dirty="0"/>
                        <a:t>repository from GitHub to your local computer, you can make a pull request</a:t>
                      </a:r>
                      <a:endParaRPr lang="en-US" sz="1600" noProof="0" dirty="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7837555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pull request</a:t>
                      </a:r>
                      <a:endParaRPr lang="en-US" sz="1600" noProof="0" dirty="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A request to merge your changes into someone else's repository (via GitHub)</a:t>
                      </a:r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946559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branch</a:t>
                      </a:r>
                      <a:endParaRPr lang="en-US" sz="1600" noProof="0" dirty="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A parallel version of your code for experimenting or developing new features</a:t>
                      </a:r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177232"/>
                  </a:ext>
                </a:extLst>
              </a:tr>
              <a:tr h="499618"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merge</a:t>
                      </a:r>
                      <a:endParaRPr lang="en-US" sz="1600" noProof="0" dirty="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Combine changes from one branch into another</a:t>
                      </a:r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529731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r>
                        <a:rPr lang="en-US" sz="1600" b="1" noProof="0" dirty="0"/>
                        <a:t>fork</a:t>
                      </a:r>
                      <a:endParaRPr lang="en-US" sz="1600" noProof="0" dirty="0"/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Copy someone else's GitHub repo to your own account to work independently</a:t>
                      </a:r>
                    </a:p>
                  </a:txBody>
                  <a:tcPr marL="71333" marR="71333" marT="35667" marB="35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805751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4F87B693-9338-BF85-B204-302F02A9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noProof="0" dirty="0" err="1"/>
              <a:t>usefull</a:t>
            </a:r>
            <a:r>
              <a:rPr lang="en-US" sz="3600" noProof="0" dirty="0"/>
              <a:t> vocabulary for a GitHub workflow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8B72D-9143-7BD7-0B35-A150354100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82210D-F1AF-44FB-93A2-70DC1193CAAB}" type="datetime1">
              <a:rPr lang="en-US" noProof="0" smtClean="0"/>
              <a:t>5/19/2025</a:t>
            </a:fld>
            <a:endParaRPr lang="en-US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F8546-47F7-9AC7-4D88-69BAA0817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Neele Haß - GitHub					                      YOMOS 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E0FEF8-64F6-F1B0-5B87-D9907B595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D7C0C-BD5F-40A0-8501-17F648E7A622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45" name="Grafik 44">
            <a:extLst>
              <a:ext uri="{FF2B5EF4-FFF2-40B4-BE49-F238E27FC236}">
                <a16:creationId xmlns:a16="http://schemas.microsoft.com/office/drawing/2014/main" id="{47BDB844-714F-14DE-8EA3-1DAACB7467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44" t="18001" r="13959" b="12779"/>
          <a:stretch/>
        </p:blipFill>
        <p:spPr>
          <a:xfrm>
            <a:off x="2946021" y="5979294"/>
            <a:ext cx="370987" cy="37098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F6579BF-67C9-3E93-4452-41E6BC7EAB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51508" y="4957884"/>
            <a:ext cx="413496" cy="42853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837889B-370D-1ED8-8544-B3DDDA9877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9629" t="6808" r="10387" b="10270"/>
          <a:stretch/>
        </p:blipFill>
        <p:spPr>
          <a:xfrm>
            <a:off x="2951508" y="4459461"/>
            <a:ext cx="413496" cy="4014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05C2223-962B-A410-96F6-8F1748B29C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362" t="9336" r="-1"/>
          <a:stretch/>
        </p:blipFill>
        <p:spPr>
          <a:xfrm>
            <a:off x="2951508" y="5483370"/>
            <a:ext cx="370987" cy="39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4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0D7AE-D4C5-BBDC-FC21-11296EEAC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9A45B-C47A-9757-706B-2A49738A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GitHub workflow </a:t>
            </a:r>
            <a:br>
              <a:rPr lang="en-US" noProof="0" dirty="0"/>
            </a:br>
            <a:r>
              <a:rPr lang="en-US" sz="2000" noProof="0" dirty="0"/>
              <a:t>working in a team</a:t>
            </a:r>
            <a:endParaRPr lang="en-US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3DC7FB-8D55-8F1B-E485-553A2F607A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82210D-F1AF-44FB-93A2-70DC1193CAAB}" type="datetime1">
              <a:rPr lang="en-US" noProof="0" smtClean="0"/>
              <a:t>5/19/2025</a:t>
            </a:fld>
            <a:endParaRPr lang="en-US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C8D469-CBBD-9300-0287-69C20A7D5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Neele Haß - GitHub					                      YOMOS 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27187A-B002-A9F7-DF82-CB906D8D4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D7C0C-BD5F-40A0-8501-17F648E7A622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BBCE00B-CE89-35BE-E2C7-79E7464F466F}"/>
              </a:ext>
            </a:extLst>
          </p:cNvPr>
          <p:cNvSpPr txBox="1"/>
          <p:nvPr/>
        </p:nvSpPr>
        <p:spPr>
          <a:xfrm>
            <a:off x="3441069" y="4685200"/>
            <a:ext cx="7665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noProof="0" dirty="0">
                <a:latin typeface="Agency FB" panose="020B0503020202020204" pitchFamily="34" charset="0"/>
              </a:rPr>
              <a:t>commit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391E689F-B31A-77E9-D41F-81DA55C09BA5}"/>
              </a:ext>
            </a:extLst>
          </p:cNvPr>
          <p:cNvSpPr txBox="1"/>
          <p:nvPr/>
        </p:nvSpPr>
        <p:spPr>
          <a:xfrm>
            <a:off x="3908588" y="5132636"/>
            <a:ext cx="82907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noProof="0" dirty="0">
                <a:latin typeface="Agency FB" panose="020B0503020202020204" pitchFamily="34" charset="0"/>
              </a:rPr>
              <a:t>compare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F819B9F-2F5F-4BC6-9E80-1D3ED4852A4F}"/>
              </a:ext>
            </a:extLst>
          </p:cNvPr>
          <p:cNvSpPr txBox="1"/>
          <p:nvPr/>
        </p:nvSpPr>
        <p:spPr>
          <a:xfrm>
            <a:off x="4002122" y="5643988"/>
            <a:ext cx="189507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noProof="0" dirty="0">
                <a:latin typeface="Agency FB" panose="020B0503020202020204" pitchFamily="34" charset="0"/>
              </a:rPr>
              <a:t>sync or </a:t>
            </a:r>
            <a:r>
              <a:rPr lang="en-US" b="1" noProof="0" dirty="0">
                <a:latin typeface="Agency FB" panose="020B0503020202020204" pitchFamily="34" charset="0"/>
              </a:rPr>
              <a:t>push</a:t>
            </a:r>
            <a:r>
              <a:rPr lang="en-US" noProof="0" dirty="0">
                <a:latin typeface="Agency FB" panose="020B0503020202020204" pitchFamily="34" charset="0"/>
              </a:rPr>
              <a:t> to branch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3ACB9770-4B26-B75D-21D7-EC153621A6BE}"/>
              </a:ext>
            </a:extLst>
          </p:cNvPr>
          <p:cNvSpPr txBox="1"/>
          <p:nvPr/>
        </p:nvSpPr>
        <p:spPr>
          <a:xfrm>
            <a:off x="6098047" y="4641617"/>
            <a:ext cx="1136850" cy="646331"/>
          </a:xfrm>
          <a:prstGeom prst="rect">
            <a:avLst/>
          </a:prstGeom>
          <a:solidFill>
            <a:srgbClr val="CA9CC5"/>
          </a:solidFill>
        </p:spPr>
        <p:txBody>
          <a:bodyPr wrap="none" rtlCol="0">
            <a:spAutoFit/>
          </a:bodyPr>
          <a:lstStyle/>
          <a:p>
            <a:r>
              <a:rPr lang="en-US" noProof="0" dirty="0">
                <a:latin typeface="Agency FB" panose="020B0503020202020204" pitchFamily="34" charset="0"/>
              </a:rPr>
              <a:t>Comment on </a:t>
            </a:r>
          </a:p>
          <a:p>
            <a:r>
              <a:rPr lang="en-US" b="1" noProof="0" dirty="0">
                <a:latin typeface="Agency FB" panose="020B0503020202020204" pitchFamily="34" charset="0"/>
              </a:rPr>
              <a:t>pull </a:t>
            </a:r>
            <a:r>
              <a:rPr lang="en-US" noProof="0" dirty="0">
                <a:latin typeface="Agency FB" panose="020B0503020202020204" pitchFamily="34" charset="0"/>
              </a:rPr>
              <a:t>request</a:t>
            </a:r>
            <a:endParaRPr lang="en-US" b="1" noProof="0" dirty="0">
              <a:latin typeface="Agency FB" panose="020B0503020202020204" pitchFamily="34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4E4AF88-0B5A-A52F-F589-540F7679F652}"/>
              </a:ext>
            </a:extLst>
          </p:cNvPr>
          <p:cNvSpPr txBox="1"/>
          <p:nvPr/>
        </p:nvSpPr>
        <p:spPr>
          <a:xfrm>
            <a:off x="6242228" y="5645487"/>
            <a:ext cx="2207656" cy="369332"/>
          </a:xfrm>
          <a:prstGeom prst="rect">
            <a:avLst/>
          </a:prstGeom>
          <a:solidFill>
            <a:srgbClr val="CA9CC5"/>
          </a:solidFill>
        </p:spPr>
        <p:txBody>
          <a:bodyPr wrap="none" rtlCol="0">
            <a:spAutoFit/>
          </a:bodyPr>
          <a:lstStyle/>
          <a:p>
            <a:r>
              <a:rPr lang="en-US" noProof="0" dirty="0">
                <a:latin typeface="Agency FB" panose="020B0503020202020204" pitchFamily="34" charset="0"/>
              </a:rPr>
              <a:t>Add issues / resolve issues</a:t>
            </a:r>
            <a:endParaRPr lang="en-US" b="1" noProof="0" dirty="0">
              <a:latin typeface="Agency FB" panose="020B0503020202020204" pitchFamily="34" charset="0"/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F57AF75-D535-5355-810D-D5FC671DFA31}"/>
              </a:ext>
            </a:extLst>
          </p:cNvPr>
          <p:cNvSpPr txBox="1"/>
          <p:nvPr/>
        </p:nvSpPr>
        <p:spPr>
          <a:xfrm>
            <a:off x="7469905" y="4941746"/>
            <a:ext cx="1569660" cy="369332"/>
          </a:xfrm>
          <a:prstGeom prst="rect">
            <a:avLst/>
          </a:prstGeom>
          <a:solidFill>
            <a:srgbClr val="CA9CC5"/>
          </a:solidFill>
        </p:spPr>
        <p:txBody>
          <a:bodyPr wrap="none" rtlCol="0">
            <a:spAutoFit/>
          </a:bodyPr>
          <a:lstStyle/>
          <a:p>
            <a:r>
              <a:rPr lang="en-US" noProof="0" dirty="0">
                <a:latin typeface="Agency FB" panose="020B0503020202020204" pitchFamily="34" charset="0"/>
              </a:rPr>
              <a:t>Close </a:t>
            </a:r>
            <a:r>
              <a:rPr lang="en-US" b="1" noProof="0" dirty="0">
                <a:latin typeface="Agency FB" panose="020B0503020202020204" pitchFamily="34" charset="0"/>
              </a:rPr>
              <a:t>pull request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196B5052-0130-39E0-A374-341E0717AE76}"/>
              </a:ext>
            </a:extLst>
          </p:cNvPr>
          <p:cNvSpPr txBox="1"/>
          <p:nvPr/>
        </p:nvSpPr>
        <p:spPr>
          <a:xfrm>
            <a:off x="2414605" y="3052692"/>
            <a:ext cx="15594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2F7037"/>
                </a:solidFill>
              </a:rPr>
              <a:t>Create a </a:t>
            </a:r>
          </a:p>
          <a:p>
            <a:pPr algn="ctr"/>
            <a:r>
              <a:rPr lang="en-US" b="1" noProof="0" dirty="0">
                <a:solidFill>
                  <a:srgbClr val="2F7037"/>
                </a:solidFill>
              </a:rPr>
              <a:t>new branch </a:t>
            </a:r>
          </a:p>
          <a:p>
            <a:pPr algn="ctr"/>
            <a:r>
              <a:rPr lang="en-US" sz="1200" noProof="0" dirty="0">
                <a:solidFill>
                  <a:srgbClr val="2F7037"/>
                </a:solidFill>
              </a:rPr>
              <a:t>You can safely experiment here</a:t>
            </a:r>
          </a:p>
          <a:p>
            <a:pPr algn="ctr"/>
            <a:endParaRPr lang="en-US" noProof="0" dirty="0">
              <a:solidFill>
                <a:srgbClr val="2F7037"/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B0DAC13-9CEA-52AE-904D-0E269EC537B8}"/>
              </a:ext>
            </a:extLst>
          </p:cNvPr>
          <p:cNvSpPr txBox="1"/>
          <p:nvPr/>
        </p:nvSpPr>
        <p:spPr>
          <a:xfrm>
            <a:off x="5069950" y="3096984"/>
            <a:ext cx="15594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7F1073"/>
                </a:solidFill>
              </a:rPr>
              <a:t>Open a </a:t>
            </a:r>
          </a:p>
          <a:p>
            <a:pPr algn="ctr"/>
            <a:r>
              <a:rPr lang="en-US" b="1" noProof="0" dirty="0">
                <a:solidFill>
                  <a:srgbClr val="7F1073"/>
                </a:solidFill>
              </a:rPr>
              <a:t>Pull request</a:t>
            </a:r>
          </a:p>
          <a:p>
            <a:pPr algn="ctr"/>
            <a:r>
              <a:rPr lang="en-US" sz="1200" noProof="0" dirty="0">
                <a:solidFill>
                  <a:srgbClr val="7F1073"/>
                </a:solidFill>
              </a:rPr>
              <a:t>You can get feedback or review your changes</a:t>
            </a:r>
          </a:p>
          <a:p>
            <a:pPr algn="ctr"/>
            <a:endParaRPr lang="en-US" noProof="0" dirty="0">
              <a:solidFill>
                <a:srgbClr val="7F1073"/>
              </a:solidFill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8056A3E-59D2-B210-1637-7EDBAABF7CD7}"/>
              </a:ext>
            </a:extLst>
          </p:cNvPr>
          <p:cNvSpPr txBox="1"/>
          <p:nvPr/>
        </p:nvSpPr>
        <p:spPr>
          <a:xfrm>
            <a:off x="7677011" y="3100863"/>
            <a:ext cx="1559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>
                <a:solidFill>
                  <a:srgbClr val="F9644D"/>
                </a:solidFill>
              </a:rPr>
              <a:t>Merge</a:t>
            </a:r>
          </a:p>
          <a:p>
            <a:pPr algn="ctr"/>
            <a:r>
              <a:rPr lang="en-US" sz="1200" noProof="0" dirty="0">
                <a:solidFill>
                  <a:srgbClr val="F9644D"/>
                </a:solidFill>
              </a:rPr>
              <a:t>Merge your changes in your main branch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125BFBDA-FB2B-1911-CF2E-68C759B9E77D}"/>
              </a:ext>
            </a:extLst>
          </p:cNvPr>
          <p:cNvCxnSpPr>
            <a:cxnSpLocks/>
          </p:cNvCxnSpPr>
          <p:nvPr/>
        </p:nvCxnSpPr>
        <p:spPr>
          <a:xfrm>
            <a:off x="3939847" y="3093017"/>
            <a:ext cx="0" cy="158259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A78927C3-8844-417C-03A8-DEC29A45427A}"/>
              </a:ext>
            </a:extLst>
          </p:cNvPr>
          <p:cNvCxnSpPr>
            <a:cxnSpLocks/>
          </p:cNvCxnSpPr>
          <p:nvPr/>
        </p:nvCxnSpPr>
        <p:spPr>
          <a:xfrm>
            <a:off x="4323125" y="3093016"/>
            <a:ext cx="0" cy="203962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CEF2671E-0B15-946F-0AC2-E833F9B3B25A}"/>
              </a:ext>
            </a:extLst>
          </p:cNvPr>
          <p:cNvCxnSpPr>
            <a:cxnSpLocks/>
          </p:cNvCxnSpPr>
          <p:nvPr/>
        </p:nvCxnSpPr>
        <p:spPr>
          <a:xfrm>
            <a:off x="4949658" y="3093016"/>
            <a:ext cx="0" cy="255097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feld 81">
            <a:extLst>
              <a:ext uri="{FF2B5EF4-FFF2-40B4-BE49-F238E27FC236}">
                <a16:creationId xmlns:a16="http://schemas.microsoft.com/office/drawing/2014/main" id="{5591BD21-0D86-E3FA-2339-58521E68E6A4}"/>
              </a:ext>
            </a:extLst>
          </p:cNvPr>
          <p:cNvSpPr txBox="1"/>
          <p:nvPr/>
        </p:nvSpPr>
        <p:spPr>
          <a:xfrm>
            <a:off x="3891722" y="2231690"/>
            <a:ext cx="1190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latin typeface="Agency FB" panose="020B0503020202020204" pitchFamily="34" charset="0"/>
              </a:rPr>
              <a:t>Add commits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BFF59A0-FAC0-251E-C240-DCD90861A7AF}"/>
              </a:ext>
            </a:extLst>
          </p:cNvPr>
          <p:cNvCxnSpPr>
            <a:cxnSpLocks/>
          </p:cNvCxnSpPr>
          <p:nvPr/>
        </p:nvCxnSpPr>
        <p:spPr>
          <a:xfrm>
            <a:off x="6733847" y="3054366"/>
            <a:ext cx="0" cy="158259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666D8C4F-A54F-70D2-E014-4A5FED772F46}"/>
              </a:ext>
            </a:extLst>
          </p:cNvPr>
          <p:cNvCxnSpPr>
            <a:cxnSpLocks/>
          </p:cNvCxnSpPr>
          <p:nvPr/>
        </p:nvCxnSpPr>
        <p:spPr>
          <a:xfrm>
            <a:off x="7346056" y="3010199"/>
            <a:ext cx="0" cy="263378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D844F388-E9FA-DF9C-AB97-23523E62F306}"/>
              </a:ext>
            </a:extLst>
          </p:cNvPr>
          <p:cNvCxnSpPr>
            <a:cxnSpLocks/>
          </p:cNvCxnSpPr>
          <p:nvPr/>
        </p:nvCxnSpPr>
        <p:spPr>
          <a:xfrm>
            <a:off x="7718970" y="3054365"/>
            <a:ext cx="0" cy="1910417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AFDAD2DA-2D63-C5B0-A209-8F18C74A6D19}"/>
              </a:ext>
            </a:extLst>
          </p:cNvPr>
          <p:cNvSpPr txBox="1"/>
          <p:nvPr/>
        </p:nvSpPr>
        <p:spPr>
          <a:xfrm>
            <a:off x="6648991" y="2225357"/>
            <a:ext cx="1363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latin typeface="Agency FB" panose="020B0503020202020204" pitchFamily="34" charset="0"/>
              </a:rPr>
              <a:t>Discuss &amp; Review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EA681E1-89BF-FB9D-43E3-51E90270649B}"/>
              </a:ext>
            </a:extLst>
          </p:cNvPr>
          <p:cNvGrpSpPr/>
          <p:nvPr/>
        </p:nvGrpSpPr>
        <p:grpSpPr>
          <a:xfrm>
            <a:off x="10082317" y="1946087"/>
            <a:ext cx="147240" cy="133920"/>
            <a:chOff x="10043408" y="2646910"/>
            <a:chExt cx="147240" cy="1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0DF70D6C-BBD5-84D6-3607-4EBBE9D417B0}"/>
                    </a:ext>
                  </a:extLst>
                </p14:cNvPr>
                <p14:cNvContentPartPr/>
                <p14:nvPr/>
              </p14:nvContentPartPr>
              <p14:xfrm>
                <a:off x="10051688" y="2646910"/>
                <a:ext cx="720" cy="216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0DF70D6C-BBD5-84D6-3607-4EBBE9D417B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33688" y="2629270"/>
                  <a:ext cx="36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A102A10-2B0C-A68E-7612-32A29C290592}"/>
                    </a:ext>
                  </a:extLst>
                </p14:cNvPr>
                <p14:cNvContentPartPr/>
                <p14:nvPr/>
              </p14:nvContentPartPr>
              <p14:xfrm>
                <a:off x="10181648" y="2653390"/>
                <a:ext cx="1800" cy="3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AA102A10-2B0C-A68E-7612-32A29C2905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63648" y="2635750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AC8CC935-9058-35FA-3155-3250EE5251C7}"/>
                    </a:ext>
                  </a:extLst>
                </p14:cNvPr>
                <p14:cNvContentPartPr/>
                <p14:nvPr/>
              </p14:nvContentPartPr>
              <p14:xfrm>
                <a:off x="10043408" y="2740510"/>
                <a:ext cx="60120" cy="403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AC8CC935-9058-35FA-3155-3250EE5251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25408" y="2722870"/>
                  <a:ext cx="957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59E39AB7-1E02-F168-9DE6-7E34D1270406}"/>
                    </a:ext>
                  </a:extLst>
                </p14:cNvPr>
                <p14:cNvContentPartPr/>
                <p14:nvPr/>
              </p14:nvContentPartPr>
              <p14:xfrm>
                <a:off x="10103168" y="2724310"/>
                <a:ext cx="87480" cy="5076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59E39AB7-1E02-F168-9DE6-7E34D127040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85168" y="2706310"/>
                  <a:ext cx="123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02273CDA-CF7A-3304-CE38-60B745ADAEB4}"/>
                    </a:ext>
                  </a:extLst>
                </p14:cNvPr>
                <p14:cNvContentPartPr/>
                <p14:nvPr/>
              </p14:nvContentPartPr>
              <p14:xfrm>
                <a:off x="10088408" y="2689030"/>
                <a:ext cx="32400" cy="3600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02273CDA-CF7A-3304-CE38-60B745ADAE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70768" y="2671030"/>
                  <a:ext cx="68040" cy="71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2B461C5B-9A45-F9AE-B288-30205E23DC5D}"/>
              </a:ext>
            </a:extLst>
          </p:cNvPr>
          <p:cNvSpPr txBox="1"/>
          <p:nvPr/>
        </p:nvSpPr>
        <p:spPr>
          <a:xfrm>
            <a:off x="9716521" y="2309376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noProof="0" dirty="0">
                <a:solidFill>
                  <a:schemeClr val="bg1"/>
                </a:solidFill>
                <a:latin typeface="Agency FB" panose="020B0503020202020204" pitchFamily="34" charset="0"/>
              </a:rPr>
              <a:t>main</a:t>
            </a:r>
          </a:p>
          <a:p>
            <a:pPr algn="ctr"/>
            <a:r>
              <a:rPr lang="en-US" sz="2400" b="1" noProof="0" dirty="0">
                <a:solidFill>
                  <a:schemeClr val="bg1"/>
                </a:solidFill>
                <a:latin typeface="Agency FB" panose="020B0503020202020204" pitchFamily="34" charset="0"/>
              </a:rPr>
              <a:t>branch</a:t>
            </a:r>
          </a:p>
        </p:txBody>
      </p:sp>
      <p:pic>
        <p:nvPicPr>
          <p:cNvPr id="29" name="Grafik 28" descr="Ein Bild, das Katze, Säugetier, Silhouette enthält.&#10;&#10;KI-generierte Inhalte können fehlerhaft sein.">
            <a:extLst>
              <a:ext uri="{FF2B5EF4-FFF2-40B4-BE49-F238E27FC236}">
                <a16:creationId xmlns:a16="http://schemas.microsoft.com/office/drawing/2014/main" id="{0B6F61E9-BB5B-371C-9CF8-E95B2E2152C1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490" y="1646544"/>
            <a:ext cx="706976" cy="706976"/>
          </a:xfrm>
          <a:prstGeom prst="rect">
            <a:avLst/>
          </a:prstGeom>
        </p:spPr>
      </p:pic>
      <p:pic>
        <p:nvPicPr>
          <p:cNvPr id="9" name="Grafik 8" descr="Ein Bild, das Screenshot, Grafiken, Grafikdesign, Schrift enthält.&#10;&#10;KI-generierte Inhalte können fehlerhaft sein.">
            <a:extLst>
              <a:ext uri="{FF2B5EF4-FFF2-40B4-BE49-F238E27FC236}">
                <a16:creationId xmlns:a16="http://schemas.microsoft.com/office/drawing/2014/main" id="{B8E5E804-3B54-BD87-9D05-0D57313BB332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67" y="1648509"/>
            <a:ext cx="8348830" cy="1623768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E5FE8CD5-D503-C1D8-FA35-BBE02A089A80}"/>
              </a:ext>
            </a:extLst>
          </p:cNvPr>
          <p:cNvSpPr txBox="1"/>
          <p:nvPr/>
        </p:nvSpPr>
        <p:spPr>
          <a:xfrm>
            <a:off x="1116235" y="2309376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noProof="0" dirty="0">
                <a:solidFill>
                  <a:schemeClr val="bg1"/>
                </a:solidFill>
                <a:latin typeface="Agency FB" panose="020B0503020202020204" pitchFamily="34" charset="0"/>
              </a:rPr>
              <a:t>main</a:t>
            </a:r>
          </a:p>
          <a:p>
            <a:pPr algn="ctr"/>
            <a:r>
              <a:rPr lang="en-US" sz="2400" b="1" noProof="0" dirty="0">
                <a:solidFill>
                  <a:schemeClr val="bg1"/>
                </a:solidFill>
                <a:latin typeface="Agency FB" panose="020B0503020202020204" pitchFamily="34" charset="0"/>
              </a:rPr>
              <a:t>branch</a:t>
            </a:r>
          </a:p>
        </p:txBody>
      </p:sp>
      <p:pic>
        <p:nvPicPr>
          <p:cNvPr id="30" name="Grafik 29" descr="Ein Bild, das Katze, Säugetier, Silhouette enthält.&#10;&#10;KI-generierte Inhalte können fehlerhaft sein.">
            <a:extLst>
              <a:ext uri="{FF2B5EF4-FFF2-40B4-BE49-F238E27FC236}">
                <a16:creationId xmlns:a16="http://schemas.microsoft.com/office/drawing/2014/main" id="{06797862-0B10-13C1-2B82-4AA0324C73D7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204" y="1646544"/>
            <a:ext cx="706976" cy="70697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4B78382-4FBD-1549-C520-66E6BAC50B80}"/>
              </a:ext>
            </a:extLst>
          </p:cNvPr>
          <p:cNvSpPr txBox="1"/>
          <p:nvPr/>
        </p:nvSpPr>
        <p:spPr>
          <a:xfrm>
            <a:off x="1987912" y="1731013"/>
            <a:ext cx="273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Clone 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61432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82" grpId="0"/>
      <p:bldP spid="88" grpId="0"/>
      <p:bldP spid="28" grpId="0" animBg="1"/>
      <p:bldP spid="24" grpId="0" animBg="1"/>
      <p:bldP spid="24" grpId="1" animBg="1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0A671-3671-21D7-2EF1-B867ED91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Getting started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0890B-CF2F-CBA3-39F4-B8DA0C0ABC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82210D-F1AF-44FB-93A2-70DC1193CAAB}" type="datetime1">
              <a:rPr lang="en-US" noProof="0" smtClean="0"/>
              <a:t>5/19/2025</a:t>
            </a:fld>
            <a:endParaRPr lang="en-US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865E10-3436-CCCD-66B4-F994AC26D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Neele Haß - GitHub					                      YOMOS 2025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D78289-C3EF-715C-76B5-E1E5F1A0C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FD7C0C-BD5F-40A0-8501-17F648E7A622}" type="slidenum">
              <a:rPr lang="en-US" noProof="0" smtClean="0"/>
              <a:t>9</a:t>
            </a:fld>
            <a:endParaRPr lang="en-US" noProof="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2398284-8706-FC4B-21C6-57A4D92716F8}"/>
              </a:ext>
            </a:extLst>
          </p:cNvPr>
          <p:cNvGrpSpPr/>
          <p:nvPr/>
        </p:nvGrpSpPr>
        <p:grpSpPr>
          <a:xfrm>
            <a:off x="795871" y="1728846"/>
            <a:ext cx="9851809" cy="995504"/>
            <a:chOff x="795871" y="1566286"/>
            <a:chExt cx="9851809" cy="995504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763816A-E8CC-AFD4-D4BC-43E924EA2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871" y="1566286"/>
              <a:ext cx="2383971" cy="995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BC8F151-6102-A7B8-9070-FC073F3527C6}"/>
                </a:ext>
              </a:extLst>
            </p:cNvPr>
            <p:cNvSpPr txBox="1"/>
            <p:nvPr/>
          </p:nvSpPr>
          <p:spPr>
            <a:xfrm>
              <a:off x="3777518" y="1787039"/>
              <a:ext cx="687016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noProof="0" dirty="0"/>
                <a:t>1. install </a:t>
              </a:r>
              <a:r>
                <a:rPr lang="en-US" sz="2400" b="1" noProof="0" dirty="0"/>
                <a:t>Git </a:t>
              </a:r>
              <a:r>
                <a:rPr lang="en-US" sz="2400" b="1" noProof="0" dirty="0">
                  <a:sym typeface="Wingdings" panose="05000000000000000000" pitchFamily="2" charset="2"/>
                </a:rPr>
                <a:t> </a:t>
              </a:r>
              <a:r>
                <a:rPr lang="en-US" sz="2400" b="1" noProof="0" dirty="0">
                  <a:hlinkClick r:id="rId4"/>
                </a:rPr>
                <a:t>https://git-scm.com/downloads</a:t>
              </a:r>
              <a:r>
                <a:rPr lang="en-US" sz="2400" b="1" noProof="0" dirty="0"/>
                <a:t> </a:t>
              </a:r>
              <a:endParaRPr lang="en-US" sz="2400" noProof="0" dirty="0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B291A146-676C-57B1-C28A-5CB2952988DA}"/>
              </a:ext>
            </a:extLst>
          </p:cNvPr>
          <p:cNvGrpSpPr/>
          <p:nvPr/>
        </p:nvGrpSpPr>
        <p:grpSpPr>
          <a:xfrm>
            <a:off x="943719" y="3215574"/>
            <a:ext cx="10564058" cy="1836154"/>
            <a:chOff x="740519" y="3257842"/>
            <a:chExt cx="10564058" cy="1836154"/>
          </a:xfrm>
        </p:grpSpPr>
        <p:sp>
          <p:nvSpPr>
            <p:cNvPr id="12" name="Inhaltsplatzhalter 2">
              <a:extLst>
                <a:ext uri="{FF2B5EF4-FFF2-40B4-BE49-F238E27FC236}">
                  <a16:creationId xmlns:a16="http://schemas.microsoft.com/office/drawing/2014/main" id="{6219E8AB-1B73-DE24-7C7D-148D3C895325}"/>
                </a:ext>
              </a:extLst>
            </p:cNvPr>
            <p:cNvSpPr txBox="1">
              <a:spLocks/>
            </p:cNvSpPr>
            <p:nvPr/>
          </p:nvSpPr>
          <p:spPr>
            <a:xfrm>
              <a:off x="740519" y="3612745"/>
              <a:ext cx="9096704" cy="14812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Wingdings" panose="05000000000000000000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" panose="05000000000000000000" pitchFamily="2" charset="2"/>
                <a:buNone/>
              </a:pPr>
              <a:r>
                <a:rPr lang="en-US" noProof="0" dirty="0"/>
                <a:t>2. create </a:t>
              </a:r>
              <a:r>
                <a:rPr lang="en-US" b="1" noProof="0" dirty="0"/>
                <a:t>GitHub</a:t>
              </a:r>
              <a:r>
                <a:rPr lang="en-US" noProof="0" dirty="0"/>
                <a:t> account </a:t>
              </a:r>
              <a:r>
                <a:rPr lang="en-US" noProof="0" dirty="0">
                  <a:sym typeface="Wingdings" panose="05000000000000000000" pitchFamily="2" charset="2"/>
                </a:rPr>
                <a:t> </a:t>
              </a:r>
              <a:r>
                <a:rPr lang="en-US" b="1" noProof="0" dirty="0">
                  <a:hlinkClick r:id="rId5"/>
                </a:rPr>
                <a:t>https://github.com/</a:t>
              </a:r>
              <a:r>
                <a:rPr lang="en-US" b="1" noProof="0" dirty="0"/>
                <a:t> </a:t>
              </a:r>
            </a:p>
            <a:p>
              <a:pPr marL="0" indent="0">
                <a:buFont typeface="Wingdings" panose="05000000000000000000" pitchFamily="2" charset="2"/>
                <a:buNone/>
              </a:pPr>
              <a:endParaRPr lang="en-US" noProof="0" dirty="0"/>
            </a:p>
            <a:p>
              <a:pPr marL="0" indent="0">
                <a:buFont typeface="Wingdings" panose="05000000000000000000" pitchFamily="2" charset="2"/>
                <a:buNone/>
              </a:pPr>
              <a:r>
                <a:rPr lang="en-US" sz="2200" noProof="0" dirty="0"/>
                <a:t>helpful link: </a:t>
              </a:r>
              <a:r>
                <a:rPr lang="en-US" sz="2200" b="1" noProof="0" dirty="0">
                  <a:hlinkClick r:id="rId6"/>
                </a:rPr>
                <a:t>https://docs.github.com/en/get-started/onboarding/getting-started-with-your-github-account</a:t>
              </a:r>
              <a:endParaRPr lang="en-US" noProof="0" dirty="0"/>
            </a:p>
            <a:p>
              <a:pPr marL="0" indent="0">
                <a:buFont typeface="Wingdings" panose="05000000000000000000" pitchFamily="2" charset="2"/>
                <a:buNone/>
              </a:pPr>
              <a:endParaRPr lang="en-US" noProof="0" dirty="0"/>
            </a:p>
            <a:p>
              <a:pPr marL="0" indent="0">
                <a:buFont typeface="Wingdings" panose="05000000000000000000" pitchFamily="2" charset="2"/>
                <a:buNone/>
              </a:pPr>
              <a:endParaRPr lang="en-US" noProof="0" dirty="0"/>
            </a:p>
            <a:p>
              <a:pPr marL="0" indent="0">
                <a:buFont typeface="Wingdings" panose="05000000000000000000" pitchFamily="2" charset="2"/>
                <a:buNone/>
              </a:pPr>
              <a:endParaRPr lang="en-US" noProof="0" dirty="0"/>
            </a:p>
          </p:txBody>
        </p:sp>
        <p:pic>
          <p:nvPicPr>
            <p:cNvPr id="13" name="Grafik 12" descr="Ein Bild, das Katze, Säugetier, Silhouette enthält.&#10;&#10;KI-generierte Inhalte können fehlerhaft sein.">
              <a:extLst>
                <a:ext uri="{FF2B5EF4-FFF2-40B4-BE49-F238E27FC236}">
                  <a16:creationId xmlns:a16="http://schemas.microsoft.com/office/drawing/2014/main" id="{1F947A86-1821-2DDF-6EB7-5B1D5FCBC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1977" y="3257842"/>
              <a:ext cx="1752600" cy="175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65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1133</Words>
  <Application>Microsoft Office PowerPoint</Application>
  <PresentationFormat>Breitbild</PresentationFormat>
  <Paragraphs>212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Agency FB</vt:lpstr>
      <vt:lpstr>Aptos</vt:lpstr>
      <vt:lpstr>Aptos Display</vt:lpstr>
      <vt:lpstr>Arial</vt:lpstr>
      <vt:lpstr>Cascadia Code</vt:lpstr>
      <vt:lpstr>Kristen ITC</vt:lpstr>
      <vt:lpstr>Wingdings</vt:lpstr>
      <vt:lpstr>Office</vt:lpstr>
      <vt:lpstr>Git &amp; GitHub</vt:lpstr>
      <vt:lpstr>What is Git &amp; GitHub</vt:lpstr>
      <vt:lpstr>PowerPoint-Präsentation</vt:lpstr>
      <vt:lpstr>Why Version Control?</vt:lpstr>
      <vt:lpstr>PowerPoint-Präsentation</vt:lpstr>
      <vt:lpstr>Concept of GitHub</vt:lpstr>
      <vt:lpstr>usefull vocabulary for a GitHub workflow </vt:lpstr>
      <vt:lpstr>GitHub workflow  working in a team</vt:lpstr>
      <vt:lpstr>Getting started</vt:lpstr>
      <vt:lpstr>GitHub &amp; vs-code workflow example</vt:lpstr>
      <vt:lpstr>GitHub &amp; vs-code clone</vt:lpstr>
      <vt:lpstr>GitHub &amp; vs-code pull request</vt:lpstr>
      <vt:lpstr>basic Git commands terminal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Neele Hass</dc:creator>
  <cp:lastModifiedBy>Neele Hass</cp:lastModifiedBy>
  <cp:revision>22</cp:revision>
  <dcterms:created xsi:type="dcterms:W3CDTF">2025-05-08T08:54:17Z</dcterms:created>
  <dcterms:modified xsi:type="dcterms:W3CDTF">2025-05-19T09:41:27Z</dcterms:modified>
</cp:coreProperties>
</file>