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Roboto Mono"/>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Nunito" panose="020B0604020202020204" charset="0"/>
      <p:regular r:id="rId51"/>
      <p:bold r:id="rId52"/>
      <p:italic r:id="rId53"/>
      <p:boldItalic r:id="rId54"/>
    </p:embeddedFont>
    <p:embeddedFont>
      <p:font typeface="Robot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latin typeface="Nunito"/>
                <a:ea typeface="Nunito"/>
                <a:cs typeface="Nunito"/>
                <a:sym typeface="Nunito"/>
              </a:defRPr>
            </a:lvl1pPr>
            <a:lvl2pPr lvl="1" algn="r">
              <a:spcBef>
                <a:spcPts val="0"/>
              </a:spcBef>
              <a:buNone/>
              <a:defRPr sz="1000">
                <a:solidFill>
                  <a:schemeClr val="dk2"/>
                </a:solidFill>
                <a:latin typeface="Nunito"/>
                <a:ea typeface="Nunito"/>
                <a:cs typeface="Nunito"/>
                <a:sym typeface="Nunito"/>
              </a:defRPr>
            </a:lvl2pPr>
            <a:lvl3pPr lvl="2" algn="r">
              <a:spcBef>
                <a:spcPts val="0"/>
              </a:spcBef>
              <a:buNone/>
              <a:defRPr sz="1000">
                <a:solidFill>
                  <a:schemeClr val="dk2"/>
                </a:solidFill>
                <a:latin typeface="Nunito"/>
                <a:ea typeface="Nunito"/>
                <a:cs typeface="Nunito"/>
                <a:sym typeface="Nunito"/>
              </a:defRPr>
            </a:lvl3pPr>
            <a:lvl4pPr lvl="3" algn="r">
              <a:spcBef>
                <a:spcPts val="0"/>
              </a:spcBef>
              <a:buNone/>
              <a:defRPr sz="1000">
                <a:solidFill>
                  <a:schemeClr val="dk2"/>
                </a:solidFill>
                <a:latin typeface="Nunito"/>
                <a:ea typeface="Nunito"/>
                <a:cs typeface="Nunito"/>
                <a:sym typeface="Nunito"/>
              </a:defRPr>
            </a:lvl4pPr>
            <a:lvl5pPr lvl="4" algn="r">
              <a:spcBef>
                <a:spcPts val="0"/>
              </a:spcBef>
              <a:buNone/>
              <a:defRPr sz="1000">
                <a:solidFill>
                  <a:schemeClr val="dk2"/>
                </a:solidFill>
                <a:latin typeface="Nunito"/>
                <a:ea typeface="Nunito"/>
                <a:cs typeface="Nunito"/>
                <a:sym typeface="Nunito"/>
              </a:defRPr>
            </a:lvl5pPr>
            <a:lvl6pPr lvl="5" algn="r">
              <a:spcBef>
                <a:spcPts val="0"/>
              </a:spcBef>
              <a:buNone/>
              <a:defRPr sz="1000">
                <a:solidFill>
                  <a:schemeClr val="dk2"/>
                </a:solidFill>
                <a:latin typeface="Nunito"/>
                <a:ea typeface="Nunito"/>
                <a:cs typeface="Nunito"/>
                <a:sym typeface="Nunito"/>
              </a:defRPr>
            </a:lvl6pPr>
            <a:lvl7pPr lvl="6" algn="r">
              <a:spcBef>
                <a:spcPts val="0"/>
              </a:spcBef>
              <a:buNone/>
              <a:defRPr sz="1000">
                <a:solidFill>
                  <a:schemeClr val="dk2"/>
                </a:solidFill>
                <a:latin typeface="Nunito"/>
                <a:ea typeface="Nunito"/>
                <a:cs typeface="Nunito"/>
                <a:sym typeface="Nunito"/>
              </a:defRPr>
            </a:lvl7pPr>
            <a:lvl8pPr lvl="7" algn="r">
              <a:spcBef>
                <a:spcPts val="0"/>
              </a:spcBef>
              <a:buNone/>
              <a:defRPr sz="1000">
                <a:solidFill>
                  <a:schemeClr val="dk2"/>
                </a:solidFill>
                <a:latin typeface="Nunito"/>
                <a:ea typeface="Nunito"/>
                <a:cs typeface="Nunito"/>
                <a:sym typeface="Nunito"/>
              </a:defRPr>
            </a:lvl8pPr>
            <a:lvl9pPr lvl="8" algn="r">
              <a:spcBef>
                <a:spcPts val="0"/>
              </a:spcBef>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developers.google.com/maps/documentation/javascript/get-api-ke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8.jpg"/><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onsole.developers.google.com/flows/enableapi?apiid=maps_backend,geocoding_backend,directions_backend,distance_matrix_backend,elevation_backend,places_backend&amp;reusekey=true"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hyperlink" Target="https://developers.google.com/maps/documentation/javascript/usage" TargetMode="External"/><Relationship Id="rId4" Type="http://schemas.openxmlformats.org/officeDocument/2006/relationships/hyperlink" Target="https://support.google.com/googleapi/answer/6310037"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developers.google.com/maps/"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hyperlink" Target="https://www.w3schools.com/graphics/google_maps_intro.asp" TargetMode="External"/><Relationship Id="rId4" Type="http://schemas.openxmlformats.org/officeDocument/2006/relationships/hyperlink" Target="https://www.tutorialspoint.com/google_map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586188" y="1616125"/>
            <a:ext cx="7971625" cy="1633076"/>
          </a:xfrm>
          <a:prstGeom prst="rect">
            <a:avLst/>
          </a:prstGeom>
          <a:noFill/>
          <a:ln>
            <a:noFill/>
          </a:ln>
        </p:spPr>
      </p:pic>
      <p:sp>
        <p:nvSpPr>
          <p:cNvPr id="129" name="Shape 129"/>
          <p:cNvSpPr txBox="1">
            <a:spLocks noGrp="1"/>
          </p:cNvSpPr>
          <p:nvPr>
            <p:ph type="body" idx="1"/>
          </p:nvPr>
        </p:nvSpPr>
        <p:spPr>
          <a:xfrm>
            <a:off x="6062133" y="3671650"/>
            <a:ext cx="2397692" cy="6051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PH" dirty="0" err="1"/>
              <a:t>Prepaded</a:t>
            </a:r>
            <a:r>
              <a:rPr lang="en-PH" dirty="0"/>
              <a:t> by: </a:t>
            </a:r>
            <a:r>
              <a:rPr lang="en" b="1" dirty="0"/>
              <a:t>Nikko Murro</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509300" y="478675"/>
            <a:ext cx="8129400" cy="4367400"/>
          </a:xfrm>
          <a:prstGeom prst="rect">
            <a:avLst/>
          </a:prstGeom>
        </p:spPr>
        <p:txBody>
          <a:bodyPr spcFirstLastPara="1" wrap="square" lIns="91425" tIns="91425" rIns="91425" bIns="91425" anchor="t" anchorCtr="0">
            <a:noAutofit/>
          </a:bodyPr>
          <a:lstStyle/>
          <a:p>
            <a:pPr marL="0" lvl="0" indent="0" algn="just" rtl="0">
              <a:spcBef>
                <a:spcPts val="1400"/>
              </a:spcBef>
              <a:spcAft>
                <a:spcPts val="0"/>
              </a:spcAft>
              <a:buNone/>
            </a:pPr>
            <a:r>
              <a:rPr lang="en" sz="1400" b="1">
                <a:solidFill>
                  <a:srgbClr val="000000"/>
                </a:solidFill>
                <a:latin typeface="Roboto"/>
                <a:ea typeface="Roboto"/>
                <a:cs typeface="Roboto"/>
                <a:sym typeface="Roboto"/>
              </a:rPr>
              <a:t>How To</a:t>
            </a:r>
            <a:endParaRPr sz="1400" b="1">
              <a:solidFill>
                <a:srgbClr val="000000"/>
              </a:solidFill>
              <a:latin typeface="Roboto"/>
              <a:ea typeface="Roboto"/>
              <a:cs typeface="Roboto"/>
              <a:sym typeface="Roboto"/>
            </a:endParaRPr>
          </a:p>
          <a:p>
            <a:pPr marL="0" lvl="0" indent="0" algn="just" rtl="0">
              <a:spcBef>
                <a:spcPts val="400"/>
              </a:spcBef>
              <a:spcAft>
                <a:spcPts val="0"/>
              </a:spcAft>
              <a:buNone/>
            </a:pPr>
            <a:r>
              <a:rPr lang="en" sz="1400">
                <a:solidFill>
                  <a:srgbClr val="757575"/>
                </a:solidFill>
                <a:latin typeface="Roboto"/>
                <a:ea typeface="Roboto"/>
                <a:cs typeface="Roboto"/>
                <a:sym typeface="Roboto"/>
              </a:rPr>
              <a:t>There are few things to note in this code example:</a:t>
            </a:r>
            <a:endParaRPr sz="1400">
              <a:solidFill>
                <a:srgbClr val="757575"/>
              </a:solidFill>
              <a:latin typeface="Roboto"/>
              <a:ea typeface="Roboto"/>
              <a:cs typeface="Roboto"/>
              <a:sym typeface="Roboto"/>
            </a:endParaRPr>
          </a:p>
          <a:p>
            <a:pPr marL="457200" lvl="0" indent="-317500" algn="just"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We declare the application as HTML5 using the </a:t>
            </a:r>
            <a:r>
              <a:rPr lang="en" sz="1400" b="1">
                <a:solidFill>
                  <a:srgbClr val="37474F"/>
                </a:solidFill>
                <a:highlight>
                  <a:srgbClr val="F7F7F7"/>
                </a:highlight>
                <a:latin typeface="Roboto Mono"/>
                <a:ea typeface="Roboto Mono"/>
                <a:cs typeface="Roboto Mono"/>
                <a:sym typeface="Roboto Mono"/>
              </a:rPr>
              <a:t>&lt;!DOCTYPE html&gt;</a:t>
            </a:r>
            <a:r>
              <a:rPr lang="en" sz="1400">
                <a:solidFill>
                  <a:srgbClr val="757575"/>
                </a:solidFill>
                <a:latin typeface="Roboto"/>
                <a:ea typeface="Roboto"/>
                <a:cs typeface="Roboto"/>
                <a:sym typeface="Roboto"/>
              </a:rPr>
              <a:t> declaration.</a:t>
            </a:r>
            <a:endParaRPr sz="1400">
              <a:solidFill>
                <a:srgbClr val="757575"/>
              </a:solidFill>
              <a:latin typeface="Roboto"/>
              <a:ea typeface="Roboto"/>
              <a:cs typeface="Roboto"/>
              <a:sym typeface="Roboto"/>
            </a:endParaRPr>
          </a:p>
          <a:p>
            <a:pPr marL="457200" lvl="0" indent="-317500" algn="just"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We create a </a:t>
            </a:r>
            <a:r>
              <a:rPr lang="en" sz="1400" b="1">
                <a:solidFill>
                  <a:srgbClr val="37474F"/>
                </a:solidFill>
                <a:highlight>
                  <a:srgbClr val="F7F7F7"/>
                </a:highlight>
                <a:latin typeface="Roboto Mono"/>
                <a:ea typeface="Roboto Mono"/>
                <a:cs typeface="Roboto Mono"/>
                <a:sym typeface="Roboto Mono"/>
              </a:rPr>
              <a:t>div</a:t>
            </a:r>
            <a:r>
              <a:rPr lang="en" sz="1400">
                <a:solidFill>
                  <a:srgbClr val="757575"/>
                </a:solidFill>
                <a:latin typeface="Roboto"/>
                <a:ea typeface="Roboto"/>
                <a:cs typeface="Roboto"/>
                <a:sym typeface="Roboto"/>
              </a:rPr>
              <a:t> element named "map" to hold the map.</a:t>
            </a:r>
            <a:endParaRPr sz="1400">
              <a:solidFill>
                <a:srgbClr val="757575"/>
              </a:solidFill>
              <a:latin typeface="Roboto"/>
              <a:ea typeface="Roboto"/>
              <a:cs typeface="Roboto"/>
              <a:sym typeface="Roboto"/>
            </a:endParaRPr>
          </a:p>
          <a:p>
            <a:pPr marL="457200" lvl="0" indent="-317500" algn="just"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We define a JavaScript function that creates a map in the </a:t>
            </a:r>
            <a:r>
              <a:rPr lang="en" sz="1400" b="1">
                <a:solidFill>
                  <a:srgbClr val="37474F"/>
                </a:solidFill>
                <a:highlight>
                  <a:srgbClr val="F7F7F7"/>
                </a:highlight>
                <a:latin typeface="Roboto Mono"/>
                <a:ea typeface="Roboto Mono"/>
                <a:cs typeface="Roboto Mono"/>
                <a:sym typeface="Roboto Mono"/>
              </a:rPr>
              <a:t>div</a:t>
            </a:r>
            <a:r>
              <a:rPr lang="en" sz="1400">
                <a:solidFill>
                  <a:srgbClr val="757575"/>
                </a:solidFill>
                <a:latin typeface="Roboto"/>
                <a:ea typeface="Roboto"/>
                <a:cs typeface="Roboto"/>
                <a:sym typeface="Roboto"/>
              </a:rPr>
              <a:t>.</a:t>
            </a:r>
            <a:endParaRPr sz="1400">
              <a:solidFill>
                <a:srgbClr val="757575"/>
              </a:solidFill>
              <a:latin typeface="Roboto"/>
              <a:ea typeface="Roboto"/>
              <a:cs typeface="Roboto"/>
              <a:sym typeface="Roboto"/>
            </a:endParaRPr>
          </a:p>
          <a:p>
            <a:pPr marL="457200" lvl="0" indent="-317500" algn="just"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We load the Maps JavaScript API using a </a:t>
            </a:r>
            <a:r>
              <a:rPr lang="en" sz="1400" b="1">
                <a:solidFill>
                  <a:srgbClr val="37474F"/>
                </a:solidFill>
                <a:highlight>
                  <a:srgbClr val="F7F7F7"/>
                </a:highlight>
                <a:latin typeface="Roboto Mono"/>
                <a:ea typeface="Roboto Mono"/>
                <a:cs typeface="Roboto Mono"/>
                <a:sym typeface="Roboto Mono"/>
              </a:rPr>
              <a:t>script</a:t>
            </a:r>
            <a:r>
              <a:rPr lang="en" sz="1400">
                <a:solidFill>
                  <a:srgbClr val="757575"/>
                </a:solidFill>
                <a:latin typeface="Roboto"/>
                <a:ea typeface="Roboto"/>
                <a:cs typeface="Roboto"/>
                <a:sym typeface="Roboto"/>
              </a:rPr>
              <a:t> tag.</a:t>
            </a:r>
            <a:endParaRPr sz="1400">
              <a:solidFill>
                <a:srgbClr val="757575"/>
              </a:solidFill>
              <a:latin typeface="Roboto"/>
              <a:ea typeface="Roboto"/>
              <a:cs typeface="Roboto"/>
              <a:sym typeface="Roboto"/>
            </a:endParaRPr>
          </a:p>
          <a:p>
            <a:pPr marL="0" lvl="0" indent="0" algn="just" rtl="0">
              <a:spcBef>
                <a:spcPts val="0"/>
              </a:spcBef>
              <a:spcAft>
                <a:spcPts val="0"/>
              </a:spcAft>
              <a:buNone/>
            </a:pPr>
            <a:r>
              <a:rPr lang="en" sz="1400">
                <a:solidFill>
                  <a:srgbClr val="757575"/>
                </a:solidFill>
                <a:latin typeface="Roboto"/>
                <a:ea typeface="Roboto"/>
                <a:cs typeface="Roboto"/>
                <a:sym typeface="Roboto"/>
              </a:rPr>
              <a:t>Code and steps are explained below.</a:t>
            </a:r>
            <a:endParaRPr sz="1400">
              <a:solidFill>
                <a:srgbClr val="757575"/>
              </a:solidFill>
              <a:latin typeface="Roboto"/>
              <a:ea typeface="Roboto"/>
              <a:cs typeface="Roboto"/>
              <a:sym typeface="Roboto"/>
            </a:endParaRPr>
          </a:p>
          <a:p>
            <a:pPr marL="0" lvl="0" indent="0" algn="just" rtl="0">
              <a:spcBef>
                <a:spcPts val="1200"/>
              </a:spcBef>
              <a:spcAft>
                <a:spcPts val="0"/>
              </a:spcAft>
              <a:buNone/>
            </a:pPr>
            <a:r>
              <a:rPr lang="en" sz="1400" b="1">
                <a:solidFill>
                  <a:srgbClr val="000000"/>
                </a:solidFill>
                <a:latin typeface="Roboto"/>
                <a:ea typeface="Roboto"/>
                <a:cs typeface="Roboto"/>
                <a:sym typeface="Roboto"/>
              </a:rPr>
              <a:t>Declaring your application as HTML5</a:t>
            </a:r>
            <a:endParaRPr sz="1400" b="1">
              <a:solidFill>
                <a:srgbClr val="000000"/>
              </a:solidFill>
              <a:latin typeface="Roboto"/>
              <a:ea typeface="Roboto"/>
              <a:cs typeface="Roboto"/>
              <a:sym typeface="Roboto"/>
            </a:endParaRPr>
          </a:p>
          <a:p>
            <a:pPr marL="0" lvl="0" indent="0" algn="just" rtl="0">
              <a:spcBef>
                <a:spcPts val="200"/>
              </a:spcBef>
              <a:spcAft>
                <a:spcPts val="0"/>
              </a:spcAft>
              <a:buNone/>
            </a:pPr>
            <a:r>
              <a:rPr lang="en" sz="1400">
                <a:solidFill>
                  <a:srgbClr val="757575"/>
                </a:solidFill>
                <a:latin typeface="Roboto"/>
                <a:ea typeface="Roboto"/>
                <a:cs typeface="Roboto"/>
                <a:sym typeface="Roboto"/>
              </a:rPr>
              <a:t>It is recommended that you declare a true </a:t>
            </a:r>
            <a:r>
              <a:rPr lang="en" sz="1400" b="1">
                <a:solidFill>
                  <a:srgbClr val="37474F"/>
                </a:solidFill>
                <a:highlight>
                  <a:srgbClr val="F7F7F7"/>
                </a:highlight>
                <a:latin typeface="Roboto Mono"/>
                <a:ea typeface="Roboto Mono"/>
                <a:cs typeface="Roboto Mono"/>
                <a:sym typeface="Roboto Mono"/>
              </a:rPr>
              <a:t>&lt;!DOCTYPE html&gt;</a:t>
            </a:r>
            <a:r>
              <a:rPr lang="en" sz="1400">
                <a:solidFill>
                  <a:srgbClr val="757575"/>
                </a:solidFill>
                <a:latin typeface="Roboto"/>
                <a:ea typeface="Roboto"/>
                <a:cs typeface="Roboto"/>
                <a:sym typeface="Roboto"/>
              </a:rPr>
              <a:t> within your web application. </a:t>
            </a:r>
            <a:endParaRPr sz="1400">
              <a:solidFill>
                <a:srgbClr val="757575"/>
              </a:solidFill>
              <a:latin typeface="Roboto"/>
              <a:ea typeface="Roboto"/>
              <a:cs typeface="Roboto"/>
              <a:sym typeface="Roboto"/>
            </a:endParaRPr>
          </a:p>
          <a:p>
            <a:pPr marL="0" lvl="0" indent="0" algn="just">
              <a:spcBef>
                <a:spcPts val="0"/>
              </a:spcBef>
              <a:spcAft>
                <a:spcPts val="0"/>
              </a:spcAft>
              <a:buNone/>
            </a:pPr>
            <a:r>
              <a:rPr lang="en" sz="1400">
                <a:solidFill>
                  <a:srgbClr val="757575"/>
                </a:solidFill>
                <a:latin typeface="Roboto"/>
                <a:ea typeface="Roboto"/>
                <a:cs typeface="Roboto"/>
                <a:sym typeface="Roboto"/>
              </a:rPr>
              <a:t>Within the example here, HTML 5 has been declared our application using the simple HTML 5 </a:t>
            </a:r>
            <a:r>
              <a:rPr lang="en" sz="1400" b="1">
                <a:solidFill>
                  <a:srgbClr val="37474F"/>
                </a:solidFill>
                <a:highlight>
                  <a:srgbClr val="F7F7F7"/>
                </a:highlight>
                <a:latin typeface="Roboto Mono"/>
                <a:ea typeface="Roboto Mono"/>
                <a:cs typeface="Roboto Mono"/>
                <a:sym typeface="Roboto Mono"/>
              </a:rPr>
              <a:t>&lt;!DOCTYPE html&gt;</a:t>
            </a:r>
            <a:r>
              <a:rPr lang="en" sz="1400">
                <a:solidFill>
                  <a:srgbClr val="757575"/>
                </a:solidFill>
                <a:latin typeface="Roboto"/>
                <a:ea typeface="Roboto"/>
                <a:cs typeface="Roboto"/>
                <a:sym typeface="Roboto"/>
              </a:rPr>
              <a:t> as shown below:</a:t>
            </a:r>
            <a:endParaRPr sz="1400">
              <a:solidFill>
                <a:srgbClr val="757575"/>
              </a:solidFill>
              <a:latin typeface="Roboto"/>
              <a:ea typeface="Roboto"/>
              <a:cs typeface="Roboto"/>
              <a:sym typeface="Roboto"/>
            </a:endParaRPr>
          </a:p>
          <a:p>
            <a:pPr marL="0" lvl="0" indent="0" algn="just">
              <a:spcBef>
                <a:spcPts val="1600"/>
              </a:spcBef>
              <a:spcAft>
                <a:spcPts val="0"/>
              </a:spcAft>
              <a:buNone/>
            </a:pPr>
            <a:endParaRPr sz="1400">
              <a:solidFill>
                <a:srgbClr val="757575"/>
              </a:solidFill>
              <a:latin typeface="Roboto"/>
              <a:ea typeface="Roboto"/>
              <a:cs typeface="Roboto"/>
              <a:sym typeface="Roboto"/>
            </a:endParaRPr>
          </a:p>
          <a:p>
            <a:pPr marL="0" lvl="0" indent="0" algn="just">
              <a:spcBef>
                <a:spcPts val="1600"/>
              </a:spcBef>
              <a:spcAft>
                <a:spcPts val="1600"/>
              </a:spcAft>
              <a:buNone/>
            </a:pPr>
            <a:endParaRPr/>
          </a:p>
        </p:txBody>
      </p:sp>
      <p:pic>
        <p:nvPicPr>
          <p:cNvPr id="178" name="Shape 178"/>
          <p:cNvPicPr preferRelativeResize="0"/>
          <p:nvPr/>
        </p:nvPicPr>
        <p:blipFill>
          <a:blip r:embed="rId3">
            <a:alphaModFix/>
          </a:blip>
          <a:stretch>
            <a:fillRect/>
          </a:stretch>
        </p:blipFill>
        <p:spPr>
          <a:xfrm>
            <a:off x="433225" y="3953675"/>
            <a:ext cx="7598076" cy="39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583675" y="267950"/>
            <a:ext cx="7521900" cy="18762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sz="1400">
                <a:solidFill>
                  <a:srgbClr val="757575"/>
                </a:solidFill>
                <a:latin typeface="Roboto"/>
                <a:ea typeface="Roboto"/>
                <a:cs typeface="Roboto"/>
                <a:sym typeface="Roboto"/>
              </a:rPr>
              <a:t>Most current browsers will render content that is declared with this DOCTYPE in "standards mode" which means that your application should be more cross-browser compliant.</a:t>
            </a:r>
            <a:endParaRPr sz="1400">
              <a:solidFill>
                <a:srgbClr val="757575"/>
              </a:solidFill>
              <a:latin typeface="Roboto"/>
              <a:ea typeface="Roboto"/>
              <a:cs typeface="Roboto"/>
              <a:sym typeface="Roboto"/>
            </a:endParaRPr>
          </a:p>
          <a:p>
            <a:pPr marL="0" lvl="0" indent="0" algn="just" rtl="0">
              <a:spcBef>
                <a:spcPts val="1600"/>
              </a:spcBef>
              <a:spcAft>
                <a:spcPts val="0"/>
              </a:spcAft>
              <a:buNone/>
            </a:pPr>
            <a:r>
              <a:rPr lang="en" sz="1400" b="1">
                <a:solidFill>
                  <a:srgbClr val="000000"/>
                </a:solidFill>
                <a:latin typeface="Roboto"/>
                <a:ea typeface="Roboto"/>
                <a:cs typeface="Roboto"/>
                <a:sym typeface="Roboto"/>
              </a:rPr>
              <a:t>CSS Style Declaration</a:t>
            </a:r>
            <a:endParaRPr sz="1400" b="1">
              <a:solidFill>
                <a:srgbClr val="000000"/>
              </a:solidFill>
              <a:latin typeface="Roboto"/>
              <a:ea typeface="Roboto"/>
              <a:cs typeface="Roboto"/>
              <a:sym typeface="Roboto"/>
            </a:endParaRPr>
          </a:p>
          <a:p>
            <a:pPr marL="0" lvl="0" indent="0" algn="just" rtl="0">
              <a:spcBef>
                <a:spcPts val="200"/>
              </a:spcBef>
              <a:spcAft>
                <a:spcPts val="0"/>
              </a:spcAft>
              <a:buNone/>
            </a:pPr>
            <a:r>
              <a:rPr lang="en" sz="1400">
                <a:solidFill>
                  <a:srgbClr val="757575"/>
                </a:solidFill>
                <a:latin typeface="Roboto"/>
                <a:ea typeface="Roboto"/>
                <a:cs typeface="Roboto"/>
                <a:sym typeface="Roboto"/>
              </a:rPr>
              <a:t>This CSS declaration indicates that the map container </a:t>
            </a:r>
            <a:r>
              <a:rPr lang="en" sz="1400">
                <a:solidFill>
                  <a:srgbClr val="37474F"/>
                </a:solidFill>
                <a:highlight>
                  <a:srgbClr val="F7F7F7"/>
                </a:highlight>
                <a:latin typeface="Roboto Mono"/>
                <a:ea typeface="Roboto Mono"/>
                <a:cs typeface="Roboto Mono"/>
                <a:sym typeface="Roboto Mono"/>
              </a:rPr>
              <a:t>&lt;div&gt;</a:t>
            </a:r>
            <a:r>
              <a:rPr lang="en" sz="1400">
                <a:solidFill>
                  <a:srgbClr val="757575"/>
                </a:solidFill>
                <a:latin typeface="Roboto"/>
                <a:ea typeface="Roboto"/>
                <a:cs typeface="Roboto"/>
                <a:sym typeface="Roboto"/>
              </a:rPr>
              <a:t> (with id </a:t>
            </a:r>
            <a:r>
              <a:rPr lang="en" sz="1400">
                <a:solidFill>
                  <a:srgbClr val="37474F"/>
                </a:solidFill>
                <a:highlight>
                  <a:srgbClr val="F7F7F7"/>
                </a:highlight>
                <a:latin typeface="Roboto Mono"/>
                <a:ea typeface="Roboto Mono"/>
                <a:cs typeface="Roboto Mono"/>
                <a:sym typeface="Roboto Mono"/>
              </a:rPr>
              <a:t>map</a:t>
            </a:r>
            <a:r>
              <a:rPr lang="en" sz="1400">
                <a:solidFill>
                  <a:srgbClr val="757575"/>
                </a:solidFill>
                <a:latin typeface="Roboto"/>
                <a:ea typeface="Roboto"/>
                <a:cs typeface="Roboto"/>
                <a:sym typeface="Roboto"/>
              </a:rPr>
              <a:t>) should take up 100% of the height of the HTML body. Note that we must specifically declare those percentages for </a:t>
            </a:r>
            <a:r>
              <a:rPr lang="en" sz="1400">
                <a:solidFill>
                  <a:srgbClr val="37474F"/>
                </a:solidFill>
                <a:highlight>
                  <a:srgbClr val="F7F7F7"/>
                </a:highlight>
                <a:latin typeface="Roboto Mono"/>
                <a:ea typeface="Roboto Mono"/>
                <a:cs typeface="Roboto Mono"/>
                <a:sym typeface="Roboto Mono"/>
              </a:rPr>
              <a:t>&lt;body&gt;</a:t>
            </a:r>
            <a:r>
              <a:rPr lang="en" sz="1400">
                <a:solidFill>
                  <a:srgbClr val="757575"/>
                </a:solidFill>
                <a:latin typeface="Roboto"/>
                <a:ea typeface="Roboto"/>
                <a:cs typeface="Roboto"/>
                <a:sym typeface="Roboto"/>
              </a:rPr>
              <a:t> and </a:t>
            </a:r>
            <a:r>
              <a:rPr lang="en" sz="1400">
                <a:solidFill>
                  <a:srgbClr val="37474F"/>
                </a:solidFill>
                <a:highlight>
                  <a:srgbClr val="F7F7F7"/>
                </a:highlight>
                <a:latin typeface="Roboto Mono"/>
                <a:ea typeface="Roboto Mono"/>
                <a:cs typeface="Roboto Mono"/>
                <a:sym typeface="Roboto Mono"/>
              </a:rPr>
              <a:t>&lt;html&gt;</a:t>
            </a:r>
            <a:r>
              <a:rPr lang="en" sz="1400">
                <a:solidFill>
                  <a:srgbClr val="757575"/>
                </a:solidFill>
                <a:latin typeface="Roboto"/>
                <a:ea typeface="Roboto"/>
                <a:cs typeface="Roboto"/>
                <a:sym typeface="Roboto"/>
              </a:rPr>
              <a:t> as well.</a:t>
            </a:r>
            <a:endParaRPr sz="1400">
              <a:solidFill>
                <a:srgbClr val="757575"/>
              </a:solidFill>
              <a:latin typeface="Roboto"/>
              <a:ea typeface="Roboto"/>
              <a:cs typeface="Roboto"/>
              <a:sym typeface="Roboto"/>
            </a:endParaRPr>
          </a:p>
          <a:p>
            <a:pPr marL="0" lvl="0" indent="0" algn="just">
              <a:spcBef>
                <a:spcPts val="0"/>
              </a:spcBef>
              <a:spcAft>
                <a:spcPts val="1600"/>
              </a:spcAft>
              <a:buNone/>
            </a:pPr>
            <a:endParaRPr sz="1400"/>
          </a:p>
        </p:txBody>
      </p:sp>
      <p:pic>
        <p:nvPicPr>
          <p:cNvPr id="184" name="Shape 184"/>
          <p:cNvPicPr preferRelativeResize="0"/>
          <p:nvPr/>
        </p:nvPicPr>
        <p:blipFill rotWithShape="1">
          <a:blip r:embed="rId3">
            <a:alphaModFix/>
          </a:blip>
          <a:srcRect r="13156"/>
          <a:stretch/>
        </p:blipFill>
        <p:spPr>
          <a:xfrm>
            <a:off x="669275" y="2144150"/>
            <a:ext cx="7275276" cy="256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583675" y="156425"/>
            <a:ext cx="7505700" cy="11079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 sz="1400" b="1">
                <a:solidFill>
                  <a:srgbClr val="000000"/>
                </a:solidFill>
                <a:latin typeface="Roboto"/>
                <a:ea typeface="Roboto"/>
                <a:cs typeface="Roboto"/>
                <a:sym typeface="Roboto"/>
              </a:rPr>
              <a:t>Loading the Google Maps JavaScript API</a:t>
            </a:r>
            <a:endParaRPr sz="1400" b="1">
              <a:solidFill>
                <a:srgbClr val="000000"/>
              </a:solidFill>
              <a:latin typeface="Roboto"/>
              <a:ea typeface="Roboto"/>
              <a:cs typeface="Roboto"/>
              <a:sym typeface="Roboto"/>
            </a:endParaRPr>
          </a:p>
          <a:p>
            <a:pPr marL="0" lvl="0" indent="0" rtl="0">
              <a:spcBef>
                <a:spcPts val="200"/>
              </a:spcBef>
              <a:spcAft>
                <a:spcPts val="0"/>
              </a:spcAft>
              <a:buNone/>
            </a:pPr>
            <a:r>
              <a:rPr lang="en" sz="1400">
                <a:solidFill>
                  <a:srgbClr val="757575"/>
                </a:solidFill>
                <a:latin typeface="Roboto"/>
                <a:ea typeface="Roboto"/>
                <a:cs typeface="Roboto"/>
                <a:sym typeface="Roboto"/>
              </a:rPr>
              <a:t>To load the Google Maps JavaScript API, use a </a:t>
            </a:r>
            <a:r>
              <a:rPr lang="en" sz="1400">
                <a:solidFill>
                  <a:srgbClr val="37474F"/>
                </a:solidFill>
                <a:highlight>
                  <a:srgbClr val="F7F7F7"/>
                </a:highlight>
                <a:latin typeface="Roboto Mono"/>
                <a:ea typeface="Roboto Mono"/>
                <a:cs typeface="Roboto Mono"/>
                <a:sym typeface="Roboto Mono"/>
              </a:rPr>
              <a:t>script</a:t>
            </a:r>
            <a:r>
              <a:rPr lang="en" sz="1400">
                <a:solidFill>
                  <a:srgbClr val="757575"/>
                </a:solidFill>
                <a:latin typeface="Roboto"/>
                <a:ea typeface="Roboto"/>
                <a:cs typeface="Roboto"/>
                <a:sym typeface="Roboto"/>
              </a:rPr>
              <a:t> tag like the one in the following example:</a:t>
            </a:r>
            <a:endParaRPr sz="1400">
              <a:solidFill>
                <a:srgbClr val="757575"/>
              </a:solidFill>
              <a:latin typeface="Roboto"/>
              <a:ea typeface="Roboto"/>
              <a:cs typeface="Roboto"/>
              <a:sym typeface="Roboto"/>
            </a:endParaRPr>
          </a:p>
          <a:p>
            <a:pPr marL="0" lvl="0" indent="0">
              <a:spcBef>
                <a:spcPts val="0"/>
              </a:spcBef>
              <a:spcAft>
                <a:spcPts val="1600"/>
              </a:spcAft>
              <a:buNone/>
            </a:pPr>
            <a:endParaRPr/>
          </a:p>
        </p:txBody>
      </p:sp>
      <p:pic>
        <p:nvPicPr>
          <p:cNvPr id="190" name="Shape 190"/>
          <p:cNvPicPr preferRelativeResize="0"/>
          <p:nvPr/>
        </p:nvPicPr>
        <p:blipFill rotWithShape="1">
          <a:blip r:embed="rId3">
            <a:alphaModFix/>
          </a:blip>
          <a:srcRect l="4887" r="-3022"/>
          <a:stretch/>
        </p:blipFill>
        <p:spPr>
          <a:xfrm>
            <a:off x="669275" y="1264325"/>
            <a:ext cx="7650275" cy="1057025"/>
          </a:xfrm>
          <a:prstGeom prst="rect">
            <a:avLst/>
          </a:prstGeom>
          <a:noFill/>
          <a:ln>
            <a:noFill/>
          </a:ln>
        </p:spPr>
      </p:pic>
      <p:sp>
        <p:nvSpPr>
          <p:cNvPr id="191" name="Shape 191"/>
          <p:cNvSpPr txBox="1">
            <a:spLocks noGrp="1"/>
          </p:cNvSpPr>
          <p:nvPr>
            <p:ph type="body" idx="1"/>
          </p:nvPr>
        </p:nvSpPr>
        <p:spPr>
          <a:xfrm>
            <a:off x="583675" y="2321350"/>
            <a:ext cx="7505700" cy="2376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757575"/>
                </a:solidFill>
                <a:latin typeface="Roboto"/>
                <a:ea typeface="Roboto"/>
                <a:cs typeface="Roboto"/>
                <a:sym typeface="Roboto"/>
              </a:rPr>
              <a:t>The URL contained in the </a:t>
            </a:r>
            <a:r>
              <a:rPr lang="en" sz="1400">
                <a:solidFill>
                  <a:srgbClr val="37474F"/>
                </a:solidFill>
                <a:highlight>
                  <a:srgbClr val="F7F7F7"/>
                </a:highlight>
                <a:latin typeface="Roboto Mono"/>
                <a:ea typeface="Roboto Mono"/>
                <a:cs typeface="Roboto Mono"/>
                <a:sym typeface="Roboto Mono"/>
              </a:rPr>
              <a:t>script</a:t>
            </a:r>
            <a:r>
              <a:rPr lang="en" sz="1400">
                <a:solidFill>
                  <a:srgbClr val="757575"/>
                </a:solidFill>
                <a:latin typeface="Roboto"/>
                <a:ea typeface="Roboto"/>
                <a:cs typeface="Roboto"/>
                <a:sym typeface="Roboto"/>
              </a:rPr>
              <a:t> tag is the location of a JavaScript file that loads all of the symbols and definitions you need for using the Maps JavaScript API. This </a:t>
            </a:r>
            <a:r>
              <a:rPr lang="en" sz="1400">
                <a:solidFill>
                  <a:srgbClr val="37474F"/>
                </a:solidFill>
                <a:highlight>
                  <a:srgbClr val="F7F7F7"/>
                </a:highlight>
                <a:latin typeface="Roboto Mono"/>
                <a:ea typeface="Roboto Mono"/>
                <a:cs typeface="Roboto Mono"/>
                <a:sym typeface="Roboto Mono"/>
              </a:rPr>
              <a:t>script</a:t>
            </a:r>
            <a:r>
              <a:rPr lang="en" sz="1400">
                <a:solidFill>
                  <a:srgbClr val="757575"/>
                </a:solidFill>
                <a:latin typeface="Roboto"/>
                <a:ea typeface="Roboto"/>
                <a:cs typeface="Roboto"/>
                <a:sym typeface="Roboto"/>
              </a:rPr>
              <a:t> tag is required.</a:t>
            </a:r>
            <a:endParaRPr sz="1400">
              <a:solidFill>
                <a:srgbClr val="757575"/>
              </a:solidFill>
              <a:latin typeface="Roboto"/>
              <a:ea typeface="Roboto"/>
              <a:cs typeface="Roboto"/>
              <a:sym typeface="Roboto"/>
            </a:endParaRPr>
          </a:p>
          <a:p>
            <a:pPr marL="0" lvl="0" indent="0">
              <a:spcBef>
                <a:spcPts val="1600"/>
              </a:spcBef>
              <a:spcAft>
                <a:spcPts val="0"/>
              </a:spcAft>
              <a:buNone/>
            </a:pPr>
            <a:r>
              <a:rPr lang="en" sz="1400">
                <a:solidFill>
                  <a:srgbClr val="757575"/>
                </a:solidFill>
                <a:latin typeface="Roboto"/>
                <a:ea typeface="Roboto"/>
                <a:cs typeface="Roboto"/>
                <a:sym typeface="Roboto"/>
              </a:rPr>
              <a:t>The </a:t>
            </a:r>
            <a:r>
              <a:rPr lang="en" sz="1400">
                <a:solidFill>
                  <a:srgbClr val="37474F"/>
                </a:solidFill>
                <a:highlight>
                  <a:srgbClr val="F7F7F7"/>
                </a:highlight>
                <a:latin typeface="Roboto Mono"/>
                <a:ea typeface="Roboto Mono"/>
                <a:cs typeface="Roboto Mono"/>
                <a:sym typeface="Roboto Mono"/>
              </a:rPr>
              <a:t>async</a:t>
            </a:r>
            <a:r>
              <a:rPr lang="en" sz="1400">
                <a:solidFill>
                  <a:srgbClr val="757575"/>
                </a:solidFill>
                <a:latin typeface="Roboto"/>
                <a:ea typeface="Roboto"/>
                <a:cs typeface="Roboto"/>
                <a:sym typeface="Roboto"/>
              </a:rPr>
              <a:t> attribute lets the browser render the rest of your website while the Maps JavaScript API loads. When the API is ready, it will call the function specified using the </a:t>
            </a:r>
            <a:r>
              <a:rPr lang="en" sz="1400">
                <a:solidFill>
                  <a:srgbClr val="37474F"/>
                </a:solidFill>
                <a:highlight>
                  <a:srgbClr val="F7F7F7"/>
                </a:highlight>
                <a:latin typeface="Roboto Mono"/>
                <a:ea typeface="Roboto Mono"/>
                <a:cs typeface="Roboto Mono"/>
                <a:sym typeface="Roboto Mono"/>
              </a:rPr>
              <a:t>callback</a:t>
            </a:r>
            <a:r>
              <a:rPr lang="en" sz="1400">
                <a:solidFill>
                  <a:srgbClr val="757575"/>
                </a:solidFill>
                <a:latin typeface="Roboto"/>
                <a:ea typeface="Roboto"/>
                <a:cs typeface="Roboto"/>
                <a:sym typeface="Roboto"/>
              </a:rPr>
              <a:t> parameter.</a:t>
            </a:r>
            <a:endParaRPr sz="1400">
              <a:solidFill>
                <a:srgbClr val="757575"/>
              </a:solidFill>
              <a:latin typeface="Roboto"/>
              <a:ea typeface="Roboto"/>
              <a:cs typeface="Roboto"/>
              <a:sym typeface="Roboto"/>
            </a:endParaRPr>
          </a:p>
          <a:p>
            <a:pPr marL="0" lvl="0" indent="0" rtl="0">
              <a:spcBef>
                <a:spcPts val="1600"/>
              </a:spcBef>
              <a:spcAft>
                <a:spcPts val="0"/>
              </a:spcAft>
              <a:buNone/>
            </a:pPr>
            <a:r>
              <a:rPr lang="en" sz="1400">
                <a:solidFill>
                  <a:srgbClr val="757575"/>
                </a:solidFill>
                <a:latin typeface="Roboto"/>
                <a:ea typeface="Roboto"/>
                <a:cs typeface="Roboto"/>
                <a:sym typeface="Roboto"/>
              </a:rPr>
              <a:t>The </a:t>
            </a:r>
            <a:r>
              <a:rPr lang="en" sz="1400">
                <a:solidFill>
                  <a:srgbClr val="37474F"/>
                </a:solidFill>
                <a:highlight>
                  <a:srgbClr val="F7F7F7"/>
                </a:highlight>
                <a:latin typeface="Roboto Mono"/>
                <a:ea typeface="Roboto Mono"/>
                <a:cs typeface="Roboto Mono"/>
                <a:sym typeface="Roboto Mono"/>
              </a:rPr>
              <a:t>key</a:t>
            </a:r>
            <a:r>
              <a:rPr lang="en" sz="1400">
                <a:solidFill>
                  <a:srgbClr val="757575"/>
                </a:solidFill>
                <a:latin typeface="Roboto"/>
                <a:ea typeface="Roboto"/>
                <a:cs typeface="Roboto"/>
                <a:sym typeface="Roboto"/>
              </a:rPr>
              <a:t> parameter contains your application's API key. See </a:t>
            </a:r>
            <a:r>
              <a:rPr lang="en" sz="1400" u="sng">
                <a:solidFill>
                  <a:srgbClr val="039BE5"/>
                </a:solidFill>
                <a:latin typeface="Roboto"/>
                <a:ea typeface="Roboto"/>
                <a:cs typeface="Roboto"/>
                <a:sym typeface="Roboto"/>
                <a:hlinkClick r:id="rId4"/>
              </a:rPr>
              <a:t>Get a Key</a:t>
            </a:r>
            <a:r>
              <a:rPr lang="en" sz="1400">
                <a:solidFill>
                  <a:srgbClr val="757575"/>
                </a:solidFill>
                <a:latin typeface="Roboto"/>
                <a:ea typeface="Roboto"/>
                <a:cs typeface="Roboto"/>
                <a:sym typeface="Roboto"/>
              </a:rPr>
              <a:t> for more information.</a:t>
            </a:r>
            <a:endParaRPr sz="1400">
              <a:solidFill>
                <a:srgbClr val="757575"/>
              </a:solidFill>
              <a:latin typeface="Roboto"/>
              <a:ea typeface="Roboto"/>
              <a:cs typeface="Roboto"/>
              <a:sym typeface="Roboto"/>
            </a:endParaRPr>
          </a:p>
          <a:p>
            <a:pPr marL="0" lvl="0" indent="0" rtl="0">
              <a:spcBef>
                <a:spcPts val="3000"/>
              </a:spcBef>
              <a:spcAft>
                <a:spcPts val="1600"/>
              </a:spcAft>
              <a:buNone/>
            </a:pPr>
            <a:endParaRPr sz="1400" b="1">
              <a:solidFill>
                <a:srgbClr val="757575"/>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521700" y="416675"/>
            <a:ext cx="7505700" cy="17028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b="1">
                <a:solidFill>
                  <a:srgbClr val="000000"/>
                </a:solidFill>
                <a:latin typeface="Roboto"/>
                <a:ea typeface="Roboto"/>
                <a:cs typeface="Roboto"/>
                <a:sym typeface="Roboto"/>
              </a:rPr>
              <a:t>Create the Map Container</a:t>
            </a:r>
            <a:endParaRPr sz="1400" b="1">
              <a:solidFill>
                <a:srgbClr val="000000"/>
              </a:solidFill>
              <a:latin typeface="Roboto"/>
              <a:ea typeface="Roboto"/>
              <a:cs typeface="Roboto"/>
              <a:sym typeface="Roboto"/>
            </a:endParaRPr>
          </a:p>
          <a:p>
            <a:pPr marL="0" lvl="0" indent="0" algn="just" rtl="0">
              <a:spcBef>
                <a:spcPts val="200"/>
              </a:spcBef>
              <a:spcAft>
                <a:spcPts val="0"/>
              </a:spcAft>
              <a:buNone/>
            </a:pPr>
            <a:r>
              <a:rPr lang="en" sz="1400">
                <a:solidFill>
                  <a:srgbClr val="757575"/>
                </a:solidFill>
                <a:latin typeface="Roboto"/>
                <a:ea typeface="Roboto"/>
                <a:cs typeface="Roboto"/>
                <a:sym typeface="Roboto"/>
              </a:rPr>
              <a:t>To hold the map, we have to create a container element. In this case, we created a </a:t>
            </a:r>
            <a:r>
              <a:rPr lang="en" sz="1400">
                <a:solidFill>
                  <a:srgbClr val="37474F"/>
                </a:solidFill>
                <a:highlight>
                  <a:srgbClr val="F7F7F7"/>
                </a:highlight>
                <a:latin typeface="Roboto Mono"/>
                <a:ea typeface="Roboto Mono"/>
                <a:cs typeface="Roboto Mono"/>
                <a:sym typeface="Roboto Mono"/>
              </a:rPr>
              <a:t>div</a:t>
            </a:r>
            <a:r>
              <a:rPr lang="en" sz="1400">
                <a:solidFill>
                  <a:srgbClr val="757575"/>
                </a:solidFill>
                <a:latin typeface="Roboto"/>
                <a:ea typeface="Roboto"/>
                <a:cs typeface="Roboto"/>
                <a:sym typeface="Roboto"/>
              </a:rPr>
              <a:t> element with id name </a:t>
            </a:r>
            <a:r>
              <a:rPr lang="en" sz="1400">
                <a:solidFill>
                  <a:srgbClr val="37474F"/>
                </a:solidFill>
                <a:highlight>
                  <a:srgbClr val="F7F7F7"/>
                </a:highlight>
                <a:latin typeface="Roboto Mono"/>
                <a:ea typeface="Roboto Mono"/>
                <a:cs typeface="Roboto Mono"/>
                <a:sym typeface="Roboto Mono"/>
              </a:rPr>
              <a:t>map</a:t>
            </a:r>
            <a:r>
              <a:rPr lang="en" sz="1400">
                <a:solidFill>
                  <a:srgbClr val="757575"/>
                </a:solidFill>
                <a:latin typeface="Roboto"/>
                <a:ea typeface="Roboto"/>
                <a:cs typeface="Roboto"/>
                <a:sym typeface="Roboto"/>
              </a:rPr>
              <a:t>. </a:t>
            </a:r>
            <a:endParaRPr sz="1400">
              <a:solidFill>
                <a:srgbClr val="757575"/>
              </a:solidFill>
              <a:latin typeface="Roboto"/>
              <a:ea typeface="Roboto"/>
              <a:cs typeface="Roboto"/>
              <a:sym typeface="Roboto"/>
            </a:endParaRPr>
          </a:p>
          <a:p>
            <a:pPr marL="0" lvl="0" indent="0" algn="just" rtl="0">
              <a:spcBef>
                <a:spcPts val="0"/>
              </a:spcBef>
              <a:spcAft>
                <a:spcPts val="0"/>
              </a:spcAft>
              <a:buNone/>
            </a:pPr>
            <a:r>
              <a:rPr lang="en" sz="1400">
                <a:solidFill>
                  <a:srgbClr val="757575"/>
                </a:solidFill>
                <a:latin typeface="Roboto"/>
                <a:ea typeface="Roboto"/>
                <a:cs typeface="Roboto"/>
                <a:sym typeface="Roboto"/>
              </a:rPr>
              <a:t>Note that the </a:t>
            </a:r>
            <a:r>
              <a:rPr lang="en" sz="1400">
                <a:solidFill>
                  <a:srgbClr val="37474F"/>
                </a:solidFill>
                <a:highlight>
                  <a:srgbClr val="F7F7F7"/>
                </a:highlight>
                <a:latin typeface="Roboto Mono"/>
                <a:ea typeface="Roboto Mono"/>
                <a:cs typeface="Roboto Mono"/>
                <a:sym typeface="Roboto Mono"/>
              </a:rPr>
              <a:t>div</a:t>
            </a:r>
            <a:r>
              <a:rPr lang="en" sz="1400">
                <a:solidFill>
                  <a:srgbClr val="757575"/>
                </a:solidFill>
                <a:latin typeface="Roboto"/>
                <a:ea typeface="Roboto"/>
                <a:cs typeface="Roboto"/>
                <a:sym typeface="Roboto"/>
              </a:rPr>
              <a:t> id name </a:t>
            </a:r>
            <a:r>
              <a:rPr lang="en" sz="1400">
                <a:solidFill>
                  <a:srgbClr val="37474F"/>
                </a:solidFill>
                <a:highlight>
                  <a:srgbClr val="F7F7F7"/>
                </a:highlight>
                <a:latin typeface="Roboto Mono"/>
                <a:ea typeface="Roboto Mono"/>
                <a:cs typeface="Roboto Mono"/>
                <a:sym typeface="Roboto Mono"/>
              </a:rPr>
              <a:t>map</a:t>
            </a:r>
            <a:r>
              <a:rPr lang="en" sz="1400">
                <a:solidFill>
                  <a:srgbClr val="757575"/>
                </a:solidFill>
                <a:latin typeface="Roboto"/>
                <a:ea typeface="Roboto"/>
                <a:cs typeface="Roboto"/>
                <a:sym typeface="Roboto"/>
              </a:rPr>
              <a:t> is the indicator that serves as the reference to be called for CSS and JavaScript.</a:t>
            </a:r>
            <a:endParaRPr sz="1400">
              <a:solidFill>
                <a:srgbClr val="757575"/>
              </a:solidFill>
              <a:latin typeface="Roboto"/>
              <a:ea typeface="Roboto"/>
              <a:cs typeface="Roboto"/>
              <a:sym typeface="Roboto"/>
            </a:endParaRPr>
          </a:p>
          <a:p>
            <a:pPr marL="0" lvl="0" indent="0" algn="just" rtl="0">
              <a:spcBef>
                <a:spcPts val="1600"/>
              </a:spcBef>
              <a:spcAft>
                <a:spcPts val="1600"/>
              </a:spcAft>
              <a:buNone/>
            </a:pPr>
            <a:endParaRPr sz="1400"/>
          </a:p>
        </p:txBody>
      </p:sp>
      <p:pic>
        <p:nvPicPr>
          <p:cNvPr id="197" name="Shape 197"/>
          <p:cNvPicPr preferRelativeResize="0"/>
          <p:nvPr/>
        </p:nvPicPr>
        <p:blipFill>
          <a:blip r:embed="rId3">
            <a:alphaModFix/>
          </a:blip>
          <a:stretch>
            <a:fillRect/>
          </a:stretch>
        </p:blipFill>
        <p:spPr>
          <a:xfrm>
            <a:off x="586200" y="2521325"/>
            <a:ext cx="7259200" cy="80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45650" y="280325"/>
            <a:ext cx="7505700" cy="2448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b="1">
                <a:solidFill>
                  <a:srgbClr val="000000"/>
                </a:solidFill>
                <a:latin typeface="Roboto"/>
                <a:ea typeface="Roboto"/>
                <a:cs typeface="Roboto"/>
                <a:sym typeface="Roboto"/>
              </a:rPr>
              <a:t>Map Options</a:t>
            </a:r>
            <a:endParaRPr b="1">
              <a:solidFill>
                <a:srgbClr val="000000"/>
              </a:solidFill>
              <a:latin typeface="Roboto"/>
              <a:ea typeface="Roboto"/>
              <a:cs typeface="Roboto"/>
              <a:sym typeface="Roboto"/>
            </a:endParaRPr>
          </a:p>
          <a:p>
            <a:pPr marL="0" lvl="0" indent="0" algn="just" rtl="0">
              <a:spcBef>
                <a:spcPts val="200"/>
              </a:spcBef>
              <a:spcAft>
                <a:spcPts val="0"/>
              </a:spcAft>
              <a:buNone/>
            </a:pPr>
            <a:r>
              <a:rPr lang="en">
                <a:solidFill>
                  <a:srgbClr val="757575"/>
                </a:solidFill>
                <a:latin typeface="Roboto"/>
                <a:ea typeface="Roboto"/>
                <a:cs typeface="Roboto"/>
                <a:sym typeface="Roboto"/>
              </a:rPr>
              <a:t>Set values for map initialization variables.There are two required options for every map: </a:t>
            </a:r>
            <a:r>
              <a:rPr lang="en">
                <a:solidFill>
                  <a:srgbClr val="37474F"/>
                </a:solidFill>
                <a:highlight>
                  <a:srgbClr val="F7F7F7"/>
                </a:highlight>
                <a:latin typeface="Roboto Mono"/>
                <a:ea typeface="Roboto Mono"/>
                <a:cs typeface="Roboto Mono"/>
                <a:sym typeface="Roboto Mono"/>
              </a:rPr>
              <a:t>center</a:t>
            </a:r>
            <a:r>
              <a:rPr lang="en">
                <a:solidFill>
                  <a:srgbClr val="757575"/>
                </a:solidFill>
                <a:latin typeface="Roboto"/>
                <a:ea typeface="Roboto"/>
                <a:cs typeface="Roboto"/>
                <a:sym typeface="Roboto"/>
              </a:rPr>
              <a:t> and </a:t>
            </a:r>
            <a:r>
              <a:rPr lang="en">
                <a:solidFill>
                  <a:srgbClr val="37474F"/>
                </a:solidFill>
                <a:highlight>
                  <a:srgbClr val="F7F7F7"/>
                </a:highlight>
                <a:latin typeface="Roboto Mono"/>
                <a:ea typeface="Roboto Mono"/>
                <a:cs typeface="Roboto Mono"/>
                <a:sym typeface="Roboto Mono"/>
              </a:rPr>
              <a:t>zoom</a:t>
            </a:r>
            <a:r>
              <a:rPr lang="en">
                <a:solidFill>
                  <a:srgbClr val="757575"/>
                </a:solidFill>
                <a:latin typeface="Roboto"/>
                <a:ea typeface="Roboto"/>
                <a:cs typeface="Roboto"/>
                <a:sym typeface="Roboto"/>
              </a:rPr>
              <a:t>.</a:t>
            </a:r>
            <a:endParaRPr>
              <a:solidFill>
                <a:srgbClr val="757575"/>
              </a:solidFill>
              <a:latin typeface="Roboto"/>
              <a:ea typeface="Roboto"/>
              <a:cs typeface="Roboto"/>
              <a:sym typeface="Roboto"/>
            </a:endParaRPr>
          </a:p>
          <a:p>
            <a:pPr marL="457200" lvl="0" indent="-311150" algn="just" rtl="0">
              <a:spcBef>
                <a:spcPts val="0"/>
              </a:spcBef>
              <a:spcAft>
                <a:spcPts val="0"/>
              </a:spcAft>
              <a:buClr>
                <a:srgbClr val="757575"/>
              </a:buClr>
              <a:buSzPts val="1300"/>
              <a:buFont typeface="Roboto"/>
              <a:buChar char="●"/>
            </a:pPr>
            <a:r>
              <a:rPr lang="en" b="1">
                <a:solidFill>
                  <a:srgbClr val="757575"/>
                </a:solidFill>
                <a:latin typeface="Roboto"/>
                <a:ea typeface="Roboto"/>
                <a:cs typeface="Roboto"/>
                <a:sym typeface="Roboto"/>
              </a:rPr>
              <a:t>center</a:t>
            </a:r>
            <a:r>
              <a:rPr lang="en">
                <a:solidFill>
                  <a:srgbClr val="757575"/>
                </a:solidFill>
                <a:latin typeface="Roboto"/>
                <a:ea typeface="Roboto"/>
                <a:cs typeface="Roboto"/>
                <a:sym typeface="Roboto"/>
              </a:rPr>
              <a:t> - Under this property, we have to specify the location where we want to centre the map.</a:t>
            </a:r>
            <a:endParaRPr>
              <a:solidFill>
                <a:srgbClr val="757575"/>
              </a:solidFill>
              <a:latin typeface="Roboto"/>
              <a:ea typeface="Roboto"/>
              <a:cs typeface="Roboto"/>
              <a:sym typeface="Roboto"/>
            </a:endParaRPr>
          </a:p>
          <a:p>
            <a:pPr marL="457200" lvl="0" indent="-311150" algn="just" rtl="0">
              <a:spcBef>
                <a:spcPts val="0"/>
              </a:spcBef>
              <a:spcAft>
                <a:spcPts val="0"/>
              </a:spcAft>
              <a:buClr>
                <a:srgbClr val="757575"/>
              </a:buClr>
              <a:buSzPts val="1300"/>
              <a:buFont typeface="Roboto"/>
              <a:buChar char="●"/>
            </a:pPr>
            <a:r>
              <a:rPr lang="en" b="1">
                <a:solidFill>
                  <a:srgbClr val="757575"/>
                </a:solidFill>
                <a:latin typeface="Roboto"/>
                <a:ea typeface="Roboto"/>
                <a:cs typeface="Roboto"/>
                <a:sym typeface="Roboto"/>
              </a:rPr>
              <a:t>latitude</a:t>
            </a:r>
            <a:r>
              <a:rPr lang="en">
                <a:solidFill>
                  <a:srgbClr val="757575"/>
                </a:solidFill>
                <a:latin typeface="Roboto"/>
                <a:ea typeface="Roboto"/>
                <a:cs typeface="Roboto"/>
                <a:sym typeface="Roboto"/>
              </a:rPr>
              <a:t> - This property is under center. Coordinate that specifies the north–south position of a point on the Earth's surface.</a:t>
            </a:r>
            <a:endParaRPr>
              <a:solidFill>
                <a:srgbClr val="757575"/>
              </a:solidFill>
              <a:latin typeface="Roboto"/>
              <a:ea typeface="Roboto"/>
              <a:cs typeface="Roboto"/>
              <a:sym typeface="Roboto"/>
            </a:endParaRPr>
          </a:p>
          <a:p>
            <a:pPr marL="457200" lvl="0" indent="-311150" algn="just" rtl="0">
              <a:spcBef>
                <a:spcPts val="0"/>
              </a:spcBef>
              <a:spcAft>
                <a:spcPts val="0"/>
              </a:spcAft>
              <a:buClr>
                <a:srgbClr val="757575"/>
              </a:buClr>
              <a:buSzPts val="1300"/>
              <a:buFont typeface="Roboto"/>
              <a:buChar char="●"/>
            </a:pPr>
            <a:r>
              <a:rPr lang="en" b="1">
                <a:solidFill>
                  <a:srgbClr val="757575"/>
                </a:solidFill>
                <a:latin typeface="Roboto"/>
                <a:ea typeface="Roboto"/>
                <a:cs typeface="Roboto"/>
                <a:sym typeface="Roboto"/>
              </a:rPr>
              <a:t>longitude</a:t>
            </a:r>
            <a:r>
              <a:rPr lang="en">
                <a:solidFill>
                  <a:srgbClr val="757575"/>
                </a:solidFill>
                <a:latin typeface="Roboto"/>
                <a:ea typeface="Roboto"/>
                <a:cs typeface="Roboto"/>
                <a:sym typeface="Roboto"/>
              </a:rPr>
              <a:t> - This property is under center. Coordinate that specifies the east-west position of a point on the Earth's surface.</a:t>
            </a:r>
            <a:endParaRPr>
              <a:solidFill>
                <a:srgbClr val="757575"/>
              </a:solidFill>
              <a:latin typeface="Roboto"/>
              <a:ea typeface="Roboto"/>
              <a:cs typeface="Roboto"/>
              <a:sym typeface="Roboto"/>
            </a:endParaRPr>
          </a:p>
          <a:p>
            <a:pPr marL="457200" lvl="0" indent="-311150" algn="just" rtl="0">
              <a:spcBef>
                <a:spcPts val="0"/>
              </a:spcBef>
              <a:spcAft>
                <a:spcPts val="0"/>
              </a:spcAft>
              <a:buClr>
                <a:srgbClr val="757575"/>
              </a:buClr>
              <a:buSzPts val="1300"/>
              <a:buFont typeface="Roboto"/>
              <a:buChar char="●"/>
            </a:pPr>
            <a:r>
              <a:rPr lang="en" b="1">
                <a:solidFill>
                  <a:srgbClr val="757575"/>
                </a:solidFill>
                <a:latin typeface="Roboto"/>
                <a:ea typeface="Roboto"/>
                <a:cs typeface="Roboto"/>
                <a:sym typeface="Roboto"/>
              </a:rPr>
              <a:t>zoom</a:t>
            </a:r>
            <a:r>
              <a:rPr lang="en">
                <a:solidFill>
                  <a:srgbClr val="757575"/>
                </a:solidFill>
                <a:latin typeface="Roboto"/>
                <a:ea typeface="Roboto"/>
                <a:cs typeface="Roboto"/>
                <a:sym typeface="Roboto"/>
              </a:rPr>
              <a:t> - Under this property, we have to specify the zoom level of the map.</a:t>
            </a:r>
            <a:endParaRPr>
              <a:solidFill>
                <a:srgbClr val="757575"/>
              </a:solidFill>
              <a:latin typeface="Roboto"/>
              <a:ea typeface="Roboto"/>
              <a:cs typeface="Roboto"/>
              <a:sym typeface="Roboto"/>
            </a:endParaRPr>
          </a:p>
          <a:p>
            <a:pPr marL="0" lvl="0" indent="0" algn="just">
              <a:spcBef>
                <a:spcPts val="0"/>
              </a:spcBef>
              <a:spcAft>
                <a:spcPts val="1600"/>
              </a:spcAft>
              <a:buNone/>
            </a:pPr>
            <a:endParaRPr/>
          </a:p>
        </p:txBody>
      </p:sp>
      <p:pic>
        <p:nvPicPr>
          <p:cNvPr id="203" name="Shape 203"/>
          <p:cNvPicPr preferRelativeResize="0"/>
          <p:nvPr/>
        </p:nvPicPr>
        <p:blipFill rotWithShape="1">
          <a:blip r:embed="rId3">
            <a:alphaModFix/>
          </a:blip>
          <a:srcRect r="5042"/>
          <a:stretch/>
        </p:blipFill>
        <p:spPr>
          <a:xfrm>
            <a:off x="710900" y="2781575"/>
            <a:ext cx="7332801" cy="1928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484500" y="391925"/>
            <a:ext cx="7505700" cy="24480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 sz="1400" b="1">
                <a:solidFill>
                  <a:srgbClr val="000000"/>
                </a:solidFill>
                <a:latin typeface="Roboto"/>
                <a:ea typeface="Roboto"/>
                <a:cs typeface="Roboto"/>
                <a:sym typeface="Roboto"/>
              </a:rPr>
              <a:t>Zoom Levels</a:t>
            </a:r>
            <a:endParaRPr sz="1400" b="1">
              <a:solidFill>
                <a:srgbClr val="000000"/>
              </a:solidFill>
              <a:latin typeface="Roboto"/>
              <a:ea typeface="Roboto"/>
              <a:cs typeface="Roboto"/>
              <a:sym typeface="Roboto"/>
            </a:endParaRPr>
          </a:p>
          <a:p>
            <a:pPr marL="0" lvl="0" indent="0" rtl="0">
              <a:spcBef>
                <a:spcPts val="200"/>
              </a:spcBef>
              <a:spcAft>
                <a:spcPts val="0"/>
              </a:spcAft>
              <a:buNone/>
            </a:pPr>
            <a:r>
              <a:rPr lang="en" sz="1400">
                <a:solidFill>
                  <a:srgbClr val="757575"/>
                </a:solidFill>
                <a:latin typeface="Roboto"/>
                <a:ea typeface="Roboto"/>
                <a:cs typeface="Roboto"/>
                <a:sym typeface="Roboto"/>
              </a:rPr>
              <a:t>The initial resolution at which to display the map is set by the </a:t>
            </a:r>
            <a:r>
              <a:rPr lang="en" sz="1400">
                <a:solidFill>
                  <a:srgbClr val="37474F"/>
                </a:solidFill>
                <a:highlight>
                  <a:srgbClr val="F7F7F7"/>
                </a:highlight>
                <a:latin typeface="Roboto Mono"/>
                <a:ea typeface="Roboto Mono"/>
                <a:cs typeface="Roboto Mono"/>
                <a:sym typeface="Roboto Mono"/>
              </a:rPr>
              <a:t>zoom</a:t>
            </a:r>
            <a:r>
              <a:rPr lang="en" sz="1400">
                <a:solidFill>
                  <a:srgbClr val="757575"/>
                </a:solidFill>
                <a:latin typeface="Roboto"/>
                <a:ea typeface="Roboto"/>
                <a:cs typeface="Roboto"/>
                <a:sym typeface="Roboto"/>
              </a:rPr>
              <a:t> property, where zoom </a:t>
            </a:r>
            <a:r>
              <a:rPr lang="en" sz="1400">
                <a:solidFill>
                  <a:srgbClr val="37474F"/>
                </a:solidFill>
                <a:highlight>
                  <a:srgbClr val="F7F7F7"/>
                </a:highlight>
                <a:latin typeface="Roboto Mono"/>
                <a:ea typeface="Roboto Mono"/>
                <a:cs typeface="Roboto Mono"/>
                <a:sym typeface="Roboto Mono"/>
              </a:rPr>
              <a:t>0</a:t>
            </a:r>
            <a:r>
              <a:rPr lang="en" sz="1400">
                <a:solidFill>
                  <a:srgbClr val="757575"/>
                </a:solidFill>
                <a:latin typeface="Roboto"/>
                <a:ea typeface="Roboto"/>
                <a:cs typeface="Roboto"/>
                <a:sym typeface="Roboto"/>
              </a:rPr>
              <a:t> corresponds to a map of the Earth fully zoomed out, and larger zoom levels zoom in at a higher resolution. Specify zoom level as an integer.</a:t>
            </a:r>
            <a:endParaRPr sz="1400">
              <a:solidFill>
                <a:srgbClr val="757575"/>
              </a:solidFill>
              <a:latin typeface="Roboto"/>
              <a:ea typeface="Roboto"/>
              <a:cs typeface="Roboto"/>
              <a:sym typeface="Roboto"/>
            </a:endParaRPr>
          </a:p>
          <a:p>
            <a:pPr marL="0" lvl="0" indent="0">
              <a:spcBef>
                <a:spcPts val="0"/>
              </a:spcBef>
              <a:spcAft>
                <a:spcPts val="1600"/>
              </a:spcAft>
              <a:buNone/>
            </a:pPr>
            <a:endParaRPr sz="1400"/>
          </a:p>
        </p:txBody>
      </p:sp>
      <p:pic>
        <p:nvPicPr>
          <p:cNvPr id="209" name="Shape 209"/>
          <p:cNvPicPr preferRelativeResize="0"/>
          <p:nvPr/>
        </p:nvPicPr>
        <p:blipFill>
          <a:blip r:embed="rId3">
            <a:alphaModFix/>
          </a:blip>
          <a:stretch>
            <a:fillRect/>
          </a:stretch>
        </p:blipFill>
        <p:spPr>
          <a:xfrm>
            <a:off x="561400" y="1802525"/>
            <a:ext cx="4519350" cy="63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410150" y="329925"/>
            <a:ext cx="8005200" cy="38097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a:solidFill>
                  <a:srgbClr val="757575"/>
                </a:solidFill>
                <a:latin typeface="Roboto"/>
                <a:ea typeface="Roboto"/>
                <a:cs typeface="Roboto"/>
                <a:sym typeface="Roboto"/>
              </a:rPr>
              <a:t>Map images within Google Maps and the Maps JavaScript API are broken up into map "tiles" and "zoom levels." At low zoom levels, a small set of map tiles covers a wide area; at higher zoom levels, the tiles are of higher resolution and cover a smaller area. The following list shows the approximate level of detail you can expect to see at each zoom level:</a:t>
            </a:r>
            <a:endParaRPr>
              <a:solidFill>
                <a:srgbClr val="757575"/>
              </a:solidFill>
              <a:latin typeface="Roboto"/>
              <a:ea typeface="Roboto"/>
              <a:cs typeface="Roboto"/>
              <a:sym typeface="Roboto"/>
            </a:endParaRPr>
          </a:p>
          <a:p>
            <a:pPr marL="457200" lvl="0" indent="-311150" algn="just" rtl="0">
              <a:spcBef>
                <a:spcPts val="1600"/>
              </a:spcBef>
              <a:spcAft>
                <a:spcPts val="0"/>
              </a:spcAft>
              <a:buClr>
                <a:srgbClr val="757575"/>
              </a:buClr>
              <a:buSzPts val="1300"/>
              <a:buFont typeface="Roboto"/>
              <a:buChar char="●"/>
            </a:pPr>
            <a:r>
              <a:rPr lang="en">
                <a:solidFill>
                  <a:srgbClr val="757575"/>
                </a:solidFill>
                <a:latin typeface="Roboto"/>
                <a:ea typeface="Roboto"/>
                <a:cs typeface="Roboto"/>
                <a:sym typeface="Roboto"/>
              </a:rPr>
              <a:t>1: World</a:t>
            </a:r>
            <a:endParaRPr>
              <a:solidFill>
                <a:srgbClr val="757575"/>
              </a:solidFill>
              <a:latin typeface="Roboto"/>
              <a:ea typeface="Roboto"/>
              <a:cs typeface="Roboto"/>
              <a:sym typeface="Roboto"/>
            </a:endParaRPr>
          </a:p>
          <a:p>
            <a:pPr marL="457200" lvl="0" indent="-311150" algn="just" rtl="0">
              <a:spcBef>
                <a:spcPts val="0"/>
              </a:spcBef>
              <a:spcAft>
                <a:spcPts val="0"/>
              </a:spcAft>
              <a:buClr>
                <a:srgbClr val="757575"/>
              </a:buClr>
              <a:buSzPts val="1300"/>
              <a:buFont typeface="Roboto"/>
              <a:buChar char="●"/>
            </a:pPr>
            <a:r>
              <a:rPr lang="en">
                <a:solidFill>
                  <a:srgbClr val="757575"/>
                </a:solidFill>
                <a:latin typeface="Roboto"/>
                <a:ea typeface="Roboto"/>
                <a:cs typeface="Roboto"/>
                <a:sym typeface="Roboto"/>
              </a:rPr>
              <a:t>5: Landmass/continent</a:t>
            </a:r>
            <a:endParaRPr>
              <a:solidFill>
                <a:srgbClr val="757575"/>
              </a:solidFill>
              <a:latin typeface="Roboto"/>
              <a:ea typeface="Roboto"/>
              <a:cs typeface="Roboto"/>
              <a:sym typeface="Roboto"/>
            </a:endParaRPr>
          </a:p>
          <a:p>
            <a:pPr marL="457200" lvl="0" indent="-311150" algn="just" rtl="0">
              <a:spcBef>
                <a:spcPts val="0"/>
              </a:spcBef>
              <a:spcAft>
                <a:spcPts val="0"/>
              </a:spcAft>
              <a:buClr>
                <a:srgbClr val="757575"/>
              </a:buClr>
              <a:buSzPts val="1300"/>
              <a:buFont typeface="Roboto"/>
              <a:buChar char="●"/>
            </a:pPr>
            <a:r>
              <a:rPr lang="en">
                <a:solidFill>
                  <a:srgbClr val="757575"/>
                </a:solidFill>
                <a:latin typeface="Roboto"/>
                <a:ea typeface="Roboto"/>
                <a:cs typeface="Roboto"/>
                <a:sym typeface="Roboto"/>
              </a:rPr>
              <a:t>10: City</a:t>
            </a:r>
            <a:endParaRPr>
              <a:solidFill>
                <a:srgbClr val="757575"/>
              </a:solidFill>
              <a:latin typeface="Roboto"/>
              <a:ea typeface="Roboto"/>
              <a:cs typeface="Roboto"/>
              <a:sym typeface="Roboto"/>
            </a:endParaRPr>
          </a:p>
          <a:p>
            <a:pPr marL="457200" lvl="0" indent="-311150" algn="just" rtl="0">
              <a:spcBef>
                <a:spcPts val="0"/>
              </a:spcBef>
              <a:spcAft>
                <a:spcPts val="0"/>
              </a:spcAft>
              <a:buClr>
                <a:srgbClr val="757575"/>
              </a:buClr>
              <a:buSzPts val="1300"/>
              <a:buFont typeface="Roboto"/>
              <a:buChar char="●"/>
            </a:pPr>
            <a:r>
              <a:rPr lang="en">
                <a:solidFill>
                  <a:srgbClr val="757575"/>
                </a:solidFill>
                <a:latin typeface="Roboto"/>
                <a:ea typeface="Roboto"/>
                <a:cs typeface="Roboto"/>
                <a:sym typeface="Roboto"/>
              </a:rPr>
              <a:t>15: Streets</a:t>
            </a:r>
            <a:endParaRPr>
              <a:solidFill>
                <a:srgbClr val="757575"/>
              </a:solidFill>
              <a:latin typeface="Roboto"/>
              <a:ea typeface="Roboto"/>
              <a:cs typeface="Roboto"/>
              <a:sym typeface="Roboto"/>
            </a:endParaRPr>
          </a:p>
          <a:p>
            <a:pPr marL="457200" lvl="0" indent="-311150" algn="just" rtl="0">
              <a:spcBef>
                <a:spcPts val="0"/>
              </a:spcBef>
              <a:spcAft>
                <a:spcPts val="0"/>
              </a:spcAft>
              <a:buClr>
                <a:srgbClr val="757575"/>
              </a:buClr>
              <a:buSzPts val="1300"/>
              <a:buFont typeface="Roboto"/>
              <a:buChar char="●"/>
            </a:pPr>
            <a:r>
              <a:rPr lang="en">
                <a:solidFill>
                  <a:srgbClr val="757575"/>
                </a:solidFill>
                <a:latin typeface="Roboto"/>
                <a:ea typeface="Roboto"/>
                <a:cs typeface="Roboto"/>
                <a:sym typeface="Roboto"/>
              </a:rPr>
              <a:t>20: Buildings</a:t>
            </a:r>
            <a:endParaRPr>
              <a:solidFill>
                <a:srgbClr val="757575"/>
              </a:solidFill>
              <a:latin typeface="Roboto"/>
              <a:ea typeface="Roboto"/>
              <a:cs typeface="Roboto"/>
              <a:sym typeface="Roboto"/>
            </a:endParaRPr>
          </a:p>
          <a:p>
            <a:pPr marL="0" lvl="0" indent="0" algn="just" rtl="0">
              <a:spcBef>
                <a:spcPts val="3000"/>
              </a:spcBef>
              <a:spcAft>
                <a:spcPts val="0"/>
              </a:spcAft>
              <a:buNone/>
            </a:pPr>
            <a:r>
              <a:rPr lang="en" b="1">
                <a:solidFill>
                  <a:srgbClr val="000000"/>
                </a:solidFill>
                <a:latin typeface="Roboto"/>
                <a:ea typeface="Roboto"/>
                <a:cs typeface="Roboto"/>
                <a:sym typeface="Roboto"/>
              </a:rPr>
              <a:t>Map Object</a:t>
            </a:r>
            <a:endParaRPr b="1">
              <a:solidFill>
                <a:srgbClr val="000000"/>
              </a:solidFill>
              <a:latin typeface="Roboto"/>
              <a:ea typeface="Roboto"/>
              <a:cs typeface="Roboto"/>
              <a:sym typeface="Roboto"/>
            </a:endParaRPr>
          </a:p>
          <a:p>
            <a:pPr marL="0" lvl="0" indent="0" algn="just" rtl="0">
              <a:spcBef>
                <a:spcPts val="200"/>
              </a:spcBef>
              <a:spcAft>
                <a:spcPts val="0"/>
              </a:spcAft>
              <a:buNone/>
            </a:pPr>
            <a:r>
              <a:rPr lang="en">
                <a:solidFill>
                  <a:srgbClr val="757575"/>
                </a:solidFill>
                <a:latin typeface="Roboto"/>
                <a:ea typeface="Roboto"/>
                <a:cs typeface="Roboto"/>
                <a:sym typeface="Roboto"/>
              </a:rPr>
              <a:t>You can create a map by instantiating or calling the JavaScript class that represents a map called </a:t>
            </a:r>
            <a:r>
              <a:rPr lang="en">
                <a:solidFill>
                  <a:srgbClr val="37474F"/>
                </a:solidFill>
                <a:highlight>
                  <a:srgbClr val="F7F7F7"/>
                </a:highlight>
                <a:latin typeface="Roboto Mono"/>
                <a:ea typeface="Roboto Mono"/>
                <a:cs typeface="Roboto Mono"/>
                <a:sym typeface="Roboto Mono"/>
              </a:rPr>
              <a:t>Map</a:t>
            </a:r>
            <a:r>
              <a:rPr lang="en">
                <a:solidFill>
                  <a:srgbClr val="757575"/>
                </a:solidFill>
                <a:latin typeface="Roboto"/>
                <a:ea typeface="Roboto"/>
                <a:cs typeface="Roboto"/>
                <a:sym typeface="Roboto"/>
              </a:rPr>
              <a:t> class. While instantiating this class, you have to pass an HTML container to hold the map and the map options for the required map. We create a new instance of this class using the JavaScript </a:t>
            </a:r>
            <a:r>
              <a:rPr lang="en">
                <a:solidFill>
                  <a:srgbClr val="37474F"/>
                </a:solidFill>
                <a:highlight>
                  <a:srgbClr val="F7F7F7"/>
                </a:highlight>
                <a:latin typeface="Roboto Mono"/>
                <a:ea typeface="Roboto Mono"/>
                <a:cs typeface="Roboto Mono"/>
                <a:sym typeface="Roboto Mono"/>
              </a:rPr>
              <a:t>new</a:t>
            </a:r>
            <a:r>
              <a:rPr lang="en">
                <a:solidFill>
                  <a:srgbClr val="757575"/>
                </a:solidFill>
                <a:latin typeface="Roboto"/>
                <a:ea typeface="Roboto"/>
                <a:cs typeface="Roboto"/>
                <a:sym typeface="Roboto"/>
              </a:rPr>
              <a:t> operator.</a:t>
            </a:r>
            <a:endParaRPr>
              <a:solidFill>
                <a:srgbClr val="757575"/>
              </a:solidFill>
              <a:latin typeface="Roboto"/>
              <a:ea typeface="Roboto"/>
              <a:cs typeface="Roboto"/>
              <a:sym typeface="Roboto"/>
            </a:endParaRPr>
          </a:p>
          <a:p>
            <a:pPr marL="0" lvl="0" indent="0" algn="just">
              <a:spcBef>
                <a:spcPts val="0"/>
              </a:spcBef>
              <a:spcAft>
                <a:spcPts val="1600"/>
              </a:spcAft>
              <a:buNone/>
            </a:pPr>
            <a:endParaRPr/>
          </a:p>
        </p:txBody>
      </p:sp>
      <p:pic>
        <p:nvPicPr>
          <p:cNvPr id="215" name="Shape 215"/>
          <p:cNvPicPr preferRelativeResize="0"/>
          <p:nvPr/>
        </p:nvPicPr>
        <p:blipFill>
          <a:blip r:embed="rId3">
            <a:alphaModFix/>
          </a:blip>
          <a:stretch>
            <a:fillRect/>
          </a:stretch>
        </p:blipFill>
        <p:spPr>
          <a:xfrm>
            <a:off x="462250" y="4242450"/>
            <a:ext cx="6713850" cy="45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800" b="1"/>
              <a:t>Markers</a:t>
            </a:r>
            <a:endParaRPr sz="4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720000" y="1160300"/>
            <a:ext cx="7505700" cy="2448000"/>
          </a:xfrm>
          <a:prstGeom prst="rect">
            <a:avLst/>
          </a:prstGeom>
        </p:spPr>
        <p:txBody>
          <a:bodyPr spcFirstLastPara="1" wrap="square" lIns="91425" tIns="91425" rIns="91425" bIns="91425" anchor="t" anchorCtr="0">
            <a:noAutofit/>
          </a:bodyPr>
          <a:lstStyle/>
          <a:p>
            <a:pPr marL="0" lvl="0" indent="0" algn="just">
              <a:spcBef>
                <a:spcPts val="0"/>
              </a:spcBef>
              <a:spcAft>
                <a:spcPts val="1600"/>
              </a:spcAft>
              <a:buNone/>
            </a:pPr>
            <a:r>
              <a:rPr lang="en" sz="1400">
                <a:solidFill>
                  <a:srgbClr val="757575"/>
                </a:solidFill>
                <a:highlight>
                  <a:srgbClr val="FFFFFF"/>
                </a:highlight>
                <a:latin typeface="Roboto"/>
                <a:ea typeface="Roboto"/>
                <a:cs typeface="Roboto"/>
                <a:sym typeface="Roboto"/>
              </a:rPr>
              <a:t>This tutorial shows you how to add a simple Google map with a marker to a web page. To mark a single location on the map, Google Maps provides markers. These markers use a standard symbol and these symbols can be customized. The following web page displays a map that marks the city of Cebu.</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1" name="Shape 23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32" name="Shape 232"/>
          <p:cNvPicPr preferRelativeResize="0"/>
          <p:nvPr/>
        </p:nvPicPr>
        <p:blipFill>
          <a:blip r:embed="rId3">
            <a:alphaModFix/>
          </a:blip>
          <a:stretch>
            <a:fillRect/>
          </a:stretch>
        </p:blipFill>
        <p:spPr>
          <a:xfrm>
            <a:off x="161125" y="210600"/>
            <a:ext cx="8812126" cy="473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800" b="1"/>
              <a:t>Introduction</a:t>
            </a:r>
            <a:endParaRPr sz="48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8" name="Shape 23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39" name="Shape 239"/>
          <p:cNvPicPr preferRelativeResize="0"/>
          <p:nvPr/>
        </p:nvPicPr>
        <p:blipFill rotWithShape="1">
          <a:blip r:embed="rId3">
            <a:alphaModFix/>
          </a:blip>
          <a:srcRect r="7510"/>
          <a:stretch/>
        </p:blipFill>
        <p:spPr>
          <a:xfrm>
            <a:off x="161125" y="185900"/>
            <a:ext cx="8812125" cy="472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5" name="Shape 24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46" name="Shape 246"/>
          <p:cNvPicPr preferRelativeResize="0"/>
          <p:nvPr/>
        </p:nvPicPr>
        <p:blipFill>
          <a:blip r:embed="rId3">
            <a:alphaModFix/>
          </a:blip>
          <a:stretch>
            <a:fillRect/>
          </a:stretch>
        </p:blipFill>
        <p:spPr>
          <a:xfrm>
            <a:off x="198475" y="205425"/>
            <a:ext cx="8762375" cy="4776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53800" y="743625"/>
            <a:ext cx="7505700" cy="24480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None/>
            </a:pPr>
            <a:r>
              <a:rPr lang="en" sz="1400" b="1">
                <a:solidFill>
                  <a:srgbClr val="000000"/>
                </a:solidFill>
                <a:latin typeface="Roboto"/>
                <a:ea typeface="Roboto"/>
                <a:cs typeface="Roboto"/>
                <a:sym typeface="Roboto"/>
              </a:rPr>
              <a:t>How To</a:t>
            </a:r>
            <a:endParaRPr sz="1400" b="1">
              <a:solidFill>
                <a:srgbClr val="000000"/>
              </a:solidFill>
              <a:latin typeface="Roboto"/>
              <a:ea typeface="Roboto"/>
              <a:cs typeface="Roboto"/>
              <a:sym typeface="Roboto"/>
            </a:endParaRPr>
          </a:p>
          <a:p>
            <a:pPr marL="0" lvl="0" indent="0" rtl="0">
              <a:spcBef>
                <a:spcPts val="400"/>
              </a:spcBef>
              <a:spcAft>
                <a:spcPts val="0"/>
              </a:spcAft>
              <a:buNone/>
            </a:pPr>
            <a:r>
              <a:rPr lang="en" sz="1400">
                <a:solidFill>
                  <a:srgbClr val="757575"/>
                </a:solidFill>
                <a:latin typeface="Roboto"/>
                <a:ea typeface="Roboto"/>
                <a:cs typeface="Roboto"/>
                <a:sym typeface="Roboto"/>
              </a:rPr>
              <a:t>There are three steps to creating a Google map with a marker on your web page.</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Create an HTML page</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Add a map with a marker</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Get an API key</a:t>
            </a:r>
            <a:endParaRPr sz="1400">
              <a:solidFill>
                <a:srgbClr val="757575"/>
              </a:solidFill>
              <a:latin typeface="Roboto"/>
              <a:ea typeface="Roboto"/>
              <a:cs typeface="Roboto"/>
              <a:sym typeface="Roboto"/>
            </a:endParaRPr>
          </a:p>
          <a:p>
            <a:pPr marL="0" lvl="0" indent="0" rtl="0">
              <a:spcBef>
                <a:spcPts val="0"/>
              </a:spcBef>
              <a:spcAft>
                <a:spcPts val="0"/>
              </a:spcAft>
              <a:buNone/>
            </a:pPr>
            <a:endParaRPr sz="1400">
              <a:solidFill>
                <a:srgbClr val="757575"/>
              </a:solidFill>
              <a:latin typeface="Roboto"/>
              <a:ea typeface="Roboto"/>
              <a:cs typeface="Roboto"/>
              <a:sym typeface="Roboto"/>
            </a:endParaRPr>
          </a:p>
          <a:p>
            <a:pPr marL="0" lvl="0" indent="0" rtl="0">
              <a:spcBef>
                <a:spcPts val="0"/>
              </a:spcBef>
              <a:spcAft>
                <a:spcPts val="0"/>
              </a:spcAft>
              <a:buNone/>
            </a:pPr>
            <a:endParaRPr sz="1400">
              <a:solidFill>
                <a:srgbClr val="757575"/>
              </a:solidFill>
              <a:latin typeface="Roboto"/>
              <a:ea typeface="Roboto"/>
              <a:cs typeface="Roboto"/>
              <a:sym typeface="Roboto"/>
            </a:endParaRPr>
          </a:p>
          <a:p>
            <a:pPr marL="0" lvl="0" indent="0">
              <a:spcBef>
                <a:spcPts val="0"/>
              </a:spcBef>
              <a:spcAft>
                <a:spcPts val="1600"/>
              </a:spcAft>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509650" y="98100"/>
            <a:ext cx="7505700" cy="8598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 sz="1400" b="1">
                <a:solidFill>
                  <a:srgbClr val="000000"/>
                </a:solidFill>
                <a:latin typeface="Roboto"/>
                <a:ea typeface="Roboto"/>
                <a:cs typeface="Roboto"/>
                <a:sym typeface="Roboto"/>
              </a:rPr>
              <a:t>Create an HTML page</a:t>
            </a:r>
            <a:endParaRPr sz="1400" b="1">
              <a:solidFill>
                <a:srgbClr val="000000"/>
              </a:solidFill>
              <a:latin typeface="Roboto"/>
              <a:ea typeface="Roboto"/>
              <a:cs typeface="Roboto"/>
              <a:sym typeface="Roboto"/>
            </a:endParaRPr>
          </a:p>
          <a:p>
            <a:pPr marL="0" lvl="0" indent="0" rtl="0">
              <a:spcBef>
                <a:spcPts val="200"/>
              </a:spcBef>
              <a:spcAft>
                <a:spcPts val="0"/>
              </a:spcAft>
              <a:buNone/>
            </a:pPr>
            <a:r>
              <a:rPr lang="en" sz="1400">
                <a:solidFill>
                  <a:srgbClr val="757575"/>
                </a:solidFill>
                <a:latin typeface="Roboto"/>
                <a:ea typeface="Roboto"/>
                <a:cs typeface="Roboto"/>
                <a:sym typeface="Roboto"/>
              </a:rPr>
              <a:t>Here's the code for a basic HTML web page:</a:t>
            </a:r>
            <a:endParaRPr sz="1400">
              <a:solidFill>
                <a:srgbClr val="757575"/>
              </a:solidFill>
              <a:latin typeface="Roboto"/>
              <a:ea typeface="Roboto"/>
              <a:cs typeface="Roboto"/>
              <a:sym typeface="Roboto"/>
            </a:endParaRPr>
          </a:p>
          <a:p>
            <a:pPr marL="0" lvl="0" indent="0">
              <a:spcBef>
                <a:spcPts val="0"/>
              </a:spcBef>
              <a:spcAft>
                <a:spcPts val="1600"/>
              </a:spcAft>
              <a:buNone/>
            </a:pPr>
            <a:endParaRPr sz="1400"/>
          </a:p>
        </p:txBody>
      </p:sp>
      <p:pic>
        <p:nvPicPr>
          <p:cNvPr id="257" name="Shape 257"/>
          <p:cNvPicPr preferRelativeResize="0"/>
          <p:nvPr/>
        </p:nvPicPr>
        <p:blipFill>
          <a:blip r:embed="rId3">
            <a:alphaModFix/>
          </a:blip>
          <a:stretch>
            <a:fillRect/>
          </a:stretch>
        </p:blipFill>
        <p:spPr>
          <a:xfrm>
            <a:off x="546475" y="904750"/>
            <a:ext cx="7432075" cy="4015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484525" y="329925"/>
            <a:ext cx="7881300" cy="2448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solidFill>
                  <a:srgbClr val="000000"/>
                </a:solidFill>
                <a:highlight>
                  <a:srgbClr val="FFFFFF"/>
                </a:highlight>
                <a:latin typeface="Roboto"/>
                <a:ea typeface="Roboto"/>
                <a:cs typeface="Roboto"/>
                <a:sym typeface="Roboto"/>
              </a:rPr>
              <a:t>Understanding the code</a:t>
            </a:r>
            <a:endParaRPr sz="1400" b="1">
              <a:solidFill>
                <a:srgbClr val="000000"/>
              </a:solidFill>
              <a:highlight>
                <a:srgbClr val="FFFFFF"/>
              </a:highlight>
              <a:latin typeface="Roboto"/>
              <a:ea typeface="Roboto"/>
              <a:cs typeface="Roboto"/>
              <a:sym typeface="Roboto"/>
            </a:endParaRPr>
          </a:p>
          <a:p>
            <a:pPr marL="0" lvl="0" indent="0">
              <a:spcBef>
                <a:spcPts val="1600"/>
              </a:spcBef>
              <a:spcAft>
                <a:spcPts val="0"/>
              </a:spcAft>
              <a:buNone/>
            </a:pPr>
            <a:r>
              <a:rPr lang="en" sz="1400">
                <a:solidFill>
                  <a:srgbClr val="757575"/>
                </a:solidFill>
                <a:latin typeface="Roboto"/>
                <a:ea typeface="Roboto"/>
                <a:cs typeface="Roboto"/>
                <a:sym typeface="Roboto"/>
              </a:rPr>
              <a:t>The code below creates an HTML page consisting of a head and a body.</a:t>
            </a:r>
            <a:endParaRPr sz="1400">
              <a:solidFill>
                <a:srgbClr val="757575"/>
              </a:solidFill>
              <a:latin typeface="Roboto"/>
              <a:ea typeface="Roboto"/>
              <a:cs typeface="Roboto"/>
              <a:sym typeface="Roboto"/>
            </a:endParaRPr>
          </a:p>
          <a:p>
            <a:pPr marL="0" lvl="0" indent="0">
              <a:spcBef>
                <a:spcPts val="1600"/>
              </a:spcBef>
              <a:spcAft>
                <a:spcPts val="1600"/>
              </a:spcAft>
              <a:buNone/>
            </a:pPr>
            <a:endParaRPr sz="1400"/>
          </a:p>
        </p:txBody>
      </p:sp>
      <p:pic>
        <p:nvPicPr>
          <p:cNvPr id="263" name="Shape 263"/>
          <p:cNvPicPr preferRelativeResize="0"/>
          <p:nvPr/>
        </p:nvPicPr>
        <p:blipFill>
          <a:blip r:embed="rId3">
            <a:alphaModFix/>
          </a:blip>
          <a:stretch>
            <a:fillRect/>
          </a:stretch>
        </p:blipFill>
        <p:spPr>
          <a:xfrm>
            <a:off x="586200" y="1157975"/>
            <a:ext cx="3362325" cy="1556300"/>
          </a:xfrm>
          <a:prstGeom prst="rect">
            <a:avLst/>
          </a:prstGeom>
          <a:noFill/>
          <a:ln>
            <a:noFill/>
          </a:ln>
        </p:spPr>
      </p:pic>
      <p:sp>
        <p:nvSpPr>
          <p:cNvPr id="264" name="Shape 264"/>
          <p:cNvSpPr txBox="1">
            <a:spLocks noGrp="1"/>
          </p:cNvSpPr>
          <p:nvPr>
            <p:ph type="body" idx="1"/>
          </p:nvPr>
        </p:nvSpPr>
        <p:spPr>
          <a:xfrm>
            <a:off x="586200" y="2746100"/>
            <a:ext cx="7881300" cy="382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400">
                <a:solidFill>
                  <a:srgbClr val="757575"/>
                </a:solidFill>
                <a:highlight>
                  <a:srgbClr val="FFFFFF"/>
                </a:highlight>
                <a:latin typeface="Roboto"/>
                <a:ea typeface="Roboto"/>
                <a:cs typeface="Roboto"/>
                <a:sym typeface="Roboto"/>
              </a:rPr>
              <a:t>You can add a heading level three above the map using the code below.</a:t>
            </a:r>
            <a:endParaRPr sz="1400" b="1">
              <a:solidFill>
                <a:srgbClr val="757575"/>
              </a:solidFill>
              <a:highlight>
                <a:srgbClr val="FFFFFF"/>
              </a:highlight>
              <a:latin typeface="Roboto"/>
              <a:ea typeface="Roboto"/>
              <a:cs typeface="Roboto"/>
              <a:sym typeface="Roboto"/>
            </a:endParaRPr>
          </a:p>
        </p:txBody>
      </p:sp>
      <p:pic>
        <p:nvPicPr>
          <p:cNvPr id="265" name="Shape 265"/>
          <p:cNvPicPr preferRelativeResize="0"/>
          <p:nvPr/>
        </p:nvPicPr>
        <p:blipFill>
          <a:blip r:embed="rId4">
            <a:alphaModFix/>
          </a:blip>
          <a:stretch>
            <a:fillRect/>
          </a:stretch>
        </p:blipFill>
        <p:spPr>
          <a:xfrm>
            <a:off x="586200" y="3160425"/>
            <a:ext cx="3280725" cy="516900"/>
          </a:xfrm>
          <a:prstGeom prst="rect">
            <a:avLst/>
          </a:prstGeom>
          <a:noFill/>
          <a:ln>
            <a:noFill/>
          </a:ln>
        </p:spPr>
      </p:pic>
      <p:sp>
        <p:nvSpPr>
          <p:cNvPr id="266" name="Shape 266"/>
          <p:cNvSpPr txBox="1">
            <a:spLocks noGrp="1"/>
          </p:cNvSpPr>
          <p:nvPr>
            <p:ph type="body" idx="1"/>
          </p:nvPr>
        </p:nvSpPr>
        <p:spPr>
          <a:xfrm>
            <a:off x="586200" y="3709150"/>
            <a:ext cx="7881300" cy="382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400">
                <a:solidFill>
                  <a:srgbClr val="757575"/>
                </a:solidFill>
                <a:highlight>
                  <a:srgbClr val="FFFFFF"/>
                </a:highlight>
                <a:latin typeface="Roboto"/>
                <a:ea typeface="Roboto"/>
                <a:cs typeface="Roboto"/>
                <a:sym typeface="Roboto"/>
              </a:rPr>
              <a:t>The code below creates the container of your Google Map.</a:t>
            </a:r>
            <a:endParaRPr sz="1400" b="1">
              <a:solidFill>
                <a:srgbClr val="757575"/>
              </a:solidFill>
              <a:highlight>
                <a:srgbClr val="FFFFFF"/>
              </a:highlight>
              <a:latin typeface="Roboto"/>
              <a:ea typeface="Roboto"/>
              <a:cs typeface="Roboto"/>
              <a:sym typeface="Roboto"/>
            </a:endParaRPr>
          </a:p>
        </p:txBody>
      </p:sp>
      <p:pic>
        <p:nvPicPr>
          <p:cNvPr id="267" name="Shape 267"/>
          <p:cNvPicPr preferRelativeResize="0"/>
          <p:nvPr/>
        </p:nvPicPr>
        <p:blipFill>
          <a:blip r:embed="rId5">
            <a:alphaModFix/>
          </a:blip>
          <a:stretch>
            <a:fillRect/>
          </a:stretch>
        </p:blipFill>
        <p:spPr>
          <a:xfrm>
            <a:off x="586200" y="4206875"/>
            <a:ext cx="3280725" cy="516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583675" y="391925"/>
            <a:ext cx="6939600" cy="450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400">
                <a:solidFill>
                  <a:srgbClr val="757575"/>
                </a:solidFill>
                <a:highlight>
                  <a:srgbClr val="FFFFFF"/>
                </a:highlight>
                <a:latin typeface="Roboto"/>
                <a:ea typeface="Roboto"/>
                <a:cs typeface="Roboto"/>
                <a:sym typeface="Roboto"/>
              </a:rPr>
              <a:t>The code below defines the CSS that sets the size and color of the </a:t>
            </a:r>
            <a:r>
              <a:rPr lang="en" sz="1400">
                <a:solidFill>
                  <a:srgbClr val="37474F"/>
                </a:solidFill>
                <a:highlight>
                  <a:srgbClr val="F7F7F7"/>
                </a:highlight>
                <a:latin typeface="Roboto Mono"/>
                <a:ea typeface="Roboto Mono"/>
                <a:cs typeface="Roboto Mono"/>
                <a:sym typeface="Roboto Mono"/>
              </a:rPr>
              <a:t>div</a:t>
            </a:r>
            <a:r>
              <a:rPr lang="en" sz="1400">
                <a:solidFill>
                  <a:srgbClr val="757575"/>
                </a:solidFill>
                <a:highlight>
                  <a:srgbClr val="FFFFFF"/>
                </a:highlight>
                <a:latin typeface="Roboto"/>
                <a:ea typeface="Roboto"/>
                <a:cs typeface="Roboto"/>
                <a:sym typeface="Roboto"/>
              </a:rPr>
              <a:t>.</a:t>
            </a:r>
            <a:endParaRPr sz="1400"/>
          </a:p>
        </p:txBody>
      </p:sp>
      <p:pic>
        <p:nvPicPr>
          <p:cNvPr id="273" name="Shape 273"/>
          <p:cNvPicPr preferRelativeResize="0"/>
          <p:nvPr/>
        </p:nvPicPr>
        <p:blipFill>
          <a:blip r:embed="rId3">
            <a:alphaModFix/>
          </a:blip>
          <a:stretch>
            <a:fillRect/>
          </a:stretch>
        </p:blipFill>
        <p:spPr>
          <a:xfrm>
            <a:off x="734925" y="842825"/>
            <a:ext cx="5610800" cy="251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521700" y="181200"/>
            <a:ext cx="7819500" cy="9963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b="1">
                <a:solidFill>
                  <a:srgbClr val="000000"/>
                </a:solidFill>
                <a:latin typeface="Roboto"/>
                <a:ea typeface="Roboto"/>
                <a:cs typeface="Roboto"/>
                <a:sym typeface="Roboto"/>
              </a:rPr>
              <a:t>Add a Map with a Marker</a:t>
            </a:r>
            <a:endParaRPr sz="1400" b="1">
              <a:solidFill>
                <a:srgbClr val="000000"/>
              </a:solidFill>
              <a:latin typeface="Roboto"/>
              <a:ea typeface="Roboto"/>
              <a:cs typeface="Roboto"/>
              <a:sym typeface="Roboto"/>
            </a:endParaRPr>
          </a:p>
          <a:p>
            <a:pPr marL="0" lvl="0" indent="0" algn="just" rtl="0">
              <a:spcBef>
                <a:spcPts val="200"/>
              </a:spcBef>
              <a:spcAft>
                <a:spcPts val="0"/>
              </a:spcAft>
              <a:buNone/>
            </a:pPr>
            <a:r>
              <a:rPr lang="en" sz="1400">
                <a:solidFill>
                  <a:srgbClr val="757575"/>
                </a:solidFill>
                <a:latin typeface="Roboto"/>
                <a:ea typeface="Roboto"/>
                <a:cs typeface="Roboto"/>
                <a:sym typeface="Roboto"/>
              </a:rPr>
              <a:t>This section shows you how to load the Google Maps JavaScript API into your web page, and how to write your own JavaScript that uses the API to add a map with a marker on it.</a:t>
            </a:r>
            <a:endParaRPr sz="1400">
              <a:solidFill>
                <a:srgbClr val="757575"/>
              </a:solidFill>
              <a:latin typeface="Roboto"/>
              <a:ea typeface="Roboto"/>
              <a:cs typeface="Roboto"/>
              <a:sym typeface="Roboto"/>
            </a:endParaRPr>
          </a:p>
          <a:p>
            <a:pPr marL="0" lvl="0" indent="0">
              <a:spcBef>
                <a:spcPts val="0"/>
              </a:spcBef>
              <a:spcAft>
                <a:spcPts val="1600"/>
              </a:spcAft>
              <a:buNone/>
            </a:pPr>
            <a:endParaRPr sz="1400" b="1">
              <a:solidFill>
                <a:srgbClr val="757575"/>
              </a:solidFill>
              <a:latin typeface="Roboto"/>
              <a:ea typeface="Roboto"/>
              <a:cs typeface="Roboto"/>
              <a:sym typeface="Roboto"/>
            </a:endParaRPr>
          </a:p>
        </p:txBody>
      </p:sp>
      <p:pic>
        <p:nvPicPr>
          <p:cNvPr id="279" name="Shape 279"/>
          <p:cNvPicPr preferRelativeResize="0"/>
          <p:nvPr/>
        </p:nvPicPr>
        <p:blipFill>
          <a:blip r:embed="rId3">
            <a:alphaModFix/>
          </a:blip>
          <a:stretch>
            <a:fillRect/>
          </a:stretch>
        </p:blipFill>
        <p:spPr>
          <a:xfrm>
            <a:off x="610975" y="1177500"/>
            <a:ext cx="7098075" cy="3730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338" y="218350"/>
            <a:ext cx="7509600" cy="8970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 sz="1400" b="1">
                <a:solidFill>
                  <a:srgbClr val="000000"/>
                </a:solidFill>
                <a:latin typeface="Roboto"/>
                <a:ea typeface="Roboto"/>
                <a:cs typeface="Roboto"/>
                <a:sym typeface="Roboto"/>
              </a:rPr>
              <a:t>Understanding the Code</a:t>
            </a:r>
            <a:endParaRPr sz="1400" b="1">
              <a:solidFill>
                <a:srgbClr val="000000"/>
              </a:solidFill>
              <a:latin typeface="Roboto"/>
              <a:ea typeface="Roboto"/>
              <a:cs typeface="Roboto"/>
              <a:sym typeface="Roboto"/>
            </a:endParaRPr>
          </a:p>
          <a:p>
            <a:pPr marL="0" lvl="0" indent="0" rtl="0">
              <a:spcBef>
                <a:spcPts val="200"/>
              </a:spcBef>
              <a:spcAft>
                <a:spcPts val="0"/>
              </a:spcAft>
              <a:buNone/>
            </a:pPr>
            <a:r>
              <a:rPr lang="en" sz="1400">
                <a:solidFill>
                  <a:srgbClr val="757575"/>
                </a:solidFill>
                <a:latin typeface="Roboto"/>
                <a:ea typeface="Roboto"/>
                <a:cs typeface="Roboto"/>
                <a:sym typeface="Roboto"/>
              </a:rPr>
              <a:t>In the code below, the </a:t>
            </a:r>
            <a:r>
              <a:rPr lang="en" sz="1400">
                <a:solidFill>
                  <a:srgbClr val="37474F"/>
                </a:solidFill>
                <a:highlight>
                  <a:srgbClr val="F7F7F7"/>
                </a:highlight>
                <a:latin typeface="Roboto Mono"/>
                <a:ea typeface="Roboto Mono"/>
                <a:cs typeface="Roboto Mono"/>
                <a:sym typeface="Roboto Mono"/>
              </a:rPr>
              <a:t>script</a:t>
            </a:r>
            <a:r>
              <a:rPr lang="en" sz="1400">
                <a:solidFill>
                  <a:srgbClr val="757575"/>
                </a:solidFill>
                <a:latin typeface="Roboto"/>
                <a:ea typeface="Roboto"/>
                <a:cs typeface="Roboto"/>
                <a:sym typeface="Roboto"/>
              </a:rPr>
              <a:t> loads the API from the specified URL</a:t>
            </a:r>
            <a:endParaRPr sz="1400">
              <a:solidFill>
                <a:srgbClr val="757575"/>
              </a:solidFill>
              <a:latin typeface="Roboto"/>
              <a:ea typeface="Roboto"/>
              <a:cs typeface="Roboto"/>
              <a:sym typeface="Roboto"/>
            </a:endParaRPr>
          </a:p>
          <a:p>
            <a:pPr marL="0" lvl="0" indent="0" rtl="0">
              <a:spcBef>
                <a:spcPts val="0"/>
              </a:spcBef>
              <a:spcAft>
                <a:spcPts val="0"/>
              </a:spcAft>
              <a:buNone/>
            </a:pPr>
            <a:endParaRPr sz="1400">
              <a:solidFill>
                <a:srgbClr val="757575"/>
              </a:solidFill>
              <a:latin typeface="Roboto"/>
              <a:ea typeface="Roboto"/>
              <a:cs typeface="Roboto"/>
              <a:sym typeface="Roboto"/>
            </a:endParaRPr>
          </a:p>
          <a:p>
            <a:pPr marL="0" lvl="0" indent="0" rtl="0">
              <a:spcBef>
                <a:spcPts val="0"/>
              </a:spcBef>
              <a:spcAft>
                <a:spcPts val="0"/>
              </a:spcAft>
              <a:buNone/>
            </a:pPr>
            <a:endParaRPr sz="1400">
              <a:solidFill>
                <a:srgbClr val="757575"/>
              </a:solidFill>
              <a:latin typeface="Roboto"/>
              <a:ea typeface="Roboto"/>
              <a:cs typeface="Roboto"/>
              <a:sym typeface="Roboto"/>
            </a:endParaRPr>
          </a:p>
          <a:p>
            <a:pPr marL="0" lvl="0" indent="0">
              <a:spcBef>
                <a:spcPts val="0"/>
              </a:spcBef>
              <a:spcAft>
                <a:spcPts val="1600"/>
              </a:spcAft>
              <a:buNone/>
            </a:pPr>
            <a:endParaRPr sz="1400"/>
          </a:p>
        </p:txBody>
      </p:sp>
      <p:pic>
        <p:nvPicPr>
          <p:cNvPr id="285" name="Shape 285"/>
          <p:cNvPicPr preferRelativeResize="0"/>
          <p:nvPr/>
        </p:nvPicPr>
        <p:blipFill>
          <a:blip r:embed="rId3">
            <a:alphaModFix/>
          </a:blip>
          <a:stretch>
            <a:fillRect/>
          </a:stretch>
        </p:blipFill>
        <p:spPr>
          <a:xfrm>
            <a:off x="685350" y="1115350"/>
            <a:ext cx="6788224" cy="954400"/>
          </a:xfrm>
          <a:prstGeom prst="rect">
            <a:avLst/>
          </a:prstGeom>
          <a:noFill/>
          <a:ln>
            <a:noFill/>
          </a:ln>
        </p:spPr>
      </p:pic>
      <p:sp>
        <p:nvSpPr>
          <p:cNvPr id="286" name="Shape 286"/>
          <p:cNvSpPr txBox="1">
            <a:spLocks noGrp="1"/>
          </p:cNvSpPr>
          <p:nvPr>
            <p:ph type="body" idx="1"/>
          </p:nvPr>
        </p:nvSpPr>
        <p:spPr>
          <a:xfrm>
            <a:off x="561400" y="2181325"/>
            <a:ext cx="7509600" cy="89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757575"/>
                </a:solidFill>
                <a:latin typeface="Roboto"/>
                <a:ea typeface="Roboto"/>
                <a:cs typeface="Roboto"/>
                <a:sym typeface="Roboto"/>
              </a:rPr>
              <a:t>In the above code, the </a:t>
            </a:r>
            <a:r>
              <a:rPr lang="en" sz="1400">
                <a:solidFill>
                  <a:srgbClr val="37474F"/>
                </a:solidFill>
                <a:highlight>
                  <a:srgbClr val="F7F7F7"/>
                </a:highlight>
                <a:latin typeface="Roboto Mono"/>
                <a:ea typeface="Roboto Mono"/>
                <a:cs typeface="Roboto Mono"/>
                <a:sym typeface="Roboto Mono"/>
              </a:rPr>
              <a:t>callback</a:t>
            </a:r>
            <a:r>
              <a:rPr lang="en" sz="1400">
                <a:solidFill>
                  <a:srgbClr val="757575"/>
                </a:solidFill>
                <a:latin typeface="Roboto"/>
                <a:ea typeface="Roboto"/>
                <a:cs typeface="Roboto"/>
                <a:sym typeface="Roboto"/>
              </a:rPr>
              <a:t> parameter executes the </a:t>
            </a:r>
            <a:r>
              <a:rPr lang="en" sz="1400">
                <a:solidFill>
                  <a:srgbClr val="37474F"/>
                </a:solidFill>
                <a:highlight>
                  <a:srgbClr val="F7F7F7"/>
                </a:highlight>
                <a:latin typeface="Roboto Mono"/>
                <a:ea typeface="Roboto Mono"/>
                <a:cs typeface="Roboto Mono"/>
                <a:sym typeface="Roboto Mono"/>
              </a:rPr>
              <a:t>initMap</a:t>
            </a:r>
            <a:r>
              <a:rPr lang="en" sz="1400">
                <a:solidFill>
                  <a:srgbClr val="757575"/>
                </a:solidFill>
                <a:latin typeface="Roboto"/>
                <a:ea typeface="Roboto"/>
                <a:cs typeface="Roboto"/>
                <a:sym typeface="Roboto"/>
              </a:rPr>
              <a:t> function after the API loads. The </a:t>
            </a:r>
            <a:r>
              <a:rPr lang="en" sz="1400">
                <a:solidFill>
                  <a:srgbClr val="37474F"/>
                </a:solidFill>
                <a:highlight>
                  <a:srgbClr val="F7F7F7"/>
                </a:highlight>
                <a:latin typeface="Roboto Mono"/>
                <a:ea typeface="Roboto Mono"/>
                <a:cs typeface="Roboto Mono"/>
                <a:sym typeface="Roboto Mono"/>
              </a:rPr>
              <a:t>async</a:t>
            </a:r>
            <a:r>
              <a:rPr lang="en" sz="1400">
                <a:solidFill>
                  <a:srgbClr val="757575"/>
                </a:solidFill>
                <a:latin typeface="Roboto"/>
                <a:ea typeface="Roboto"/>
                <a:cs typeface="Roboto"/>
                <a:sym typeface="Roboto"/>
              </a:rPr>
              <a:t> attribute allows the browser to continue rendering the rest of your page while the API loads. The </a:t>
            </a:r>
            <a:r>
              <a:rPr lang="en" sz="1400">
                <a:solidFill>
                  <a:srgbClr val="37474F"/>
                </a:solidFill>
                <a:highlight>
                  <a:srgbClr val="F7F7F7"/>
                </a:highlight>
                <a:latin typeface="Roboto Mono"/>
                <a:ea typeface="Roboto Mono"/>
                <a:cs typeface="Roboto Mono"/>
                <a:sym typeface="Roboto Mono"/>
              </a:rPr>
              <a:t>key</a:t>
            </a:r>
            <a:r>
              <a:rPr lang="en" sz="1400">
                <a:solidFill>
                  <a:srgbClr val="757575"/>
                </a:solidFill>
                <a:latin typeface="Roboto"/>
                <a:ea typeface="Roboto"/>
                <a:cs typeface="Roboto"/>
                <a:sym typeface="Roboto"/>
              </a:rPr>
              <a:t> parameter contains your API key.</a:t>
            </a:r>
            <a:endParaRPr sz="1400">
              <a:solidFill>
                <a:srgbClr val="757575"/>
              </a:solidFill>
              <a:latin typeface="Roboto"/>
              <a:ea typeface="Roboto"/>
              <a:cs typeface="Roboto"/>
              <a:sym typeface="Roboto"/>
            </a:endParaRPr>
          </a:p>
          <a:p>
            <a:pPr marL="0" lvl="0" indent="0">
              <a:spcBef>
                <a:spcPts val="1600"/>
              </a:spcBef>
              <a:spcAft>
                <a:spcPts val="0"/>
              </a:spcAft>
              <a:buNone/>
            </a:pPr>
            <a:r>
              <a:rPr lang="en" sz="1400">
                <a:solidFill>
                  <a:srgbClr val="757575"/>
                </a:solidFill>
                <a:latin typeface="Roboto"/>
                <a:ea typeface="Roboto"/>
                <a:cs typeface="Roboto"/>
                <a:sym typeface="Roboto"/>
              </a:rPr>
              <a:t>The code below contains the </a:t>
            </a:r>
            <a:r>
              <a:rPr lang="en" sz="1400">
                <a:solidFill>
                  <a:srgbClr val="37474F"/>
                </a:solidFill>
                <a:highlight>
                  <a:srgbClr val="F7F7F7"/>
                </a:highlight>
                <a:latin typeface="Roboto Mono"/>
                <a:ea typeface="Roboto Mono"/>
                <a:cs typeface="Roboto Mono"/>
                <a:sym typeface="Roboto Mono"/>
              </a:rPr>
              <a:t>initMap</a:t>
            </a:r>
            <a:r>
              <a:rPr lang="en" sz="1400">
                <a:solidFill>
                  <a:srgbClr val="757575"/>
                </a:solidFill>
                <a:latin typeface="Roboto"/>
                <a:ea typeface="Roboto"/>
                <a:cs typeface="Roboto"/>
                <a:sym typeface="Roboto"/>
              </a:rPr>
              <a:t> function that initializes and adds the map when the web page loads. Use a </a:t>
            </a:r>
            <a:r>
              <a:rPr lang="en" sz="1400">
                <a:solidFill>
                  <a:srgbClr val="37474F"/>
                </a:solidFill>
                <a:highlight>
                  <a:srgbClr val="F7F7F7"/>
                </a:highlight>
                <a:latin typeface="Roboto Mono"/>
                <a:ea typeface="Roboto Mono"/>
                <a:cs typeface="Roboto Mono"/>
                <a:sym typeface="Roboto Mono"/>
              </a:rPr>
              <a:t>script</a:t>
            </a:r>
            <a:r>
              <a:rPr lang="en" sz="1400">
                <a:solidFill>
                  <a:srgbClr val="757575"/>
                </a:solidFill>
                <a:latin typeface="Roboto"/>
                <a:ea typeface="Roboto"/>
                <a:cs typeface="Roboto"/>
                <a:sym typeface="Roboto"/>
              </a:rPr>
              <a:t> tag to include your own JavaScript which contains the </a:t>
            </a:r>
            <a:r>
              <a:rPr lang="en" sz="1400">
                <a:solidFill>
                  <a:srgbClr val="37474F"/>
                </a:solidFill>
                <a:highlight>
                  <a:srgbClr val="F7F7F7"/>
                </a:highlight>
                <a:latin typeface="Roboto Mono"/>
                <a:ea typeface="Roboto Mono"/>
                <a:cs typeface="Roboto Mono"/>
                <a:sym typeface="Roboto Mono"/>
              </a:rPr>
              <a:t>initMap</a:t>
            </a:r>
            <a:r>
              <a:rPr lang="en" sz="1400">
                <a:solidFill>
                  <a:srgbClr val="757575"/>
                </a:solidFill>
                <a:latin typeface="Roboto"/>
                <a:ea typeface="Roboto"/>
                <a:cs typeface="Roboto"/>
                <a:sym typeface="Roboto"/>
              </a:rPr>
              <a:t> function.</a:t>
            </a:r>
            <a:endParaRPr sz="1400">
              <a:solidFill>
                <a:srgbClr val="757575"/>
              </a:solidFill>
              <a:latin typeface="Roboto"/>
              <a:ea typeface="Roboto"/>
              <a:cs typeface="Roboto"/>
              <a:sym typeface="Roboto"/>
            </a:endParaRPr>
          </a:p>
          <a:p>
            <a:pPr marL="0" lvl="0" indent="0" rtl="0">
              <a:spcBef>
                <a:spcPts val="1600"/>
              </a:spcBef>
              <a:spcAft>
                <a:spcPts val="1600"/>
              </a:spcAft>
              <a:buNone/>
            </a:pPr>
            <a:r>
              <a:rPr lang="en" sz="1400">
                <a:solidFill>
                  <a:srgbClr val="757575"/>
                </a:solidFill>
                <a:latin typeface="Roboto"/>
                <a:ea typeface="Roboto"/>
                <a:cs typeface="Roboto"/>
                <a:sym typeface="Roboto"/>
              </a:rPr>
              <a:t>Add the </a:t>
            </a:r>
            <a:r>
              <a:rPr lang="en" sz="1400">
                <a:solidFill>
                  <a:srgbClr val="37474F"/>
                </a:solidFill>
                <a:highlight>
                  <a:srgbClr val="F7F7F7"/>
                </a:highlight>
                <a:latin typeface="Roboto Mono"/>
                <a:ea typeface="Roboto Mono"/>
                <a:cs typeface="Roboto Mono"/>
                <a:sym typeface="Roboto Mono"/>
              </a:rPr>
              <a:t>getElementById()</a:t>
            </a:r>
            <a:r>
              <a:rPr lang="en" sz="1400">
                <a:solidFill>
                  <a:srgbClr val="757575"/>
                </a:solidFill>
                <a:latin typeface="Roboto"/>
                <a:ea typeface="Roboto"/>
                <a:cs typeface="Roboto"/>
                <a:sym typeface="Roboto"/>
              </a:rPr>
              <a:t> function to find the map </a:t>
            </a:r>
            <a:r>
              <a:rPr lang="en" sz="1400">
                <a:solidFill>
                  <a:srgbClr val="37474F"/>
                </a:solidFill>
                <a:highlight>
                  <a:srgbClr val="F7F7F7"/>
                </a:highlight>
                <a:latin typeface="Roboto Mono"/>
                <a:ea typeface="Roboto Mono"/>
                <a:cs typeface="Roboto Mono"/>
                <a:sym typeface="Roboto Mono"/>
              </a:rPr>
              <a:t>div</a:t>
            </a:r>
            <a:r>
              <a:rPr lang="en" sz="1400">
                <a:solidFill>
                  <a:srgbClr val="757575"/>
                </a:solidFill>
                <a:latin typeface="Roboto"/>
                <a:ea typeface="Roboto"/>
                <a:cs typeface="Roboto"/>
                <a:sym typeface="Roboto"/>
              </a:rPr>
              <a:t> on the web page.</a:t>
            </a:r>
            <a:endParaRPr sz="1400" b="1">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93225" y="379500"/>
            <a:ext cx="7534500" cy="872400"/>
          </a:xfrm>
          <a:prstGeom prst="rect">
            <a:avLst/>
          </a:prstGeom>
        </p:spPr>
        <p:txBody>
          <a:bodyPr spcFirstLastPara="1" wrap="square" lIns="91425" tIns="91425" rIns="91425" bIns="91425" anchor="t" anchorCtr="0">
            <a:noAutofit/>
          </a:bodyPr>
          <a:lstStyle/>
          <a:p>
            <a:pPr marL="0" lvl="0" indent="0" algn="just">
              <a:spcBef>
                <a:spcPts val="0"/>
              </a:spcBef>
              <a:spcAft>
                <a:spcPts val="1600"/>
              </a:spcAft>
              <a:buNone/>
            </a:pPr>
            <a:r>
              <a:rPr lang="en" sz="1400">
                <a:solidFill>
                  <a:srgbClr val="757575"/>
                </a:solidFill>
                <a:highlight>
                  <a:srgbClr val="FFFFFF"/>
                </a:highlight>
                <a:latin typeface="Roboto"/>
                <a:ea typeface="Roboto"/>
                <a:cs typeface="Roboto"/>
                <a:sym typeface="Roboto"/>
              </a:rPr>
              <a:t>The code below constructs a new Google maps object, and adds properties to the map including the center and zoom level</a:t>
            </a:r>
            <a:endParaRPr sz="1400"/>
          </a:p>
        </p:txBody>
      </p:sp>
      <p:pic>
        <p:nvPicPr>
          <p:cNvPr id="292" name="Shape 292"/>
          <p:cNvPicPr preferRelativeResize="0"/>
          <p:nvPr/>
        </p:nvPicPr>
        <p:blipFill>
          <a:blip r:embed="rId3">
            <a:alphaModFix/>
          </a:blip>
          <a:stretch>
            <a:fillRect/>
          </a:stretch>
        </p:blipFill>
        <p:spPr>
          <a:xfrm>
            <a:off x="747300" y="1020100"/>
            <a:ext cx="6433975" cy="2004025"/>
          </a:xfrm>
          <a:prstGeom prst="rect">
            <a:avLst/>
          </a:prstGeom>
          <a:noFill/>
          <a:ln>
            <a:noFill/>
          </a:ln>
        </p:spPr>
      </p:pic>
      <p:sp>
        <p:nvSpPr>
          <p:cNvPr id="293" name="Shape 293"/>
          <p:cNvSpPr txBox="1">
            <a:spLocks noGrp="1"/>
          </p:cNvSpPr>
          <p:nvPr>
            <p:ph type="body" idx="1"/>
          </p:nvPr>
        </p:nvSpPr>
        <p:spPr>
          <a:xfrm>
            <a:off x="693225" y="3085050"/>
            <a:ext cx="7534500" cy="8724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sz="1400">
                <a:solidFill>
                  <a:srgbClr val="757575"/>
                </a:solidFill>
                <a:latin typeface="Roboto"/>
                <a:ea typeface="Roboto"/>
                <a:cs typeface="Roboto"/>
                <a:sym typeface="Roboto"/>
              </a:rPr>
              <a:t>In the above code, </a:t>
            </a:r>
            <a:r>
              <a:rPr lang="en" sz="1400">
                <a:solidFill>
                  <a:srgbClr val="37474F"/>
                </a:solidFill>
                <a:highlight>
                  <a:srgbClr val="F7F7F7"/>
                </a:highlight>
                <a:latin typeface="Roboto Mono"/>
                <a:ea typeface="Roboto Mono"/>
                <a:cs typeface="Roboto Mono"/>
                <a:sym typeface="Roboto Mono"/>
              </a:rPr>
              <a:t>new google.maps.Map()</a:t>
            </a:r>
            <a:r>
              <a:rPr lang="en" sz="1400">
                <a:solidFill>
                  <a:srgbClr val="757575"/>
                </a:solidFill>
                <a:latin typeface="Roboto"/>
                <a:ea typeface="Roboto"/>
                <a:cs typeface="Roboto"/>
                <a:sym typeface="Roboto"/>
              </a:rPr>
              <a:t> creates a new Google maps object. The </a:t>
            </a:r>
            <a:r>
              <a:rPr lang="en" sz="1400">
                <a:solidFill>
                  <a:srgbClr val="37474F"/>
                </a:solidFill>
                <a:highlight>
                  <a:srgbClr val="F7F7F7"/>
                </a:highlight>
                <a:latin typeface="Roboto Mono"/>
                <a:ea typeface="Roboto Mono"/>
                <a:cs typeface="Roboto Mono"/>
                <a:sym typeface="Roboto Mono"/>
              </a:rPr>
              <a:t>center</a:t>
            </a:r>
            <a:r>
              <a:rPr lang="en" sz="1400">
                <a:solidFill>
                  <a:srgbClr val="757575"/>
                </a:solidFill>
                <a:latin typeface="Roboto"/>
                <a:ea typeface="Roboto"/>
                <a:cs typeface="Roboto"/>
                <a:sym typeface="Roboto"/>
              </a:rPr>
              <a:t> property tells the API where to center the map. The map coordinates are set in the order: </a:t>
            </a:r>
            <a:r>
              <a:rPr lang="en" sz="1400" b="1">
                <a:solidFill>
                  <a:srgbClr val="757575"/>
                </a:solidFill>
                <a:latin typeface="Roboto"/>
                <a:ea typeface="Roboto"/>
                <a:cs typeface="Roboto"/>
                <a:sym typeface="Roboto"/>
              </a:rPr>
              <a:t>latitude</a:t>
            </a:r>
            <a:r>
              <a:rPr lang="en" sz="1400">
                <a:solidFill>
                  <a:srgbClr val="757575"/>
                </a:solidFill>
                <a:latin typeface="Roboto"/>
                <a:ea typeface="Roboto"/>
                <a:cs typeface="Roboto"/>
                <a:sym typeface="Roboto"/>
              </a:rPr>
              <a:t>, </a:t>
            </a:r>
            <a:r>
              <a:rPr lang="en" sz="1400" b="1">
                <a:solidFill>
                  <a:srgbClr val="757575"/>
                </a:solidFill>
                <a:latin typeface="Roboto"/>
                <a:ea typeface="Roboto"/>
                <a:cs typeface="Roboto"/>
                <a:sym typeface="Roboto"/>
              </a:rPr>
              <a:t>longitude</a:t>
            </a:r>
            <a:r>
              <a:rPr lang="en" sz="1400">
                <a:solidFill>
                  <a:srgbClr val="757575"/>
                </a:solidFill>
                <a:latin typeface="Roboto"/>
                <a:ea typeface="Roboto"/>
                <a:cs typeface="Roboto"/>
                <a:sym typeface="Roboto"/>
              </a:rPr>
              <a:t>.</a:t>
            </a:r>
            <a:endParaRPr sz="1400">
              <a:solidFill>
                <a:srgbClr val="757575"/>
              </a:solidFill>
              <a:latin typeface="Roboto"/>
              <a:ea typeface="Roboto"/>
              <a:cs typeface="Roboto"/>
              <a:sym typeface="Roboto"/>
            </a:endParaRPr>
          </a:p>
          <a:p>
            <a:pPr marL="0" lvl="0" indent="0" algn="just">
              <a:spcBef>
                <a:spcPts val="1600"/>
              </a:spcBef>
              <a:spcAft>
                <a:spcPts val="0"/>
              </a:spcAft>
              <a:buNone/>
            </a:pPr>
            <a:r>
              <a:rPr lang="en" sz="1400">
                <a:solidFill>
                  <a:srgbClr val="757575"/>
                </a:solidFill>
                <a:latin typeface="Roboto"/>
                <a:ea typeface="Roboto"/>
                <a:cs typeface="Roboto"/>
                <a:sym typeface="Roboto"/>
              </a:rPr>
              <a:t>The </a:t>
            </a:r>
            <a:r>
              <a:rPr lang="en" sz="1400">
                <a:solidFill>
                  <a:srgbClr val="37474F"/>
                </a:solidFill>
                <a:highlight>
                  <a:srgbClr val="F7F7F7"/>
                </a:highlight>
                <a:latin typeface="Roboto Mono"/>
                <a:ea typeface="Roboto Mono"/>
                <a:cs typeface="Roboto Mono"/>
                <a:sym typeface="Roboto Mono"/>
              </a:rPr>
              <a:t>zoom</a:t>
            </a:r>
            <a:r>
              <a:rPr lang="en" sz="1400">
                <a:solidFill>
                  <a:srgbClr val="757575"/>
                </a:solidFill>
                <a:latin typeface="Roboto"/>
                <a:ea typeface="Roboto"/>
                <a:cs typeface="Roboto"/>
                <a:sym typeface="Roboto"/>
              </a:rPr>
              <a:t> property specifies the zoom level for the map. Zoom: 0 is the lowest zoom, and displays the entire earth. Set the zoom value higher to zoom in to the earth at higher resolutions.</a:t>
            </a:r>
            <a:endParaRPr sz="1400">
              <a:solidFill>
                <a:srgbClr val="757575"/>
              </a:solidFill>
              <a:latin typeface="Roboto"/>
              <a:ea typeface="Roboto"/>
              <a:cs typeface="Roboto"/>
              <a:sym typeface="Roboto"/>
            </a:endParaRPr>
          </a:p>
          <a:p>
            <a:pPr marL="0" lvl="0" indent="0" algn="just" rtl="0">
              <a:spcBef>
                <a:spcPts val="1600"/>
              </a:spcBef>
              <a:spcAft>
                <a:spcPts val="1600"/>
              </a:spcAft>
              <a:buNone/>
            </a:pPr>
            <a:endParaRPr sz="1400">
              <a:solidFill>
                <a:srgbClr val="757575"/>
              </a:solidFill>
              <a:highlight>
                <a:srgbClr val="FFFFFF"/>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769575" y="652175"/>
            <a:ext cx="7683000" cy="2448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400">
                <a:solidFill>
                  <a:srgbClr val="757575"/>
                </a:solidFill>
                <a:highlight>
                  <a:srgbClr val="FFFFFF"/>
                </a:highlight>
                <a:latin typeface="Roboto"/>
                <a:ea typeface="Roboto"/>
                <a:cs typeface="Roboto"/>
                <a:sym typeface="Roboto"/>
              </a:rPr>
              <a:t>The code below puts a marker on the map. The </a:t>
            </a:r>
            <a:r>
              <a:rPr lang="en" sz="1400">
                <a:solidFill>
                  <a:srgbClr val="37474F"/>
                </a:solidFill>
                <a:highlight>
                  <a:srgbClr val="F7F7F7"/>
                </a:highlight>
                <a:latin typeface="Roboto Mono"/>
                <a:ea typeface="Roboto Mono"/>
                <a:cs typeface="Roboto Mono"/>
                <a:sym typeface="Roboto Mono"/>
              </a:rPr>
              <a:t>position</a:t>
            </a:r>
            <a:r>
              <a:rPr lang="en" sz="1400">
                <a:solidFill>
                  <a:srgbClr val="757575"/>
                </a:solidFill>
                <a:highlight>
                  <a:srgbClr val="FFFFFF"/>
                </a:highlight>
                <a:latin typeface="Roboto"/>
                <a:ea typeface="Roboto"/>
                <a:cs typeface="Roboto"/>
                <a:sym typeface="Roboto"/>
              </a:rPr>
              <a:t> property sets the position of the marker.</a:t>
            </a:r>
            <a:endParaRPr sz="1400"/>
          </a:p>
        </p:txBody>
      </p:sp>
      <p:pic>
        <p:nvPicPr>
          <p:cNvPr id="299" name="Shape 299"/>
          <p:cNvPicPr preferRelativeResize="0"/>
          <p:nvPr/>
        </p:nvPicPr>
        <p:blipFill>
          <a:blip r:embed="rId3">
            <a:alphaModFix/>
          </a:blip>
          <a:stretch>
            <a:fillRect/>
          </a:stretch>
        </p:blipFill>
        <p:spPr>
          <a:xfrm>
            <a:off x="883650" y="1381100"/>
            <a:ext cx="6391625" cy="171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rtl="0">
              <a:lnSpc>
                <a:spcPct val="115000"/>
              </a:lnSpc>
              <a:spcBef>
                <a:spcPts val="1200"/>
              </a:spcBef>
              <a:spcAft>
                <a:spcPts val="0"/>
              </a:spcAft>
              <a:buNone/>
            </a:pPr>
            <a:r>
              <a:rPr lang="en" sz="1650" b="1">
                <a:solidFill>
                  <a:srgbClr val="212121"/>
                </a:solidFill>
                <a:latin typeface="Roboto"/>
                <a:ea typeface="Roboto"/>
                <a:cs typeface="Roboto"/>
                <a:sym typeface="Roboto"/>
              </a:rPr>
              <a:t>What are Google Maps?</a:t>
            </a:r>
            <a:endParaRPr sz="1650" b="1">
              <a:solidFill>
                <a:srgbClr val="212121"/>
              </a:solidFill>
              <a:latin typeface="Roboto"/>
              <a:ea typeface="Roboto"/>
              <a:cs typeface="Roboto"/>
              <a:sym typeface="Roboto"/>
            </a:endParaRPr>
          </a:p>
          <a:p>
            <a:pPr marL="0" lvl="0" indent="0">
              <a:spcBef>
                <a:spcPts val="1200"/>
              </a:spcBef>
              <a:spcAft>
                <a:spcPts val="0"/>
              </a:spcAft>
              <a:buNone/>
            </a:pPr>
            <a:endParaRPr/>
          </a:p>
        </p:txBody>
      </p:sp>
      <p:sp>
        <p:nvSpPr>
          <p:cNvPr id="140" name="Shape 140"/>
          <p:cNvSpPr txBox="1">
            <a:spLocks noGrp="1"/>
          </p:cNvSpPr>
          <p:nvPr>
            <p:ph type="body" idx="1"/>
          </p:nvPr>
        </p:nvSpPr>
        <p:spPr>
          <a:xfrm>
            <a:off x="819150" y="1590700"/>
            <a:ext cx="75057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74736D"/>
                </a:solidFill>
                <a:highlight>
                  <a:srgbClr val="FFFFFF"/>
                </a:highlight>
                <a:latin typeface="Roboto"/>
                <a:ea typeface="Roboto"/>
                <a:cs typeface="Roboto"/>
                <a:sym typeface="Roboto"/>
              </a:rPr>
              <a:t>Google Maps is a free web mapping service by Google that provides various types of geographical information. Using Google Maps, one can.</a:t>
            </a:r>
            <a:endParaRPr sz="1400">
              <a:solidFill>
                <a:srgbClr val="74736D"/>
              </a:solidFill>
              <a:highlight>
                <a:srgbClr val="FFFFFF"/>
              </a:highlight>
              <a:latin typeface="Roboto"/>
              <a:ea typeface="Roboto"/>
              <a:cs typeface="Roboto"/>
              <a:sym typeface="Roboto"/>
            </a:endParaRPr>
          </a:p>
          <a:p>
            <a:pPr marL="457200" lvl="0" indent="-317500" algn="just" rtl="0">
              <a:spcBef>
                <a:spcPts val="1600"/>
              </a:spcBef>
              <a:spcAft>
                <a:spcPts val="0"/>
              </a:spcAft>
              <a:buClr>
                <a:srgbClr val="74736D"/>
              </a:buClr>
              <a:buSzPts val="1400"/>
              <a:buFont typeface="Roboto"/>
              <a:buChar char="●"/>
            </a:pPr>
            <a:r>
              <a:rPr lang="en" sz="1400">
                <a:solidFill>
                  <a:srgbClr val="74736D"/>
                </a:solidFill>
                <a:latin typeface="Roboto"/>
                <a:ea typeface="Roboto"/>
                <a:cs typeface="Roboto"/>
                <a:sym typeface="Roboto"/>
              </a:rPr>
              <a:t>Search for places or get directions from one place to another.</a:t>
            </a:r>
            <a:endParaRPr sz="1400">
              <a:solidFill>
                <a:srgbClr val="74736D"/>
              </a:solidFill>
              <a:latin typeface="Roboto"/>
              <a:ea typeface="Roboto"/>
              <a:cs typeface="Roboto"/>
              <a:sym typeface="Roboto"/>
            </a:endParaRPr>
          </a:p>
          <a:p>
            <a:pPr marL="457200" lvl="0" indent="-317500" algn="just" rtl="0">
              <a:spcBef>
                <a:spcPts val="0"/>
              </a:spcBef>
              <a:spcAft>
                <a:spcPts val="0"/>
              </a:spcAft>
              <a:buClr>
                <a:srgbClr val="74736D"/>
              </a:buClr>
              <a:buSzPts val="1400"/>
              <a:buFont typeface="Roboto"/>
              <a:buChar char="●"/>
            </a:pPr>
            <a:r>
              <a:rPr lang="en" sz="1400">
                <a:solidFill>
                  <a:srgbClr val="74736D"/>
                </a:solidFill>
                <a:latin typeface="Roboto"/>
                <a:ea typeface="Roboto"/>
                <a:cs typeface="Roboto"/>
                <a:sym typeface="Roboto"/>
              </a:rPr>
              <a:t>View and navigate through horizontal and vertical panoramic street level images of various cities around the world.</a:t>
            </a:r>
            <a:endParaRPr sz="1400">
              <a:solidFill>
                <a:srgbClr val="74736D"/>
              </a:solidFill>
              <a:latin typeface="Roboto"/>
              <a:ea typeface="Roboto"/>
              <a:cs typeface="Roboto"/>
              <a:sym typeface="Roboto"/>
            </a:endParaRPr>
          </a:p>
          <a:p>
            <a:pPr marL="457200" lvl="0" indent="-317500" algn="just" rtl="0">
              <a:spcBef>
                <a:spcPts val="0"/>
              </a:spcBef>
              <a:spcAft>
                <a:spcPts val="0"/>
              </a:spcAft>
              <a:buClr>
                <a:srgbClr val="74736D"/>
              </a:buClr>
              <a:buSzPts val="1400"/>
              <a:buFont typeface="Roboto"/>
              <a:buChar char="●"/>
            </a:pPr>
            <a:r>
              <a:rPr lang="en" sz="1400">
                <a:solidFill>
                  <a:srgbClr val="74736D"/>
                </a:solidFill>
                <a:latin typeface="Roboto"/>
                <a:ea typeface="Roboto"/>
                <a:cs typeface="Roboto"/>
                <a:sym typeface="Roboto"/>
              </a:rPr>
              <a:t>Get specific information like traffic at a particular point.</a:t>
            </a:r>
            <a:endParaRPr sz="1400">
              <a:solidFill>
                <a:srgbClr val="74736D"/>
              </a:solidFill>
              <a:latin typeface="Roboto"/>
              <a:ea typeface="Roboto"/>
              <a:cs typeface="Roboto"/>
              <a:sym typeface="Roboto"/>
            </a:endParaRPr>
          </a:p>
          <a:p>
            <a:pPr marL="0" lvl="0" indent="0" algn="just" rtl="0">
              <a:spcBef>
                <a:spcPts val="0"/>
              </a:spcBef>
              <a:spcAft>
                <a:spcPts val="0"/>
              </a:spcAft>
              <a:buNone/>
            </a:pPr>
            <a:endParaRPr sz="1400">
              <a:solidFill>
                <a:srgbClr val="74736D"/>
              </a:solidFill>
              <a:latin typeface="Roboto"/>
              <a:ea typeface="Roboto"/>
              <a:cs typeface="Roboto"/>
              <a:sym typeface="Roboto"/>
            </a:endParaRPr>
          </a:p>
          <a:p>
            <a:pPr marL="0" lvl="0" indent="0" algn="just" rtl="0">
              <a:spcBef>
                <a:spcPts val="0"/>
              </a:spcBef>
              <a:spcAft>
                <a:spcPts val="0"/>
              </a:spcAft>
              <a:buNone/>
            </a:pPr>
            <a:r>
              <a:rPr lang="en" sz="1400">
                <a:solidFill>
                  <a:srgbClr val="74736D"/>
                </a:solidFill>
                <a:latin typeface="Roboto"/>
                <a:ea typeface="Roboto"/>
                <a:cs typeface="Roboto"/>
                <a:sym typeface="Roboto"/>
              </a:rPr>
              <a:t>Google Maps provides an API using which you can customize the maps and the information displayed on them. This chapter explains how to load a simple Goolge Map on your web page using HTML and JavaScript.</a:t>
            </a:r>
            <a:endParaRPr sz="1400">
              <a:solidFill>
                <a:srgbClr val="74736D"/>
              </a:solidFill>
              <a:latin typeface="Roboto"/>
              <a:ea typeface="Roboto"/>
              <a:cs typeface="Roboto"/>
              <a:sym typeface="Roboto"/>
            </a:endParaRPr>
          </a:p>
          <a:p>
            <a:pPr marL="0" lvl="0" indent="0" algn="just">
              <a:spcBef>
                <a:spcPts val="0"/>
              </a:spcBef>
              <a:spcAft>
                <a:spcPts val="1600"/>
              </a:spcAft>
              <a:buNone/>
            </a:pPr>
            <a:endParaRPr sz="1200">
              <a:solidFill>
                <a:srgbClr val="74736D"/>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372975" y="491100"/>
            <a:ext cx="8067300" cy="46524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 sz="1400" b="1">
                <a:solidFill>
                  <a:srgbClr val="000000"/>
                </a:solidFill>
                <a:latin typeface="Roboto"/>
                <a:ea typeface="Roboto"/>
                <a:cs typeface="Roboto"/>
                <a:sym typeface="Roboto"/>
              </a:rPr>
              <a:t>Get an API key</a:t>
            </a:r>
            <a:endParaRPr sz="1400" b="1">
              <a:solidFill>
                <a:srgbClr val="000000"/>
              </a:solidFill>
              <a:latin typeface="Roboto"/>
              <a:ea typeface="Roboto"/>
              <a:cs typeface="Roboto"/>
              <a:sym typeface="Roboto"/>
            </a:endParaRPr>
          </a:p>
          <a:p>
            <a:pPr marL="0" lvl="0" indent="0" rtl="0">
              <a:spcBef>
                <a:spcPts val="200"/>
              </a:spcBef>
              <a:spcAft>
                <a:spcPts val="0"/>
              </a:spcAft>
              <a:buNone/>
            </a:pPr>
            <a:r>
              <a:rPr lang="en" sz="1400">
                <a:solidFill>
                  <a:srgbClr val="757575"/>
                </a:solidFill>
                <a:latin typeface="Roboto"/>
                <a:ea typeface="Roboto"/>
                <a:cs typeface="Roboto"/>
                <a:sym typeface="Roboto"/>
              </a:rPr>
              <a:t>This section explains how to authenticate your app to the Google Maps JavaScript API using your own API key.</a:t>
            </a:r>
            <a:endParaRPr sz="1400">
              <a:solidFill>
                <a:srgbClr val="757575"/>
              </a:solidFill>
              <a:latin typeface="Roboto"/>
              <a:ea typeface="Roboto"/>
              <a:cs typeface="Roboto"/>
              <a:sym typeface="Roboto"/>
            </a:endParaRPr>
          </a:p>
          <a:p>
            <a:pPr marL="0" lvl="0" indent="0" rtl="0">
              <a:spcBef>
                <a:spcPts val="0"/>
              </a:spcBef>
              <a:spcAft>
                <a:spcPts val="0"/>
              </a:spcAft>
              <a:buNone/>
            </a:pPr>
            <a:endParaRPr sz="1400">
              <a:solidFill>
                <a:srgbClr val="757575"/>
              </a:solidFill>
              <a:latin typeface="Roboto"/>
              <a:ea typeface="Roboto"/>
              <a:cs typeface="Roboto"/>
              <a:sym typeface="Roboto"/>
            </a:endParaRPr>
          </a:p>
          <a:p>
            <a:pPr marL="0" lvl="0" indent="0">
              <a:spcBef>
                <a:spcPts val="0"/>
              </a:spcBef>
              <a:spcAft>
                <a:spcPts val="0"/>
              </a:spcAft>
              <a:buNone/>
            </a:pPr>
            <a:r>
              <a:rPr lang="en" sz="1400">
                <a:solidFill>
                  <a:srgbClr val="757575"/>
                </a:solidFill>
                <a:latin typeface="Roboto"/>
                <a:ea typeface="Roboto"/>
                <a:cs typeface="Roboto"/>
                <a:sym typeface="Roboto"/>
              </a:rPr>
              <a:t>Follow these steps to get an API key:</a:t>
            </a:r>
            <a:endParaRPr sz="1400">
              <a:solidFill>
                <a:srgbClr val="757575"/>
              </a:solidFill>
              <a:latin typeface="Roboto"/>
              <a:ea typeface="Roboto"/>
              <a:cs typeface="Roboto"/>
              <a:sym typeface="Roboto"/>
            </a:endParaRPr>
          </a:p>
          <a:p>
            <a:pPr marL="457200" lvl="0" indent="-317500" rtl="0">
              <a:spcBef>
                <a:spcPts val="160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Go to the </a:t>
            </a:r>
            <a:r>
              <a:rPr lang="en" sz="1400" u="sng">
                <a:solidFill>
                  <a:srgbClr val="039BE5"/>
                </a:solidFill>
                <a:latin typeface="Roboto"/>
                <a:ea typeface="Roboto"/>
                <a:cs typeface="Roboto"/>
                <a:sym typeface="Roboto"/>
                <a:hlinkClick r:id="rId3"/>
              </a:rPr>
              <a:t>Google API Console</a:t>
            </a:r>
            <a:r>
              <a:rPr lang="en" sz="1400">
                <a:solidFill>
                  <a:srgbClr val="757575"/>
                </a:solidFill>
                <a:latin typeface="Roboto"/>
                <a:ea typeface="Roboto"/>
                <a:cs typeface="Roboto"/>
                <a:sym typeface="Roboto"/>
              </a:rPr>
              <a:t>.</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Create or select a project.</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Click </a:t>
            </a:r>
            <a:r>
              <a:rPr lang="en" sz="1400" b="1">
                <a:solidFill>
                  <a:srgbClr val="757575"/>
                </a:solidFill>
                <a:latin typeface="Roboto"/>
                <a:ea typeface="Roboto"/>
                <a:cs typeface="Roboto"/>
                <a:sym typeface="Roboto"/>
              </a:rPr>
              <a:t>Continue</a:t>
            </a:r>
            <a:r>
              <a:rPr lang="en" sz="1400">
                <a:solidFill>
                  <a:srgbClr val="757575"/>
                </a:solidFill>
                <a:latin typeface="Roboto"/>
                <a:ea typeface="Roboto"/>
                <a:cs typeface="Roboto"/>
                <a:sym typeface="Roboto"/>
              </a:rPr>
              <a:t> to enable the API and any related services.</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On the </a:t>
            </a:r>
            <a:r>
              <a:rPr lang="en" sz="1400" b="1">
                <a:solidFill>
                  <a:srgbClr val="757575"/>
                </a:solidFill>
                <a:latin typeface="Roboto"/>
                <a:ea typeface="Roboto"/>
                <a:cs typeface="Roboto"/>
                <a:sym typeface="Roboto"/>
              </a:rPr>
              <a:t>Credentials</a:t>
            </a:r>
            <a:r>
              <a:rPr lang="en" sz="1400">
                <a:solidFill>
                  <a:srgbClr val="757575"/>
                </a:solidFill>
                <a:latin typeface="Roboto"/>
                <a:ea typeface="Roboto"/>
                <a:cs typeface="Roboto"/>
                <a:sym typeface="Roboto"/>
              </a:rPr>
              <a:t> page, get an </a:t>
            </a:r>
            <a:r>
              <a:rPr lang="en" sz="1400" b="1">
                <a:solidFill>
                  <a:srgbClr val="757575"/>
                </a:solidFill>
                <a:latin typeface="Roboto"/>
                <a:ea typeface="Roboto"/>
                <a:cs typeface="Roboto"/>
                <a:sym typeface="Roboto"/>
              </a:rPr>
              <a:t>API key</a:t>
            </a:r>
            <a:r>
              <a:rPr lang="en" sz="1400">
                <a:solidFill>
                  <a:srgbClr val="757575"/>
                </a:solidFill>
                <a:latin typeface="Roboto"/>
                <a:ea typeface="Roboto"/>
                <a:cs typeface="Roboto"/>
                <a:sym typeface="Roboto"/>
              </a:rPr>
              <a:t> (and set the API key restrictions). Note: If you have an existing unrestricted API key, or a key with browser restrictions, you may use that key.</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To prevent quota theft, </a:t>
            </a:r>
            <a:r>
              <a:rPr lang="en" sz="1400" u="sng">
                <a:solidFill>
                  <a:srgbClr val="039BE5"/>
                </a:solidFill>
                <a:latin typeface="Roboto"/>
                <a:ea typeface="Roboto"/>
                <a:cs typeface="Roboto"/>
                <a:sym typeface="Roboto"/>
                <a:hlinkClick r:id="rId4"/>
              </a:rPr>
              <a:t>secure your API key following these best practices</a:t>
            </a:r>
            <a:r>
              <a:rPr lang="en" sz="1400">
                <a:solidFill>
                  <a:srgbClr val="757575"/>
                </a:solidFill>
                <a:latin typeface="Roboto"/>
                <a:ea typeface="Roboto"/>
                <a:cs typeface="Roboto"/>
                <a:sym typeface="Roboto"/>
              </a:rPr>
              <a:t>.</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AutoNum type="arabicPeriod"/>
            </a:pPr>
            <a:r>
              <a:rPr lang="en" sz="1400">
                <a:solidFill>
                  <a:srgbClr val="757575"/>
                </a:solidFill>
                <a:latin typeface="Roboto"/>
                <a:ea typeface="Roboto"/>
                <a:cs typeface="Roboto"/>
                <a:sym typeface="Roboto"/>
              </a:rPr>
              <a:t>(Optional) Enable billing. See </a:t>
            </a:r>
            <a:r>
              <a:rPr lang="en" sz="1400" u="sng">
                <a:solidFill>
                  <a:srgbClr val="039BE5"/>
                </a:solidFill>
                <a:latin typeface="Roboto"/>
                <a:ea typeface="Roboto"/>
                <a:cs typeface="Roboto"/>
                <a:sym typeface="Roboto"/>
                <a:hlinkClick r:id="rId5"/>
              </a:rPr>
              <a:t>Usage Limits</a:t>
            </a:r>
            <a:r>
              <a:rPr lang="en" sz="1400">
                <a:solidFill>
                  <a:srgbClr val="757575"/>
                </a:solidFill>
                <a:latin typeface="Roboto"/>
                <a:ea typeface="Roboto"/>
                <a:cs typeface="Roboto"/>
                <a:sym typeface="Roboto"/>
              </a:rPr>
              <a:t> for more information.</a:t>
            </a:r>
            <a:endParaRPr sz="1400">
              <a:solidFill>
                <a:srgbClr val="757575"/>
              </a:solidFill>
              <a:latin typeface="Roboto"/>
              <a:ea typeface="Roboto"/>
              <a:cs typeface="Roboto"/>
              <a:sym typeface="Roboto"/>
            </a:endParaRPr>
          </a:p>
          <a:p>
            <a:pPr marL="0" lvl="0" indent="0" rtl="0">
              <a:spcBef>
                <a:spcPts val="0"/>
              </a:spcBef>
              <a:spcAft>
                <a:spcPts val="0"/>
              </a:spcAft>
              <a:buNone/>
            </a:pPr>
            <a:endParaRPr sz="1400">
              <a:solidFill>
                <a:srgbClr val="757575"/>
              </a:solidFill>
              <a:latin typeface="Roboto"/>
              <a:ea typeface="Roboto"/>
              <a:cs typeface="Roboto"/>
              <a:sym typeface="Roboto"/>
            </a:endParaRPr>
          </a:p>
          <a:p>
            <a:pPr marL="0" lvl="0" indent="0">
              <a:spcBef>
                <a:spcPts val="0"/>
              </a:spcBef>
              <a:spcAft>
                <a:spcPts val="1600"/>
              </a:spcAft>
              <a:buNone/>
            </a:pPr>
            <a:endParaRPr sz="1400" b="1">
              <a:solidFill>
                <a:srgbClr val="757575"/>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496988" y="3440800"/>
            <a:ext cx="7608600" cy="2448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757575"/>
                </a:solidFill>
                <a:latin typeface="Roboto"/>
                <a:ea typeface="Roboto"/>
                <a:cs typeface="Roboto"/>
                <a:sym typeface="Roboto"/>
              </a:rPr>
              <a:t>9. Save this file with a name that ends with </a:t>
            </a:r>
            <a:r>
              <a:rPr lang="en" sz="1400" b="1">
                <a:solidFill>
                  <a:srgbClr val="757575"/>
                </a:solidFill>
                <a:latin typeface="Roboto"/>
                <a:ea typeface="Roboto"/>
                <a:cs typeface="Roboto"/>
                <a:sym typeface="Roboto"/>
              </a:rPr>
              <a:t>.html</a:t>
            </a:r>
            <a:r>
              <a:rPr lang="en" sz="1400">
                <a:solidFill>
                  <a:srgbClr val="757575"/>
                </a:solidFill>
                <a:latin typeface="Roboto"/>
                <a:ea typeface="Roboto"/>
                <a:cs typeface="Roboto"/>
                <a:sym typeface="Roboto"/>
              </a:rPr>
              <a:t>, like </a:t>
            </a:r>
            <a:r>
              <a:rPr lang="en" sz="1400" b="1">
                <a:solidFill>
                  <a:srgbClr val="757575"/>
                </a:solidFill>
                <a:latin typeface="Roboto"/>
                <a:ea typeface="Roboto"/>
                <a:cs typeface="Roboto"/>
                <a:sym typeface="Roboto"/>
              </a:rPr>
              <a:t>google-maps.html</a:t>
            </a:r>
            <a:r>
              <a:rPr lang="en" sz="1400">
                <a:solidFill>
                  <a:srgbClr val="757575"/>
                </a:solidFill>
                <a:latin typeface="Roboto"/>
                <a:ea typeface="Roboto"/>
                <a:cs typeface="Roboto"/>
                <a:sym typeface="Roboto"/>
              </a:rPr>
              <a:t>.</a:t>
            </a:r>
            <a:endParaRPr sz="1400">
              <a:solidFill>
                <a:srgbClr val="757575"/>
              </a:solidFill>
              <a:latin typeface="Roboto"/>
              <a:ea typeface="Roboto"/>
              <a:cs typeface="Roboto"/>
              <a:sym typeface="Roboto"/>
            </a:endParaRPr>
          </a:p>
          <a:p>
            <a:pPr marL="0" lvl="0" indent="0" rtl="0">
              <a:spcBef>
                <a:spcPts val="0"/>
              </a:spcBef>
              <a:spcAft>
                <a:spcPts val="0"/>
              </a:spcAft>
              <a:buNone/>
            </a:pPr>
            <a:endParaRPr sz="1400">
              <a:solidFill>
                <a:srgbClr val="757575"/>
              </a:solidFill>
              <a:latin typeface="Roboto"/>
              <a:ea typeface="Roboto"/>
              <a:cs typeface="Roboto"/>
              <a:sym typeface="Roboto"/>
            </a:endParaRPr>
          </a:p>
          <a:p>
            <a:pPr marL="0" lvl="0" indent="0" rtl="0">
              <a:spcBef>
                <a:spcPts val="0"/>
              </a:spcBef>
              <a:spcAft>
                <a:spcPts val="0"/>
              </a:spcAft>
              <a:buNone/>
            </a:pPr>
            <a:r>
              <a:rPr lang="en" sz="1400">
                <a:solidFill>
                  <a:srgbClr val="757575"/>
                </a:solidFill>
                <a:latin typeface="Roboto"/>
                <a:ea typeface="Roboto"/>
                <a:cs typeface="Roboto"/>
                <a:sym typeface="Roboto"/>
              </a:rPr>
              <a:t>10. Load the HTML file in a web browser by dragging it from your desktop onto your browser. Alternatively, double-clicking the file works on most operating systems.</a:t>
            </a:r>
            <a:endParaRPr sz="1400">
              <a:solidFill>
                <a:srgbClr val="757575"/>
              </a:solidFill>
              <a:latin typeface="Roboto"/>
              <a:ea typeface="Roboto"/>
              <a:cs typeface="Roboto"/>
              <a:sym typeface="Roboto"/>
            </a:endParaRPr>
          </a:p>
          <a:p>
            <a:pPr marL="0" lvl="0" indent="0">
              <a:spcBef>
                <a:spcPts val="0"/>
              </a:spcBef>
              <a:spcAft>
                <a:spcPts val="1600"/>
              </a:spcAft>
              <a:buNone/>
            </a:pPr>
            <a:endParaRPr sz="1400">
              <a:solidFill>
                <a:srgbClr val="757575"/>
              </a:solidFill>
              <a:latin typeface="Roboto"/>
              <a:ea typeface="Roboto"/>
              <a:cs typeface="Roboto"/>
              <a:sym typeface="Roboto"/>
            </a:endParaRPr>
          </a:p>
        </p:txBody>
      </p:sp>
      <p:pic>
        <p:nvPicPr>
          <p:cNvPr id="310" name="Shape 310"/>
          <p:cNvPicPr preferRelativeResize="0"/>
          <p:nvPr/>
        </p:nvPicPr>
        <p:blipFill>
          <a:blip r:embed="rId3">
            <a:alphaModFix/>
          </a:blip>
          <a:stretch>
            <a:fillRect/>
          </a:stretch>
        </p:blipFill>
        <p:spPr>
          <a:xfrm>
            <a:off x="583675" y="2060350"/>
            <a:ext cx="7236925" cy="1306075"/>
          </a:xfrm>
          <a:prstGeom prst="rect">
            <a:avLst/>
          </a:prstGeom>
          <a:noFill/>
          <a:ln>
            <a:noFill/>
          </a:ln>
        </p:spPr>
      </p:pic>
      <p:sp>
        <p:nvSpPr>
          <p:cNvPr id="311" name="Shape 311"/>
          <p:cNvSpPr txBox="1">
            <a:spLocks noGrp="1"/>
          </p:cNvSpPr>
          <p:nvPr>
            <p:ph type="body" idx="1"/>
          </p:nvPr>
        </p:nvSpPr>
        <p:spPr>
          <a:xfrm>
            <a:off x="583663" y="395575"/>
            <a:ext cx="76086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757575"/>
                </a:solidFill>
                <a:latin typeface="Roboto"/>
                <a:ea typeface="Roboto"/>
                <a:cs typeface="Roboto"/>
                <a:sym typeface="Roboto"/>
              </a:rPr>
              <a:t>7. Copy the entire code of this tutorial from this page, to your text editor. If you don't already have a text editor, here are some recommendations: You can use: Notepad++ (for Windows); TextEdit (for macOS); gedit, KWrite, among others (for Linux machines).</a:t>
            </a:r>
            <a:endParaRPr sz="1400">
              <a:solidFill>
                <a:srgbClr val="757575"/>
              </a:solidFill>
              <a:latin typeface="Roboto"/>
              <a:ea typeface="Roboto"/>
              <a:cs typeface="Roboto"/>
              <a:sym typeface="Roboto"/>
            </a:endParaRPr>
          </a:p>
          <a:p>
            <a:pPr marL="0" lvl="0" indent="0" algn="just" rtl="0">
              <a:spcBef>
                <a:spcPts val="0"/>
              </a:spcBef>
              <a:spcAft>
                <a:spcPts val="0"/>
              </a:spcAft>
              <a:buNone/>
            </a:pPr>
            <a:endParaRPr sz="1400">
              <a:solidFill>
                <a:srgbClr val="757575"/>
              </a:solidFill>
              <a:latin typeface="Roboto"/>
              <a:ea typeface="Roboto"/>
              <a:cs typeface="Roboto"/>
              <a:sym typeface="Roboto"/>
            </a:endParaRPr>
          </a:p>
          <a:p>
            <a:pPr marL="0" lvl="0" indent="0" algn="just" rtl="0">
              <a:spcBef>
                <a:spcPts val="0"/>
              </a:spcBef>
              <a:spcAft>
                <a:spcPts val="0"/>
              </a:spcAft>
              <a:buNone/>
            </a:pPr>
            <a:r>
              <a:rPr lang="en" sz="1400">
                <a:solidFill>
                  <a:srgbClr val="757575"/>
                </a:solidFill>
                <a:latin typeface="Roboto"/>
                <a:ea typeface="Roboto"/>
                <a:cs typeface="Roboto"/>
                <a:sym typeface="Roboto"/>
              </a:rPr>
              <a:t>8. Replace the value of the key parameter in the URL with your own API key (that's the API key that you've just obtained).</a:t>
            </a:r>
            <a:endParaRPr sz="1400">
              <a:solidFill>
                <a:srgbClr val="757575"/>
              </a:solidFill>
              <a:latin typeface="Roboto"/>
              <a:ea typeface="Roboto"/>
              <a:cs typeface="Roboto"/>
              <a:sym typeface="Roboto"/>
            </a:endParaRPr>
          </a:p>
          <a:p>
            <a:pPr marL="0" lvl="0" indent="0" algn="just" rtl="0">
              <a:spcBef>
                <a:spcPts val="0"/>
              </a:spcBef>
              <a:spcAft>
                <a:spcPts val="1600"/>
              </a:spcAft>
              <a:buNone/>
            </a:pPr>
            <a:endParaRPr sz="1400">
              <a:solidFill>
                <a:srgbClr val="757575"/>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b="1"/>
              <a:t>Map Types</a:t>
            </a:r>
            <a:endParaRPr sz="36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12750" y="722725"/>
            <a:ext cx="7918500" cy="394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757575"/>
                </a:solidFill>
                <a:latin typeface="Roboto"/>
                <a:ea typeface="Roboto"/>
                <a:cs typeface="Roboto"/>
                <a:sym typeface="Roboto"/>
              </a:rPr>
              <a:t>There are four types of maps available within the Google Maps JavaScript API.</a:t>
            </a:r>
            <a:endParaRPr sz="1400">
              <a:solidFill>
                <a:srgbClr val="757575"/>
              </a:solidFill>
              <a:latin typeface="Roboto"/>
              <a:ea typeface="Roboto"/>
              <a:cs typeface="Roboto"/>
              <a:sym typeface="Roboto"/>
            </a:endParaRPr>
          </a:p>
          <a:p>
            <a:pPr marL="0" lvl="0" indent="0">
              <a:spcBef>
                <a:spcPts val="1600"/>
              </a:spcBef>
              <a:spcAft>
                <a:spcPts val="0"/>
              </a:spcAft>
              <a:buNone/>
            </a:pPr>
            <a:r>
              <a:rPr lang="en" sz="1400">
                <a:solidFill>
                  <a:srgbClr val="757575"/>
                </a:solidFill>
                <a:latin typeface="Roboto"/>
                <a:ea typeface="Roboto"/>
                <a:cs typeface="Roboto"/>
                <a:sym typeface="Roboto"/>
              </a:rPr>
              <a:t>The following map types are available in the Maps JavaScript API:</a:t>
            </a:r>
            <a:endParaRPr sz="1400">
              <a:solidFill>
                <a:srgbClr val="757575"/>
              </a:solidFill>
              <a:latin typeface="Roboto"/>
              <a:ea typeface="Roboto"/>
              <a:cs typeface="Roboto"/>
              <a:sym typeface="Roboto"/>
            </a:endParaRPr>
          </a:p>
          <a:p>
            <a:pPr marL="457200" lvl="0" indent="-317500" rtl="0">
              <a:spcBef>
                <a:spcPts val="1600"/>
              </a:spcBef>
              <a:spcAft>
                <a:spcPts val="0"/>
              </a:spcAft>
              <a:buClr>
                <a:srgbClr val="757575"/>
              </a:buClr>
              <a:buSzPts val="1400"/>
              <a:buFont typeface="Roboto"/>
              <a:buChar char="●"/>
            </a:pPr>
            <a:r>
              <a:rPr lang="en" sz="1400">
                <a:solidFill>
                  <a:srgbClr val="37474F"/>
                </a:solidFill>
                <a:highlight>
                  <a:srgbClr val="F7F7F7"/>
                </a:highlight>
                <a:latin typeface="Roboto Mono"/>
                <a:ea typeface="Roboto Mono"/>
                <a:cs typeface="Roboto Mono"/>
                <a:sym typeface="Roboto Mono"/>
              </a:rPr>
              <a:t>roadmap</a:t>
            </a:r>
            <a:r>
              <a:rPr lang="en" sz="1400">
                <a:solidFill>
                  <a:srgbClr val="757575"/>
                </a:solidFill>
                <a:latin typeface="Roboto"/>
                <a:ea typeface="Roboto"/>
                <a:cs typeface="Roboto"/>
                <a:sym typeface="Roboto"/>
              </a:rPr>
              <a:t> displays the default road map view. This is the default map type.</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Char char="●"/>
            </a:pPr>
            <a:r>
              <a:rPr lang="en" sz="1400">
                <a:solidFill>
                  <a:srgbClr val="37474F"/>
                </a:solidFill>
                <a:highlight>
                  <a:srgbClr val="F7F7F7"/>
                </a:highlight>
                <a:latin typeface="Roboto Mono"/>
                <a:ea typeface="Roboto Mono"/>
                <a:cs typeface="Roboto Mono"/>
                <a:sym typeface="Roboto Mono"/>
              </a:rPr>
              <a:t>satellite</a:t>
            </a:r>
            <a:r>
              <a:rPr lang="en" sz="1400">
                <a:solidFill>
                  <a:srgbClr val="757575"/>
                </a:solidFill>
                <a:latin typeface="Roboto"/>
                <a:ea typeface="Roboto"/>
                <a:cs typeface="Roboto"/>
                <a:sym typeface="Roboto"/>
              </a:rPr>
              <a:t> displays Google Earth satellite images</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Char char="●"/>
            </a:pPr>
            <a:r>
              <a:rPr lang="en" sz="1400">
                <a:solidFill>
                  <a:srgbClr val="37474F"/>
                </a:solidFill>
                <a:highlight>
                  <a:srgbClr val="F7F7F7"/>
                </a:highlight>
                <a:latin typeface="Roboto Mono"/>
                <a:ea typeface="Roboto Mono"/>
                <a:cs typeface="Roboto Mono"/>
                <a:sym typeface="Roboto Mono"/>
              </a:rPr>
              <a:t>hybrid</a:t>
            </a:r>
            <a:r>
              <a:rPr lang="en" sz="1400">
                <a:solidFill>
                  <a:srgbClr val="757575"/>
                </a:solidFill>
                <a:latin typeface="Roboto"/>
                <a:ea typeface="Roboto"/>
                <a:cs typeface="Roboto"/>
                <a:sym typeface="Roboto"/>
              </a:rPr>
              <a:t> displays a mixture of normal and satellite views</a:t>
            </a:r>
            <a:endParaRPr sz="1400">
              <a:solidFill>
                <a:srgbClr val="757575"/>
              </a:solidFill>
              <a:latin typeface="Roboto"/>
              <a:ea typeface="Roboto"/>
              <a:cs typeface="Roboto"/>
              <a:sym typeface="Roboto"/>
            </a:endParaRPr>
          </a:p>
          <a:p>
            <a:pPr marL="457200" lvl="0" indent="-317500" rtl="0">
              <a:spcBef>
                <a:spcPts val="0"/>
              </a:spcBef>
              <a:spcAft>
                <a:spcPts val="0"/>
              </a:spcAft>
              <a:buClr>
                <a:srgbClr val="757575"/>
              </a:buClr>
              <a:buSzPts val="1400"/>
              <a:buFont typeface="Roboto"/>
              <a:buChar char="●"/>
            </a:pPr>
            <a:r>
              <a:rPr lang="en" sz="1400">
                <a:solidFill>
                  <a:srgbClr val="37474F"/>
                </a:solidFill>
                <a:highlight>
                  <a:srgbClr val="F7F7F7"/>
                </a:highlight>
                <a:latin typeface="Roboto Mono"/>
                <a:ea typeface="Roboto Mono"/>
                <a:cs typeface="Roboto Mono"/>
                <a:sym typeface="Roboto Mono"/>
              </a:rPr>
              <a:t>terrain</a:t>
            </a:r>
            <a:r>
              <a:rPr lang="en" sz="1400">
                <a:solidFill>
                  <a:srgbClr val="757575"/>
                </a:solidFill>
                <a:latin typeface="Roboto"/>
                <a:ea typeface="Roboto"/>
                <a:cs typeface="Roboto"/>
                <a:sym typeface="Roboto"/>
              </a:rPr>
              <a:t> displays a physical map based on terrain information.</a:t>
            </a:r>
            <a:endParaRPr sz="1400">
              <a:solidFill>
                <a:srgbClr val="757575"/>
              </a:solidFill>
              <a:latin typeface="Roboto"/>
              <a:ea typeface="Roboto"/>
              <a:cs typeface="Roboto"/>
              <a:sym typeface="Roboto"/>
            </a:endParaRPr>
          </a:p>
          <a:p>
            <a:pPr marL="0" lvl="0" indent="0" rtl="0">
              <a:spcBef>
                <a:spcPts val="0"/>
              </a:spcBef>
              <a:spcAft>
                <a:spcPts val="0"/>
              </a:spcAft>
              <a:buNone/>
            </a:pPr>
            <a:endParaRPr sz="1400">
              <a:solidFill>
                <a:srgbClr val="757575"/>
              </a:solidFill>
              <a:latin typeface="Roboto"/>
              <a:ea typeface="Roboto"/>
              <a:cs typeface="Roboto"/>
              <a:sym typeface="Roboto"/>
            </a:endParaRPr>
          </a:p>
          <a:p>
            <a:pPr marL="0" lvl="0" indent="0" rtl="0">
              <a:spcBef>
                <a:spcPts val="0"/>
              </a:spcBef>
              <a:spcAft>
                <a:spcPts val="0"/>
              </a:spcAft>
              <a:buNone/>
            </a:pPr>
            <a:r>
              <a:rPr lang="en" sz="1400">
                <a:solidFill>
                  <a:srgbClr val="757575"/>
                </a:solidFill>
                <a:highlight>
                  <a:srgbClr val="FFFFFF"/>
                </a:highlight>
                <a:latin typeface="Roboto"/>
                <a:ea typeface="Roboto"/>
                <a:cs typeface="Roboto"/>
                <a:sym typeface="Roboto"/>
              </a:rPr>
              <a:t>You modify the map type in use by the </a:t>
            </a:r>
            <a:r>
              <a:rPr lang="en" sz="1400">
                <a:solidFill>
                  <a:srgbClr val="37474F"/>
                </a:solidFill>
                <a:highlight>
                  <a:srgbClr val="F7F7F7"/>
                </a:highlight>
                <a:latin typeface="Roboto Mono"/>
                <a:ea typeface="Roboto Mono"/>
                <a:cs typeface="Roboto Mono"/>
                <a:sym typeface="Roboto Mono"/>
              </a:rPr>
              <a:t>Map</a:t>
            </a:r>
            <a:r>
              <a:rPr lang="en" sz="1400">
                <a:solidFill>
                  <a:srgbClr val="757575"/>
                </a:solidFill>
                <a:highlight>
                  <a:srgbClr val="FFFFFF"/>
                </a:highlight>
                <a:latin typeface="Roboto"/>
                <a:ea typeface="Roboto"/>
                <a:cs typeface="Roboto"/>
                <a:sym typeface="Roboto"/>
              </a:rPr>
              <a:t> by setting its </a:t>
            </a:r>
            <a:r>
              <a:rPr lang="en" sz="1400">
                <a:solidFill>
                  <a:srgbClr val="37474F"/>
                </a:solidFill>
                <a:highlight>
                  <a:srgbClr val="F7F7F7"/>
                </a:highlight>
                <a:latin typeface="Roboto Mono"/>
                <a:ea typeface="Roboto Mono"/>
                <a:cs typeface="Roboto Mono"/>
                <a:sym typeface="Roboto Mono"/>
              </a:rPr>
              <a:t>mapTypeId</a:t>
            </a:r>
            <a:r>
              <a:rPr lang="en" sz="1400">
                <a:solidFill>
                  <a:srgbClr val="757575"/>
                </a:solidFill>
                <a:highlight>
                  <a:srgbClr val="FFFFFF"/>
                </a:highlight>
                <a:latin typeface="Roboto"/>
                <a:ea typeface="Roboto"/>
                <a:cs typeface="Roboto"/>
                <a:sym typeface="Roboto"/>
              </a:rPr>
              <a:t> property, either within the constructor via setting its </a:t>
            </a:r>
            <a:r>
              <a:rPr lang="en" sz="1400" i="1">
                <a:solidFill>
                  <a:srgbClr val="37474F"/>
                </a:solidFill>
                <a:highlight>
                  <a:srgbClr val="F7F7F7"/>
                </a:highlight>
                <a:latin typeface="Roboto Mono"/>
                <a:ea typeface="Roboto Mono"/>
                <a:cs typeface="Roboto Mono"/>
                <a:sym typeface="Roboto Mono"/>
              </a:rPr>
              <a:t>Map options</a:t>
            </a:r>
            <a:r>
              <a:rPr lang="en" sz="1400">
                <a:solidFill>
                  <a:srgbClr val="757575"/>
                </a:solidFill>
                <a:highlight>
                  <a:srgbClr val="FFFFFF"/>
                </a:highlight>
                <a:latin typeface="Roboto"/>
                <a:ea typeface="Roboto"/>
                <a:cs typeface="Roboto"/>
                <a:sym typeface="Roboto"/>
              </a:rPr>
              <a:t>object, or by calling the map's </a:t>
            </a:r>
            <a:r>
              <a:rPr lang="en" sz="1400">
                <a:solidFill>
                  <a:srgbClr val="37474F"/>
                </a:solidFill>
                <a:highlight>
                  <a:srgbClr val="F7F7F7"/>
                </a:highlight>
                <a:latin typeface="Roboto Mono"/>
                <a:ea typeface="Roboto Mono"/>
                <a:cs typeface="Roboto Mono"/>
                <a:sym typeface="Roboto Mono"/>
              </a:rPr>
              <a:t>setMapTypeId()</a:t>
            </a:r>
            <a:r>
              <a:rPr lang="en" sz="1400">
                <a:solidFill>
                  <a:srgbClr val="757575"/>
                </a:solidFill>
                <a:highlight>
                  <a:srgbClr val="FFFFFF"/>
                </a:highlight>
                <a:latin typeface="Roboto"/>
                <a:ea typeface="Roboto"/>
                <a:cs typeface="Roboto"/>
                <a:sym typeface="Roboto"/>
              </a:rPr>
              <a:t> method. The </a:t>
            </a:r>
            <a:r>
              <a:rPr lang="en" sz="1400">
                <a:solidFill>
                  <a:srgbClr val="37474F"/>
                </a:solidFill>
                <a:highlight>
                  <a:srgbClr val="F7F7F7"/>
                </a:highlight>
                <a:latin typeface="Roboto Mono"/>
                <a:ea typeface="Roboto Mono"/>
                <a:cs typeface="Roboto Mono"/>
                <a:sym typeface="Roboto Mono"/>
              </a:rPr>
              <a:t>mapTypeID</a:t>
            </a:r>
            <a:r>
              <a:rPr lang="en" sz="1400">
                <a:solidFill>
                  <a:srgbClr val="757575"/>
                </a:solidFill>
                <a:highlight>
                  <a:srgbClr val="FFFFFF"/>
                </a:highlight>
                <a:latin typeface="Roboto"/>
                <a:ea typeface="Roboto"/>
                <a:cs typeface="Roboto"/>
                <a:sym typeface="Roboto"/>
              </a:rPr>
              <a:t> property defaults to </a:t>
            </a:r>
            <a:r>
              <a:rPr lang="en" sz="1400">
                <a:solidFill>
                  <a:srgbClr val="37474F"/>
                </a:solidFill>
                <a:highlight>
                  <a:srgbClr val="F7F7F7"/>
                </a:highlight>
                <a:latin typeface="Roboto Mono"/>
                <a:ea typeface="Roboto Mono"/>
                <a:cs typeface="Roboto Mono"/>
                <a:sym typeface="Roboto Mono"/>
              </a:rPr>
              <a:t>roadmap</a:t>
            </a:r>
            <a:r>
              <a:rPr lang="en" sz="1400">
                <a:solidFill>
                  <a:srgbClr val="757575"/>
                </a:solidFill>
                <a:highlight>
                  <a:srgbClr val="FFFFFF"/>
                </a:highlight>
                <a:latin typeface="Roboto"/>
                <a:ea typeface="Roboto"/>
                <a:cs typeface="Roboto"/>
                <a:sym typeface="Roboto"/>
              </a:rPr>
              <a:t>.</a:t>
            </a:r>
            <a:endParaRPr sz="1400">
              <a:solidFill>
                <a:srgbClr val="757575"/>
              </a:solidFill>
              <a:latin typeface="Roboto"/>
              <a:ea typeface="Roboto"/>
              <a:cs typeface="Roboto"/>
              <a:sym typeface="Roboto"/>
            </a:endParaRPr>
          </a:p>
          <a:p>
            <a:pPr marL="0" lvl="0" indent="0">
              <a:spcBef>
                <a:spcPts val="0"/>
              </a:spcBef>
              <a:spcAft>
                <a:spcPts val="1600"/>
              </a:spcAft>
              <a:buNone/>
            </a:pP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623375" y="349825"/>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757575"/>
                </a:solidFill>
                <a:highlight>
                  <a:srgbClr val="FFFFFF"/>
                </a:highlight>
                <a:latin typeface="Roboto"/>
                <a:ea typeface="Roboto"/>
                <a:cs typeface="Roboto"/>
                <a:sym typeface="Roboto"/>
              </a:rPr>
              <a:t>Setting the </a:t>
            </a:r>
            <a:r>
              <a:rPr lang="en" sz="1400">
                <a:solidFill>
                  <a:srgbClr val="37474F"/>
                </a:solidFill>
                <a:highlight>
                  <a:srgbClr val="F7F7F7"/>
                </a:highlight>
                <a:latin typeface="Roboto Mono"/>
                <a:ea typeface="Roboto Mono"/>
                <a:cs typeface="Roboto Mono"/>
                <a:sym typeface="Roboto Mono"/>
              </a:rPr>
              <a:t>mapTypeId</a:t>
            </a:r>
            <a:r>
              <a:rPr lang="en" sz="1400">
                <a:solidFill>
                  <a:srgbClr val="757575"/>
                </a:solidFill>
                <a:highlight>
                  <a:srgbClr val="FFFFFF"/>
                </a:highlight>
                <a:latin typeface="Roboto"/>
                <a:ea typeface="Roboto"/>
                <a:cs typeface="Roboto"/>
                <a:sym typeface="Roboto"/>
              </a:rPr>
              <a:t> upon construction:</a:t>
            </a:r>
            <a:endParaRPr sz="1400"/>
          </a:p>
        </p:txBody>
      </p:sp>
      <p:pic>
        <p:nvPicPr>
          <p:cNvPr id="327" name="Shape 327"/>
          <p:cNvPicPr preferRelativeResize="0"/>
          <p:nvPr/>
        </p:nvPicPr>
        <p:blipFill>
          <a:blip r:embed="rId3">
            <a:alphaModFix/>
          </a:blip>
          <a:stretch>
            <a:fillRect/>
          </a:stretch>
        </p:blipFill>
        <p:spPr>
          <a:xfrm>
            <a:off x="623375" y="961100"/>
            <a:ext cx="7701475" cy="3612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b="1"/>
              <a:t>Localizing the Maps</a:t>
            </a:r>
            <a:endParaRPr sz="36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633200" y="585300"/>
            <a:ext cx="7505700" cy="34923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sz="1400">
                <a:solidFill>
                  <a:srgbClr val="757575"/>
                </a:solidFill>
                <a:latin typeface="Roboto"/>
                <a:ea typeface="Roboto"/>
                <a:cs typeface="Roboto"/>
                <a:sym typeface="Roboto"/>
              </a:rPr>
              <a:t>You can customize your map for a specific country or region in the following ways:</a:t>
            </a:r>
            <a:endParaRPr sz="1400">
              <a:solidFill>
                <a:srgbClr val="757575"/>
              </a:solidFill>
              <a:latin typeface="Roboto"/>
              <a:ea typeface="Roboto"/>
              <a:cs typeface="Roboto"/>
              <a:sym typeface="Roboto"/>
            </a:endParaRPr>
          </a:p>
          <a:p>
            <a:pPr marL="0" lvl="0" indent="0" algn="just">
              <a:spcBef>
                <a:spcPts val="0"/>
              </a:spcBef>
              <a:spcAft>
                <a:spcPts val="0"/>
              </a:spcAft>
              <a:buNone/>
            </a:pPr>
            <a:endParaRPr sz="1400">
              <a:solidFill>
                <a:srgbClr val="757575"/>
              </a:solidFill>
              <a:latin typeface="Roboto"/>
              <a:ea typeface="Roboto"/>
              <a:cs typeface="Roboto"/>
              <a:sym typeface="Roboto"/>
            </a:endParaRPr>
          </a:p>
          <a:p>
            <a:pPr marL="457200" lvl="0" indent="-317500" algn="just" rtl="0">
              <a:lnSpc>
                <a:spcPct val="115000"/>
              </a:lnSpc>
              <a:spcBef>
                <a:spcPts val="0"/>
              </a:spcBef>
              <a:spcAft>
                <a:spcPts val="0"/>
              </a:spcAft>
              <a:buClr>
                <a:srgbClr val="757575"/>
              </a:buClr>
              <a:buSzPts val="1400"/>
              <a:buFont typeface="Roboto"/>
              <a:buChar char="●"/>
            </a:pPr>
            <a:r>
              <a:rPr lang="en" sz="1400">
                <a:solidFill>
                  <a:srgbClr val="757575"/>
                </a:solidFill>
                <a:latin typeface="Roboto"/>
                <a:ea typeface="Roboto"/>
                <a:cs typeface="Roboto"/>
                <a:sym typeface="Roboto"/>
              </a:rPr>
              <a:t>Change the default language settings.</a:t>
            </a:r>
            <a:endParaRPr sz="1400">
              <a:solidFill>
                <a:srgbClr val="757575"/>
              </a:solidFill>
              <a:latin typeface="Roboto"/>
              <a:ea typeface="Roboto"/>
              <a:cs typeface="Roboto"/>
              <a:sym typeface="Roboto"/>
            </a:endParaRPr>
          </a:p>
          <a:p>
            <a:pPr marL="457200" lvl="0" indent="-317500" algn="just" rtl="0">
              <a:lnSpc>
                <a:spcPct val="115000"/>
              </a:lnSpc>
              <a:spcBef>
                <a:spcPts val="0"/>
              </a:spcBef>
              <a:spcAft>
                <a:spcPts val="0"/>
              </a:spcAft>
              <a:buClr>
                <a:srgbClr val="757575"/>
              </a:buClr>
              <a:buSzPts val="1400"/>
              <a:buFont typeface="Roboto"/>
              <a:buChar char="●"/>
            </a:pPr>
            <a:r>
              <a:rPr lang="en" sz="1400">
                <a:solidFill>
                  <a:srgbClr val="757575"/>
                </a:solidFill>
                <a:latin typeface="Roboto"/>
                <a:ea typeface="Roboto"/>
                <a:cs typeface="Roboto"/>
                <a:sym typeface="Roboto"/>
              </a:rPr>
              <a:t>Specify a region code, which alters the map's behavior based on a given country or territory.</a:t>
            </a:r>
            <a:endParaRPr sz="1400">
              <a:solidFill>
                <a:srgbClr val="757575"/>
              </a:solidFill>
              <a:latin typeface="Roboto"/>
              <a:ea typeface="Roboto"/>
              <a:cs typeface="Roboto"/>
              <a:sym typeface="Roboto"/>
            </a:endParaRPr>
          </a:p>
          <a:p>
            <a:pPr marL="0" lvl="0" indent="0" algn="just" rtl="0">
              <a:lnSpc>
                <a:spcPct val="115000"/>
              </a:lnSpc>
              <a:spcBef>
                <a:spcPts val="0"/>
              </a:spcBef>
              <a:spcAft>
                <a:spcPts val="0"/>
              </a:spcAft>
              <a:buNone/>
            </a:pPr>
            <a:endParaRPr sz="1400">
              <a:solidFill>
                <a:srgbClr val="757575"/>
              </a:solidFill>
              <a:latin typeface="Roboto"/>
              <a:ea typeface="Roboto"/>
              <a:cs typeface="Roboto"/>
              <a:sym typeface="Roboto"/>
            </a:endParaRPr>
          </a:p>
          <a:p>
            <a:pPr marL="0" lvl="0" indent="0" algn="just" rtl="0">
              <a:lnSpc>
                <a:spcPct val="115000"/>
              </a:lnSpc>
              <a:spcBef>
                <a:spcPts val="0"/>
              </a:spcBef>
              <a:spcAft>
                <a:spcPts val="0"/>
              </a:spcAft>
              <a:buNone/>
            </a:pPr>
            <a:r>
              <a:rPr lang="en" sz="1400">
                <a:solidFill>
                  <a:srgbClr val="757575"/>
                </a:solidFill>
                <a:latin typeface="Roboto"/>
                <a:ea typeface="Roboto"/>
                <a:cs typeface="Roboto"/>
                <a:sym typeface="Roboto"/>
              </a:rPr>
              <a:t>By default, the Google Maps JavaScript API uses the user's preferred language setting as specified in the browser, when displaying textual information such as the names for controls, copyright notices, driving directions and labels on maps. In most cases, it's preferable to respect the browser setting. However, if you want the Maps JavaScript API to ignore the browser's language setting, you can force it to display information in a particular language by adding a </a:t>
            </a:r>
            <a:r>
              <a:rPr lang="en" sz="1400">
                <a:solidFill>
                  <a:srgbClr val="37474F"/>
                </a:solidFill>
                <a:highlight>
                  <a:srgbClr val="F7F7F7"/>
                </a:highlight>
                <a:latin typeface="Roboto Mono"/>
                <a:ea typeface="Roboto Mono"/>
                <a:cs typeface="Roboto Mono"/>
                <a:sym typeface="Roboto Mono"/>
              </a:rPr>
              <a:t>language</a:t>
            </a:r>
            <a:r>
              <a:rPr lang="en" sz="1400">
                <a:solidFill>
                  <a:srgbClr val="757575"/>
                </a:solidFill>
                <a:latin typeface="Roboto"/>
                <a:ea typeface="Roboto"/>
                <a:cs typeface="Roboto"/>
                <a:sym typeface="Roboto"/>
              </a:rPr>
              <a:t> parameter to the </a:t>
            </a:r>
            <a:r>
              <a:rPr lang="en" sz="1400">
                <a:solidFill>
                  <a:srgbClr val="37474F"/>
                </a:solidFill>
                <a:highlight>
                  <a:srgbClr val="F7F7F7"/>
                </a:highlight>
                <a:latin typeface="Roboto Mono"/>
                <a:ea typeface="Roboto Mono"/>
                <a:cs typeface="Roboto Mono"/>
                <a:sym typeface="Roboto Mono"/>
              </a:rPr>
              <a:t>&lt;script&gt;</a:t>
            </a:r>
            <a:r>
              <a:rPr lang="en" sz="1400">
                <a:solidFill>
                  <a:srgbClr val="757575"/>
                </a:solidFill>
                <a:latin typeface="Roboto"/>
                <a:ea typeface="Roboto"/>
                <a:cs typeface="Roboto"/>
                <a:sym typeface="Roboto"/>
              </a:rPr>
              <a:t> tag when loading the Maps JavaScript API code.</a:t>
            </a:r>
            <a:endParaRPr sz="1400">
              <a:solidFill>
                <a:srgbClr val="757575"/>
              </a:solidFill>
              <a:latin typeface="Roboto"/>
              <a:ea typeface="Roboto"/>
              <a:cs typeface="Roboto"/>
              <a:sym typeface="Roboto"/>
            </a:endParaRPr>
          </a:p>
          <a:p>
            <a:pPr marL="0" lvl="0" indent="0" algn="just">
              <a:spcBef>
                <a:spcPts val="0"/>
              </a:spcBef>
              <a:spcAft>
                <a:spcPts val="0"/>
              </a:spcAft>
              <a:buNone/>
            </a:pP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286200" y="188725"/>
            <a:ext cx="7505700" cy="38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757575"/>
                </a:solidFill>
                <a:highlight>
                  <a:srgbClr val="FFFFFF"/>
                </a:highlight>
                <a:latin typeface="Roboto"/>
                <a:ea typeface="Roboto"/>
                <a:cs typeface="Roboto"/>
                <a:sym typeface="Roboto"/>
              </a:rPr>
              <a:t>The following example displays a map in Japanese and sets the region to Japan:</a:t>
            </a:r>
            <a:endParaRPr sz="1400"/>
          </a:p>
        </p:txBody>
      </p:sp>
      <p:pic>
        <p:nvPicPr>
          <p:cNvPr id="343" name="Shape 343"/>
          <p:cNvPicPr preferRelativeResize="0"/>
          <p:nvPr/>
        </p:nvPicPr>
        <p:blipFill>
          <a:blip r:embed="rId3">
            <a:alphaModFix/>
          </a:blip>
          <a:stretch>
            <a:fillRect/>
          </a:stretch>
        </p:blipFill>
        <p:spPr>
          <a:xfrm>
            <a:off x="201975" y="483375"/>
            <a:ext cx="8622525" cy="4585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b="1"/>
              <a:t>That’s all folks!</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335775" y="238300"/>
            <a:ext cx="8315100" cy="48183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500">
                <a:solidFill>
                  <a:srgbClr val="757575"/>
                </a:solidFill>
                <a:latin typeface="Roboto"/>
                <a:ea typeface="Roboto"/>
                <a:cs typeface="Roboto"/>
                <a:sym typeface="Roboto"/>
              </a:rPr>
              <a:t>You've learned now the basics of Google Maps API using JavaScript. You can now try integrate it on your own webpage or web application.</a:t>
            </a:r>
            <a:endParaRPr sz="1500">
              <a:solidFill>
                <a:srgbClr val="757575"/>
              </a:solidFill>
              <a:latin typeface="Roboto"/>
              <a:ea typeface="Roboto"/>
              <a:cs typeface="Roboto"/>
              <a:sym typeface="Roboto"/>
            </a:endParaRPr>
          </a:p>
          <a:p>
            <a:pPr marL="0" lvl="0" indent="0" rtl="0">
              <a:lnSpc>
                <a:spcPct val="115000"/>
              </a:lnSpc>
              <a:spcBef>
                <a:spcPts val="3000"/>
              </a:spcBef>
              <a:spcAft>
                <a:spcPts val="0"/>
              </a:spcAft>
              <a:buNone/>
            </a:pPr>
            <a:r>
              <a:rPr lang="en" sz="1500" b="1">
                <a:solidFill>
                  <a:srgbClr val="000000"/>
                </a:solidFill>
                <a:latin typeface="Roboto"/>
                <a:ea typeface="Roboto"/>
                <a:cs typeface="Roboto"/>
                <a:sym typeface="Roboto"/>
              </a:rPr>
              <a:t>What you've learned</a:t>
            </a:r>
            <a:endParaRPr sz="1500" b="1">
              <a:solidFill>
                <a:srgbClr val="000000"/>
              </a:solidFill>
              <a:latin typeface="Roboto"/>
              <a:ea typeface="Roboto"/>
              <a:cs typeface="Roboto"/>
              <a:sym typeface="Roboto"/>
            </a:endParaRPr>
          </a:p>
          <a:p>
            <a:pPr marL="457200" lvl="0" indent="-323850" rtl="0">
              <a:lnSpc>
                <a:spcPct val="115000"/>
              </a:lnSpc>
              <a:spcBef>
                <a:spcPts val="400"/>
              </a:spcBef>
              <a:spcAft>
                <a:spcPts val="0"/>
              </a:spcAft>
              <a:buClr>
                <a:srgbClr val="757575"/>
              </a:buClr>
              <a:buSzPts val="1500"/>
              <a:buFont typeface="Roboto"/>
              <a:buChar char="●"/>
            </a:pPr>
            <a:r>
              <a:rPr lang="en" sz="1500">
                <a:solidFill>
                  <a:srgbClr val="757575"/>
                </a:solidFill>
                <a:latin typeface="Roboto"/>
                <a:ea typeface="Roboto"/>
                <a:cs typeface="Roboto"/>
                <a:sym typeface="Roboto"/>
              </a:rPr>
              <a:t>How to create a simple Google Map and display it in a webpage.</a:t>
            </a:r>
            <a:endParaRPr sz="1500">
              <a:solidFill>
                <a:srgbClr val="757575"/>
              </a:solidFill>
              <a:latin typeface="Roboto"/>
              <a:ea typeface="Roboto"/>
              <a:cs typeface="Roboto"/>
              <a:sym typeface="Roboto"/>
            </a:endParaRPr>
          </a:p>
          <a:p>
            <a:pPr marL="457200" lvl="0" indent="-323850" rtl="0">
              <a:lnSpc>
                <a:spcPct val="115000"/>
              </a:lnSpc>
              <a:spcBef>
                <a:spcPts val="0"/>
              </a:spcBef>
              <a:spcAft>
                <a:spcPts val="0"/>
              </a:spcAft>
              <a:buClr>
                <a:srgbClr val="757575"/>
              </a:buClr>
              <a:buSzPts val="1500"/>
              <a:buFont typeface="Roboto"/>
              <a:buChar char="●"/>
            </a:pPr>
            <a:r>
              <a:rPr lang="en" sz="1500">
                <a:solidFill>
                  <a:srgbClr val="757575"/>
                </a:solidFill>
                <a:latin typeface="Roboto"/>
                <a:ea typeface="Roboto"/>
                <a:cs typeface="Roboto"/>
                <a:sym typeface="Roboto"/>
              </a:rPr>
              <a:t>How to generate an API key from Google API Console.</a:t>
            </a:r>
            <a:endParaRPr sz="1500">
              <a:solidFill>
                <a:srgbClr val="757575"/>
              </a:solidFill>
              <a:latin typeface="Roboto"/>
              <a:ea typeface="Roboto"/>
              <a:cs typeface="Roboto"/>
              <a:sym typeface="Roboto"/>
            </a:endParaRPr>
          </a:p>
          <a:p>
            <a:pPr marL="457200" lvl="0" indent="-323850" rtl="0">
              <a:lnSpc>
                <a:spcPct val="115000"/>
              </a:lnSpc>
              <a:spcBef>
                <a:spcPts val="0"/>
              </a:spcBef>
              <a:spcAft>
                <a:spcPts val="0"/>
              </a:spcAft>
              <a:buClr>
                <a:srgbClr val="757575"/>
              </a:buClr>
              <a:buSzPts val="1500"/>
              <a:buFont typeface="Roboto"/>
              <a:buChar char="●"/>
            </a:pPr>
            <a:r>
              <a:rPr lang="en" sz="1500">
                <a:solidFill>
                  <a:srgbClr val="757575"/>
                </a:solidFill>
                <a:latin typeface="Roboto"/>
                <a:ea typeface="Roboto"/>
                <a:cs typeface="Roboto"/>
                <a:sym typeface="Roboto"/>
              </a:rPr>
              <a:t>How to add a map with marker.</a:t>
            </a:r>
            <a:endParaRPr sz="1500">
              <a:solidFill>
                <a:srgbClr val="757575"/>
              </a:solidFill>
              <a:latin typeface="Roboto"/>
              <a:ea typeface="Roboto"/>
              <a:cs typeface="Roboto"/>
              <a:sym typeface="Roboto"/>
            </a:endParaRPr>
          </a:p>
          <a:p>
            <a:pPr marL="457200" lvl="0" indent="-323850" rtl="0">
              <a:lnSpc>
                <a:spcPct val="115000"/>
              </a:lnSpc>
              <a:spcBef>
                <a:spcPts val="0"/>
              </a:spcBef>
              <a:spcAft>
                <a:spcPts val="0"/>
              </a:spcAft>
              <a:buClr>
                <a:srgbClr val="757575"/>
              </a:buClr>
              <a:buSzPts val="1500"/>
              <a:buFont typeface="Roboto"/>
              <a:buChar char="●"/>
            </a:pPr>
            <a:r>
              <a:rPr lang="en" sz="1500">
                <a:solidFill>
                  <a:srgbClr val="757575"/>
                </a:solidFill>
                <a:latin typeface="Roboto"/>
                <a:ea typeface="Roboto"/>
                <a:cs typeface="Roboto"/>
                <a:sym typeface="Roboto"/>
              </a:rPr>
              <a:t>Identify all map types available that can be used.</a:t>
            </a:r>
            <a:endParaRPr sz="1500">
              <a:solidFill>
                <a:srgbClr val="757575"/>
              </a:solidFill>
              <a:latin typeface="Roboto"/>
              <a:ea typeface="Roboto"/>
              <a:cs typeface="Roboto"/>
              <a:sym typeface="Roboto"/>
            </a:endParaRPr>
          </a:p>
          <a:p>
            <a:pPr marL="457200" lvl="0" indent="-323850" rtl="0">
              <a:lnSpc>
                <a:spcPct val="115000"/>
              </a:lnSpc>
              <a:spcBef>
                <a:spcPts val="0"/>
              </a:spcBef>
              <a:spcAft>
                <a:spcPts val="0"/>
              </a:spcAft>
              <a:buClr>
                <a:srgbClr val="757575"/>
              </a:buClr>
              <a:buSzPts val="1500"/>
              <a:buFont typeface="Roboto"/>
              <a:buChar char="●"/>
            </a:pPr>
            <a:r>
              <a:rPr lang="en" sz="1500">
                <a:solidFill>
                  <a:srgbClr val="757575"/>
                </a:solidFill>
                <a:latin typeface="Roboto"/>
                <a:ea typeface="Roboto"/>
                <a:cs typeface="Roboto"/>
                <a:sym typeface="Roboto"/>
              </a:rPr>
              <a:t>How to localize your own google map according to what specific language or region.</a:t>
            </a:r>
            <a:endParaRPr sz="1500">
              <a:solidFill>
                <a:srgbClr val="757575"/>
              </a:solidFill>
              <a:latin typeface="Roboto"/>
              <a:ea typeface="Roboto"/>
              <a:cs typeface="Roboto"/>
              <a:sym typeface="Roboto"/>
            </a:endParaRPr>
          </a:p>
          <a:p>
            <a:pPr marL="0" lvl="0" indent="0" rtl="0">
              <a:lnSpc>
                <a:spcPct val="115000"/>
              </a:lnSpc>
              <a:spcBef>
                <a:spcPts val="3000"/>
              </a:spcBef>
              <a:spcAft>
                <a:spcPts val="0"/>
              </a:spcAft>
              <a:buNone/>
            </a:pPr>
            <a:r>
              <a:rPr lang="en" sz="1500" b="1">
                <a:solidFill>
                  <a:srgbClr val="000000"/>
                </a:solidFill>
                <a:latin typeface="Roboto"/>
                <a:ea typeface="Roboto"/>
                <a:cs typeface="Roboto"/>
                <a:sym typeface="Roboto"/>
              </a:rPr>
              <a:t>Keep learning. There's more!</a:t>
            </a:r>
            <a:endParaRPr sz="1500" b="1">
              <a:solidFill>
                <a:srgbClr val="000000"/>
              </a:solidFill>
              <a:latin typeface="Roboto"/>
              <a:ea typeface="Roboto"/>
              <a:cs typeface="Roboto"/>
              <a:sym typeface="Roboto"/>
            </a:endParaRPr>
          </a:p>
          <a:p>
            <a:pPr marL="0" lvl="0" indent="0" rtl="0">
              <a:lnSpc>
                <a:spcPct val="115000"/>
              </a:lnSpc>
              <a:spcBef>
                <a:spcPts val="1200"/>
              </a:spcBef>
              <a:spcAft>
                <a:spcPts val="0"/>
              </a:spcAft>
              <a:buNone/>
            </a:pPr>
            <a:r>
              <a:rPr lang="en" sz="1500" b="1">
                <a:solidFill>
                  <a:srgbClr val="000000"/>
                </a:solidFill>
                <a:latin typeface="Roboto"/>
                <a:ea typeface="Roboto"/>
                <a:cs typeface="Roboto"/>
                <a:sym typeface="Roboto"/>
              </a:rPr>
              <a:t>Google Maps API Documentation and Tutorials</a:t>
            </a:r>
            <a:endParaRPr sz="1500" b="1">
              <a:solidFill>
                <a:srgbClr val="000000"/>
              </a:solidFill>
              <a:latin typeface="Roboto"/>
              <a:ea typeface="Roboto"/>
              <a:cs typeface="Roboto"/>
              <a:sym typeface="Roboto"/>
            </a:endParaRPr>
          </a:p>
          <a:p>
            <a:pPr marL="457200" lvl="0" indent="-323850" rtl="0">
              <a:lnSpc>
                <a:spcPct val="115000"/>
              </a:lnSpc>
              <a:spcBef>
                <a:spcPts val="200"/>
              </a:spcBef>
              <a:spcAft>
                <a:spcPts val="0"/>
              </a:spcAft>
              <a:buClr>
                <a:srgbClr val="757575"/>
              </a:buClr>
              <a:buSzPts val="1500"/>
              <a:buFont typeface="Roboto"/>
              <a:buChar char="●"/>
            </a:pPr>
            <a:r>
              <a:rPr lang="en" sz="1500" u="sng">
                <a:solidFill>
                  <a:srgbClr val="039BE5"/>
                </a:solidFill>
                <a:latin typeface="Roboto"/>
                <a:ea typeface="Roboto"/>
                <a:cs typeface="Roboto"/>
                <a:sym typeface="Roboto"/>
                <a:hlinkClick r:id="rId3"/>
              </a:rPr>
              <a:t>developers.google.com/maps/</a:t>
            </a:r>
            <a:endParaRPr sz="1500" u="sng">
              <a:solidFill>
                <a:srgbClr val="039BE5"/>
              </a:solidFill>
              <a:latin typeface="Roboto"/>
              <a:ea typeface="Roboto"/>
              <a:cs typeface="Roboto"/>
              <a:sym typeface="Roboto"/>
              <a:hlinkClick r:id="rId3"/>
            </a:endParaRPr>
          </a:p>
          <a:p>
            <a:pPr marL="457200" lvl="0" indent="-323850" rtl="0">
              <a:lnSpc>
                <a:spcPct val="115000"/>
              </a:lnSpc>
              <a:spcBef>
                <a:spcPts val="0"/>
              </a:spcBef>
              <a:spcAft>
                <a:spcPts val="0"/>
              </a:spcAft>
              <a:buClr>
                <a:srgbClr val="757575"/>
              </a:buClr>
              <a:buSzPts val="1500"/>
              <a:buFont typeface="Roboto"/>
              <a:buChar char="●"/>
            </a:pPr>
            <a:r>
              <a:rPr lang="en" sz="1500" u="sng">
                <a:solidFill>
                  <a:srgbClr val="039BE5"/>
                </a:solidFill>
                <a:latin typeface="Roboto"/>
                <a:ea typeface="Roboto"/>
                <a:cs typeface="Roboto"/>
                <a:sym typeface="Roboto"/>
                <a:hlinkClick r:id="rId4"/>
              </a:rPr>
              <a:t>tutorialspoint.com/google_maps</a:t>
            </a:r>
            <a:endParaRPr sz="1500" u="sng">
              <a:solidFill>
                <a:srgbClr val="039BE5"/>
              </a:solidFill>
              <a:latin typeface="Roboto"/>
              <a:ea typeface="Roboto"/>
              <a:cs typeface="Roboto"/>
              <a:sym typeface="Roboto"/>
              <a:hlinkClick r:id="rId4"/>
            </a:endParaRPr>
          </a:p>
          <a:p>
            <a:pPr marL="457200" lvl="0" indent="-323850" rtl="0">
              <a:lnSpc>
                <a:spcPct val="115000"/>
              </a:lnSpc>
              <a:spcBef>
                <a:spcPts val="0"/>
              </a:spcBef>
              <a:spcAft>
                <a:spcPts val="0"/>
              </a:spcAft>
              <a:buClr>
                <a:srgbClr val="757575"/>
              </a:buClr>
              <a:buSzPts val="1500"/>
              <a:buFont typeface="Roboto"/>
              <a:buChar char="●"/>
            </a:pPr>
            <a:r>
              <a:rPr lang="en" sz="1500" u="sng">
                <a:solidFill>
                  <a:srgbClr val="039BE5"/>
                </a:solidFill>
                <a:latin typeface="Roboto"/>
                <a:ea typeface="Roboto"/>
                <a:cs typeface="Roboto"/>
                <a:sym typeface="Roboto"/>
                <a:hlinkClick r:id="rId5"/>
              </a:rPr>
              <a:t>w3schools.com/graphics/google_maps_intro.asp</a:t>
            </a:r>
            <a:endParaRPr sz="1500" u="sng">
              <a:solidFill>
                <a:srgbClr val="039BE5"/>
              </a:solidFill>
              <a:latin typeface="Roboto"/>
              <a:ea typeface="Roboto"/>
              <a:cs typeface="Roboto"/>
              <a:sym typeface="Roboto"/>
              <a:hlinkClick r:id="rId5"/>
            </a:endParaRPr>
          </a:p>
          <a:p>
            <a:pPr marL="0" lvl="0" indent="0">
              <a:spcBef>
                <a:spcPts val="3000"/>
              </a:spcBef>
              <a:spcAft>
                <a:spcPts val="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819150" y="822700"/>
            <a:ext cx="7505700" cy="39939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50" b="1">
                <a:solidFill>
                  <a:srgbClr val="212121"/>
                </a:solidFill>
                <a:latin typeface="Roboto"/>
                <a:ea typeface="Roboto"/>
                <a:cs typeface="Roboto"/>
                <a:sym typeface="Roboto"/>
              </a:rPr>
              <a:t>Audience</a:t>
            </a:r>
            <a:endParaRPr sz="1650" b="1">
              <a:solidFill>
                <a:srgbClr val="212121"/>
              </a:solidFill>
              <a:latin typeface="Roboto"/>
              <a:ea typeface="Roboto"/>
              <a:cs typeface="Roboto"/>
              <a:sym typeface="Roboto"/>
            </a:endParaRPr>
          </a:p>
          <a:p>
            <a:pPr marL="0" lvl="0" indent="0" algn="just" rtl="0">
              <a:spcBef>
                <a:spcPts val="1200"/>
              </a:spcBef>
              <a:spcAft>
                <a:spcPts val="0"/>
              </a:spcAft>
              <a:buNone/>
            </a:pPr>
            <a:r>
              <a:rPr lang="en" sz="1400">
                <a:solidFill>
                  <a:srgbClr val="74736D"/>
                </a:solidFill>
                <a:latin typeface="Roboto"/>
                <a:ea typeface="Roboto"/>
                <a:cs typeface="Roboto"/>
                <a:sym typeface="Roboto"/>
              </a:rPr>
              <a:t>This tutorial is meant for all those readers who would like to learn about Google Maps API. After completing this tutorial, you would be able to integrate Google Maps JavaScript API on your webpage, add a map with a marker, learn all map types, and localize your google map.</a:t>
            </a:r>
            <a:endParaRPr sz="1400">
              <a:solidFill>
                <a:srgbClr val="74736D"/>
              </a:solidFill>
              <a:latin typeface="Roboto"/>
              <a:ea typeface="Roboto"/>
              <a:cs typeface="Roboto"/>
              <a:sym typeface="Roboto"/>
            </a:endParaRPr>
          </a:p>
          <a:p>
            <a:pPr marL="0" lvl="0" indent="0" algn="just" rtl="0">
              <a:spcBef>
                <a:spcPts val="0"/>
              </a:spcBef>
              <a:spcAft>
                <a:spcPts val="0"/>
              </a:spcAft>
              <a:buNone/>
            </a:pPr>
            <a:endParaRPr sz="1100">
              <a:solidFill>
                <a:srgbClr val="74736D"/>
              </a:solidFill>
              <a:latin typeface="Roboto"/>
              <a:ea typeface="Roboto"/>
              <a:cs typeface="Roboto"/>
              <a:sym typeface="Roboto"/>
            </a:endParaRPr>
          </a:p>
          <a:p>
            <a:pPr marL="0" lvl="0" indent="0" algn="just" rtl="0">
              <a:spcBef>
                <a:spcPts val="1200"/>
              </a:spcBef>
              <a:spcAft>
                <a:spcPts val="0"/>
              </a:spcAft>
              <a:buNone/>
            </a:pPr>
            <a:r>
              <a:rPr lang="en" sz="1650" b="1">
                <a:solidFill>
                  <a:srgbClr val="212121"/>
                </a:solidFill>
                <a:latin typeface="Roboto"/>
                <a:ea typeface="Roboto"/>
                <a:cs typeface="Roboto"/>
                <a:sym typeface="Roboto"/>
              </a:rPr>
              <a:t>Prerequisites</a:t>
            </a:r>
            <a:endParaRPr sz="1650" b="1">
              <a:solidFill>
                <a:srgbClr val="212121"/>
              </a:solidFill>
              <a:latin typeface="Roboto"/>
              <a:ea typeface="Roboto"/>
              <a:cs typeface="Roboto"/>
              <a:sym typeface="Roboto"/>
            </a:endParaRPr>
          </a:p>
          <a:p>
            <a:pPr marL="0" lvl="0" indent="0" algn="just" rtl="0">
              <a:spcBef>
                <a:spcPts val="1200"/>
              </a:spcBef>
              <a:spcAft>
                <a:spcPts val="0"/>
              </a:spcAft>
              <a:buNone/>
            </a:pPr>
            <a:r>
              <a:rPr lang="en" sz="1400">
                <a:solidFill>
                  <a:srgbClr val="74736D"/>
                </a:solidFill>
                <a:latin typeface="Roboto"/>
                <a:ea typeface="Roboto"/>
                <a:cs typeface="Roboto"/>
                <a:sym typeface="Roboto"/>
              </a:rPr>
              <a:t>Before proceeding with this tutorial, you should be familiar with at least basic HTML, CSS, JavaScript and the concepts of object-oriented programming. You should also be familiar with Google Maps from a user's point of view.</a:t>
            </a:r>
            <a:endParaRPr sz="1400">
              <a:solidFill>
                <a:srgbClr val="74736D"/>
              </a:solidFill>
              <a:latin typeface="Roboto"/>
              <a:ea typeface="Roboto"/>
              <a:cs typeface="Roboto"/>
              <a:sym typeface="Roboto"/>
            </a:endParaRPr>
          </a:p>
          <a:p>
            <a:pPr marL="0" lvl="0" indent="0" algn="just">
              <a:spcBef>
                <a:spcPts val="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34825" y="887775"/>
            <a:ext cx="7505700" cy="162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b="1" dirty="0">
                <a:solidFill>
                  <a:srgbClr val="000000"/>
                </a:solidFill>
              </a:rPr>
              <a:t>Check this tutorial on my </a:t>
            </a:r>
            <a:r>
              <a:rPr lang="en-PH" sz="2400" b="1" dirty="0">
                <a:solidFill>
                  <a:srgbClr val="000000"/>
                </a:solidFill>
              </a:rPr>
              <a:t>website</a:t>
            </a:r>
            <a:endParaRPr sz="2400" b="1" dirty="0">
              <a:solidFill>
                <a:srgbClr val="000000"/>
              </a:solidFill>
            </a:endParaRPr>
          </a:p>
          <a:p>
            <a:pPr marL="0" lvl="0" indent="0">
              <a:spcBef>
                <a:spcPts val="0"/>
              </a:spcBef>
              <a:spcAft>
                <a:spcPts val="0"/>
              </a:spcAft>
              <a:buNone/>
            </a:pPr>
            <a:endParaRPr sz="2400" dirty="0"/>
          </a:p>
          <a:p>
            <a:pPr marL="0" lvl="0" indent="0">
              <a:spcBef>
                <a:spcPts val="0"/>
              </a:spcBef>
              <a:spcAft>
                <a:spcPts val="0"/>
              </a:spcAft>
              <a:buNone/>
            </a:pPr>
            <a:r>
              <a:rPr lang="en" sz="2400" dirty="0">
                <a:solidFill>
                  <a:srgbClr val="0000FF"/>
                </a:solidFill>
              </a:rPr>
              <a:t>https://neekodev.github.io/tuts-google-maps/</a:t>
            </a:r>
            <a:endParaRPr sz="2400" dirty="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800" b="1"/>
              <a:t>Simple Map</a:t>
            </a:r>
            <a:endParaRPr sz="4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819150" y="1432975"/>
            <a:ext cx="7505700" cy="1244100"/>
          </a:xfrm>
          <a:prstGeom prst="rect">
            <a:avLst/>
          </a:prstGeom>
        </p:spPr>
        <p:txBody>
          <a:bodyPr spcFirstLastPara="1" wrap="square" lIns="91425" tIns="91425" rIns="91425" bIns="91425" anchor="t" anchorCtr="0">
            <a:noAutofit/>
          </a:bodyPr>
          <a:lstStyle/>
          <a:p>
            <a:pPr marL="0" lvl="0" indent="0" rtl="0">
              <a:spcBef>
                <a:spcPts val="1200"/>
              </a:spcBef>
              <a:spcAft>
                <a:spcPts val="0"/>
              </a:spcAft>
              <a:buNone/>
            </a:pPr>
            <a:r>
              <a:rPr lang="en" sz="1650" b="1">
                <a:solidFill>
                  <a:srgbClr val="212121"/>
                </a:solidFill>
                <a:latin typeface="Roboto"/>
                <a:ea typeface="Roboto"/>
                <a:cs typeface="Roboto"/>
                <a:sym typeface="Roboto"/>
              </a:rPr>
              <a:t>Simple Map</a:t>
            </a:r>
            <a:endParaRPr sz="1650" b="1">
              <a:solidFill>
                <a:srgbClr val="212121"/>
              </a:solidFill>
              <a:latin typeface="Roboto"/>
              <a:ea typeface="Roboto"/>
              <a:cs typeface="Roboto"/>
              <a:sym typeface="Roboto"/>
            </a:endParaRPr>
          </a:p>
          <a:p>
            <a:pPr marL="0" lvl="0" indent="0" rtl="0">
              <a:spcBef>
                <a:spcPts val="1200"/>
              </a:spcBef>
              <a:spcAft>
                <a:spcPts val="0"/>
              </a:spcAft>
              <a:buNone/>
            </a:pPr>
            <a:r>
              <a:rPr lang="en" sz="1400">
                <a:solidFill>
                  <a:srgbClr val="757575"/>
                </a:solidFill>
                <a:latin typeface="Roboto"/>
                <a:ea typeface="Roboto"/>
                <a:cs typeface="Roboto"/>
                <a:sym typeface="Roboto"/>
              </a:rPr>
              <a:t>The easiest way to start learning about the Google Maps JavaScript API is to see a simple example. The following web page displays a map centered on Cebu City, Cebu, Philippines.</a:t>
            </a:r>
            <a:endParaRPr sz="1400">
              <a:solidFill>
                <a:srgbClr val="757575"/>
              </a:solidFill>
              <a:latin typeface="Roboto"/>
              <a:ea typeface="Roboto"/>
              <a:cs typeface="Roboto"/>
              <a:sym typeface="Roboto"/>
            </a:endParaRPr>
          </a:p>
          <a:p>
            <a:pPr marL="0" lvl="0" indent="0">
              <a:spcBef>
                <a:spcPts val="23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426550" y="532950"/>
            <a:ext cx="8290900" cy="4219025"/>
          </a:xfrm>
          <a:prstGeom prst="rect">
            <a:avLst/>
          </a:prstGeom>
          <a:noFill/>
          <a:ln>
            <a:noFill/>
          </a:ln>
        </p:spPr>
      </p:pic>
      <p:sp>
        <p:nvSpPr>
          <p:cNvPr id="161" name="Shape 16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rtl="0">
              <a:lnSpc>
                <a:spcPct val="115000"/>
              </a:lnSpc>
              <a:spcBef>
                <a:spcPts val="1400"/>
              </a:spcBef>
              <a:spcAft>
                <a:spcPts val="0"/>
              </a:spcAft>
              <a:buNone/>
            </a:pPr>
            <a:r>
              <a:rPr lang="en" b="1">
                <a:solidFill>
                  <a:srgbClr val="757575"/>
                </a:solidFill>
                <a:latin typeface="Roboto"/>
                <a:ea typeface="Roboto"/>
                <a:cs typeface="Roboto"/>
                <a:sym typeface="Roboto"/>
              </a:rPr>
              <a:t>The Map</a:t>
            </a:r>
            <a:endParaRPr b="1">
              <a:solidFill>
                <a:srgbClr val="757575"/>
              </a:solidFill>
              <a:latin typeface="Roboto"/>
              <a:ea typeface="Roboto"/>
              <a:cs typeface="Roboto"/>
              <a:sym typeface="Roboto"/>
            </a:endParaRPr>
          </a:p>
          <a:p>
            <a:pPr marL="0" lvl="0" indent="0">
              <a:spcBef>
                <a:spcPts val="400"/>
              </a:spcBef>
              <a:spcAft>
                <a:spcPts val="1600"/>
              </a:spcAft>
              <a:buNone/>
            </a:pPr>
            <a:endParaRPr/>
          </a:p>
        </p:txBody>
      </p:sp>
      <p:sp>
        <p:nvSpPr>
          <p:cNvPr id="162" name="Shape 162"/>
          <p:cNvSpPr txBox="1">
            <a:spLocks noGrp="1"/>
          </p:cNvSpPr>
          <p:nvPr>
            <p:ph type="title"/>
          </p:nvPr>
        </p:nvSpPr>
        <p:spPr>
          <a:xfrm>
            <a:off x="426550" y="250700"/>
            <a:ext cx="2985900" cy="418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solidFill>
                  <a:srgbClr val="000000"/>
                </a:solidFill>
              </a:rPr>
              <a:t>The Map</a:t>
            </a:r>
            <a:endParaRPr sz="1400" b="1">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Shape 167"/>
          <p:cNvPicPr preferRelativeResize="0"/>
          <p:nvPr/>
        </p:nvPicPr>
        <p:blipFill rotWithShape="1">
          <a:blip r:embed="rId3">
            <a:alphaModFix/>
          </a:blip>
          <a:srcRect t="1526"/>
          <a:stretch/>
        </p:blipFill>
        <p:spPr>
          <a:xfrm>
            <a:off x="152400" y="161125"/>
            <a:ext cx="8839201" cy="479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l="655"/>
          <a:stretch/>
        </p:blipFill>
        <p:spPr>
          <a:xfrm>
            <a:off x="181550" y="162963"/>
            <a:ext cx="8780900" cy="48175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2059</Words>
  <Application>Microsoft Office PowerPoint</Application>
  <PresentationFormat>On-screen Show (16:9)</PresentationFormat>
  <Paragraphs>133</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Roboto Mono</vt:lpstr>
      <vt:lpstr>Calibri</vt:lpstr>
      <vt:lpstr>Arial</vt:lpstr>
      <vt:lpstr>Nunito</vt:lpstr>
      <vt:lpstr>Roboto</vt:lpstr>
      <vt:lpstr>Shift</vt:lpstr>
      <vt:lpstr>PowerPoint Presentation</vt:lpstr>
      <vt:lpstr>Introduction</vt:lpstr>
      <vt:lpstr>What are Google Maps? </vt:lpstr>
      <vt:lpstr>PowerPoint Presentation</vt:lpstr>
      <vt:lpstr>Simple Map</vt:lpstr>
      <vt:lpstr>PowerPoint Presentation</vt:lpstr>
      <vt:lpstr>The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Types</vt:lpstr>
      <vt:lpstr>PowerPoint Presentation</vt:lpstr>
      <vt:lpstr>Setting the mapTypeId upon construction:</vt:lpstr>
      <vt:lpstr>Localizing the Maps</vt:lpstr>
      <vt:lpstr>You can customize your map for a specific country or region in the following ways:  Change the default language settings. Specify a region code, which alters the map's behavior based on a given country or territory.  By default, the Google Maps JavaScript API uses the user's preferred language setting as specified in the browser, when displaying textual information such as the names for controls, copyright notices, driving directions and labels on maps. In most cases, it's preferable to respect the browser setting. However, if you want the Maps JavaScript API to ignore the browser's language setting, you can force it to display information in a particular language by adding a language parameter to the &lt;script&gt; tag when loading the Maps JavaScript API code. </vt:lpstr>
      <vt:lpstr>The following example displays a map in Japanese and sets the region to Japan:</vt:lpstr>
      <vt:lpstr>That’s all folks!</vt:lpstr>
      <vt:lpstr>You've learned now the basics of Google Maps API using JavaScript. You can now try integrate it on your own webpage or web application. What you've learned How to create a simple Google Map and display it in a webpage. How to generate an API key from Google API Console. How to add a map with marker. Identify all map types available that can be used. How to localize your own google map according to what specific language or region. Keep learning. There's more! Google Maps API Documentation and Tutorials developers.google.com/maps/ tutorialspoint.com/google_maps w3schools.com/graphics/google_maps_intro.asp </vt:lpstr>
      <vt:lpstr>Check this tutorial on my website  https://neekodev.github.io/tuts-google-maps/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Nikko Murro</cp:lastModifiedBy>
  <cp:revision>2</cp:revision>
  <dcterms:modified xsi:type="dcterms:W3CDTF">2018-03-02T23:09:55Z</dcterms:modified>
</cp:coreProperties>
</file>