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2" r:id="rId4"/>
    <p:sldId id="274" r:id="rId5"/>
    <p:sldId id="275" r:id="rId6"/>
    <p:sldId id="277" r:id="rId7"/>
    <p:sldId id="278" r:id="rId8"/>
    <p:sldId id="271" r:id="rId9"/>
    <p:sldId id="273" r:id="rId10"/>
    <p:sldId id="262" r:id="rId11"/>
    <p:sldId id="259" r:id="rId12"/>
    <p:sldId id="257" r:id="rId13"/>
    <p:sldId id="261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20104100" cy="11309350"/>
  <p:notesSz cx="20104100" cy="11309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3"/>
  </p:normalViewPr>
  <p:slideViewPr>
    <p:cSldViewPr>
      <p:cViewPr>
        <p:scale>
          <a:sx n="99" d="100"/>
          <a:sy n="99" d="100"/>
        </p:scale>
        <p:origin x="-11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cs typeface="Diagramm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2050" y="8845453"/>
            <a:ext cx="9543579" cy="2014013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R="31750" algn="r">
              <a:lnSpc>
                <a:spcPct val="100000"/>
              </a:lnSpc>
              <a:spcBef>
                <a:spcPts val="1145"/>
              </a:spcBef>
            </a:pPr>
            <a:r>
              <a:rPr lang="en-US" sz="4950" b="0" spc="-25" dirty="0">
                <a:solidFill>
                  <a:srgbClr val="DF4850"/>
                </a:solidFill>
                <a:latin typeface="Diagramm Light"/>
                <a:cs typeface="Diagramm Light"/>
              </a:rPr>
              <a:t>N. Saadat</a:t>
            </a:r>
          </a:p>
          <a:p>
            <a:pPr marL="1038225" marR="5080" indent="-1026160" algn="r">
              <a:lnSpc>
                <a:spcPct val="100000"/>
              </a:lnSpc>
              <a:spcBef>
                <a:spcPts val="6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of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spc="-5" dirty="0">
                <a:solidFill>
                  <a:schemeClr val="bg1"/>
                </a:solidFill>
              </a:rPr>
              <a:t>3D Body Part Trajectories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r="353"/>
          <a:stretch/>
        </p:blipFill>
        <p:spPr>
          <a:xfrm>
            <a:off x="37915" y="30116"/>
            <a:ext cx="20032941" cy="112519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DAE9862-73D7-D202-68EF-49F8DBF665EA}"/>
              </a:ext>
            </a:extLst>
          </p:cNvPr>
          <p:cNvSpPr txBox="1">
            <a:spLocks/>
          </p:cNvSpPr>
          <p:nvPr/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Diagramm Bold"/>
                <a:ea typeface="+mj-ea"/>
                <a:cs typeface="Diagramm Bold"/>
              </a:defRPr>
            </a:lvl1pPr>
          </a:lstStyle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iagramm"/>
                <a:cs typeface="Diagramm"/>
              </a:rPr>
              <a:t>COURTINE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ET AL.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30" dirty="0">
                <a:latin typeface="Diagramm"/>
                <a:cs typeface="Diagramm"/>
              </a:rPr>
              <a:t>NATURE</a:t>
            </a:r>
            <a:r>
              <a:rPr sz="1900" spc="-5" dirty="0">
                <a:latin typeface="Diagramm"/>
                <a:cs typeface="Diagramm"/>
              </a:rPr>
              <a:t> NEUROSCIENCE </a:t>
            </a:r>
            <a:r>
              <a:rPr sz="1900" dirty="0">
                <a:latin typeface="Diagramm"/>
                <a:cs typeface="Diagramm"/>
              </a:rPr>
              <a:t>¦</a:t>
            </a:r>
            <a:r>
              <a:rPr sz="1900" spc="-10" dirty="0">
                <a:latin typeface="Diagramm"/>
                <a:cs typeface="Diagramm"/>
              </a:rPr>
              <a:t> </a:t>
            </a:r>
            <a:r>
              <a:rPr sz="1900" spc="-5" dirty="0">
                <a:latin typeface="Diagramm"/>
                <a:cs typeface="Diagramm"/>
              </a:rPr>
              <a:t>2009</a:t>
            </a:r>
            <a:endParaRPr sz="1900" dirty="0"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Diagramm"/>
                <a:cs typeface="Diagramm"/>
              </a:rPr>
              <a:t>T</a:t>
            </a:r>
            <a:r>
              <a:rPr sz="2450" spc="20" dirty="0">
                <a:latin typeface="Diagramm"/>
                <a:cs typeface="Diagramm"/>
              </a:rPr>
              <a:t>E</a:t>
            </a:r>
            <a:r>
              <a:rPr sz="2450" spc="15" dirty="0">
                <a:latin typeface="Diagramm"/>
                <a:cs typeface="Diagramm"/>
              </a:rPr>
              <a:t>XTE</a:t>
            </a:r>
            <a:endParaRPr sz="2450"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5863" y="4920431"/>
            <a:ext cx="116535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latin typeface="Diagramm Bold"/>
                <a:cs typeface="Diagramm Bold"/>
              </a:rPr>
              <a:t>VIDEO/IMAGE</a:t>
            </a:r>
            <a:r>
              <a:rPr sz="6600" b="1" spc="405" dirty="0">
                <a:latin typeface="Diagramm Bold"/>
                <a:cs typeface="Diagramm Bold"/>
              </a:rPr>
              <a:t> </a:t>
            </a:r>
            <a:r>
              <a:rPr sz="6600" b="1" spc="-204" dirty="0">
                <a:latin typeface="Diagramm Bold"/>
                <a:cs typeface="Diagramm Bold"/>
              </a:rPr>
              <a:t>FULL</a:t>
            </a:r>
            <a:r>
              <a:rPr sz="6600" b="1" spc="409" dirty="0">
                <a:latin typeface="Diagramm Bold"/>
                <a:cs typeface="Diagramm Bold"/>
              </a:rPr>
              <a:t> </a:t>
            </a:r>
            <a:r>
              <a:rPr sz="6600" b="1" spc="-225" dirty="0">
                <a:latin typeface="Diagramm Bold"/>
                <a:cs typeface="Diagramm Bold"/>
              </a:rPr>
              <a:t>SCREEN</a:t>
            </a:r>
            <a:endParaRPr sz="6600"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723" y="3"/>
            <a:ext cx="13350376" cy="11308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779" y="8439489"/>
            <a:ext cx="135072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636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970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305" y="8439489"/>
            <a:ext cx="1350750" cy="181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541" y="10580816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2676" y="4920431"/>
            <a:ext cx="1095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200" dirty="0">
                <a:solidFill>
                  <a:schemeClr val="bg1"/>
                </a:solidFill>
                <a:latin typeface="Diagramm Bold"/>
                <a:cs typeface="Diagramm Bold"/>
              </a:rPr>
              <a:t>VIDEO/IMAGE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195" dirty="0">
                <a:solidFill>
                  <a:schemeClr val="bg1"/>
                </a:solidFill>
                <a:latin typeface="Diagramm Bold"/>
                <a:cs typeface="Diagramm Bold"/>
              </a:rPr>
              <a:t>2/3</a:t>
            </a:r>
            <a:r>
              <a:rPr sz="6600" b="1" spc="409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6600" b="1" spc="-225" dirty="0">
                <a:solidFill>
                  <a:schemeClr val="bg1"/>
                </a:solidFill>
                <a:latin typeface="Diagramm Bold"/>
                <a:cs typeface="Diagramm Bold"/>
              </a:rPr>
              <a:t>SCREEN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8701" y="396875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58" y="8439489"/>
            <a:ext cx="1350720" cy="1811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2813" y="8439489"/>
            <a:ext cx="1350750" cy="1811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48" y="8439489"/>
            <a:ext cx="1350750" cy="18114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481" y="8439489"/>
            <a:ext cx="1350752" cy="18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816" y="8439489"/>
            <a:ext cx="1350752" cy="1811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152" y="8439489"/>
            <a:ext cx="1350750" cy="18114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343" y="10570298"/>
            <a:ext cx="59950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COURTINE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ET AL.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30" dirty="0">
                <a:solidFill>
                  <a:schemeClr val="bg1"/>
                </a:solidFill>
                <a:latin typeface="Diagramm"/>
                <a:cs typeface="Diagramm"/>
              </a:rPr>
              <a:t>NATURE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 NEUROSCIENCE </a:t>
            </a:r>
            <a:r>
              <a:rPr sz="1900" dirty="0">
                <a:solidFill>
                  <a:schemeClr val="bg1"/>
                </a:solidFill>
                <a:latin typeface="Diagramm"/>
                <a:cs typeface="Diagramm"/>
              </a:rPr>
              <a:t>¦</a:t>
            </a:r>
            <a:r>
              <a:rPr sz="1900" spc="-10" dirty="0">
                <a:solidFill>
                  <a:schemeClr val="bg1"/>
                </a:solidFill>
                <a:latin typeface="Diagramm"/>
                <a:cs typeface="Diagramm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Diagramm"/>
                <a:cs typeface="Diagramm"/>
              </a:rPr>
              <a:t>2009</a:t>
            </a:r>
            <a:endParaRPr sz="190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918" y="3"/>
            <a:ext cx="10010181" cy="11308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94899" y="4920431"/>
            <a:ext cx="574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10" dirty="0">
                <a:solidFill>
                  <a:schemeClr val="bg1"/>
                </a:solidFill>
                <a:latin typeface="Diagramm Bold"/>
                <a:cs typeface="Diagramm Bold"/>
              </a:rPr>
              <a:t>VIDE</a:t>
            </a:r>
            <a:r>
              <a:rPr sz="6600" b="1" spc="-480" dirty="0">
                <a:solidFill>
                  <a:schemeClr val="bg1"/>
                </a:solidFill>
                <a:latin typeface="Diagramm Bold"/>
                <a:cs typeface="Diagramm Bold"/>
              </a:rPr>
              <a:t>O</a:t>
            </a:r>
            <a:r>
              <a:rPr sz="6600" b="1" spc="25" dirty="0">
                <a:solidFill>
                  <a:schemeClr val="bg1"/>
                </a:solidFill>
                <a:latin typeface="Diagramm Bold"/>
                <a:cs typeface="Diagramm Bold"/>
              </a:rPr>
              <a:t>/</a:t>
            </a:r>
            <a:r>
              <a:rPr sz="6600" b="1" spc="-135" dirty="0">
                <a:solidFill>
                  <a:schemeClr val="bg1"/>
                </a:solidFill>
                <a:latin typeface="Diagramm Bold"/>
                <a:cs typeface="Diagramm Bold"/>
              </a:rPr>
              <a:t>IM</a:t>
            </a:r>
            <a:r>
              <a:rPr sz="6600" b="1" spc="-409" dirty="0">
                <a:solidFill>
                  <a:schemeClr val="bg1"/>
                </a:solidFill>
                <a:latin typeface="Diagramm Bold"/>
                <a:cs typeface="Diagramm Bold"/>
              </a:rPr>
              <a:t>A</a:t>
            </a:r>
            <a:r>
              <a:rPr sz="6600" b="1" spc="-220" dirty="0">
                <a:solidFill>
                  <a:schemeClr val="bg1"/>
                </a:solidFill>
                <a:latin typeface="Diagramm Bold"/>
                <a:cs typeface="Diagramm Bold"/>
              </a:rPr>
              <a:t>G</a:t>
            </a:r>
            <a:r>
              <a:rPr sz="6600" b="1" spc="-430" dirty="0">
                <a:solidFill>
                  <a:schemeClr val="bg1"/>
                </a:solidFill>
                <a:latin typeface="Diagramm Bold"/>
                <a:cs typeface="Diagramm Bold"/>
              </a:rPr>
              <a:t>E</a:t>
            </a:r>
            <a:endParaRPr sz="660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7993" y="5820886"/>
            <a:ext cx="2101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70" dirty="0">
                <a:solidFill>
                  <a:schemeClr val="bg1"/>
                </a:solidFill>
                <a:latin typeface="Diagramm Bold"/>
                <a:cs typeface="Diagramm Bold"/>
              </a:rPr>
              <a:t>(NO</a:t>
            </a:r>
            <a:r>
              <a:rPr sz="2450" b="1" spc="114" dirty="0">
                <a:solidFill>
                  <a:schemeClr val="bg1"/>
                </a:solidFill>
                <a:latin typeface="Diagramm Bold"/>
                <a:cs typeface="Diagramm Bold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Diagramm Bold"/>
                <a:cs typeface="Diagramm Bold"/>
              </a:rPr>
              <a:t>BORDER)</a:t>
            </a:r>
            <a:endParaRPr sz="2450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92" y="1659609"/>
            <a:ext cx="10299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2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15" dirty="0">
                <a:solidFill>
                  <a:schemeClr val="bg1"/>
                </a:solidFill>
                <a:latin typeface="Diagramm"/>
                <a:cs typeface="Diagramm"/>
              </a:rPr>
              <a:t>XTE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dirty="0">
                <a:solidFill>
                  <a:schemeClr val="bg1"/>
                </a:solidFill>
                <a:latin typeface="Diagramm Bold"/>
                <a:cs typeface="Diagramm Bold"/>
              </a:rPr>
              <a:t>FORMULAS</a:t>
            </a:r>
            <a:endParaRPr sz="6600" b="1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r>
              <a:rPr sz="2450" spc="-40" dirty="0">
                <a:solidFill>
                  <a:schemeClr val="bg1"/>
                </a:solidFill>
                <a:latin typeface="Diagramm"/>
                <a:cs typeface="Diagramm"/>
              </a:rPr>
              <a:t>e</a:t>
            </a:r>
            <a:r>
              <a:rPr sz="2450" spc="-5" dirty="0">
                <a:solidFill>
                  <a:schemeClr val="bg1"/>
                </a:solidFill>
                <a:latin typeface="Diagramm"/>
                <a:cs typeface="Diagramm"/>
              </a:rPr>
              <a:t>x</a:t>
            </a:r>
            <a:r>
              <a:rPr sz="2450" spc="-90" dirty="0">
                <a:solidFill>
                  <a:schemeClr val="bg1"/>
                </a:solidFill>
                <a:latin typeface="Diagramm"/>
                <a:cs typeface="Diagramm"/>
              </a:rPr>
              <a:t>t</a:t>
            </a:r>
            <a:endParaRPr sz="2450" dirty="0">
              <a:solidFill>
                <a:schemeClr val="bg1"/>
              </a:solidFill>
              <a:latin typeface="Diagramm"/>
              <a:cs typeface="Diagram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kern="0" spc="-5" dirty="0">
                <a:solidFill>
                  <a:schemeClr val="bg1"/>
                </a:solidFill>
              </a:rPr>
            </a:br>
            <a:r>
              <a:rPr lang="en-US" b="0" kern="0" spc="-5" dirty="0">
                <a:solidFill>
                  <a:schemeClr val="bg1"/>
                </a:solidFill>
              </a:rPr>
              <a:t>3D Body Part Trajectories</a:t>
            </a:r>
            <a:endParaRPr lang="en-US" b="0" kern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24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522C6E9-4561-7A9E-1DA7-A300F23EF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10" name="Picture 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CE6AC14-2A5A-3EC3-7F7F-01892B36D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072312"/>
            <a:ext cx="15176500" cy="49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6" name="Picture 5" descr="A white text with black text&#10;&#10;Description automatically generated">
            <a:extLst>
              <a:ext uri="{FF2B5EF4-FFF2-40B4-BE49-F238E27FC236}">
                <a16:creationId xmlns:a16="http://schemas.microsoft.com/office/drawing/2014/main" id="{337AAA7B-4E99-981C-7899-943FC404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05" y="2682875"/>
            <a:ext cx="128964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6" name="Picture 5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F8245B1-1AF0-85BD-B6E0-2ADA3700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1675437"/>
            <a:ext cx="9753600" cy="8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  <p:pic>
        <p:nvPicPr>
          <p:cNvPr id="4" name="Picture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A6AA7827-6E32-4785-C40F-9381D34A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10" y="2530475"/>
            <a:ext cx="1363068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44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850" y="4920431"/>
            <a:ext cx="12190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dirty="0">
                <a:solidFill>
                  <a:schemeClr val="bg1"/>
                </a:solidFill>
                <a:latin typeface="Diagramm Bold"/>
                <a:cs typeface="Diagramm Bold"/>
              </a:rPr>
              <a:t>PERFORMANCE</a:t>
            </a:r>
            <a:endParaRPr sz="6600" b="1" dirty="0">
              <a:solidFill>
                <a:schemeClr val="bg1"/>
              </a:solidFill>
              <a:latin typeface="Diagramm Bold"/>
              <a:cs typeface="Diagramm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492946" y="382194"/>
            <a:ext cx="19118207" cy="1021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spc="-5" dirty="0">
                <a:solidFill>
                  <a:schemeClr val="bg1"/>
                </a:solidFill>
              </a:rPr>
              <a:t>Weighted Least Squares Estimation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b="0" spc="-5" dirty="0">
                <a:solidFill>
                  <a:schemeClr val="bg1"/>
                </a:solidFill>
              </a:rPr>
              <a:t>3D Body Part Trajectories</a:t>
            </a:r>
            <a:endParaRPr lang="en-US" b="0" spc="-10" dirty="0">
              <a:solidFill>
                <a:schemeClr val="bg1"/>
              </a:solidFill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8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27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192" y="1659609"/>
            <a:ext cx="636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4" dirty="0">
                <a:latin typeface="Diagramm"/>
                <a:cs typeface="Diagramm"/>
              </a:rPr>
              <a:t>T</a:t>
            </a:r>
            <a:r>
              <a:rPr sz="2450" spc="-40" dirty="0">
                <a:latin typeface="Diagramm"/>
                <a:cs typeface="Diagramm"/>
              </a:rPr>
              <a:t>e</a:t>
            </a:r>
            <a:r>
              <a:rPr sz="2450" spc="-5" dirty="0">
                <a:latin typeface="Diagramm"/>
                <a:cs typeface="Diagramm"/>
              </a:rPr>
              <a:t>x</a:t>
            </a:r>
            <a:r>
              <a:rPr sz="2450" spc="-90" dirty="0">
                <a:latin typeface="Diagramm"/>
                <a:cs typeface="Diagramm"/>
              </a:rPr>
              <a:t>t</a:t>
            </a:r>
            <a:endParaRPr sz="2450">
              <a:latin typeface="Diagramm"/>
              <a:cs typeface="Diagramm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9D3297-56CD-5700-363A-7B6A4F0CB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946" y="382194"/>
            <a:ext cx="19118207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99060">
              <a:lnSpc>
                <a:spcPts val="3960"/>
              </a:lnSpc>
              <a:spcBef>
                <a:spcPts val="95"/>
              </a:spcBef>
            </a:pPr>
            <a:r>
              <a:rPr lang="en-US" kern="0" spc="-5" dirty="0"/>
              <a:t>Weighted Least Squares Estimation </a:t>
            </a:r>
            <a:br>
              <a:rPr lang="en-US" kern="0" spc="-5" dirty="0"/>
            </a:br>
            <a:r>
              <a:rPr lang="en-US" b="0" kern="0" spc="-5" dirty="0"/>
              <a:t>3D Body Part Trajectories</a:t>
            </a:r>
            <a:endParaRPr lang="en-US" b="0" kern="0" spc="-10" dirty="0">
              <a:latin typeface="Diagramm Light"/>
              <a:cs typeface="Diagramm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43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282</Words>
  <Application>Microsoft Macintosh PowerPoint</Application>
  <PresentationFormat>Custom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Diagramm</vt:lpstr>
      <vt:lpstr>Diagramm Bold</vt:lpstr>
      <vt:lpstr>Diagramm Light</vt:lpstr>
      <vt:lpstr>Office Theme</vt:lpstr>
      <vt:lpstr>N. Saadat Weighted Least Squares Estimation of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PowerPoint Presentation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  <vt:lpstr>Weighted Least Squares Estimation  3D Body Part Trajectories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 BLOCH RESTORING HEMODYNAMICS STABILITY AFTER NEUROLOGICAL DISORDERS</dc:title>
  <cp:lastModifiedBy>Saadat, Neekon</cp:lastModifiedBy>
  <cp:revision>23</cp:revision>
  <dcterms:created xsi:type="dcterms:W3CDTF">2021-03-26T22:26:49Z</dcterms:created>
  <dcterms:modified xsi:type="dcterms:W3CDTF">2024-07-05T13:23:23Z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PDF Presentation Adobe Photoshop </vt:lpwstr>
  </property>
  <property fmtid="{D5CDD505-2E9C-101B-9397-08002B2CF9AE}" pid="4" name="LastSaved">
    <vt:filetime>2021-03-26T00:00:00Z</vt:filetime>
  </property>
</Properties>
</file>