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8" r:id="rId3"/>
    <p:sldId id="272" r:id="rId4"/>
    <p:sldId id="274" r:id="rId5"/>
    <p:sldId id="275" r:id="rId6"/>
    <p:sldId id="277" r:id="rId7"/>
    <p:sldId id="278" r:id="rId8"/>
    <p:sldId id="271" r:id="rId9"/>
    <p:sldId id="273" r:id="rId10"/>
    <p:sldId id="280" r:id="rId11"/>
    <p:sldId id="279" r:id="rId12"/>
    <p:sldId id="283" r:id="rId13"/>
    <p:sldId id="284" r:id="rId14"/>
    <p:sldId id="285" r:id="rId15"/>
    <p:sldId id="286" r:id="rId16"/>
    <p:sldId id="287" r:id="rId17"/>
    <p:sldId id="281" r:id="rId18"/>
    <p:sldId id="282" r:id="rId19"/>
    <p:sldId id="262" r:id="rId20"/>
    <p:sldId id="259" r:id="rId21"/>
    <p:sldId id="257" r:id="rId22"/>
    <p:sldId id="261" r:id="rId23"/>
    <p:sldId id="260" r:id="rId24"/>
    <p:sldId id="263" r:id="rId25"/>
    <p:sldId id="264" r:id="rId26"/>
    <p:sldId id="265" r:id="rId27"/>
    <p:sldId id="266" r:id="rId28"/>
    <p:sldId id="267" r:id="rId29"/>
    <p:sldId id="268" r:id="rId30"/>
    <p:sldId id="269" r:id="rId31"/>
    <p:sldId id="270" r:id="rId32"/>
  </p:sldIdLst>
  <p:sldSz cx="20104100" cy="11309350"/>
  <p:notesSz cx="20104100" cy="113093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CA7"/>
    <a:srgbClr val="BABABA"/>
    <a:srgbClr val="DF4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93"/>
  </p:normalViewPr>
  <p:slideViewPr>
    <p:cSldViewPr>
      <p:cViewPr>
        <p:scale>
          <a:sx n="61" d="100"/>
          <a:sy n="61" d="100"/>
        </p:scale>
        <p:origin x="56" y="5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79C439E-8EF2-3F4B-88D4-5AEF9FA194D5}" type="datetimeFigureOut">
              <a:rPr lang="en-US" smtClean="0"/>
              <a:t>7/9/24</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75E31B38-47AE-E04D-A4C2-B54DF4AABEC6}" type="slidenum">
              <a:rPr lang="en-US" smtClean="0"/>
              <a:t>‹#›</a:t>
            </a:fld>
            <a:endParaRPr lang="en-US"/>
          </a:p>
        </p:txBody>
      </p:sp>
    </p:spTree>
    <p:extLst>
      <p:ext uri="{BB962C8B-B14F-4D97-AF65-F5344CB8AC3E}">
        <p14:creationId xmlns:p14="http://schemas.microsoft.com/office/powerpoint/2010/main" val="87314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31B38-47AE-E04D-A4C2-B54DF4AABEC6}" type="slidenum">
              <a:rPr lang="en-US" smtClean="0"/>
              <a:t>15</a:t>
            </a:fld>
            <a:endParaRPr lang="en-US"/>
          </a:p>
        </p:txBody>
      </p:sp>
    </p:spTree>
    <p:extLst>
      <p:ext uri="{BB962C8B-B14F-4D97-AF65-F5344CB8AC3E}">
        <p14:creationId xmlns:p14="http://schemas.microsoft.com/office/powerpoint/2010/main" val="318512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31B38-47AE-E04D-A4C2-B54DF4AABEC6}" type="slidenum">
              <a:rPr lang="en-US" smtClean="0"/>
              <a:t>16</a:t>
            </a:fld>
            <a:endParaRPr lang="en-US"/>
          </a:p>
        </p:txBody>
      </p:sp>
    </p:spTree>
    <p:extLst>
      <p:ext uri="{BB962C8B-B14F-4D97-AF65-F5344CB8AC3E}">
        <p14:creationId xmlns:p14="http://schemas.microsoft.com/office/powerpoint/2010/main" val="66317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100" cy="11308556"/>
          </a:xfrm>
          <a:prstGeom prst="rect">
            <a:avLst/>
          </a:prstGeom>
        </p:spPr>
      </p:pic>
      <p:pic>
        <p:nvPicPr>
          <p:cNvPr id="17" name="bg object 17"/>
          <p:cNvPicPr/>
          <p:nvPr/>
        </p:nvPicPr>
        <p:blipFill>
          <a:blip r:embed="rId3">
            <a:extLst>
              <a:ext uri="{28A0092B-C50C-407E-A947-70E740481C1C}">
                <a14:useLocalDpi xmlns:a14="http://schemas.microsoft.com/office/drawing/2010/main" val="0"/>
              </a:ext>
            </a:extLst>
          </a:blip>
          <a:stretch>
            <a:fillRect/>
          </a:stretch>
        </p:blipFill>
        <p:spPr>
          <a:xfrm>
            <a:off x="0" y="0"/>
            <a:ext cx="20104099" cy="11308556"/>
          </a:xfrm>
          <a:prstGeom prst="rect">
            <a:avLst/>
          </a:prstGeom>
        </p:spPr>
      </p:pic>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microsoft.com/office/2007/relationships/hdphoto" Target="../media/hdphoto4.wdp"/><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2050" y="8845453"/>
            <a:ext cx="9543579" cy="2014013"/>
          </a:xfrm>
          <a:prstGeom prst="rect">
            <a:avLst/>
          </a:prstGeom>
        </p:spPr>
        <p:txBody>
          <a:bodyPr vert="horz" wrap="square" lIns="0" tIns="145415" rIns="0" bIns="0" rtlCol="0">
            <a:spAutoFit/>
          </a:bodyPr>
          <a:lstStyle/>
          <a:p>
            <a:pPr marR="31750" algn="r">
              <a:lnSpc>
                <a:spcPct val="100000"/>
              </a:lnSpc>
              <a:spcBef>
                <a:spcPts val="1145"/>
              </a:spcBef>
            </a:pPr>
            <a:r>
              <a:rPr lang="en-US" sz="4950" b="0" spc="-25" dirty="0">
                <a:solidFill>
                  <a:srgbClr val="DF4850"/>
                </a:solidFill>
                <a:latin typeface="Diagramm Light"/>
                <a:cs typeface="Diagramm Light"/>
              </a:rPr>
              <a:t>N. Saadat</a:t>
            </a:r>
          </a:p>
          <a:p>
            <a:pPr marL="1038225" marR="5080" indent="-1026160" algn="r">
              <a:lnSpc>
                <a:spcPct val="100000"/>
              </a:lnSpc>
              <a:spcBef>
                <a:spcPts val="695"/>
              </a:spcBef>
            </a:pPr>
            <a:r>
              <a:rPr lang="en-US" spc="-5" dirty="0">
                <a:solidFill>
                  <a:schemeClr val="bg1"/>
                </a:solidFill>
              </a:rPr>
              <a:t>Weighted Least Squares Estimation of</a:t>
            </a:r>
            <a:br>
              <a:rPr lang="en-US" spc="-5" dirty="0">
                <a:solidFill>
                  <a:schemeClr val="bg1"/>
                </a:solidFill>
              </a:rPr>
            </a:br>
            <a:r>
              <a:rPr lang="en-US" spc="-5" dirty="0">
                <a:solidFill>
                  <a:schemeClr val="bg1"/>
                </a:solidFill>
              </a:rPr>
              <a:t>3D Body Part Trajectories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755650" y="2280803"/>
            <a:ext cx="6248400"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#1</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 DLC model to follow keypoints. Write </a:t>
            </a:r>
            <a:r>
              <a:rPr lang="en-US" sz="4000" spc="-254" dirty="0" err="1">
                <a:latin typeface="Diagramm"/>
                <a:cs typeface="Diagramm"/>
              </a:rPr>
              <a:t>Matlab</a:t>
            </a:r>
            <a:r>
              <a:rPr lang="en-US" sz="4000" spc="-254" dirty="0">
                <a:latin typeface="Diagramm"/>
                <a:cs typeface="Diagramm"/>
              </a:rPr>
              <a:t> script to convert noisy tracking data for keypoints into discrete positions + transition times.</a:t>
            </a: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7C0022F7-75DB-FC2E-84AF-4FF8AE895313}"/>
              </a:ext>
            </a:extLst>
          </p:cNvPr>
          <p:cNvSpPr txBox="1"/>
          <p:nvPr/>
        </p:nvSpPr>
        <p:spPr>
          <a:xfrm>
            <a:off x="7305675" y="2280803"/>
            <a:ext cx="6248400" cy="8889613"/>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#2</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Refactor Rust WLS implementation to store frame-associated projections and to estimate 3D points individually. Implement likelihood and slew-rate gating, then interpolate missing points.</a:t>
            </a:r>
          </a:p>
        </p:txBody>
      </p:sp>
      <p:sp>
        <p:nvSpPr>
          <p:cNvPr id="5" name="object 3">
            <a:extLst>
              <a:ext uri="{FF2B5EF4-FFF2-40B4-BE49-F238E27FC236}">
                <a16:creationId xmlns:a16="http://schemas.microsoft.com/office/drawing/2014/main" id="{B4DB72D3-5037-884D-ADD9-0F2E56122BF7}"/>
              </a:ext>
            </a:extLst>
          </p:cNvPr>
          <p:cNvSpPr txBox="1"/>
          <p:nvPr/>
        </p:nvSpPr>
        <p:spPr>
          <a:xfrm>
            <a:off x="13855700" y="2280803"/>
            <a:ext cx="6026150" cy="762772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#3</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Verify performance at each stage; Overlay random selection of keypoints from processed coordinates; Estimate 5 3D points before and after a projection change.</a:t>
            </a:r>
          </a:p>
        </p:txBody>
      </p:sp>
    </p:spTree>
    <p:extLst>
      <p:ext uri="{BB962C8B-B14F-4D97-AF65-F5344CB8AC3E}">
        <p14:creationId xmlns:p14="http://schemas.microsoft.com/office/powerpoint/2010/main" val="215697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1</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546064"/>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260677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2759075"/>
            <a:ext cx="18931704" cy="6499215"/>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Keypoint-Shift Segmentation</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Goal: Split 2D tracking data of keypoints for each camera when  the position of one point moves. The resulting segments containing constant keypoint positions from the camera’s perspective are used to generate a series of projection matrices for that perspective, which will be used during triangulation for an online/continuously updated 3D transformation.</a:t>
            </a:r>
          </a:p>
          <a:p>
            <a:pPr marL="12700">
              <a:lnSpc>
                <a:spcPct val="150000"/>
              </a:lnSpc>
              <a:spcBef>
                <a:spcPts val="120"/>
              </a:spcBef>
            </a:pPr>
            <a:endParaRPr lang="en-US" sz="4000" spc="-254" dirty="0">
              <a:latin typeface="Diagramm"/>
              <a:cs typeface="Diagramm"/>
            </a:endParaRP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Tree>
    <p:extLst>
      <p:ext uri="{BB962C8B-B14F-4D97-AF65-F5344CB8AC3E}">
        <p14:creationId xmlns:p14="http://schemas.microsoft.com/office/powerpoint/2010/main" val="267003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26028112-1D18-1F8C-4742-EA85EB41FB39}"/>
              </a:ext>
            </a:extLst>
          </p:cNvPr>
          <p:cNvSpPr txBox="1"/>
          <p:nvPr/>
        </p:nvSpPr>
        <p:spPr>
          <a:xfrm>
            <a:off x="492946" y="2759075"/>
            <a:ext cx="18931704" cy="463973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DLC Model Retrain for Keypoint Analysis</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Retraining the DLC model to track multiple fixed keypoints such as the vertices of the NHP enclosure enable the online updating of the 3D transformation used in triangulation of multiple 2D trajectories into a common 3D space referenced to said enclosure.</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28088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2759075"/>
            <a:ext cx="18931704"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Marking events in each session enables segmentation of Blackrock neural recordings by annotated timesteps, when taking the differing sample-rates and camera triggers into account. Active reaching phases are marked with 7 distinct phases — Reach start, Hand at object, (Hand to mouth start), (Hand to mouth end), Pull start, Pull end, Release end — with the addition of a Junk phase. Resting periods are inferred when no other phase is marked for a range of frames/samples.</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84864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3"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p:txBody>
      </p:sp>
      <p:grpSp>
        <p:nvGrpSpPr>
          <p:cNvPr id="11" name="Group 10">
            <a:extLst>
              <a:ext uri="{FF2B5EF4-FFF2-40B4-BE49-F238E27FC236}">
                <a16:creationId xmlns:a16="http://schemas.microsoft.com/office/drawing/2014/main" id="{504A0645-7581-A793-E9E8-6ECEB43C0F69}"/>
              </a:ext>
            </a:extLst>
          </p:cNvPr>
          <p:cNvGrpSpPr/>
          <p:nvPr/>
        </p:nvGrpSpPr>
        <p:grpSpPr>
          <a:xfrm>
            <a:off x="492946" y="3116198"/>
            <a:ext cx="5139504" cy="5815077"/>
            <a:chOff x="575958" y="2582798"/>
            <a:chExt cx="5139504" cy="5815077"/>
          </a:xfrm>
        </p:grpSpPr>
        <p:pic>
          <p:nvPicPr>
            <p:cNvPr id="3" name="object 3">
              <a:extLst>
                <a:ext uri="{FF2B5EF4-FFF2-40B4-BE49-F238E27FC236}">
                  <a16:creationId xmlns:a16="http://schemas.microsoft.com/office/drawing/2014/main" id="{179F6B2F-7F9A-13AB-D362-AAFDF98AC8DA}"/>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5" name="object 3">
              <a:extLst>
                <a:ext uri="{FF2B5EF4-FFF2-40B4-BE49-F238E27FC236}">
                  <a16:creationId xmlns:a16="http://schemas.microsoft.com/office/drawing/2014/main" id="{75051BBD-0478-75AD-5629-2B74D16A6D2F}"/>
                </a:ext>
              </a:extLst>
            </p:cNvPr>
            <p:cNvSpPr txBox="1"/>
            <p:nvPr/>
          </p:nvSpPr>
          <p:spPr>
            <a:xfrm>
              <a:off x="575958" y="265855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Reencode AVI</a:t>
              </a:r>
            </a:p>
          </p:txBody>
        </p:sp>
        <p:pic>
          <p:nvPicPr>
            <p:cNvPr id="10" name="Picture 9" descr="A screen shot of a computer program&#10;&#10;Description automatically generated">
              <a:extLst>
                <a:ext uri="{FF2B5EF4-FFF2-40B4-BE49-F238E27FC236}">
                  <a16:creationId xmlns:a16="http://schemas.microsoft.com/office/drawing/2014/main" id="{D3B9F9D1-3FB0-45CC-FEB5-94D075612E24}"/>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833645" y="4152458"/>
              <a:ext cx="4458105" cy="3922763"/>
            </a:xfrm>
            <a:prstGeom prst="rect">
              <a:avLst/>
            </a:prstGeom>
          </p:spPr>
        </p:pic>
      </p:grpSp>
      <p:grpSp>
        <p:nvGrpSpPr>
          <p:cNvPr id="12" name="Group 11">
            <a:extLst>
              <a:ext uri="{FF2B5EF4-FFF2-40B4-BE49-F238E27FC236}">
                <a16:creationId xmlns:a16="http://schemas.microsoft.com/office/drawing/2014/main" id="{C881F918-AFD6-B732-A4A9-59BC4D81FCBE}"/>
              </a:ext>
            </a:extLst>
          </p:cNvPr>
          <p:cNvGrpSpPr/>
          <p:nvPr/>
        </p:nvGrpSpPr>
        <p:grpSpPr>
          <a:xfrm>
            <a:off x="7482297" y="3101593"/>
            <a:ext cx="5139504" cy="5815077"/>
            <a:chOff x="575958" y="2582798"/>
            <a:chExt cx="5139504" cy="5815077"/>
          </a:xfrm>
        </p:grpSpPr>
        <p:pic>
          <p:nvPicPr>
            <p:cNvPr id="13" name="object 3">
              <a:extLst>
                <a:ext uri="{FF2B5EF4-FFF2-40B4-BE49-F238E27FC236}">
                  <a16:creationId xmlns:a16="http://schemas.microsoft.com/office/drawing/2014/main" id="{D564DDAE-1D04-3413-F294-1A4FC797A388}"/>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14" name="object 3">
              <a:extLst>
                <a:ext uri="{FF2B5EF4-FFF2-40B4-BE49-F238E27FC236}">
                  <a16:creationId xmlns:a16="http://schemas.microsoft.com/office/drawing/2014/main" id="{E3CE0AAB-ADFF-973D-ED3C-7CF5FF04CBD4}"/>
                </a:ext>
              </a:extLst>
            </p:cNvPr>
            <p:cNvSpPr txBox="1"/>
            <p:nvPr/>
          </p:nvSpPr>
          <p:spPr>
            <a:xfrm>
              <a:off x="575958" y="2673161"/>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Mark Events</a:t>
              </a:r>
            </a:p>
          </p:txBody>
        </p:sp>
      </p:grpSp>
      <p:grpSp>
        <p:nvGrpSpPr>
          <p:cNvPr id="16" name="Group 15">
            <a:extLst>
              <a:ext uri="{FF2B5EF4-FFF2-40B4-BE49-F238E27FC236}">
                <a16:creationId xmlns:a16="http://schemas.microsoft.com/office/drawing/2014/main" id="{EB260F76-B77D-84CA-DB75-1A974570FBDC}"/>
              </a:ext>
            </a:extLst>
          </p:cNvPr>
          <p:cNvGrpSpPr/>
          <p:nvPr/>
        </p:nvGrpSpPr>
        <p:grpSpPr>
          <a:xfrm>
            <a:off x="14471649" y="3116198"/>
            <a:ext cx="5139504" cy="5815077"/>
            <a:chOff x="575958" y="2582798"/>
            <a:chExt cx="5139504" cy="5815077"/>
          </a:xfrm>
        </p:grpSpPr>
        <p:pic>
          <p:nvPicPr>
            <p:cNvPr id="17" name="object 3">
              <a:extLst>
                <a:ext uri="{FF2B5EF4-FFF2-40B4-BE49-F238E27FC236}">
                  <a16:creationId xmlns:a16="http://schemas.microsoft.com/office/drawing/2014/main" id="{EE96BD1E-35A8-4D1A-B980-5792A6110BD6}"/>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18" name="object 3">
              <a:extLst>
                <a:ext uri="{FF2B5EF4-FFF2-40B4-BE49-F238E27FC236}">
                  <a16:creationId xmlns:a16="http://schemas.microsoft.com/office/drawing/2014/main" id="{12BFD9B8-CB25-D09E-C07F-92862C4B6283}"/>
                </a:ext>
              </a:extLst>
            </p:cNvPr>
            <p:cNvSpPr txBox="1"/>
            <p:nvPr/>
          </p:nvSpPr>
          <p:spPr>
            <a:xfrm>
              <a:off x="575958" y="265855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Bundle Output</a:t>
              </a:r>
            </a:p>
          </p:txBody>
        </p:sp>
      </p:grpSp>
      <p:grpSp>
        <p:nvGrpSpPr>
          <p:cNvPr id="20" name="Group 19">
            <a:extLst>
              <a:ext uri="{FF2B5EF4-FFF2-40B4-BE49-F238E27FC236}">
                <a16:creationId xmlns:a16="http://schemas.microsoft.com/office/drawing/2014/main" id="{B4CAFD4D-BFC7-E555-2750-98E13298FB3F}"/>
              </a:ext>
            </a:extLst>
          </p:cNvPr>
          <p:cNvGrpSpPr/>
          <p:nvPr/>
        </p:nvGrpSpPr>
        <p:grpSpPr>
          <a:xfrm>
            <a:off x="14471649" y="4528174"/>
            <a:ext cx="5139504" cy="1031240"/>
            <a:chOff x="575958" y="2582797"/>
            <a:chExt cx="5139504" cy="5815078"/>
          </a:xfrm>
        </p:grpSpPr>
        <p:pic>
          <p:nvPicPr>
            <p:cNvPr id="21" name="object 3">
              <a:extLst>
                <a:ext uri="{FF2B5EF4-FFF2-40B4-BE49-F238E27FC236}">
                  <a16:creationId xmlns:a16="http://schemas.microsoft.com/office/drawing/2014/main" id="{5F8BD2A9-251C-D812-4610-95124F7E9C19}"/>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22" name="object 3">
              <a:extLst>
                <a:ext uri="{FF2B5EF4-FFF2-40B4-BE49-F238E27FC236}">
                  <a16:creationId xmlns:a16="http://schemas.microsoft.com/office/drawing/2014/main" id="{BEAA32F2-4CC5-C864-E77C-250270291832}"/>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Event Marks</a:t>
              </a:r>
            </a:p>
          </p:txBody>
        </p:sp>
      </p:grpSp>
      <p:grpSp>
        <p:nvGrpSpPr>
          <p:cNvPr id="26" name="Group 25">
            <a:extLst>
              <a:ext uri="{FF2B5EF4-FFF2-40B4-BE49-F238E27FC236}">
                <a16:creationId xmlns:a16="http://schemas.microsoft.com/office/drawing/2014/main" id="{2FE9759D-6831-1C83-817A-19B89AD685FD}"/>
              </a:ext>
            </a:extLst>
          </p:cNvPr>
          <p:cNvGrpSpPr/>
          <p:nvPr/>
        </p:nvGrpSpPr>
        <p:grpSpPr>
          <a:xfrm>
            <a:off x="14471649" y="5865930"/>
            <a:ext cx="5139504" cy="1031240"/>
            <a:chOff x="575958" y="2582797"/>
            <a:chExt cx="5139504" cy="5815078"/>
          </a:xfrm>
        </p:grpSpPr>
        <p:pic>
          <p:nvPicPr>
            <p:cNvPr id="27" name="object 3">
              <a:extLst>
                <a:ext uri="{FF2B5EF4-FFF2-40B4-BE49-F238E27FC236}">
                  <a16:creationId xmlns:a16="http://schemas.microsoft.com/office/drawing/2014/main" id="{491B046A-1870-4112-58D6-F50F1AE7C55C}"/>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8">
                      <a14:imgEffect>
                        <a14:saturation sat="300000"/>
                      </a14:imgEffect>
                    </a14:imgLayer>
                  </a14:imgProps>
                </a:ext>
              </a:extLst>
            </a:blip>
            <a:stretch>
              <a:fillRect/>
            </a:stretch>
          </p:blipFill>
          <p:spPr>
            <a:xfrm>
              <a:off x="575958" y="2582797"/>
              <a:ext cx="5056492" cy="5815078"/>
            </a:xfrm>
            <a:prstGeom prst="rect">
              <a:avLst/>
            </a:prstGeom>
          </p:spPr>
        </p:pic>
        <p:sp>
          <p:nvSpPr>
            <p:cNvPr id="28" name="object 3">
              <a:extLst>
                <a:ext uri="{FF2B5EF4-FFF2-40B4-BE49-F238E27FC236}">
                  <a16:creationId xmlns:a16="http://schemas.microsoft.com/office/drawing/2014/main" id="{4C583BB7-1392-C0D0-CCA2-564DF799BA00}"/>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ECoG Ns5/6</a:t>
              </a:r>
            </a:p>
          </p:txBody>
        </p:sp>
      </p:grpSp>
      <p:grpSp>
        <p:nvGrpSpPr>
          <p:cNvPr id="29" name="Group 28">
            <a:extLst>
              <a:ext uri="{FF2B5EF4-FFF2-40B4-BE49-F238E27FC236}">
                <a16:creationId xmlns:a16="http://schemas.microsoft.com/office/drawing/2014/main" id="{BF785889-F508-C9DE-F34C-23DF6CE7319C}"/>
              </a:ext>
            </a:extLst>
          </p:cNvPr>
          <p:cNvGrpSpPr/>
          <p:nvPr/>
        </p:nvGrpSpPr>
        <p:grpSpPr>
          <a:xfrm>
            <a:off x="14483020" y="7138035"/>
            <a:ext cx="5139504" cy="1031240"/>
            <a:chOff x="575958" y="2582797"/>
            <a:chExt cx="5139504" cy="5815078"/>
          </a:xfrm>
        </p:grpSpPr>
        <p:pic>
          <p:nvPicPr>
            <p:cNvPr id="30" name="object 3">
              <a:extLst>
                <a:ext uri="{FF2B5EF4-FFF2-40B4-BE49-F238E27FC236}">
                  <a16:creationId xmlns:a16="http://schemas.microsoft.com/office/drawing/2014/main" id="{97FF1B34-35E1-CB9E-AFDF-C1EE7D8D99FA}"/>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9">
                      <a14:imgEffect>
                        <a14:saturation sat="300000"/>
                      </a14:imgEffect>
                    </a14:imgLayer>
                  </a14:imgProps>
                </a:ext>
              </a:extLst>
            </a:blip>
            <a:stretch>
              <a:fillRect/>
            </a:stretch>
          </p:blipFill>
          <p:spPr>
            <a:xfrm>
              <a:off x="575958" y="2582797"/>
              <a:ext cx="5056492" cy="5815078"/>
            </a:xfrm>
            <a:prstGeom prst="rect">
              <a:avLst/>
            </a:prstGeom>
          </p:spPr>
        </p:pic>
        <p:sp>
          <p:nvSpPr>
            <p:cNvPr id="31" name="object 3">
              <a:extLst>
                <a:ext uri="{FF2B5EF4-FFF2-40B4-BE49-F238E27FC236}">
                  <a16:creationId xmlns:a16="http://schemas.microsoft.com/office/drawing/2014/main" id="{17656FEF-8CFB-3319-E576-C235F8F1518B}"/>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3D Trajectory</a:t>
              </a:r>
            </a:p>
          </p:txBody>
        </p:sp>
      </p:grpSp>
      <p:sp>
        <p:nvSpPr>
          <p:cNvPr id="32" name="Right Arrow 31">
            <a:extLst>
              <a:ext uri="{FF2B5EF4-FFF2-40B4-BE49-F238E27FC236}">
                <a16:creationId xmlns:a16="http://schemas.microsoft.com/office/drawing/2014/main" id="{2F440903-E4AC-6518-28FE-0E97ABB99BA0}"/>
              </a:ext>
            </a:extLst>
          </p:cNvPr>
          <p:cNvSpPr/>
          <p:nvPr/>
        </p:nvSpPr>
        <p:spPr>
          <a:xfrm>
            <a:off x="6020567" y="5654675"/>
            <a:ext cx="990600" cy="838200"/>
          </a:xfrm>
          <a:prstGeom prst="rightArrow">
            <a:avLst/>
          </a:prstGeom>
          <a:solidFill>
            <a:srgbClr val="818C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592E2812-EC5B-7AEA-C8A6-04C69CF808FE}"/>
              </a:ext>
            </a:extLst>
          </p:cNvPr>
          <p:cNvSpPr/>
          <p:nvPr/>
        </p:nvSpPr>
        <p:spPr>
          <a:xfrm>
            <a:off x="13009919" y="5590031"/>
            <a:ext cx="990600" cy="838200"/>
          </a:xfrm>
          <a:prstGeom prst="rightArrow">
            <a:avLst/>
          </a:prstGeom>
          <a:solidFill>
            <a:srgbClr val="818C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screenshot of a computer&#10;&#10;Description automatically generated">
            <a:extLst>
              <a:ext uri="{FF2B5EF4-FFF2-40B4-BE49-F238E27FC236}">
                <a16:creationId xmlns:a16="http://schemas.microsoft.com/office/drawing/2014/main" id="{DA6FDE9A-BFAE-2667-62F4-265809DBD1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81899" y="4710265"/>
            <a:ext cx="4852061" cy="3435931"/>
          </a:xfrm>
          <a:prstGeom prst="rect">
            <a:avLst/>
          </a:prstGeom>
        </p:spPr>
      </p:pic>
    </p:spTree>
    <p:extLst>
      <p:ext uri="{BB962C8B-B14F-4D97-AF65-F5344CB8AC3E}">
        <p14:creationId xmlns:p14="http://schemas.microsoft.com/office/powerpoint/2010/main" val="7293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3"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110831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 :: Bundle Output</a:t>
            </a:r>
          </a:p>
        </p:txBody>
      </p:sp>
      <p:grpSp>
        <p:nvGrpSpPr>
          <p:cNvPr id="20" name="Group 19">
            <a:extLst>
              <a:ext uri="{FF2B5EF4-FFF2-40B4-BE49-F238E27FC236}">
                <a16:creationId xmlns:a16="http://schemas.microsoft.com/office/drawing/2014/main" id="{B4CAFD4D-BFC7-E555-2750-98E13298FB3F}"/>
              </a:ext>
            </a:extLst>
          </p:cNvPr>
          <p:cNvGrpSpPr/>
          <p:nvPr/>
        </p:nvGrpSpPr>
        <p:grpSpPr>
          <a:xfrm>
            <a:off x="527050" y="2454275"/>
            <a:ext cx="5139504" cy="1031240"/>
            <a:chOff x="575958" y="2582797"/>
            <a:chExt cx="5139504" cy="5815078"/>
          </a:xfrm>
        </p:grpSpPr>
        <p:pic>
          <p:nvPicPr>
            <p:cNvPr id="21" name="object 3">
              <a:extLst>
                <a:ext uri="{FF2B5EF4-FFF2-40B4-BE49-F238E27FC236}">
                  <a16:creationId xmlns:a16="http://schemas.microsoft.com/office/drawing/2014/main" id="{5F8BD2A9-251C-D812-4610-95124F7E9C19}"/>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575958" y="2582797"/>
              <a:ext cx="5056492" cy="5815078"/>
            </a:xfrm>
            <a:prstGeom prst="rect">
              <a:avLst/>
            </a:prstGeom>
          </p:spPr>
        </p:pic>
        <p:sp>
          <p:nvSpPr>
            <p:cNvPr id="22" name="object 3">
              <a:extLst>
                <a:ext uri="{FF2B5EF4-FFF2-40B4-BE49-F238E27FC236}">
                  <a16:creationId xmlns:a16="http://schemas.microsoft.com/office/drawing/2014/main" id="{BEAA32F2-4CC5-C864-E77C-250270291832}"/>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Event Marks</a:t>
              </a:r>
            </a:p>
          </p:txBody>
        </p:sp>
      </p:grpSp>
      <p:grpSp>
        <p:nvGrpSpPr>
          <p:cNvPr id="26" name="Group 25">
            <a:extLst>
              <a:ext uri="{FF2B5EF4-FFF2-40B4-BE49-F238E27FC236}">
                <a16:creationId xmlns:a16="http://schemas.microsoft.com/office/drawing/2014/main" id="{2FE9759D-6831-1C83-817A-19B89AD685FD}"/>
              </a:ext>
            </a:extLst>
          </p:cNvPr>
          <p:cNvGrpSpPr/>
          <p:nvPr/>
        </p:nvGrpSpPr>
        <p:grpSpPr>
          <a:xfrm>
            <a:off x="534877" y="5349875"/>
            <a:ext cx="5139504" cy="1031240"/>
            <a:chOff x="575958" y="2582797"/>
            <a:chExt cx="5139504" cy="5815078"/>
          </a:xfrm>
        </p:grpSpPr>
        <p:pic>
          <p:nvPicPr>
            <p:cNvPr id="27" name="object 3">
              <a:extLst>
                <a:ext uri="{FF2B5EF4-FFF2-40B4-BE49-F238E27FC236}">
                  <a16:creationId xmlns:a16="http://schemas.microsoft.com/office/drawing/2014/main" id="{491B046A-1870-4112-58D6-F50F1AE7C55C}"/>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575958" y="2582797"/>
              <a:ext cx="5056492" cy="5815078"/>
            </a:xfrm>
            <a:prstGeom prst="rect">
              <a:avLst/>
            </a:prstGeom>
          </p:spPr>
        </p:pic>
        <p:sp>
          <p:nvSpPr>
            <p:cNvPr id="28" name="object 3">
              <a:extLst>
                <a:ext uri="{FF2B5EF4-FFF2-40B4-BE49-F238E27FC236}">
                  <a16:creationId xmlns:a16="http://schemas.microsoft.com/office/drawing/2014/main" id="{4C583BB7-1392-C0D0-CCA2-564DF799BA00}"/>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ECoG Ns5/6</a:t>
              </a:r>
            </a:p>
          </p:txBody>
        </p:sp>
      </p:grpSp>
      <p:grpSp>
        <p:nvGrpSpPr>
          <p:cNvPr id="29" name="Group 28">
            <a:extLst>
              <a:ext uri="{FF2B5EF4-FFF2-40B4-BE49-F238E27FC236}">
                <a16:creationId xmlns:a16="http://schemas.microsoft.com/office/drawing/2014/main" id="{BF785889-F508-C9DE-F34C-23DF6CE7319C}"/>
              </a:ext>
            </a:extLst>
          </p:cNvPr>
          <p:cNvGrpSpPr/>
          <p:nvPr/>
        </p:nvGrpSpPr>
        <p:grpSpPr>
          <a:xfrm>
            <a:off x="565741" y="8337996"/>
            <a:ext cx="5139504" cy="1031240"/>
            <a:chOff x="575958" y="2582797"/>
            <a:chExt cx="5139504" cy="5815078"/>
          </a:xfrm>
        </p:grpSpPr>
        <p:pic>
          <p:nvPicPr>
            <p:cNvPr id="30" name="object 3">
              <a:extLst>
                <a:ext uri="{FF2B5EF4-FFF2-40B4-BE49-F238E27FC236}">
                  <a16:creationId xmlns:a16="http://schemas.microsoft.com/office/drawing/2014/main" id="{97FF1B34-35E1-CB9E-AFDF-C1EE7D8D99FA}"/>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575958" y="2582797"/>
              <a:ext cx="5056492" cy="5815078"/>
            </a:xfrm>
            <a:prstGeom prst="rect">
              <a:avLst/>
            </a:prstGeom>
          </p:spPr>
        </p:pic>
        <p:sp>
          <p:nvSpPr>
            <p:cNvPr id="31" name="object 3">
              <a:extLst>
                <a:ext uri="{FF2B5EF4-FFF2-40B4-BE49-F238E27FC236}">
                  <a16:creationId xmlns:a16="http://schemas.microsoft.com/office/drawing/2014/main" id="{17656FEF-8CFB-3319-E576-C235F8F1518B}"/>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3D Trajectory</a:t>
              </a:r>
            </a:p>
          </p:txBody>
        </p:sp>
      </p:grpSp>
      <p:pic>
        <p:nvPicPr>
          <p:cNvPr id="8" name="object 3">
            <a:extLst>
              <a:ext uri="{FF2B5EF4-FFF2-40B4-BE49-F238E27FC236}">
                <a16:creationId xmlns:a16="http://schemas.microsoft.com/office/drawing/2014/main" id="{5D5A2B59-8830-76C5-6838-09AF419D1A65}"/>
              </a:ext>
            </a:extLst>
          </p:cNvPr>
          <p:cNvPicPr/>
          <p:nvPr/>
        </p:nvPicPr>
        <p:blipFill>
          <a:blip r:embed="rId7"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6553662" y="2454275"/>
            <a:ext cx="11083104" cy="2514600"/>
          </a:xfrm>
          <a:prstGeom prst="rect">
            <a:avLst/>
          </a:prstGeom>
        </p:spPr>
      </p:pic>
      <p:pic>
        <p:nvPicPr>
          <p:cNvPr id="9" name="object 3">
            <a:extLst>
              <a:ext uri="{FF2B5EF4-FFF2-40B4-BE49-F238E27FC236}">
                <a16:creationId xmlns:a16="http://schemas.microsoft.com/office/drawing/2014/main" id="{DD3A2CCF-6ABB-99B4-8CDB-8D84EE1DC124}"/>
              </a:ext>
            </a:extLst>
          </p:cNvPr>
          <p:cNvPicPr/>
          <p:nvPr/>
        </p:nvPicPr>
        <p:blipFill>
          <a:blip r:embed="rId7"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6553662" y="5329267"/>
            <a:ext cx="11083104" cy="2514600"/>
          </a:xfrm>
          <a:prstGeom prst="rect">
            <a:avLst/>
          </a:prstGeom>
        </p:spPr>
      </p:pic>
      <p:pic>
        <p:nvPicPr>
          <p:cNvPr id="15" name="object 3">
            <a:extLst>
              <a:ext uri="{FF2B5EF4-FFF2-40B4-BE49-F238E27FC236}">
                <a16:creationId xmlns:a16="http://schemas.microsoft.com/office/drawing/2014/main" id="{AC945928-045E-0FF5-BADB-AEB552F3EA57}"/>
              </a:ext>
            </a:extLst>
          </p:cNvPr>
          <p:cNvPicPr/>
          <p:nvPr/>
        </p:nvPicPr>
        <p:blipFill>
          <a:blip r:embed="rId7"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6553662" y="8337996"/>
            <a:ext cx="11083104" cy="2514600"/>
          </a:xfrm>
          <a:prstGeom prst="rect">
            <a:avLst/>
          </a:prstGeom>
        </p:spPr>
      </p:pic>
    </p:spTree>
    <p:extLst>
      <p:ext uri="{BB962C8B-B14F-4D97-AF65-F5344CB8AC3E}">
        <p14:creationId xmlns:p14="http://schemas.microsoft.com/office/powerpoint/2010/main" val="108987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2</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85007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3</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46479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rotWithShape="1">
          <a:blip r:embed="rId2" cstate="print"/>
          <a:srcRect r="353"/>
          <a:stretch/>
        </p:blipFill>
        <p:spPr>
          <a:xfrm>
            <a:off x="37915" y="30116"/>
            <a:ext cx="20032941" cy="11251966"/>
          </a:xfrm>
          <a:prstGeom prst="rect">
            <a:avLst/>
          </a:prstGeom>
        </p:spPr>
      </p:pic>
      <p:pic>
        <p:nvPicPr>
          <p:cNvPr id="3" name="object 3"/>
          <p:cNvPicPr/>
          <p:nvPr/>
        </p:nvPicPr>
        <p:blipFill>
          <a:blip r:embed="rId3" cstate="print"/>
          <a:stretch>
            <a:fillRect/>
          </a:stretch>
        </p:blipFill>
        <p:spPr>
          <a:xfrm>
            <a:off x="460779" y="8439489"/>
            <a:ext cx="1350720" cy="1811459"/>
          </a:xfrm>
          <a:prstGeom prst="rect">
            <a:avLst/>
          </a:prstGeom>
        </p:spPr>
      </p:pic>
      <p:pic>
        <p:nvPicPr>
          <p:cNvPr id="4" name="object 4"/>
          <p:cNvPicPr/>
          <p:nvPr/>
        </p:nvPicPr>
        <p:blipFill>
          <a:blip r:embed="rId3" cstate="print"/>
          <a:stretch>
            <a:fillRect/>
          </a:stretch>
        </p:blipFill>
        <p:spPr>
          <a:xfrm>
            <a:off x="1947636" y="8439489"/>
            <a:ext cx="1350750" cy="1811459"/>
          </a:xfrm>
          <a:prstGeom prst="rect">
            <a:avLst/>
          </a:prstGeom>
        </p:spPr>
      </p:pic>
      <p:pic>
        <p:nvPicPr>
          <p:cNvPr id="5" name="object 5"/>
          <p:cNvPicPr/>
          <p:nvPr/>
        </p:nvPicPr>
        <p:blipFill>
          <a:blip r:embed="rId3" cstate="print"/>
          <a:stretch>
            <a:fillRect/>
          </a:stretch>
        </p:blipFill>
        <p:spPr>
          <a:xfrm>
            <a:off x="3444970" y="8439489"/>
            <a:ext cx="1350752" cy="1811459"/>
          </a:xfrm>
          <a:prstGeom prst="rect">
            <a:avLst/>
          </a:prstGeom>
        </p:spPr>
      </p:pic>
      <p:pic>
        <p:nvPicPr>
          <p:cNvPr id="6" name="object 6"/>
          <p:cNvPicPr/>
          <p:nvPr/>
        </p:nvPicPr>
        <p:blipFill>
          <a:blip r:embed="rId3"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20" name="object 4">
            <a:extLst>
              <a:ext uri="{FF2B5EF4-FFF2-40B4-BE49-F238E27FC236}">
                <a16:creationId xmlns:a16="http://schemas.microsoft.com/office/drawing/2014/main" id="{DDAE9862-73D7-D202-68EF-49F8DBF665EA}"/>
              </a:ext>
            </a:extLst>
          </p:cNvPr>
          <p:cNvSpPr txBox="1">
            <a:spLocks/>
          </p:cNvSpPr>
          <p:nvPr/>
        </p:nvSpPr>
        <p:spPr>
          <a:xfrm>
            <a:off x="492946" y="382194"/>
            <a:ext cx="19118207" cy="1021562"/>
          </a:xfrm>
          <a:prstGeom prst="rect">
            <a:avLst/>
          </a:prstGeom>
        </p:spPr>
        <p:txBody>
          <a:bodyPr vert="horz" wrap="square" lIns="0" tIns="12065" rIns="0" bIns="0" rtlCol="0">
            <a:spAutoFit/>
          </a:bodyPr>
          <a:lstStyle>
            <a:lvl1pPr>
              <a:defRPr sz="3300" b="1" i="0">
                <a:solidFill>
                  <a:schemeClr val="tx1"/>
                </a:solidFill>
                <a:latin typeface="Diagramm Bold"/>
                <a:ea typeface="+mj-ea"/>
                <a:cs typeface="Diagramm Bold"/>
              </a:defRPr>
            </a:lvl1p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OLD FORMULAS</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4215863" y="4920431"/>
            <a:ext cx="11653520" cy="1030605"/>
          </a:xfrm>
          <a:prstGeom prst="rect">
            <a:avLst/>
          </a:prstGeom>
        </p:spPr>
        <p:txBody>
          <a:bodyPr vert="horz" wrap="square" lIns="0" tIns="12065" rIns="0" bIns="0" rtlCol="0">
            <a:spAutoFit/>
          </a:bodyPr>
          <a:lstStyle/>
          <a:p>
            <a:pPr marL="12700">
              <a:lnSpc>
                <a:spcPct val="100000"/>
              </a:lnSpc>
              <a:spcBef>
                <a:spcPts val="95"/>
              </a:spcBef>
            </a:pPr>
            <a:r>
              <a:rPr sz="6600" b="1" spc="-200" dirty="0">
                <a:latin typeface="Diagramm Bold"/>
                <a:cs typeface="Diagramm Bold"/>
              </a:rPr>
              <a:t>VIDEO/IMAGE</a:t>
            </a:r>
            <a:r>
              <a:rPr sz="6600" b="1" spc="405" dirty="0">
                <a:latin typeface="Diagramm Bold"/>
                <a:cs typeface="Diagramm Bold"/>
              </a:rPr>
              <a:t> </a:t>
            </a:r>
            <a:r>
              <a:rPr sz="6600" b="1" spc="-204" dirty="0">
                <a:latin typeface="Diagramm Bold"/>
                <a:cs typeface="Diagramm Bold"/>
              </a:rPr>
              <a:t>FULL</a:t>
            </a:r>
            <a:r>
              <a:rPr sz="6600" b="1" spc="409" dirty="0">
                <a:latin typeface="Diagramm Bold"/>
                <a:cs typeface="Diagramm Bold"/>
              </a:rPr>
              <a:t> </a:t>
            </a:r>
            <a:r>
              <a:rPr sz="6600" b="1" spc="-225" dirty="0">
                <a:latin typeface="Diagramm Bold"/>
                <a:cs typeface="Diagramm Bold"/>
              </a:rPr>
              <a:t>SCREEN</a:t>
            </a:r>
            <a:endParaRPr sz="6600" dirty="0">
              <a:latin typeface="Diagramm Bold"/>
              <a:cs typeface="Diagramm Bold"/>
            </a:endParaRPr>
          </a:p>
        </p:txBody>
      </p:sp>
      <p:sp>
        <p:nvSpPr>
          <p:cNvPr id="4" name="object 4"/>
          <p:cNvSpPr txBox="1">
            <a:spLocks noGrp="1"/>
          </p:cNvSpPr>
          <p:nvPr>
            <p:ph type="ctr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6753723" y="3"/>
            <a:ext cx="13350376" cy="11308549"/>
          </a:xfrm>
          <a:prstGeom prst="rect">
            <a:avLst/>
          </a:prstGeom>
        </p:spPr>
      </p:pic>
      <p:pic>
        <p:nvPicPr>
          <p:cNvPr id="4" name="object 4"/>
          <p:cNvPicPr/>
          <p:nvPr/>
        </p:nvPicPr>
        <p:blipFill>
          <a:blip r:embed="rId4" cstate="print"/>
          <a:stretch>
            <a:fillRect/>
          </a:stretch>
        </p:blipFill>
        <p:spPr>
          <a:xfrm>
            <a:off x="460779" y="8439489"/>
            <a:ext cx="1350720" cy="1811459"/>
          </a:xfrm>
          <a:prstGeom prst="rect">
            <a:avLst/>
          </a:prstGeom>
        </p:spPr>
      </p:pic>
      <p:pic>
        <p:nvPicPr>
          <p:cNvPr id="5" name="object 5"/>
          <p:cNvPicPr/>
          <p:nvPr/>
        </p:nvPicPr>
        <p:blipFill>
          <a:blip r:embed="rId4" cstate="print"/>
          <a:stretch>
            <a:fillRect/>
          </a:stretch>
        </p:blipFill>
        <p:spPr>
          <a:xfrm>
            <a:off x="1947636" y="8439489"/>
            <a:ext cx="1350750" cy="1811459"/>
          </a:xfrm>
          <a:prstGeom prst="rect">
            <a:avLst/>
          </a:prstGeom>
        </p:spPr>
      </p:pic>
      <p:pic>
        <p:nvPicPr>
          <p:cNvPr id="6" name="object 6"/>
          <p:cNvPicPr/>
          <p:nvPr/>
        </p:nvPicPr>
        <p:blipFill>
          <a:blip r:embed="rId4" cstate="print"/>
          <a:stretch>
            <a:fillRect/>
          </a:stretch>
        </p:blipFill>
        <p:spPr>
          <a:xfrm>
            <a:off x="3444970" y="8439489"/>
            <a:ext cx="1350752" cy="1811459"/>
          </a:xfrm>
          <a:prstGeom prst="rect">
            <a:avLst/>
          </a:prstGeom>
        </p:spPr>
      </p:pic>
      <p:pic>
        <p:nvPicPr>
          <p:cNvPr id="7" name="object 7"/>
          <p:cNvPicPr/>
          <p:nvPr/>
        </p:nvPicPr>
        <p:blipFill>
          <a:blip r:embed="rId4"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11" name="object 11"/>
          <p:cNvSpPr txBox="1">
            <a:spLocks noGrp="1"/>
          </p:cNvSpPr>
          <p:nvPr>
            <p:ph type="title"/>
          </p:nvPr>
        </p:nvSpPr>
        <p:spPr>
          <a:xfrm>
            <a:off x="478701" y="396875"/>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10" name="Picture 9" descr="A white paper with black text&#10;&#10;Description automatically generated">
            <a:extLst>
              <a:ext uri="{FF2B5EF4-FFF2-40B4-BE49-F238E27FC236}">
                <a16:creationId xmlns:a16="http://schemas.microsoft.com/office/drawing/2014/main" id="{FCE6AC14-2A5A-3EC3-7F7F-01892B36D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3072312"/>
            <a:ext cx="15176500" cy="4937478"/>
          </a:xfrm>
          <a:prstGeom prst="rect">
            <a:avLst/>
          </a:prstGeom>
        </p:spPr>
      </p:pic>
    </p:spTree>
    <p:extLst>
      <p:ext uri="{BB962C8B-B14F-4D97-AF65-F5344CB8AC3E}">
        <p14:creationId xmlns:p14="http://schemas.microsoft.com/office/powerpoint/2010/main" val="83819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24789"/>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E522C6E9-4561-7A9E-1DA7-A300F23EFC12}"/>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a:extLst>
              <a:ext uri="{FF2B5EF4-FFF2-40B4-BE49-F238E27FC236}">
                <a16:creationId xmlns:a16="http://schemas.microsoft.com/office/drawing/2014/main" id="{337AAA7B-4E99-981C-7899-943FC4046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805" y="2682875"/>
            <a:ext cx="12896490" cy="5943600"/>
          </a:xfrm>
          <a:prstGeom prst="rect">
            <a:avLst/>
          </a:prstGeom>
        </p:spPr>
      </p:pic>
    </p:spTree>
    <p:extLst>
      <p:ext uri="{BB962C8B-B14F-4D97-AF65-F5344CB8AC3E}">
        <p14:creationId xmlns:p14="http://schemas.microsoft.com/office/powerpoint/2010/main" val="47874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with medium confidence">
            <a:extLst>
              <a:ext uri="{FF2B5EF4-FFF2-40B4-BE49-F238E27FC236}">
                <a16:creationId xmlns:a16="http://schemas.microsoft.com/office/drawing/2014/main" id="{6F8245B1-1AF0-85BD-B6E0-2ADA37003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250" y="1675437"/>
            <a:ext cx="9753600" cy="8475038"/>
          </a:xfrm>
          <a:prstGeom prst="rect">
            <a:avLst/>
          </a:prstGeom>
        </p:spPr>
      </p:pic>
    </p:spTree>
    <p:extLst>
      <p:ext uri="{BB962C8B-B14F-4D97-AF65-F5344CB8AC3E}">
        <p14:creationId xmlns:p14="http://schemas.microsoft.com/office/powerpoint/2010/main" val="20084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4" name="Picture 3" descr="A math equation with black text&#10;&#10;Description automatically generated">
            <a:extLst>
              <a:ext uri="{FF2B5EF4-FFF2-40B4-BE49-F238E27FC236}">
                <a16:creationId xmlns:a16="http://schemas.microsoft.com/office/drawing/2014/main" id="{A6AA7827-6E32-4785-C40F-9381D34A9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710" y="2530475"/>
            <a:ext cx="13630680" cy="6248400"/>
          </a:xfrm>
          <a:prstGeom prst="rect">
            <a:avLst/>
          </a:prstGeom>
        </p:spPr>
      </p:pic>
    </p:spTree>
    <p:extLst>
      <p:ext uri="{BB962C8B-B14F-4D97-AF65-F5344CB8AC3E}">
        <p14:creationId xmlns:p14="http://schemas.microsoft.com/office/powerpoint/2010/main" val="362938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1CD7F56C-C847-2F8B-4AAB-C45DCD20EAA5}"/>
              </a:ext>
            </a:extLst>
          </p:cNvPr>
          <p:cNvSpPr txBox="1"/>
          <p:nvPr/>
        </p:nvSpPr>
        <p:spPr>
          <a:xfrm>
            <a:off x="495889" y="2384869"/>
            <a:ext cx="19118207" cy="6539611"/>
          </a:xfrm>
          <a:prstGeom prst="rect">
            <a:avLst/>
          </a:prstGeom>
        </p:spPr>
        <p:txBody>
          <a:bodyPr vert="horz" wrap="square" lIns="0" tIns="12065" rIns="0" bIns="0" rtlCol="0">
            <a:spAutoFit/>
          </a:bodyPr>
          <a:lstStyle/>
          <a:p>
            <a:pPr marL="12700">
              <a:lnSpc>
                <a:spcPct val="100000"/>
              </a:lnSpc>
              <a:spcBef>
                <a:spcPts val="95"/>
              </a:spcBef>
            </a:pPr>
            <a:r>
              <a:rPr lang="en-US" sz="6600" b="1" spc="-200" dirty="0">
                <a:latin typeface="Diagramm Bold"/>
                <a:cs typeface="Diagramm Bold"/>
              </a:rPr>
              <a:t>Logic Flaw:</a:t>
            </a:r>
          </a:p>
          <a:p>
            <a:pPr marL="12700">
              <a:lnSpc>
                <a:spcPct val="100000"/>
              </a:lnSpc>
              <a:spcBef>
                <a:spcPts val="95"/>
              </a:spcBef>
            </a:pPr>
            <a:endParaRPr lang="en-US" b="1" spc="-200" dirty="0">
              <a:latin typeface="Diagramm Bold"/>
              <a:cs typeface="Diagramm Bold"/>
            </a:endParaRP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Constructing X with projections M along diagonal enforces linear independence between camera angles</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Quasi-square matrix X with repeating sequence of projection matrices forces X to be (2*frames*angles)x(3*frames*angles) per chunk</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Large X and W increase size of matrix inversion task, contributing to slowness</a:t>
            </a:r>
          </a:p>
          <a:p>
            <a:pPr marL="869950" indent="-857250">
              <a:lnSpc>
                <a:spcPct val="100000"/>
              </a:lnSpc>
              <a:spcBef>
                <a:spcPts val="95"/>
              </a:spcBef>
              <a:buFont typeface="Arial" panose="020B0604020202020204" pitchFamily="34" charset="0"/>
              <a:buChar char="•"/>
            </a:pPr>
            <a:endParaRPr sz="3600" dirty="0">
              <a:latin typeface="Diagramm Bold"/>
              <a:cs typeface="Diagramm Bold"/>
            </a:endParaRPr>
          </a:p>
        </p:txBody>
      </p:sp>
    </p:spTree>
    <p:extLst>
      <p:ext uri="{BB962C8B-B14F-4D97-AF65-F5344CB8AC3E}">
        <p14:creationId xmlns:p14="http://schemas.microsoft.com/office/powerpoint/2010/main" val="116443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Plan For Revision</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339486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1289050" y="2517919"/>
            <a:ext cx="16535400" cy="627351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Single-frame iterative approach:</a:t>
            </a:r>
          </a:p>
          <a:p>
            <a:pPr marL="12700">
              <a:lnSpc>
                <a:spcPct val="100000"/>
              </a:lnSpc>
              <a:spcBef>
                <a:spcPts val="120"/>
              </a:spcBef>
            </a:pPr>
            <a:endParaRPr lang="en-US" b="1" spc="-254" dirty="0">
              <a:latin typeface="Diagramm"/>
              <a:cs typeface="Diagramm"/>
            </a:endParaRPr>
          </a:p>
          <a:p>
            <a:pPr marL="584200" indent="-571500">
              <a:lnSpc>
                <a:spcPct val="150000"/>
              </a:lnSpc>
              <a:spcBef>
                <a:spcPts val="120"/>
              </a:spcBef>
              <a:buFont typeface="Arial" panose="020B0604020202020204" pitchFamily="34" charset="0"/>
              <a:buChar char="•"/>
            </a:pPr>
            <a:r>
              <a:rPr lang="en-US" sz="4400" dirty="0">
                <a:latin typeface="Diagramm"/>
                <a:cs typeface="Diagramm"/>
              </a:rPr>
              <a:t>Construct equation for estimating one 3D point at a time</a:t>
            </a:r>
          </a:p>
          <a:p>
            <a:pPr marL="584200" indent="-571500">
              <a:lnSpc>
                <a:spcPct val="150000"/>
              </a:lnSpc>
              <a:spcBef>
                <a:spcPts val="120"/>
              </a:spcBef>
              <a:buFont typeface="Arial" panose="020B0604020202020204" pitchFamily="34" charset="0"/>
              <a:buChar char="•"/>
            </a:pPr>
            <a:r>
              <a:rPr lang="en-US" sz="4400" dirty="0">
                <a:latin typeface="Diagramm"/>
                <a:cs typeface="Diagramm"/>
              </a:rPr>
              <a:t>Minimize size of matrices for inversion</a:t>
            </a:r>
          </a:p>
          <a:p>
            <a:pPr marL="584200" indent="-571500">
              <a:lnSpc>
                <a:spcPct val="150000"/>
              </a:lnSpc>
              <a:spcBef>
                <a:spcPts val="120"/>
              </a:spcBef>
              <a:buFont typeface="Arial" panose="020B0604020202020204" pitchFamily="34" charset="0"/>
              <a:buChar char="•"/>
            </a:pPr>
            <a:r>
              <a:rPr lang="en-US" sz="4400" dirty="0">
                <a:latin typeface="Diagramm"/>
                <a:cs typeface="Diagramm"/>
              </a:rPr>
              <a:t>Capitalize on CPU speed vs. large linear operations</a:t>
            </a:r>
          </a:p>
          <a:p>
            <a:pPr marL="584200" indent="-571500">
              <a:lnSpc>
                <a:spcPct val="150000"/>
              </a:lnSpc>
              <a:spcBef>
                <a:spcPts val="120"/>
              </a:spcBef>
              <a:buFont typeface="Arial" panose="020B0604020202020204" pitchFamily="34" charset="0"/>
              <a:buChar char="•"/>
            </a:pPr>
            <a:r>
              <a:rPr lang="en-US" sz="4400" dirty="0">
                <a:latin typeface="Diagramm"/>
                <a:cs typeface="Diagramm"/>
              </a:rPr>
              <a:t>Continuously update projection matrix for each point to minimize transformation error</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extLst>
      <p:ext uri="{BB962C8B-B14F-4D97-AF65-F5344CB8AC3E}">
        <p14:creationId xmlns:p14="http://schemas.microsoft.com/office/powerpoint/2010/main" val="430438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2874</TotalTime>
  <Words>847</Words>
  <Application>Microsoft Macintosh PowerPoint</Application>
  <PresentationFormat>Custom</PresentationFormat>
  <Paragraphs>107</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Arial</vt:lpstr>
      <vt:lpstr>Calibri</vt:lpstr>
      <vt:lpstr>Diagramm</vt:lpstr>
      <vt:lpstr>Diagramm Bold</vt:lpstr>
      <vt:lpstr>Diagramm Light</vt:lpstr>
      <vt:lpstr>Office Theme</vt:lpstr>
      <vt:lpstr>N. Saadat Weighted Least Squares Estimation of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PowerPoint Presentation</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BLOCH RESTORING HEMODYNAMICS STABILITY AFTER NEUROLOGICAL DISORDERS</dc:title>
  <cp:lastModifiedBy>Saadat, Neekon</cp:lastModifiedBy>
  <cp:revision>43</cp:revision>
  <dcterms:created xsi:type="dcterms:W3CDTF">2021-03-26T22:26:49Z</dcterms:created>
  <dcterms:modified xsi:type="dcterms:W3CDTF">2024-07-09T14:20:38Z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2021-03-26T00:00:00Z</vt:filetime>
  </property>
  <property fmtid="{D5CDD505-2E9C-101B-9397-08002B2CF9AE}" pid="3" name="Creator">
    <vt:lpwstr>PDF Presentation Adobe Photoshop </vt:lpwstr>
  </property>
  <property fmtid="{D5CDD505-2E9C-101B-9397-08002B2CF9AE}" pid="4" name="LastSaved">
    <vt:filetime>2021-03-26T00:00:00Z</vt:filetime>
  </property>
</Properties>
</file>