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2" r:id="rId4"/>
    <p:sldId id="274" r:id="rId5"/>
    <p:sldId id="275" r:id="rId6"/>
    <p:sldId id="277" r:id="rId7"/>
    <p:sldId id="278" r:id="rId8"/>
    <p:sldId id="271" r:id="rId9"/>
    <p:sldId id="273" r:id="rId10"/>
    <p:sldId id="280" r:id="rId11"/>
    <p:sldId id="279" r:id="rId12"/>
    <p:sldId id="262" r:id="rId13"/>
    <p:sldId id="259" r:id="rId14"/>
    <p:sldId id="257" r:id="rId15"/>
    <p:sldId id="261" r:id="rId16"/>
    <p:sldId id="260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20104100" cy="11309350"/>
  <p:notesSz cx="20104100" cy="11309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3"/>
  </p:normalViewPr>
  <p:slideViewPr>
    <p:cSldViewPr>
      <p:cViewPr varScale="1">
        <p:scale>
          <a:sx n="58" d="100"/>
          <a:sy n="58" d="100"/>
        </p:scale>
        <p:origin x="280" y="6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2050" y="8845453"/>
            <a:ext cx="9543579" cy="2014013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R="31750" algn="r">
              <a:lnSpc>
                <a:spcPct val="100000"/>
              </a:lnSpc>
              <a:spcBef>
                <a:spcPts val="1145"/>
              </a:spcBef>
            </a:pPr>
            <a:r>
              <a:rPr lang="en-US" sz="4950" b="0" spc="-25" dirty="0">
                <a:solidFill>
                  <a:srgbClr val="DF4850"/>
                </a:solidFill>
                <a:latin typeface="Diagramm Light"/>
                <a:cs typeface="Diagramm Light"/>
              </a:rPr>
              <a:t>N. Saadat</a:t>
            </a:r>
          </a:p>
          <a:p>
            <a:pPr marL="1038225" marR="5080" indent="-1026160" algn="r">
              <a:lnSpc>
                <a:spcPct val="100000"/>
              </a:lnSpc>
              <a:spcBef>
                <a:spcPts val="6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of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spc="-5" dirty="0">
                <a:solidFill>
                  <a:schemeClr val="bg1"/>
                </a:solidFill>
              </a:rPr>
              <a:t>3D Body Part Trajectories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650" y="2280803"/>
            <a:ext cx="6248400" cy="7409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b="1" spc="-254" dirty="0">
                <a:latin typeface="Diagramm"/>
                <a:cs typeface="Diagramm"/>
              </a:rPr>
              <a:t>TASK #1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b="1" spc="-254" dirty="0">
              <a:latin typeface="Diagramm"/>
              <a:cs typeface="Diagramm"/>
            </a:endParaRPr>
          </a:p>
          <a:p>
            <a:pPr marL="12700">
              <a:lnSpc>
                <a:spcPct val="150000"/>
              </a:lnSpc>
              <a:spcBef>
                <a:spcPts val="120"/>
              </a:spcBef>
            </a:pPr>
            <a:r>
              <a:rPr lang="en-US" sz="4000" spc="-254" dirty="0">
                <a:latin typeface="Diagramm"/>
                <a:cs typeface="Diagramm"/>
              </a:rPr>
              <a:t>Retrain DLC model to follow </a:t>
            </a:r>
            <a:r>
              <a:rPr lang="en-US" sz="4000" spc="-254" dirty="0" err="1">
                <a:latin typeface="Diagramm"/>
                <a:cs typeface="Diagramm"/>
              </a:rPr>
              <a:t>keypoints</a:t>
            </a:r>
            <a:r>
              <a:rPr lang="en-US" sz="4000" spc="-254" dirty="0">
                <a:latin typeface="Diagramm"/>
                <a:cs typeface="Diagramm"/>
              </a:rPr>
              <a:t>. Write </a:t>
            </a:r>
            <a:r>
              <a:rPr lang="en-US" sz="4000" spc="-254" dirty="0" err="1">
                <a:latin typeface="Diagramm"/>
                <a:cs typeface="Diagramm"/>
              </a:rPr>
              <a:t>Matlab</a:t>
            </a:r>
            <a:r>
              <a:rPr lang="en-US" sz="4000" spc="-254" dirty="0">
                <a:latin typeface="Diagramm"/>
                <a:cs typeface="Diagramm"/>
              </a:rPr>
              <a:t> script to convert noisy tracking data for </a:t>
            </a:r>
            <a:r>
              <a:rPr lang="en-US" sz="4000" spc="-254" dirty="0" err="1">
                <a:latin typeface="Diagramm"/>
                <a:cs typeface="Diagramm"/>
              </a:rPr>
              <a:t>keypoints</a:t>
            </a:r>
            <a:r>
              <a:rPr lang="en-US" sz="4000" spc="-254" dirty="0">
                <a:latin typeface="Diagramm"/>
                <a:cs typeface="Diagramm"/>
              </a:rPr>
              <a:t> into discrete positions + transition times.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4000" b="1" spc="-254" dirty="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C0022F7-75DB-FC2E-84AF-4FF8AE895313}"/>
              </a:ext>
            </a:extLst>
          </p:cNvPr>
          <p:cNvSpPr txBox="1"/>
          <p:nvPr/>
        </p:nvSpPr>
        <p:spPr>
          <a:xfrm>
            <a:off x="7305675" y="2280803"/>
            <a:ext cx="6248400" cy="88896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b="1" spc="-254" dirty="0">
                <a:latin typeface="Diagramm"/>
                <a:cs typeface="Diagramm"/>
              </a:rPr>
              <a:t>TASK #2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b="1" spc="-254" dirty="0">
              <a:latin typeface="Diagramm"/>
              <a:cs typeface="Diagramm"/>
            </a:endParaRPr>
          </a:p>
          <a:p>
            <a:pPr marL="12700">
              <a:lnSpc>
                <a:spcPct val="150000"/>
              </a:lnSpc>
              <a:spcBef>
                <a:spcPts val="120"/>
              </a:spcBef>
            </a:pPr>
            <a:r>
              <a:rPr lang="en-US" sz="4000" spc="-254" dirty="0">
                <a:latin typeface="Diagramm"/>
                <a:cs typeface="Diagramm"/>
              </a:rPr>
              <a:t>Refactor Rust WLS implementation to store frame-associated projections and to estimate 3D points individually. Implement likelihood and slew-rate gating, then interpolate missing points.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DB72D3-5037-884D-ADD9-0F2E56122BF7}"/>
              </a:ext>
            </a:extLst>
          </p:cNvPr>
          <p:cNvSpPr txBox="1"/>
          <p:nvPr/>
        </p:nvSpPr>
        <p:spPr>
          <a:xfrm>
            <a:off x="13855700" y="2280803"/>
            <a:ext cx="6026150" cy="76277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b="1" spc="-254" dirty="0">
                <a:latin typeface="Diagramm"/>
                <a:cs typeface="Diagramm"/>
              </a:rPr>
              <a:t>TASK #3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b="1" spc="-254" dirty="0">
              <a:latin typeface="Diagramm"/>
              <a:cs typeface="Diagramm"/>
            </a:endParaRPr>
          </a:p>
          <a:p>
            <a:pPr marL="12700">
              <a:lnSpc>
                <a:spcPct val="150000"/>
              </a:lnSpc>
              <a:spcBef>
                <a:spcPts val="120"/>
              </a:spcBef>
            </a:pPr>
            <a:r>
              <a:rPr lang="en-US" sz="4000" spc="-254" dirty="0">
                <a:latin typeface="Diagramm"/>
                <a:cs typeface="Diagramm"/>
              </a:rPr>
              <a:t>Verify performance at each stage; Overlay random selection of </a:t>
            </a:r>
            <a:r>
              <a:rPr lang="en-US" sz="4000" spc="-254" dirty="0" err="1">
                <a:latin typeface="Diagramm"/>
                <a:cs typeface="Diagramm"/>
              </a:rPr>
              <a:t>keypoints</a:t>
            </a:r>
            <a:r>
              <a:rPr lang="en-US" sz="4000" spc="-254" dirty="0">
                <a:latin typeface="Diagramm"/>
                <a:cs typeface="Diagramm"/>
              </a:rPr>
              <a:t> from processed coordinates; Estimate 5 3D points before and after a projection change.</a:t>
            </a:r>
          </a:p>
        </p:txBody>
      </p:sp>
    </p:spTree>
    <p:extLst>
      <p:ext uri="{BB962C8B-B14F-4D97-AF65-F5344CB8AC3E}">
        <p14:creationId xmlns:p14="http://schemas.microsoft.com/office/powerpoint/2010/main" val="215697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dirty="0">
                <a:solidFill>
                  <a:schemeClr val="bg1"/>
                </a:solidFill>
                <a:latin typeface="Diagramm Bold"/>
                <a:cs typeface="Diagramm Bold"/>
              </a:rPr>
              <a:t>TITLE</a:t>
            </a:r>
            <a:endParaRPr sz="6600" b="1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7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r="353"/>
          <a:stretch/>
        </p:blipFill>
        <p:spPr>
          <a:xfrm>
            <a:off x="37915" y="30116"/>
            <a:ext cx="20032941" cy="112519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DAE9862-73D7-D202-68EF-49F8DBF665EA}"/>
              </a:ext>
            </a:extLst>
          </p:cNvPr>
          <p:cNvSpPr txBox="1">
            <a:spLocks/>
          </p:cNvSpPr>
          <p:nvPr/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ea typeface="+mj-ea"/>
                <a:cs typeface="Diagramm Bold"/>
              </a:defRPr>
            </a:lvl1pPr>
          </a:lstStyle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5863" y="4920431"/>
            <a:ext cx="116535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latin typeface="Diagramm Bold"/>
                <a:cs typeface="Diagramm Bold"/>
              </a:rPr>
              <a:t>VIDEO/IMAGE</a:t>
            </a:r>
            <a:r>
              <a:rPr sz="6600" b="1" spc="405" dirty="0">
                <a:latin typeface="Diagramm Bold"/>
                <a:cs typeface="Diagramm Bold"/>
              </a:rPr>
              <a:t> </a:t>
            </a:r>
            <a:r>
              <a:rPr sz="6600" b="1" spc="-204" dirty="0">
                <a:latin typeface="Diagramm Bold"/>
                <a:cs typeface="Diagramm Bold"/>
              </a:rPr>
              <a:t>FULL</a:t>
            </a:r>
            <a:r>
              <a:rPr sz="6600" b="1" spc="409" dirty="0">
                <a:latin typeface="Diagramm Bold"/>
                <a:cs typeface="Diagramm Bold"/>
              </a:rPr>
              <a:t> </a:t>
            </a:r>
            <a:r>
              <a:rPr sz="6600" b="1" spc="-225" dirty="0">
                <a:latin typeface="Diagramm Bold"/>
                <a:cs typeface="Diagramm Bold"/>
              </a:rPr>
              <a:t>SCREEN</a:t>
            </a:r>
            <a:endParaRPr sz="6600" dirty="0"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723" y="3"/>
            <a:ext cx="13350376" cy="11308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8701" y="396875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dirty="0">
                <a:solidFill>
                  <a:schemeClr val="bg1"/>
                </a:solidFill>
                <a:latin typeface="Diagramm Bold"/>
                <a:cs typeface="Diagramm Bold"/>
              </a:rPr>
              <a:t>OLD FORMULAS</a:t>
            </a:r>
            <a:endParaRPr sz="6600" b="1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24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522C6E9-4561-7A9E-1DA7-A300F23EF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10" name="Picture 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CE6AC14-2A5A-3EC3-7F7F-01892B36D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072312"/>
            <a:ext cx="15176500" cy="49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6" name="Picture 5" descr="A white text with black text&#10;&#10;Description automatically generated">
            <a:extLst>
              <a:ext uri="{FF2B5EF4-FFF2-40B4-BE49-F238E27FC236}">
                <a16:creationId xmlns:a16="http://schemas.microsoft.com/office/drawing/2014/main" id="{337AAA7B-4E99-981C-7899-943FC404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05" y="2682875"/>
            <a:ext cx="128964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6" name="Picture 5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F8245B1-1AF0-85BD-B6E0-2ADA3700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1675437"/>
            <a:ext cx="9753600" cy="8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4" name="Picture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A6AA7827-6E32-4785-C40F-9381D34A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10" y="2530475"/>
            <a:ext cx="1363068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D7F56C-C847-2F8B-4AAB-C45DCD20EAA5}"/>
              </a:ext>
            </a:extLst>
          </p:cNvPr>
          <p:cNvSpPr txBox="1"/>
          <p:nvPr/>
        </p:nvSpPr>
        <p:spPr>
          <a:xfrm>
            <a:off x="495889" y="2384869"/>
            <a:ext cx="19118207" cy="6539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600" b="1" spc="-200" dirty="0">
                <a:latin typeface="Diagramm Bold"/>
                <a:cs typeface="Diagramm Bold"/>
              </a:rPr>
              <a:t>Logic Flaw: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spc="-200" dirty="0">
              <a:latin typeface="Diagramm Bold"/>
              <a:cs typeface="Diagramm Bold"/>
            </a:endParaRPr>
          </a:p>
          <a:p>
            <a:pPr marL="869950" indent="-8572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4000" spc="-200" dirty="0">
                <a:latin typeface="Diagramm Bold"/>
                <a:cs typeface="Diagramm Bold"/>
              </a:rPr>
              <a:t>Constructing X with projections M along diagonal enforces linear independence between camera angles</a:t>
            </a:r>
          </a:p>
          <a:p>
            <a:pPr marL="869950" indent="-8572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4000" spc="-200" dirty="0">
                <a:latin typeface="Diagramm Bold"/>
                <a:cs typeface="Diagramm Bold"/>
              </a:rPr>
              <a:t>Quasi-square matrix X with repeating sequence of projection matrices forces X to be (2*frames*angles)x(3*frames*angles) per chunk</a:t>
            </a:r>
          </a:p>
          <a:p>
            <a:pPr marL="869950" indent="-8572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4000" spc="-200" dirty="0">
                <a:latin typeface="Diagramm Bold"/>
                <a:cs typeface="Diagramm Bold"/>
              </a:rPr>
              <a:t>Large X and W increase size of matrix inversion task, contributing to slowness</a:t>
            </a:r>
          </a:p>
          <a:p>
            <a:pPr marL="869950" indent="-8572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3600" dirty="0">
              <a:latin typeface="Diagramm Bold"/>
              <a:cs typeface="Diagramm Bold"/>
            </a:endParaRPr>
          </a:p>
        </p:txBody>
      </p:sp>
    </p:spTree>
    <p:extLst>
      <p:ext uri="{BB962C8B-B14F-4D97-AF65-F5344CB8AC3E}">
        <p14:creationId xmlns:p14="http://schemas.microsoft.com/office/powerpoint/2010/main" val="11644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dirty="0">
                <a:solidFill>
                  <a:schemeClr val="bg1"/>
                </a:solidFill>
                <a:latin typeface="Diagramm Bold"/>
                <a:cs typeface="Diagramm Bold"/>
              </a:rPr>
              <a:t>Plan For Revision</a:t>
            </a:r>
            <a:endParaRPr sz="6600" b="1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8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9050" y="2517919"/>
            <a:ext cx="16535400" cy="62735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b="1" spc="-254" dirty="0">
                <a:latin typeface="Diagramm"/>
                <a:cs typeface="Diagramm"/>
              </a:rPr>
              <a:t>Single-frame iterative approach: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b="1" spc="-254" dirty="0">
              <a:latin typeface="Diagramm"/>
              <a:cs typeface="Diagramm"/>
            </a:endParaRPr>
          </a:p>
          <a:p>
            <a:pPr marL="584200" indent="-571500">
              <a:lnSpc>
                <a:spcPct val="15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Diagramm"/>
                <a:cs typeface="Diagramm"/>
              </a:rPr>
              <a:t>Construct equation for estimating one 3D point at a time</a:t>
            </a:r>
          </a:p>
          <a:p>
            <a:pPr marL="584200" indent="-571500">
              <a:lnSpc>
                <a:spcPct val="15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Diagramm"/>
                <a:cs typeface="Diagramm"/>
              </a:rPr>
              <a:t>Minimize size of matrices for inversion</a:t>
            </a:r>
          </a:p>
          <a:p>
            <a:pPr marL="584200" indent="-571500">
              <a:lnSpc>
                <a:spcPct val="15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Diagramm"/>
                <a:cs typeface="Diagramm"/>
              </a:rPr>
              <a:t>Capitalize on CPU speed vs. large linear operations</a:t>
            </a:r>
          </a:p>
          <a:p>
            <a:pPr marL="584200" indent="-571500">
              <a:lnSpc>
                <a:spcPct val="15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Diagramm"/>
                <a:cs typeface="Diagramm"/>
              </a:rPr>
              <a:t>Continuously update projection matrix for each point to minimize transformation error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43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488</Words>
  <Application>Microsoft Macintosh PowerPoint</Application>
  <PresentationFormat>Custom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Diagramm</vt:lpstr>
      <vt:lpstr>Diagramm Bold</vt:lpstr>
      <vt:lpstr>Diagramm Light</vt:lpstr>
      <vt:lpstr>Office Theme</vt:lpstr>
      <vt:lpstr>N. Saadat Weighted Least Squares Estimation of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PowerPoint Presentation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 BLOCH RESTORING HEMODYNAMICS STABILITY AFTER NEUROLOGICAL DISORDERS</dc:title>
  <cp:lastModifiedBy>Saadat, Neekon</cp:lastModifiedBy>
  <cp:revision>32</cp:revision>
  <dcterms:created xsi:type="dcterms:W3CDTF">2021-03-26T22:26:49Z</dcterms:created>
  <dcterms:modified xsi:type="dcterms:W3CDTF">2024-07-08T08:11:55Z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PDF Presentation Adobe Photoshop </vt:lpwstr>
  </property>
  <property fmtid="{D5CDD505-2E9C-101B-9397-08002B2CF9AE}" pid="4" name="LastSaved">
    <vt:filetime>2021-03-26T00:00:00Z</vt:filetime>
  </property>
</Properties>
</file>