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2" r:id="rId4"/>
    <p:sldId id="259" r:id="rId5"/>
    <p:sldId id="257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0104100" cy="11309350"/>
  <p:notesSz cx="20104100" cy="113093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4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3"/>
  </p:normalViewPr>
  <p:slideViewPr>
    <p:cSldViewPr>
      <p:cViewPr>
        <p:scale>
          <a:sx n="47" d="100"/>
          <a:sy n="47" d="100"/>
        </p:scale>
        <p:origin x="2184" y="10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2050" y="8845453"/>
            <a:ext cx="9543579" cy="2014013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R="31750" algn="r">
              <a:lnSpc>
                <a:spcPct val="100000"/>
              </a:lnSpc>
              <a:spcBef>
                <a:spcPts val="1145"/>
              </a:spcBef>
            </a:pPr>
            <a:r>
              <a:rPr lang="en-US" sz="4950" b="0" spc="-25" dirty="0">
                <a:solidFill>
                  <a:srgbClr val="DF4850"/>
                </a:solidFill>
                <a:latin typeface="Diagramm Light"/>
                <a:cs typeface="Diagramm Light"/>
              </a:rPr>
              <a:t>N. Saadat</a:t>
            </a:r>
          </a:p>
          <a:p>
            <a:pPr marL="1038225" marR="5080" indent="-1026160" algn="r">
              <a:lnSpc>
                <a:spcPct val="100000"/>
              </a:lnSpc>
              <a:spcBef>
                <a:spcPts val="695"/>
              </a:spcBef>
            </a:pPr>
            <a:r>
              <a:rPr lang="en-US" spc="-5" dirty="0">
                <a:solidFill>
                  <a:schemeClr val="bg1"/>
                </a:solidFill>
              </a:rPr>
              <a:t>Weighted Least Squares Estimation of</a:t>
            </a:r>
            <a:br>
              <a:rPr lang="en-US" spc="-5" dirty="0">
                <a:solidFill>
                  <a:schemeClr val="bg1"/>
                </a:solidFill>
              </a:rPr>
            </a:br>
            <a:r>
              <a:rPr lang="en-US" spc="-5" dirty="0">
                <a:solidFill>
                  <a:schemeClr val="bg1"/>
                </a:solidFill>
              </a:rPr>
              <a:t>3D Body Part Trajectories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latin typeface="Diagramm"/>
                <a:cs typeface="Diagramm"/>
              </a:rPr>
              <a:t>T</a:t>
            </a:r>
            <a:r>
              <a:rPr sz="2450" spc="-40" dirty="0">
                <a:latin typeface="Diagramm"/>
                <a:cs typeface="Diagramm"/>
              </a:rPr>
              <a:t>e</a:t>
            </a:r>
            <a:r>
              <a:rPr sz="2450" spc="-5" dirty="0">
                <a:latin typeface="Diagramm"/>
                <a:cs typeface="Diagramm"/>
              </a:rPr>
              <a:t>x</a:t>
            </a:r>
            <a:r>
              <a:rPr sz="2450" spc="-90" dirty="0">
                <a:latin typeface="Diagramm"/>
                <a:cs typeface="Diagramm"/>
              </a:rPr>
              <a:t>t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latin typeface="Diagramm"/>
                <a:cs typeface="Diagramm"/>
              </a:rPr>
              <a:t>T</a:t>
            </a:r>
            <a:r>
              <a:rPr sz="2450" spc="-40" dirty="0">
                <a:latin typeface="Diagramm"/>
                <a:cs typeface="Diagramm"/>
              </a:rPr>
              <a:t>e</a:t>
            </a:r>
            <a:r>
              <a:rPr sz="2450" spc="-5" dirty="0">
                <a:latin typeface="Diagramm"/>
                <a:cs typeface="Diagramm"/>
              </a:rPr>
              <a:t>x</a:t>
            </a:r>
            <a:r>
              <a:rPr sz="2450" spc="-90" dirty="0">
                <a:latin typeface="Diagramm"/>
                <a:cs typeface="Diagramm"/>
              </a:rPr>
              <a:t>t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-4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-5" dirty="0">
                <a:solidFill>
                  <a:schemeClr val="bg1"/>
                </a:solidFill>
                <a:latin typeface="Diagramm"/>
                <a:cs typeface="Diagramm"/>
              </a:rPr>
              <a:t>x</a:t>
            </a:r>
            <a:r>
              <a:rPr sz="2450" spc="-90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-4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-5" dirty="0">
                <a:solidFill>
                  <a:schemeClr val="bg1"/>
                </a:solidFill>
                <a:latin typeface="Diagramm"/>
                <a:cs typeface="Diagramm"/>
              </a:rPr>
              <a:t>x</a:t>
            </a:r>
            <a:r>
              <a:rPr sz="2450" spc="-90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latin typeface="Diagramm"/>
                <a:cs typeface="Diagramm"/>
              </a:rPr>
              <a:t>T</a:t>
            </a:r>
            <a:r>
              <a:rPr sz="2450" spc="-40" dirty="0">
                <a:latin typeface="Diagramm"/>
                <a:cs typeface="Diagramm"/>
              </a:rPr>
              <a:t>e</a:t>
            </a:r>
            <a:r>
              <a:rPr sz="2450" spc="-5" dirty="0">
                <a:latin typeface="Diagramm"/>
                <a:cs typeface="Diagramm"/>
              </a:rPr>
              <a:t>x</a:t>
            </a:r>
            <a:r>
              <a:rPr sz="2450" spc="-90" dirty="0">
                <a:latin typeface="Diagramm"/>
                <a:cs typeface="Diagramm"/>
              </a:rPr>
              <a:t>t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247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latin typeface="Diagramm"/>
                <a:cs typeface="Diagramm"/>
              </a:rPr>
              <a:t>T</a:t>
            </a:r>
            <a:r>
              <a:rPr sz="2450" spc="-40" dirty="0">
                <a:latin typeface="Diagramm"/>
                <a:cs typeface="Diagramm"/>
              </a:rPr>
              <a:t>e</a:t>
            </a:r>
            <a:r>
              <a:rPr sz="2450" spc="-5" dirty="0">
                <a:latin typeface="Diagramm"/>
                <a:cs typeface="Diagramm"/>
              </a:rPr>
              <a:t>x</a:t>
            </a:r>
            <a:r>
              <a:rPr sz="2450" spc="-90" dirty="0">
                <a:latin typeface="Diagramm"/>
                <a:cs typeface="Diagramm"/>
              </a:rPr>
              <a:t>t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522C6E9-4561-7A9E-1DA7-A300F23EFC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47850" y="4920431"/>
            <a:ext cx="121900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95" dirty="0">
                <a:solidFill>
                  <a:schemeClr val="bg1"/>
                </a:solidFill>
                <a:latin typeface="Diagramm Bold"/>
                <a:cs typeface="Diagramm Bold"/>
              </a:rPr>
              <a:t>VIDEO/IMAGES</a:t>
            </a:r>
            <a:r>
              <a:rPr sz="6600" b="1" spc="405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204" dirty="0">
                <a:solidFill>
                  <a:schemeClr val="bg1"/>
                </a:solidFill>
                <a:latin typeface="Diagramm Bold"/>
                <a:cs typeface="Diagramm Bold"/>
              </a:rPr>
              <a:t>FULL</a:t>
            </a:r>
            <a:r>
              <a:rPr sz="6600" b="1" spc="409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225" dirty="0">
                <a:solidFill>
                  <a:schemeClr val="bg1"/>
                </a:solidFill>
                <a:latin typeface="Diagramm Bold"/>
                <a:cs typeface="Diagramm Bold"/>
              </a:rPr>
              <a:t>SCREEN</a:t>
            </a:r>
            <a:endParaRPr sz="660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492946" y="382194"/>
            <a:ext cx="19118207" cy="10215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spc="-5" dirty="0">
                <a:solidFill>
                  <a:schemeClr val="bg1"/>
                </a:solidFill>
              </a:rPr>
            </a:br>
            <a:r>
              <a:rPr lang="en-US" b="0" spc="-5" dirty="0">
                <a:solidFill>
                  <a:schemeClr val="bg1"/>
                </a:solidFill>
              </a:rPr>
              <a:t>3D Body Part Trajectories</a:t>
            </a:r>
            <a:endParaRPr lang="en-US" b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r="353"/>
          <a:stretch/>
        </p:blipFill>
        <p:spPr>
          <a:xfrm>
            <a:off x="37915" y="30116"/>
            <a:ext cx="20032941" cy="112519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779" y="8439489"/>
            <a:ext cx="1350720" cy="18114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7636" y="8439489"/>
            <a:ext cx="1350750" cy="1811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4970" y="8439489"/>
            <a:ext cx="1350752" cy="18114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2305" y="8439489"/>
            <a:ext cx="1350750" cy="18114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1541" y="10580816"/>
            <a:ext cx="59950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Diagramm"/>
                <a:cs typeface="Diagramm"/>
              </a:rPr>
              <a:t>COURTINE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5" dirty="0">
                <a:latin typeface="Diagramm"/>
                <a:cs typeface="Diagramm"/>
              </a:rPr>
              <a:t>ET AL. </a:t>
            </a:r>
            <a:r>
              <a:rPr sz="1900" dirty="0">
                <a:latin typeface="Diagramm"/>
                <a:cs typeface="Diagramm"/>
              </a:rPr>
              <a:t>¦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30" dirty="0">
                <a:latin typeface="Diagramm"/>
                <a:cs typeface="Diagramm"/>
              </a:rPr>
              <a:t>NATURE</a:t>
            </a:r>
            <a:r>
              <a:rPr sz="1900" spc="-5" dirty="0">
                <a:latin typeface="Diagramm"/>
                <a:cs typeface="Diagramm"/>
              </a:rPr>
              <a:t> NEUROSCIENCE </a:t>
            </a:r>
            <a:r>
              <a:rPr sz="1900" dirty="0">
                <a:latin typeface="Diagramm"/>
                <a:cs typeface="Diagramm"/>
              </a:rPr>
              <a:t>¦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5" dirty="0">
                <a:latin typeface="Diagramm"/>
                <a:cs typeface="Diagramm"/>
              </a:rPr>
              <a:t>2009</a:t>
            </a:r>
            <a:endParaRPr sz="1900" dirty="0">
              <a:latin typeface="Diagramm"/>
              <a:cs typeface="Diagram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192" y="1659609"/>
            <a:ext cx="102996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latin typeface="Diagramm"/>
                <a:cs typeface="Diagramm"/>
              </a:rPr>
              <a:t>T</a:t>
            </a:r>
            <a:r>
              <a:rPr sz="2450" spc="20" dirty="0">
                <a:latin typeface="Diagramm"/>
                <a:cs typeface="Diagramm"/>
              </a:rPr>
              <a:t>E</a:t>
            </a:r>
            <a:r>
              <a:rPr sz="2450" spc="15" dirty="0">
                <a:latin typeface="Diagramm"/>
                <a:cs typeface="Diagramm"/>
              </a:rPr>
              <a:t>XTE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2676" y="4920431"/>
            <a:ext cx="109556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200" dirty="0">
                <a:solidFill>
                  <a:schemeClr val="bg1"/>
                </a:solidFill>
                <a:latin typeface="Diagramm Bold"/>
                <a:cs typeface="Diagramm Bold"/>
              </a:rPr>
              <a:t>VIDEO/IMAGE</a:t>
            </a:r>
            <a:r>
              <a:rPr sz="6600" b="1" spc="409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195" dirty="0">
                <a:solidFill>
                  <a:schemeClr val="bg1"/>
                </a:solidFill>
                <a:latin typeface="Diagramm Bold"/>
                <a:cs typeface="Diagramm Bold"/>
              </a:rPr>
              <a:t>2/3</a:t>
            </a:r>
            <a:r>
              <a:rPr sz="6600" b="1" spc="409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225" dirty="0">
                <a:solidFill>
                  <a:schemeClr val="bg1"/>
                </a:solidFill>
                <a:latin typeface="Diagramm Bold"/>
                <a:cs typeface="Diagramm Bold"/>
              </a:rPr>
              <a:t>SCREEN</a:t>
            </a:r>
            <a:endParaRPr sz="660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DAE9862-73D7-D202-68EF-49F8DBF665EA}"/>
              </a:ext>
            </a:extLst>
          </p:cNvPr>
          <p:cNvSpPr txBox="1">
            <a:spLocks/>
          </p:cNvSpPr>
          <p:nvPr/>
        </p:nvSpPr>
        <p:spPr>
          <a:xfrm>
            <a:off x="492946" y="382194"/>
            <a:ext cx="19118207" cy="10215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Diagramm Bold"/>
                <a:ea typeface="+mj-ea"/>
                <a:cs typeface="Diagramm Bold"/>
              </a:defRPr>
            </a:lvl1pPr>
          </a:lstStyle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958" y="8439489"/>
            <a:ext cx="1350720" cy="18114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2813" y="8439489"/>
            <a:ext cx="1350750" cy="1811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0148" y="8439489"/>
            <a:ext cx="1350750" cy="18114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7481" y="8439489"/>
            <a:ext cx="1350752" cy="18114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4816" y="8439489"/>
            <a:ext cx="1350752" cy="18114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2152" y="8439489"/>
            <a:ext cx="1350750" cy="18114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83343" y="10570298"/>
            <a:ext cx="59950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Diagramm"/>
                <a:cs typeface="Diagramm"/>
              </a:rPr>
              <a:t>COURTINE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5" dirty="0">
                <a:latin typeface="Diagramm"/>
                <a:cs typeface="Diagramm"/>
              </a:rPr>
              <a:t>ET AL. </a:t>
            </a:r>
            <a:r>
              <a:rPr sz="1900" dirty="0">
                <a:latin typeface="Diagramm"/>
                <a:cs typeface="Diagramm"/>
              </a:rPr>
              <a:t>¦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30" dirty="0">
                <a:latin typeface="Diagramm"/>
                <a:cs typeface="Diagramm"/>
              </a:rPr>
              <a:t>NATURE</a:t>
            </a:r>
            <a:r>
              <a:rPr sz="1900" spc="-5" dirty="0">
                <a:latin typeface="Diagramm"/>
                <a:cs typeface="Diagramm"/>
              </a:rPr>
              <a:t> NEUROSCIENCE </a:t>
            </a:r>
            <a:r>
              <a:rPr sz="1900" dirty="0">
                <a:latin typeface="Diagramm"/>
                <a:cs typeface="Diagramm"/>
              </a:rPr>
              <a:t>¦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5" dirty="0">
                <a:latin typeface="Diagramm"/>
                <a:cs typeface="Diagramm"/>
              </a:rPr>
              <a:t>2009</a:t>
            </a:r>
            <a:endParaRPr sz="1900" dirty="0">
              <a:latin typeface="Diagramm"/>
              <a:cs typeface="Diagramm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3918" y="3"/>
            <a:ext cx="10010181" cy="11308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194899" y="4920431"/>
            <a:ext cx="57480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10" dirty="0">
                <a:solidFill>
                  <a:schemeClr val="bg1"/>
                </a:solidFill>
                <a:latin typeface="Diagramm Bold"/>
                <a:cs typeface="Diagramm Bold"/>
              </a:rPr>
              <a:t>VIDE</a:t>
            </a:r>
            <a:r>
              <a:rPr sz="6600" b="1" spc="-480" dirty="0">
                <a:solidFill>
                  <a:schemeClr val="bg1"/>
                </a:solidFill>
                <a:latin typeface="Diagramm Bold"/>
                <a:cs typeface="Diagramm Bold"/>
              </a:rPr>
              <a:t>O</a:t>
            </a:r>
            <a:r>
              <a:rPr sz="6600" b="1" spc="25" dirty="0">
                <a:solidFill>
                  <a:schemeClr val="bg1"/>
                </a:solidFill>
                <a:latin typeface="Diagramm Bold"/>
                <a:cs typeface="Diagramm Bold"/>
              </a:rPr>
              <a:t>/</a:t>
            </a:r>
            <a:r>
              <a:rPr sz="6600" b="1" spc="-135" dirty="0">
                <a:solidFill>
                  <a:schemeClr val="bg1"/>
                </a:solidFill>
                <a:latin typeface="Diagramm Bold"/>
                <a:cs typeface="Diagramm Bold"/>
              </a:rPr>
              <a:t>IM</a:t>
            </a:r>
            <a:r>
              <a:rPr sz="6600" b="1" spc="-409" dirty="0">
                <a:solidFill>
                  <a:schemeClr val="bg1"/>
                </a:solidFill>
                <a:latin typeface="Diagramm Bold"/>
                <a:cs typeface="Diagramm Bold"/>
              </a:rPr>
              <a:t>A</a:t>
            </a:r>
            <a:r>
              <a:rPr sz="6600" b="1" spc="-220" dirty="0">
                <a:solidFill>
                  <a:schemeClr val="bg1"/>
                </a:solidFill>
                <a:latin typeface="Diagramm Bold"/>
                <a:cs typeface="Diagramm Bold"/>
              </a:rPr>
              <a:t>G</a:t>
            </a:r>
            <a:r>
              <a:rPr sz="6600" b="1" spc="-430" dirty="0">
                <a:solidFill>
                  <a:schemeClr val="bg1"/>
                </a:solidFill>
                <a:latin typeface="Diagramm Bold"/>
                <a:cs typeface="Diagramm Bold"/>
              </a:rPr>
              <a:t>E</a:t>
            </a:r>
            <a:endParaRPr sz="660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17993" y="5820886"/>
            <a:ext cx="21018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70" dirty="0">
                <a:solidFill>
                  <a:schemeClr val="bg1"/>
                </a:solidFill>
                <a:latin typeface="Diagramm Bold"/>
                <a:cs typeface="Diagramm Bold"/>
              </a:rPr>
              <a:t>(NO</a:t>
            </a:r>
            <a:r>
              <a:rPr sz="2450" b="1" spc="114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Diagramm Bold"/>
                <a:cs typeface="Diagramm Bold"/>
              </a:rPr>
              <a:t>BORDER)</a:t>
            </a:r>
            <a:endParaRPr sz="245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192" y="1659609"/>
            <a:ext cx="102996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latin typeface="Diagramm"/>
                <a:cs typeface="Diagramm"/>
              </a:rPr>
              <a:t>T</a:t>
            </a:r>
            <a:r>
              <a:rPr sz="2450" spc="20" dirty="0">
                <a:latin typeface="Diagramm"/>
                <a:cs typeface="Diagramm"/>
              </a:rPr>
              <a:t>E</a:t>
            </a:r>
            <a:r>
              <a:rPr sz="2450" spc="15" dirty="0">
                <a:latin typeface="Diagramm"/>
                <a:cs typeface="Diagramm"/>
              </a:rPr>
              <a:t>XTE</a:t>
            </a:r>
            <a:endParaRPr sz="2450">
              <a:latin typeface="Diagramm"/>
              <a:cs typeface="Diagram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5863" y="4920431"/>
            <a:ext cx="116535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200" dirty="0">
                <a:latin typeface="Diagramm Bold"/>
                <a:cs typeface="Diagramm Bold"/>
              </a:rPr>
              <a:t>VIDEO/IMAGE</a:t>
            </a:r>
            <a:r>
              <a:rPr sz="6600" b="1" spc="405" dirty="0">
                <a:latin typeface="Diagramm Bold"/>
                <a:cs typeface="Diagramm Bold"/>
              </a:rPr>
              <a:t> </a:t>
            </a:r>
            <a:r>
              <a:rPr sz="6600" b="1" spc="-204" dirty="0">
                <a:latin typeface="Diagramm Bold"/>
                <a:cs typeface="Diagramm Bold"/>
              </a:rPr>
              <a:t>FULL</a:t>
            </a:r>
            <a:r>
              <a:rPr sz="6600" b="1" spc="409" dirty="0">
                <a:latin typeface="Diagramm Bold"/>
                <a:cs typeface="Diagramm Bold"/>
              </a:rPr>
              <a:t> </a:t>
            </a:r>
            <a:r>
              <a:rPr sz="6600" b="1" spc="-225" dirty="0">
                <a:latin typeface="Diagramm Bold"/>
                <a:cs typeface="Diagramm Bold"/>
              </a:rPr>
              <a:t>SCREEN</a:t>
            </a:r>
            <a:endParaRPr sz="6600">
              <a:latin typeface="Diagramm Bold"/>
              <a:cs typeface="Diagramm 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3723" y="3"/>
            <a:ext cx="13350376" cy="11308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779" y="8439489"/>
            <a:ext cx="1350720" cy="1811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7636" y="8439489"/>
            <a:ext cx="1350750" cy="18114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4970" y="8439489"/>
            <a:ext cx="1350752" cy="18114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2305" y="8439489"/>
            <a:ext cx="1350750" cy="18114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1541" y="10580816"/>
            <a:ext cx="59950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COURTINE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ET AL. </a:t>
            </a:r>
            <a:r>
              <a:rPr sz="1900" dirty="0">
                <a:solidFill>
                  <a:schemeClr val="bg1"/>
                </a:solidFill>
                <a:latin typeface="Diagramm"/>
                <a:cs typeface="Diagramm"/>
              </a:rPr>
              <a:t>¦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30" dirty="0">
                <a:solidFill>
                  <a:schemeClr val="bg1"/>
                </a:solidFill>
                <a:latin typeface="Diagramm"/>
                <a:cs typeface="Diagramm"/>
              </a:rPr>
              <a:t>NATURE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 NEUROSCIENCE </a:t>
            </a:r>
            <a:r>
              <a:rPr sz="1900" dirty="0">
                <a:solidFill>
                  <a:schemeClr val="bg1"/>
                </a:solidFill>
                <a:latin typeface="Diagramm"/>
                <a:cs typeface="Diagramm"/>
              </a:rPr>
              <a:t>¦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2009</a:t>
            </a:r>
            <a:endParaRPr sz="190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192" y="1659609"/>
            <a:ext cx="102996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2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15" dirty="0">
                <a:solidFill>
                  <a:schemeClr val="bg1"/>
                </a:solidFill>
                <a:latin typeface="Diagramm"/>
                <a:cs typeface="Diagramm"/>
              </a:rPr>
              <a:t>XTE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2676" y="4920431"/>
            <a:ext cx="109556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200" dirty="0">
                <a:solidFill>
                  <a:schemeClr val="bg1"/>
                </a:solidFill>
                <a:latin typeface="Diagramm Bold"/>
                <a:cs typeface="Diagramm Bold"/>
              </a:rPr>
              <a:t>VIDEO/IMAGE</a:t>
            </a:r>
            <a:r>
              <a:rPr sz="6600" b="1" spc="409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195" dirty="0">
                <a:solidFill>
                  <a:schemeClr val="bg1"/>
                </a:solidFill>
                <a:latin typeface="Diagramm Bold"/>
                <a:cs typeface="Diagramm Bold"/>
              </a:rPr>
              <a:t>2/3</a:t>
            </a:r>
            <a:r>
              <a:rPr sz="6600" b="1" spc="409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225" dirty="0">
                <a:solidFill>
                  <a:schemeClr val="bg1"/>
                </a:solidFill>
                <a:latin typeface="Diagramm Bold"/>
                <a:cs typeface="Diagramm Bold"/>
              </a:rPr>
              <a:t>SCREEN</a:t>
            </a:r>
            <a:endParaRPr sz="660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8701" y="396875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958" y="8439489"/>
            <a:ext cx="1350720" cy="18114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2813" y="8439489"/>
            <a:ext cx="1350750" cy="1811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0148" y="8439489"/>
            <a:ext cx="1350750" cy="18114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7481" y="8439489"/>
            <a:ext cx="1350752" cy="18114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4816" y="8439489"/>
            <a:ext cx="1350752" cy="18114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2152" y="8439489"/>
            <a:ext cx="1350750" cy="18114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83343" y="10570298"/>
            <a:ext cx="59950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COURTINE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ET AL. </a:t>
            </a:r>
            <a:r>
              <a:rPr sz="1900" dirty="0">
                <a:solidFill>
                  <a:schemeClr val="bg1"/>
                </a:solidFill>
                <a:latin typeface="Diagramm"/>
                <a:cs typeface="Diagramm"/>
              </a:rPr>
              <a:t>¦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30" dirty="0">
                <a:solidFill>
                  <a:schemeClr val="bg1"/>
                </a:solidFill>
                <a:latin typeface="Diagramm"/>
                <a:cs typeface="Diagramm"/>
              </a:rPr>
              <a:t>NATURE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 NEUROSCIENCE </a:t>
            </a:r>
            <a:r>
              <a:rPr sz="1900" dirty="0">
                <a:solidFill>
                  <a:schemeClr val="bg1"/>
                </a:solidFill>
                <a:latin typeface="Diagramm"/>
                <a:cs typeface="Diagramm"/>
              </a:rPr>
              <a:t>¦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2009</a:t>
            </a:r>
            <a:endParaRPr sz="190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3918" y="3"/>
            <a:ext cx="10010181" cy="11308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194899" y="4920431"/>
            <a:ext cx="57480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10" dirty="0">
                <a:solidFill>
                  <a:schemeClr val="bg1"/>
                </a:solidFill>
                <a:latin typeface="Diagramm Bold"/>
                <a:cs typeface="Diagramm Bold"/>
              </a:rPr>
              <a:t>VIDE</a:t>
            </a:r>
            <a:r>
              <a:rPr sz="6600" b="1" spc="-480" dirty="0">
                <a:solidFill>
                  <a:schemeClr val="bg1"/>
                </a:solidFill>
                <a:latin typeface="Diagramm Bold"/>
                <a:cs typeface="Diagramm Bold"/>
              </a:rPr>
              <a:t>O</a:t>
            </a:r>
            <a:r>
              <a:rPr sz="6600" b="1" spc="25" dirty="0">
                <a:solidFill>
                  <a:schemeClr val="bg1"/>
                </a:solidFill>
                <a:latin typeface="Diagramm Bold"/>
                <a:cs typeface="Diagramm Bold"/>
              </a:rPr>
              <a:t>/</a:t>
            </a:r>
            <a:r>
              <a:rPr sz="6600" b="1" spc="-135" dirty="0">
                <a:solidFill>
                  <a:schemeClr val="bg1"/>
                </a:solidFill>
                <a:latin typeface="Diagramm Bold"/>
                <a:cs typeface="Diagramm Bold"/>
              </a:rPr>
              <a:t>IM</a:t>
            </a:r>
            <a:r>
              <a:rPr sz="6600" b="1" spc="-409" dirty="0">
                <a:solidFill>
                  <a:schemeClr val="bg1"/>
                </a:solidFill>
                <a:latin typeface="Diagramm Bold"/>
                <a:cs typeface="Diagramm Bold"/>
              </a:rPr>
              <a:t>A</a:t>
            </a:r>
            <a:r>
              <a:rPr sz="6600" b="1" spc="-220" dirty="0">
                <a:solidFill>
                  <a:schemeClr val="bg1"/>
                </a:solidFill>
                <a:latin typeface="Diagramm Bold"/>
                <a:cs typeface="Diagramm Bold"/>
              </a:rPr>
              <a:t>G</a:t>
            </a:r>
            <a:r>
              <a:rPr sz="6600" b="1" spc="-430" dirty="0">
                <a:solidFill>
                  <a:schemeClr val="bg1"/>
                </a:solidFill>
                <a:latin typeface="Diagramm Bold"/>
                <a:cs typeface="Diagramm Bold"/>
              </a:rPr>
              <a:t>E</a:t>
            </a:r>
            <a:endParaRPr sz="660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17993" y="5820886"/>
            <a:ext cx="21018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70" dirty="0">
                <a:solidFill>
                  <a:schemeClr val="bg1"/>
                </a:solidFill>
                <a:latin typeface="Diagramm Bold"/>
                <a:cs typeface="Diagramm Bold"/>
              </a:rPr>
              <a:t>(NO</a:t>
            </a:r>
            <a:r>
              <a:rPr sz="2450" b="1" spc="114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Diagramm Bold"/>
                <a:cs typeface="Diagramm Bold"/>
              </a:rPr>
              <a:t>BORDER)</a:t>
            </a:r>
            <a:endParaRPr sz="245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192" y="1659609"/>
            <a:ext cx="102996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2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15" dirty="0">
                <a:solidFill>
                  <a:schemeClr val="bg1"/>
                </a:solidFill>
                <a:latin typeface="Diagramm"/>
                <a:cs typeface="Diagramm"/>
              </a:rPr>
              <a:t>XTE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-4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-5" dirty="0">
                <a:solidFill>
                  <a:schemeClr val="bg1"/>
                </a:solidFill>
                <a:latin typeface="Diagramm"/>
                <a:cs typeface="Diagramm"/>
              </a:rPr>
              <a:t>x</a:t>
            </a:r>
            <a:r>
              <a:rPr sz="2450" spc="-90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-4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-5" dirty="0">
                <a:solidFill>
                  <a:schemeClr val="bg1"/>
                </a:solidFill>
                <a:latin typeface="Diagramm"/>
                <a:cs typeface="Diagramm"/>
              </a:rPr>
              <a:t>x</a:t>
            </a:r>
            <a:r>
              <a:rPr sz="2450" spc="-90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221</Words>
  <Application>Microsoft Macintosh PowerPoint</Application>
  <PresentationFormat>Custom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Diagramm</vt:lpstr>
      <vt:lpstr>Diagramm Bold</vt:lpstr>
      <vt:lpstr>Diagramm Light</vt:lpstr>
      <vt:lpstr>Office Theme</vt:lpstr>
      <vt:lpstr>N. Saadat Weighted Least Squares Estimation of 3D Body Part Trajectories</vt:lpstr>
      <vt:lpstr>Weighted Least Squares Estimation  3D Body Part Trajectories</vt:lpstr>
      <vt:lpstr>PowerPoint Presentation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 BLOCH RESTORING HEMODYNAMICS STABILITY AFTER NEUROLOGICAL DISORDERS</dc:title>
  <cp:lastModifiedBy>Saadat, Neekon</cp:lastModifiedBy>
  <cp:revision>16</cp:revision>
  <dcterms:created xsi:type="dcterms:W3CDTF">2021-03-26T22:26:49Z</dcterms:created>
  <dcterms:modified xsi:type="dcterms:W3CDTF">2024-07-05T08:50:49Z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2021-03-26T00:00:00Z</vt:filetime>
  </property>
  <property fmtid="{D5CDD505-2E9C-101B-9397-08002B2CF9AE}" pid="3" name="Creator">
    <vt:lpwstr>PDF Presentation Adobe Photoshop </vt:lpwstr>
  </property>
  <property fmtid="{D5CDD505-2E9C-101B-9397-08002B2CF9AE}" pid="4" name="LastSaved">
    <vt:filetime>2021-03-26T00:00:00Z</vt:filetime>
  </property>
</Properties>
</file>