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7" d="100"/>
          <a:sy n="207" d="100"/>
        </p:scale>
        <p:origin x="460" y="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649d5030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649d5030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649d5030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649d5030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649d5030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649d5030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7aa2930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67aa2930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7aa2930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7aa2930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67aa2930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67aa2930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67aa2930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67aa2930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67aa2930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67aa2930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5a73416c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5a73416c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649d5030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649d5030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a73416c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5a73416c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49d503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649d503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649d5030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649d5030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649d5030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649d5030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5a73416c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5a73416c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2973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5a73416c0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5a73416c0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649d5030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649d5030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49d5030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649d5030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49d5030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649d5030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649d5030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649d5030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67aa2930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67aa2930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5a73416c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5a73416c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GDP with Exogenous Variables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Julian Moreno, Ren Yang, Cameron Raughtigan, and Neel Shah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 and PACF of GDP Ret</a:t>
            </a:r>
            <a:endParaRPr dirty="0"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5324775" y="1229875"/>
            <a:ext cx="3507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ACF shows correlation until lag 7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PACF tails off suggesting an MA(7) model</a:t>
            </a:r>
            <a:endParaRPr dirty="0"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t="18519" r="5024" b="14933"/>
          <a:stretch/>
        </p:blipFill>
        <p:spPr>
          <a:xfrm>
            <a:off x="95750" y="1121600"/>
            <a:ext cx="5229024" cy="18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 rotWithShape="1">
          <a:blip r:embed="rId4">
            <a:alphaModFix/>
          </a:blip>
          <a:srcRect t="20429" r="5258" b="26020"/>
          <a:stretch/>
        </p:blipFill>
        <p:spPr>
          <a:xfrm>
            <a:off x="95750" y="2979600"/>
            <a:ext cx="5229024" cy="18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the MA(7) model</a:t>
            </a:r>
            <a:endParaRPr dirty="0"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8520600" cy="1597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>
            <a:spLocks noGrp="1"/>
          </p:cNvSpPr>
          <p:nvPr>
            <p:ph type="body" idx="4294967295"/>
          </p:nvPr>
        </p:nvSpPr>
        <p:spPr>
          <a:xfrm>
            <a:off x="311700" y="2827475"/>
            <a:ext cx="85206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MA(3) to MA(7) are insignificant, so we adjust to an MA(2) model</a:t>
            </a:r>
            <a:endParaRPr dirty="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93300"/>
            <a:ext cx="7652800" cy="12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MA(2) Model Adequacy - TS Diag</a:t>
            </a:r>
            <a:endParaRPr dirty="0"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202" y="1017800"/>
            <a:ext cx="6107598" cy="38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Arima</a:t>
            </a:r>
            <a:endParaRPr dirty="0"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6537000" y="1051650"/>
            <a:ext cx="2424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 Arima suggests ARIMA (3,1,0)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as a starting point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75" y="1285200"/>
            <a:ext cx="6050025" cy="24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- ARIMAX (3,1,5)</a:t>
            </a:r>
            <a:endParaRPr dirty="0"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88" y="1124650"/>
            <a:ext cx="8913425" cy="159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25" y="3648425"/>
            <a:ext cx="8839176" cy="100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311713" y="2882563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T-stats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Variance</a:t>
            </a:r>
            <a:endParaRPr dirty="0"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8075"/>
            <a:ext cx="7287599" cy="37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7466650" y="1293925"/>
            <a:ext cx="15243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Unequal variance in residuals</a:t>
            </a:r>
            <a:endParaRPr sz="17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ADF Test</a:t>
            </a:r>
            <a:endParaRPr dirty="0"/>
          </a:p>
        </p:txBody>
      </p:sp>
      <p:sp>
        <p:nvSpPr>
          <p:cNvPr id="187" name="Google Shape;187;p28"/>
          <p:cNvSpPr txBox="1"/>
          <p:nvPr/>
        </p:nvSpPr>
        <p:spPr>
          <a:xfrm>
            <a:off x="311700" y="3325925"/>
            <a:ext cx="6704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Residuals are stationary at significance level 0.05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2725"/>
            <a:ext cx="7154950" cy="180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ARIMAX(3,1,5) Model Adequacy - TS Diag</a:t>
            </a:r>
            <a:endParaRPr dirty="0"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913" y="1017800"/>
            <a:ext cx="7468176" cy="38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Results</a:t>
            </a:r>
            <a:endParaRPr dirty="0"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6512453" y="852200"/>
            <a:ext cx="2424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Consistent: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Unemployment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Negative relationship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10-Year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Positive relationship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S&amp;P500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Relationship fluctuates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06" name="Google Shape;206;p31"/>
          <p:cNvSpPr txBox="1"/>
          <p:nvPr/>
        </p:nvSpPr>
        <p:spPr>
          <a:xfrm>
            <a:off x="351200" y="4497725"/>
            <a:ext cx="594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93C47D"/>
                </a:highlight>
                <a:latin typeface="Roboto"/>
                <a:ea typeface="Roboto"/>
                <a:cs typeface="Roboto"/>
                <a:sym typeface="Roboto"/>
              </a:rPr>
              <a:t>Green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indicates that the beta is significant at the 5% level.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75" y="1170200"/>
            <a:ext cx="6105456" cy="31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191700" y="1229875"/>
            <a:ext cx="8837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Explore the relationship between macroeconomic indicators and GDP</a:t>
            </a:r>
            <a:endParaRPr sz="21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" dirty="0"/>
          </a:p>
          <a:p>
            <a:pPr marL="914400" lvl="1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How does the significance of betas change in various periods</a:t>
            </a:r>
            <a:endParaRPr sz="20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" dirty="0"/>
          </a:p>
          <a:p>
            <a:pPr marL="914400" lvl="1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 non-overlapping 5 year periods</a:t>
            </a:r>
            <a:endParaRPr sz="20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" dirty="0"/>
          </a:p>
          <a:p>
            <a:pPr marL="914400" lvl="1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Determine what causes the difference in significance over time</a:t>
            </a:r>
            <a:endParaRPr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Indicator Significance and Drawdowns</a:t>
            </a:r>
            <a:endParaRPr dirty="0"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38" y="1157925"/>
            <a:ext cx="6342161" cy="3339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body" idx="1"/>
          </p:nvPr>
        </p:nvSpPr>
        <p:spPr>
          <a:xfrm>
            <a:off x="6537000" y="1157925"/>
            <a:ext cx="2424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Consistent: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Periods with GDP drawdown tend to have at least one significant beta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15" name="Google Shape;215;p32"/>
          <p:cNvSpPr txBox="1"/>
          <p:nvPr/>
        </p:nvSpPr>
        <p:spPr>
          <a:xfrm>
            <a:off x="351200" y="4497725"/>
            <a:ext cx="594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93C47D"/>
                </a:highlight>
                <a:latin typeface="Roboto"/>
                <a:ea typeface="Roboto"/>
                <a:cs typeface="Roboto"/>
                <a:sym typeface="Roboto"/>
              </a:rPr>
              <a:t>Green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indicates at least one exogenous beta is significant at the 5% level.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 Results</a:t>
            </a:r>
            <a:endParaRPr dirty="0"/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specs. Introduced additional variables on top of model 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the output to model 1 for the same period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Hidden relationship(e.g confounding effect) of original variables are uncovered by control for the set of new variables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Temporal changes of effect.</a:t>
            </a:r>
            <a:endParaRPr dirty="0"/>
          </a:p>
        </p:txBody>
      </p:sp>
      <p:sp>
        <p:nvSpPr>
          <p:cNvPr id="222" name="Google Shape;222;p33"/>
          <p:cNvSpPr txBox="1"/>
          <p:nvPr/>
        </p:nvSpPr>
        <p:spPr>
          <a:xfrm>
            <a:off x="351200" y="4497725"/>
            <a:ext cx="594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93C47D"/>
                </a:highlight>
                <a:latin typeface="Roboto"/>
                <a:ea typeface="Roboto"/>
                <a:cs typeface="Roboto"/>
                <a:sym typeface="Roboto"/>
              </a:rPr>
              <a:t>Green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indicates that the beta is significant at the 5% level.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200"/>
            <a:ext cx="8520601" cy="1319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 Results</a:t>
            </a:r>
            <a:endParaRPr dirty="0"/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specs as model 2. Introduced additional one variable(retail sales)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the output to model 2 for the same period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Hidden relationship(e.g confounding effect) of original variables are uncovered by control for the set of new variables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Temporal changes of effect.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30" name="Google Shape;230;p34"/>
          <p:cNvSpPr txBox="1"/>
          <p:nvPr/>
        </p:nvSpPr>
        <p:spPr>
          <a:xfrm>
            <a:off x="351200" y="4497725"/>
            <a:ext cx="594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93C47D"/>
                </a:highlight>
                <a:latin typeface="Roboto"/>
                <a:ea typeface="Roboto"/>
                <a:cs typeface="Roboto"/>
                <a:sym typeface="Roboto"/>
              </a:rPr>
              <a:t>Green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indicates that the beta is significant at the 5% level.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50" y="1205325"/>
            <a:ext cx="8635250" cy="10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609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Pre-processing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Exogenous Variables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6322600" y="1229875"/>
            <a:ext cx="2509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GDP is quarterly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exogenous variables are monthly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include shorter period variables in later models</a:t>
            </a:r>
            <a:endParaRPr dirty="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25" y="1093000"/>
            <a:ext cx="5456400" cy="36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Interpolation of Quarterly GDP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6277100" y="1229875"/>
            <a:ext cx="25551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Straight line interpolation is used to model the monthly values between quarterly samples</a:t>
            </a:r>
            <a:endParaRPr dirty="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00" y="929650"/>
            <a:ext cx="6112700" cy="383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Seasonality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6293700" y="944125"/>
            <a:ext cx="2538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GDP level shows seasonality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GDP returns to adjust for seasonality as returns are stationary</a:t>
            </a:r>
            <a:endParaRPr dirty="0"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l="3282" t="12745" r="8010" b="6380"/>
          <a:stretch/>
        </p:blipFill>
        <p:spPr>
          <a:xfrm>
            <a:off x="255075" y="1154663"/>
            <a:ext cx="5981850" cy="34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Adjusted Dickey-Fuller Test</a:t>
            </a:r>
            <a:endParaRPr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2883450" y="1229875"/>
            <a:ext cx="59490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variables are converted to their return series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ADF test is used to test for stationarity</a:t>
            </a:r>
            <a:endParaRPr sz="20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p-value of all variables is 0.01</a:t>
            </a:r>
            <a:endParaRPr sz="16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 variables are found to be stationary</a:t>
            </a:r>
            <a:endParaRPr sz="2000" dirty="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9163"/>
            <a:ext cx="25717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20562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Pairs Plot to Check for Skewness</a:t>
            </a:r>
            <a:endParaRPr dirty="0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200" y="187621"/>
            <a:ext cx="6776100" cy="470447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0" y="1402800"/>
            <a:ext cx="2056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Unemployment shows a clear skewness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then take the log of unemployment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resolves the issue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445</Words>
  <Application>Microsoft Office PowerPoint</Application>
  <PresentationFormat>On-screen Show (16:9)</PresentationFormat>
  <Paragraphs>73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Roboto</vt:lpstr>
      <vt:lpstr>Arial</vt:lpstr>
      <vt:lpstr>Geometric</vt:lpstr>
      <vt:lpstr>Modeling GDP with Exogenous Variables</vt:lpstr>
      <vt:lpstr>Objective</vt:lpstr>
      <vt:lpstr>Pre-processing</vt:lpstr>
      <vt:lpstr>Exogenous Variables</vt:lpstr>
      <vt:lpstr>Linear Interpolation of Quarterly GDP</vt:lpstr>
      <vt:lpstr>Check for Seasonality</vt:lpstr>
      <vt:lpstr>Adjusted Dickey-Fuller Test</vt:lpstr>
      <vt:lpstr>Pairs Plot to Check for Skewness</vt:lpstr>
      <vt:lpstr>Modeling</vt:lpstr>
      <vt:lpstr>ACF and PACF of GDP Ret</vt:lpstr>
      <vt:lpstr>Checking the MA(7) model</vt:lpstr>
      <vt:lpstr>MA(2) Model Adequacy - TS Diag</vt:lpstr>
      <vt:lpstr>Auto Arima</vt:lpstr>
      <vt:lpstr>Best Model - ARIMAX (3,1,5)</vt:lpstr>
      <vt:lpstr>Residual Variance</vt:lpstr>
      <vt:lpstr>ADF Test</vt:lpstr>
      <vt:lpstr>ARIMAX(3,1,5) Model Adequacy - TS Diag</vt:lpstr>
      <vt:lpstr>Analysis</vt:lpstr>
      <vt:lpstr>Model 1 Results</vt:lpstr>
      <vt:lpstr>Model 1 Indicator Significance and Drawdowns</vt:lpstr>
      <vt:lpstr>Model 2 Results</vt:lpstr>
      <vt:lpstr>Model 3 Results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GDP with Exogenous Variables</dc:title>
  <cp:lastModifiedBy>bucaro151@gmail.com</cp:lastModifiedBy>
  <cp:revision>2</cp:revision>
  <dcterms:modified xsi:type="dcterms:W3CDTF">2022-04-29T01:48:53Z</dcterms:modified>
</cp:coreProperties>
</file>