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32918400"/>
  <p:notesSz cx="6858000" cy="9144000"/>
  <p:embeddedFontLst>
    <p:embeddedFont>
      <p:font typeface="Nunito" charset="0"/>
      <p:regular r:id="rId3"/>
      <p:bold r:id="rId4"/>
      <p:italic r:id="rId5"/>
      <p:boldItalic r:id="rId6"/>
    </p:embeddedFont>
    <p:embeddedFont>
      <p:font typeface="Open Sans" charset="0"/>
      <p:regular r:id="rId7"/>
      <p:bold r:id="rId8"/>
      <p:italic r:id="rId9"/>
      <p:boldItalic r:id="rId10"/>
    </p:embeddedFont>
    <p:embeddedFont>
      <p:font typeface="Nunito Black" charset="0"/>
      <p:bold r:id="rId11"/>
      <p:boldItalic r:id="rId12"/>
    </p:embeddedFont>
  </p:embeddedFontLst>
  <p:custDataLst>
    <p:tags r:id="rId1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036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5" d="100"/>
          <a:sy n="15" d="100"/>
        </p:scale>
        <p:origin x="-2286" y="-174"/>
      </p:cViewPr>
      <p:guideLst>
        <p:guide orient="horz" pos="10368"/>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viewProps" Target="view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3527822">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3527822">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3527822">
              <a:defRPr sz="54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intuitivecerulean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pitchFamily="34" charset="0"/>
        </a:defRPr>
      </a:lvl2pPr>
      <a:lvl3pPr algn="ctr" defTabSz="3527822" rtl="0" eaLnBrk="0" fontAlgn="base" hangingPunct="0">
        <a:spcBef>
          <a:spcPct val="0"/>
        </a:spcBef>
        <a:spcAft>
          <a:spcPct val="0"/>
        </a:spcAft>
        <a:defRPr sz="17025">
          <a:solidFill>
            <a:schemeClr val="tx2"/>
          </a:solidFill>
          <a:latin typeface="Arial" pitchFamily="34" charset="0"/>
        </a:defRPr>
      </a:lvl3pPr>
      <a:lvl4pPr algn="ctr" defTabSz="3527822" rtl="0" eaLnBrk="0" fontAlgn="base" hangingPunct="0">
        <a:spcBef>
          <a:spcPct val="0"/>
        </a:spcBef>
        <a:spcAft>
          <a:spcPct val="0"/>
        </a:spcAft>
        <a:defRPr sz="17025">
          <a:solidFill>
            <a:schemeClr val="tx2"/>
          </a:solidFill>
          <a:latin typeface="Arial" pitchFamily="34" charset="0"/>
        </a:defRPr>
      </a:lvl4pPr>
      <a:lvl5pPr algn="ctr" defTabSz="3527822" rtl="0" eaLnBrk="0" fontAlgn="base" hangingPunct="0">
        <a:spcBef>
          <a:spcPct val="0"/>
        </a:spcBef>
        <a:spcAft>
          <a:spcPct val="0"/>
        </a:spcAft>
        <a:defRPr sz="17025">
          <a:solidFill>
            <a:schemeClr val="tx2"/>
          </a:solidFill>
          <a:latin typeface="Arial" pitchFamily="34" charset="0"/>
        </a:defRPr>
      </a:lvl5pPr>
      <a:lvl6pPr marL="342900" algn="ctr" defTabSz="3527822" rtl="0" fontAlgn="base">
        <a:spcBef>
          <a:spcPct val="0"/>
        </a:spcBef>
        <a:spcAft>
          <a:spcPct val="0"/>
        </a:spcAft>
        <a:defRPr sz="17025">
          <a:solidFill>
            <a:schemeClr val="tx2"/>
          </a:solidFill>
          <a:latin typeface="Arial" pitchFamily="34" charset="0"/>
        </a:defRPr>
      </a:lvl6pPr>
      <a:lvl7pPr marL="685800" algn="ctr" defTabSz="3527822" rtl="0" fontAlgn="base">
        <a:spcBef>
          <a:spcPct val="0"/>
        </a:spcBef>
        <a:spcAft>
          <a:spcPct val="0"/>
        </a:spcAft>
        <a:defRPr sz="17025">
          <a:solidFill>
            <a:schemeClr val="tx2"/>
          </a:solidFill>
          <a:latin typeface="Arial" pitchFamily="34" charset="0"/>
        </a:defRPr>
      </a:lvl7pPr>
      <a:lvl8pPr marL="1028700" algn="ctr" defTabSz="3527822" rtl="0" fontAlgn="base">
        <a:spcBef>
          <a:spcPct val="0"/>
        </a:spcBef>
        <a:spcAft>
          <a:spcPct val="0"/>
        </a:spcAft>
        <a:defRPr sz="17025">
          <a:solidFill>
            <a:schemeClr val="tx2"/>
          </a:solidFill>
          <a:latin typeface="Arial" pitchFamily="34" charset="0"/>
        </a:defRPr>
      </a:lvl8pPr>
      <a:lvl9pPr marL="1371600" algn="ctr" defTabSz="3527822" rtl="0" fontAlgn="base">
        <a:spcBef>
          <a:spcPct val="0"/>
        </a:spcBef>
        <a:spcAft>
          <a:spcPct val="0"/>
        </a:spcAft>
        <a:defRPr sz="17025">
          <a:solidFill>
            <a:schemeClr val="tx2"/>
          </a:solidFill>
          <a:latin typeface="Arial" pitchFamily="34" charset="0"/>
        </a:defRPr>
      </a:lvl9pPr>
    </p:titleStyle>
    <p:bodyStyle>
      <a:defPPr>
        <a:defRPr kern="1200" smtId="4294967295"/>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owardsdatascience.com/introduction-to-recommender-systems-6c66cf15ada"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https://ieeexplore.ieee.org/document/6300437" TargetMode="External"/><Relationship Id="rId1" Type="http://schemas.openxmlformats.org/officeDocument/2006/relationships/slideLayout" Target="../slideLayouts/slideLayout1.xml"/><Relationship Id="rId6" Type="http://schemas.openxmlformats.org/officeDocument/2006/relationships/hyperlink" Target="https://en.wikipedia.org/wiki/Item-item_collaborative_filtering" TargetMode="External"/><Relationship Id="rId11" Type="http://schemas.openxmlformats.org/officeDocument/2006/relationships/image" Target="../media/image7.png"/><Relationship Id="rId5" Type="http://schemas.openxmlformats.org/officeDocument/2006/relationships/hyperlink" Target="http://recommender-systems.org/content-based-filtering/" TargetMode="External"/><Relationship Id="rId10" Type="http://schemas.openxmlformats.org/officeDocument/2006/relationships/image" Target="../media/image6.jpg"/><Relationship Id="rId4" Type="http://schemas.openxmlformats.org/officeDocument/2006/relationships/hyperlink" Target="https://www.analyticsvidhya.com/blog/2015/08/beginners-guide-learn-content-based-recommender-systems/"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4766"/>
            <a:ext cx="32918400" cy="4855563"/>
          </a:xfrm>
          <a:prstGeom prst="rect">
            <a:avLst/>
          </a:prstGeom>
          <a:solidFill>
            <a:srgbClr val="1482A5"/>
          </a:solidFill>
          <a:ln w="9525">
            <a:noFill/>
            <a:miter lim="800000"/>
          </a:ln>
          <a:effectLst/>
        </p:spPr>
        <p:txBody>
          <a:bodyPr lIns="102870" tIns="51435" rIns="102870" bIns="51435" anchor="ctr"/>
          <a:lstStyle>
            <a:defPPr>
              <a:defRPr kern="1200" smtId="4294967295"/>
            </a:defPPr>
          </a:lstStyle>
          <a:p>
            <a:pPr algn="ctr" defTabSz="3527822"/>
            <a:endParaRPr lang="en-US" sz="3600">
              <a:solidFill>
                <a:schemeClr val="bg1"/>
              </a:solidFill>
            </a:endParaRPr>
          </a:p>
        </p:txBody>
      </p:sp>
      <p:sp>
        <p:nvSpPr>
          <p:cNvPr id="16" name="Text Placeholder 5">
            <a:extLst>
              <a:ext uri="{FF2B5EF4-FFF2-40B4-BE49-F238E27FC236}">
                <a16:creationId xmlns:a16="http://schemas.microsoft.com/office/drawing/2014/main" xmlns:p15="http://schemas.microsoft.com/office/powerpoint/2012/main" xmlns:p14="http://schemas.microsoft.com/office/powerpoint/2010/main" xmlns="" id="{D3B51F6E-41A5-4D7C-9B15-CDBAC096BAD1}"/>
              </a:ext>
            </a:extLst>
          </p:cNvPr>
          <p:cNvSpPr txBox="1"/>
          <p:nvPr/>
        </p:nvSpPr>
        <p:spPr>
          <a:xfrm>
            <a:off x="2743200" y="681034"/>
            <a:ext cx="27432000" cy="220308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b="1" dirty="0" smtClean="0">
                <a:solidFill>
                  <a:schemeClr val="bg1"/>
                </a:solidFill>
                <a:latin typeface="Nunito Black" panose="00000A00000000000000" pitchFamily="2" charset="0"/>
              </a:rPr>
              <a:t>VRON (Voice Recognition and AI )</a:t>
            </a:r>
          </a:p>
        </p:txBody>
      </p:sp>
      <p:sp>
        <p:nvSpPr>
          <p:cNvPr id="17" name="Text Placeholder 5">
            <a:extLst>
              <a:ext uri="{FF2B5EF4-FFF2-40B4-BE49-F238E27FC236}">
                <a16:creationId xmlns:a16="http://schemas.microsoft.com/office/drawing/2014/main" xmlns:p15="http://schemas.microsoft.com/office/powerpoint/2012/main" xmlns:p14="http://schemas.microsoft.com/office/powerpoint/2010/main" xmlns="" id="{0A363635-BCEE-4B55-ADB3-58433C0697E0}"/>
              </a:ext>
            </a:extLst>
          </p:cNvPr>
          <p:cNvSpPr txBox="1"/>
          <p:nvPr/>
        </p:nvSpPr>
        <p:spPr>
          <a:xfrm>
            <a:off x="2743200" y="3053800"/>
            <a:ext cx="27432000" cy="142192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Neel Deshmukh, Vignesh</a:t>
            </a: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4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Sharma, Ronak Karia, Oshin Allwyn</a:t>
            </a:r>
          </a:p>
          <a:p>
            <a:pPr algn="ctr">
              <a:defRPr/>
            </a:pP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JAI HIND COLLEGE, </a:t>
            </a:r>
            <a:r>
              <a:rPr lang="en-US" sz="4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AUTONOMOUS. Department of BVOC-SD</a:t>
            </a:r>
            <a:endPar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0">
            <a:extLst>
              <a:ext uri="{FF2B5EF4-FFF2-40B4-BE49-F238E27FC236}">
                <a16:creationId xmlns:a16="http://schemas.microsoft.com/office/drawing/2014/main" xmlns:p15="http://schemas.microsoft.com/office/powerpoint/2012/main" xmlns:p14="http://schemas.microsoft.com/office/powerpoint/2010/main" xmlns="" id="{56B51769-050A-4089-A605-7F5F55540FEF}"/>
              </a:ext>
            </a:extLst>
          </p:cNvPr>
          <p:cNvSpPr>
            <a:spLocks noChangeArrowheads="1"/>
          </p:cNvSpPr>
          <p:nvPr/>
        </p:nvSpPr>
        <p:spPr bwMode="auto">
          <a:xfrm>
            <a:off x="762000" y="5638800"/>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Abstract</a:t>
            </a:r>
          </a:p>
        </p:txBody>
      </p:sp>
      <p:sp>
        <p:nvSpPr>
          <p:cNvPr id="20" name="TextBox 19">
            <a:extLst>
              <a:ext uri="{FF2B5EF4-FFF2-40B4-BE49-F238E27FC236}">
                <a16:creationId xmlns:a16="http://schemas.microsoft.com/office/drawing/2014/main" xmlns:p15="http://schemas.microsoft.com/office/powerpoint/2012/main" xmlns:p14="http://schemas.microsoft.com/office/powerpoint/2010/main" xmlns="" id="{9BF71E88-A0A1-440B-ABF9-DBF8076C9D49}"/>
              </a:ext>
            </a:extLst>
          </p:cNvPr>
          <p:cNvSpPr txBox="1">
            <a:spLocks noChangeArrowheads="1"/>
          </p:cNvSpPr>
          <p:nvPr/>
        </p:nvSpPr>
        <p:spPr bwMode="auto">
          <a:xfrm>
            <a:off x="11644045" y="6710614"/>
            <a:ext cx="9477910" cy="45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1" name="Rectangle 10">
            <a:extLst>
              <a:ext uri="{FF2B5EF4-FFF2-40B4-BE49-F238E27FC236}">
                <a16:creationId xmlns:a16="http://schemas.microsoft.com/office/drawing/2014/main" xmlns:p15="http://schemas.microsoft.com/office/powerpoint/2012/main" xmlns:p14="http://schemas.microsoft.com/office/powerpoint/2010/main" xmlns="" id="{D199CE64-341D-4865-BAC0-9C2B0065BF53}"/>
              </a:ext>
            </a:extLst>
          </p:cNvPr>
          <p:cNvSpPr>
            <a:spLocks noChangeArrowheads="1"/>
          </p:cNvSpPr>
          <p:nvPr/>
        </p:nvSpPr>
        <p:spPr bwMode="auto">
          <a:xfrm>
            <a:off x="11644045" y="5638800"/>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Methodology</a:t>
            </a:r>
          </a:p>
        </p:txBody>
      </p:sp>
      <p:sp>
        <p:nvSpPr>
          <p:cNvPr id="23" name="Rectangle 10">
            <a:extLst>
              <a:ext uri="{FF2B5EF4-FFF2-40B4-BE49-F238E27FC236}">
                <a16:creationId xmlns:a16="http://schemas.microsoft.com/office/drawing/2014/main" xmlns:p15="http://schemas.microsoft.com/office/powerpoint/2012/main" xmlns:p14="http://schemas.microsoft.com/office/powerpoint/2010/main" xmlns="" id="{649B2B52-1DC3-4E00-AA81-9A9BDF50D0C9}"/>
              </a:ext>
            </a:extLst>
          </p:cNvPr>
          <p:cNvSpPr>
            <a:spLocks noChangeArrowheads="1"/>
          </p:cNvSpPr>
          <p:nvPr/>
        </p:nvSpPr>
        <p:spPr bwMode="auto">
          <a:xfrm>
            <a:off x="22526090" y="5638800"/>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Results</a:t>
            </a:r>
          </a:p>
        </p:txBody>
      </p:sp>
      <p:sp>
        <p:nvSpPr>
          <p:cNvPr id="27" name="Rectangle 10">
            <a:extLst>
              <a:ext uri="{FF2B5EF4-FFF2-40B4-BE49-F238E27FC236}">
                <a16:creationId xmlns:a16="http://schemas.microsoft.com/office/drawing/2014/main" xmlns:p15="http://schemas.microsoft.com/office/powerpoint/2012/main" xmlns:p14="http://schemas.microsoft.com/office/powerpoint/2010/main" xmlns="" id="{98D14DB5-1AFE-4838-B666-0B2184BF559F}"/>
              </a:ext>
            </a:extLst>
          </p:cNvPr>
          <p:cNvSpPr>
            <a:spLocks noChangeArrowheads="1"/>
          </p:cNvSpPr>
          <p:nvPr/>
        </p:nvSpPr>
        <p:spPr bwMode="auto">
          <a:xfrm>
            <a:off x="762000" y="16916400"/>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Introduction</a:t>
            </a:r>
          </a:p>
        </p:txBody>
      </p:sp>
      <p:sp>
        <p:nvSpPr>
          <p:cNvPr id="28" name="TextBox 19">
            <a:extLst>
              <a:ext uri="{FF2B5EF4-FFF2-40B4-BE49-F238E27FC236}">
                <a16:creationId xmlns:a16="http://schemas.microsoft.com/office/drawing/2014/main" xmlns:p15="http://schemas.microsoft.com/office/powerpoint/2012/main" xmlns:p14="http://schemas.microsoft.com/office/powerpoint/2010/main" xmlns="" id="{6258151E-49CC-4DED-BAB7-C6568770CA38}"/>
              </a:ext>
            </a:extLst>
          </p:cNvPr>
          <p:cNvSpPr txBox="1">
            <a:spLocks noChangeArrowheads="1"/>
          </p:cNvSpPr>
          <p:nvPr/>
        </p:nvSpPr>
        <p:spPr bwMode="auto">
          <a:xfrm>
            <a:off x="22526090" y="27816822"/>
            <a:ext cx="9706510" cy="494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hlinkClick r:id="rId2"/>
              </a:rPr>
              <a:t>https://</a:t>
            </a:r>
            <a:r>
              <a:rPr lang="en-US" sz="2400" dirty="0" smtClean="0">
                <a:latin typeface="Open Sans" panose="020B0606030504020204" pitchFamily="34" charset="0"/>
                <a:ea typeface="Open Sans" panose="020B0606030504020204" pitchFamily="34" charset="0"/>
                <a:cs typeface="Open Sans" panose="020B0606030504020204" pitchFamily="34" charset="0"/>
                <a:hlinkClick r:id="rId2"/>
              </a:rPr>
              <a:t>ieeexplore.ieee.org/document/6300437</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hlinkClick r:id="rId3"/>
              </a:rPr>
              <a:t>https://</a:t>
            </a:r>
            <a:r>
              <a:rPr lang="en-US" sz="2400" dirty="0" smtClean="0">
                <a:latin typeface="Open Sans" panose="020B0606030504020204" pitchFamily="34" charset="0"/>
                <a:ea typeface="Open Sans" panose="020B0606030504020204" pitchFamily="34" charset="0"/>
                <a:cs typeface="Open Sans" panose="020B0606030504020204" pitchFamily="34" charset="0"/>
                <a:hlinkClick r:id="rId3"/>
              </a:rPr>
              <a:t>towardsdatascience.com/introduction-to-recommender-systems-6c66cf15ada</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hlinkClick r:id="rId4"/>
              </a:rPr>
              <a:t>https://www.analyticsvidhya.com/blog/2015/08/beginners-guide-learn-content-based-recommender-systems</a:t>
            </a:r>
            <a:r>
              <a:rPr lang="en-US" sz="2400" dirty="0" smtClean="0">
                <a:latin typeface="Open Sans" panose="020B0606030504020204" pitchFamily="34" charset="0"/>
                <a:ea typeface="Open Sans" panose="020B0606030504020204" pitchFamily="34" charset="0"/>
                <a:cs typeface="Open Sans" panose="020B0606030504020204" pitchFamily="34" charset="0"/>
                <a:hlinkClick r:id="rId4"/>
              </a:rPr>
              <a:t>/</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hlinkClick r:id="rId5"/>
              </a:rPr>
              <a:t>http://recommender-systems.org/content-based-filtering</a:t>
            </a:r>
            <a:r>
              <a:rPr lang="en-US" sz="2400" dirty="0" smtClean="0">
                <a:latin typeface="Open Sans" panose="020B0606030504020204" pitchFamily="34" charset="0"/>
                <a:ea typeface="Open Sans" panose="020B0606030504020204" pitchFamily="34" charset="0"/>
                <a:cs typeface="Open Sans" panose="020B0606030504020204" pitchFamily="34" charset="0"/>
                <a:hlinkClick r:id="rId5"/>
              </a:rPr>
              <a:t>/</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hlinkClick r:id="rId6"/>
              </a:rPr>
              <a:t>https://</a:t>
            </a:r>
            <a:r>
              <a:rPr lang="en-US" sz="2400" dirty="0" smtClean="0">
                <a:latin typeface="Open Sans" panose="020B0606030504020204" pitchFamily="34" charset="0"/>
                <a:ea typeface="Open Sans" panose="020B0606030504020204" pitchFamily="34" charset="0"/>
                <a:cs typeface="Open Sans" panose="020B0606030504020204" pitchFamily="34" charset="0"/>
                <a:hlinkClick r:id="rId6"/>
              </a:rPr>
              <a:t>en.wikipedia.org/wiki/Item-item_collaborative_filtering</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xmlns:p15="http://schemas.microsoft.com/office/powerpoint/2012/main" xmlns:p14="http://schemas.microsoft.com/office/powerpoint/2010/main" xmlns="" id="{B159E2ED-58ED-4C4D-AADA-65963204CFC8}"/>
              </a:ext>
            </a:extLst>
          </p:cNvPr>
          <p:cNvSpPr>
            <a:spLocks noChangeArrowheads="1"/>
          </p:cNvSpPr>
          <p:nvPr/>
        </p:nvSpPr>
        <p:spPr bwMode="auto">
          <a:xfrm>
            <a:off x="22526090" y="26745009"/>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xmlns:p15="http://schemas.microsoft.com/office/powerpoint/2012/main" xmlns:p14="http://schemas.microsoft.com/office/powerpoint/2010/main" xmlns="" id="{418E6029-BC8D-48A6-B73A-6AF8EE0DED0C}"/>
              </a:ext>
            </a:extLst>
          </p:cNvPr>
          <p:cNvSpPr txBox="1">
            <a:spLocks noChangeArrowheads="1"/>
          </p:cNvSpPr>
          <p:nvPr/>
        </p:nvSpPr>
        <p:spPr bwMode="auto">
          <a:xfrm>
            <a:off x="22526090" y="17988214"/>
            <a:ext cx="9477910" cy="45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31" name="Rectangle 10">
            <a:extLst>
              <a:ext uri="{FF2B5EF4-FFF2-40B4-BE49-F238E27FC236}">
                <a16:creationId xmlns:a16="http://schemas.microsoft.com/office/drawing/2014/main" xmlns:p15="http://schemas.microsoft.com/office/powerpoint/2012/main" xmlns:p14="http://schemas.microsoft.com/office/powerpoint/2010/main" xmlns="" id="{6127A719-505A-4C44-8032-B19C962A0648}"/>
              </a:ext>
            </a:extLst>
          </p:cNvPr>
          <p:cNvSpPr>
            <a:spLocks noChangeArrowheads="1"/>
          </p:cNvSpPr>
          <p:nvPr/>
        </p:nvSpPr>
        <p:spPr bwMode="auto">
          <a:xfrm>
            <a:off x="22526090" y="16916400"/>
            <a:ext cx="9477910" cy="914400"/>
          </a:xfrm>
          <a:prstGeom prst="rect">
            <a:avLst/>
          </a:prstGeom>
          <a:solidFill>
            <a:srgbClr val="A0BEC8"/>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Nunito" panose="00000500000000000000" pitchFamily="2" charset="0"/>
              </a:rPr>
              <a:t>Conclusion</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800" y="358181"/>
            <a:ext cx="3352800" cy="4129668"/>
          </a:xfrm>
          <a:prstGeom prst="rect">
            <a:avLst/>
          </a:prstGeom>
        </p:spPr>
      </p:pic>
      <p:sp>
        <p:nvSpPr>
          <p:cNvPr id="3" name="Rectangle 2"/>
          <p:cNvSpPr/>
          <p:nvPr/>
        </p:nvSpPr>
        <p:spPr>
          <a:xfrm>
            <a:off x="762000" y="6937303"/>
            <a:ext cx="9477910" cy="9325630"/>
          </a:xfrm>
          <a:prstGeom prst="rect">
            <a:avLst/>
          </a:prstGeom>
        </p:spPr>
        <p:txBody>
          <a:bodyPr wrap="square">
            <a:spAutoFit/>
          </a:bodyPr>
          <a:lstStyle/>
          <a:p>
            <a:r>
              <a:rPr lang="en-US" dirty="0"/>
              <a:t>As a cross-disciplinary, speech recognition is based on the voice as the research object. Speech recognition allows the machine to turn the speech signal into text or commands through the process of identification and understanding, and also makes the function of natural voice communication. </a:t>
            </a:r>
            <a:r>
              <a:rPr lang="en-US" dirty="0" smtClean="0"/>
              <a:t>Speech </a:t>
            </a:r>
            <a:r>
              <a:rPr lang="en-US" dirty="0"/>
              <a:t>Recognition Simply is the process of converting spoken input to text. It is also known as Speech-to-Text and Voice Recognition. Technically Speech recognition is the process of converting an acoustic signal, captured by a microphone or a telephone, to a set of words</a:t>
            </a:r>
            <a:r>
              <a:rPr lang="en-US" dirty="0" smtClean="0"/>
              <a:t>.</a:t>
            </a:r>
          </a:p>
          <a:p>
            <a:endParaRPr lang="en-US" dirty="0" smtClean="0"/>
          </a:p>
          <a:p>
            <a:r>
              <a:rPr lang="en-US" dirty="0"/>
              <a:t>In a very general way, recommender systems are algorithms aimed at suggesting relevant items to users (items being movies to watch, text to read, products to buy or anything else depending on industries).</a:t>
            </a:r>
          </a:p>
          <a:p>
            <a:r>
              <a:rPr lang="en-US" dirty="0"/>
              <a:t>Recommender systems are really critical in some industries as they can generate a huge amount of income when they are efficient or also be a way to stand out significantly from competitors.</a:t>
            </a:r>
            <a:endParaRPr lang="en-IN" dirty="0"/>
          </a:p>
        </p:txBody>
      </p:sp>
      <p:sp>
        <p:nvSpPr>
          <p:cNvPr id="4" name="Rectangle 3"/>
          <p:cNvSpPr/>
          <p:nvPr/>
        </p:nvSpPr>
        <p:spPr>
          <a:xfrm>
            <a:off x="762000" y="18214903"/>
            <a:ext cx="9477910" cy="12095619"/>
          </a:xfrm>
          <a:prstGeom prst="rect">
            <a:avLst/>
          </a:prstGeom>
        </p:spPr>
        <p:txBody>
          <a:bodyPr wrap="square">
            <a:spAutoFit/>
          </a:bodyPr>
          <a:lstStyle/>
          <a:p>
            <a:r>
              <a:rPr lang="en-US" dirty="0"/>
              <a:t>Content-based filtering, also referred to as cognitive filtering, recommends items based on a comparison between the content of the items and a user profile. The content of each item is represented as a set of descriptors or terms, typically the words that occur in a document. The user profile is represented with the same terms and built up by analyzing the content of items which have been seen by the user.</a:t>
            </a:r>
          </a:p>
          <a:p>
            <a:endParaRPr lang="en-US" dirty="0" smtClean="0"/>
          </a:p>
          <a:p>
            <a:r>
              <a:rPr lang="en-US" dirty="0" smtClean="0"/>
              <a:t>Now Lets Have a Look at</a:t>
            </a:r>
            <a:endParaRPr lang="en-US" dirty="0"/>
          </a:p>
          <a:p>
            <a:endParaRPr lang="en-US" dirty="0"/>
          </a:p>
          <a:p>
            <a:r>
              <a:rPr lang="en-US" dirty="0"/>
              <a:t>Item-item collaborative filtering, or item-based, or item-to-item, is a form of collaborative filtering for recommender systems based on the similarity between items calculated using people's ratings of those items.</a:t>
            </a:r>
          </a:p>
          <a:p>
            <a:r>
              <a:rPr lang="en-US" dirty="0"/>
              <a:t>Item-item models resolve these problems in systems that have more users than items. Item-item models use rating distributions per item, not per user. With more users than items, each item tends to have more ratings than each user, so an item's average rating usually doesn't change quickly. This leads to more stable rating distributions in the model, so the model doesn't have to be rebuilt as often. When users consume and then rate an item, that item's similar items are picked from the existing system model and added to the user's recommendations.</a:t>
            </a:r>
            <a:endParaRPr lang="en-IN" dirty="0"/>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9160" y="6937303"/>
            <a:ext cx="8637984" cy="4856495"/>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37253" y="8077199"/>
            <a:ext cx="1026725" cy="148263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56453" y="8077199"/>
            <a:ext cx="1039094" cy="16016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3" name="Rounded Rectangular Callout 32"/>
          <p:cNvSpPr/>
          <p:nvPr/>
        </p:nvSpPr>
        <p:spPr>
          <a:xfrm>
            <a:off x="23098453" y="8305800"/>
            <a:ext cx="1981200" cy="125403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 you guys like Keanu reeves? I am sorry guys. What I am even asking! Everybody loves Keanu reeves. John Wick is my favorite movie.</a:t>
            </a:r>
            <a:endParaRPr lang="en-IN" sz="1200" dirty="0"/>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26090" y="11949191"/>
            <a:ext cx="8671054" cy="4797608"/>
          </a:xfrm>
          <a:prstGeom prst="rect">
            <a:avLst/>
          </a:prstGeom>
        </p:spPr>
      </p:pic>
      <p:sp>
        <p:nvSpPr>
          <p:cNvPr id="35" name="Rounded Rectangular Callout 34"/>
          <p:cNvSpPr/>
          <p:nvPr/>
        </p:nvSpPr>
        <p:spPr>
          <a:xfrm flipH="1">
            <a:off x="22678490" y="12787392"/>
            <a:ext cx="1571625" cy="1143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 so hungry right now. Wish there </a:t>
            </a:r>
            <a:r>
              <a:rPr lang="en-US" sz="1400" dirty="0"/>
              <a:t>w</a:t>
            </a:r>
            <a:r>
              <a:rPr lang="en-US" sz="1400" dirty="0" smtClean="0"/>
              <a:t>ere some good combo pack.</a:t>
            </a:r>
            <a:endParaRPr lang="en-IN" sz="1400" dirty="0"/>
          </a:p>
        </p:txBody>
      </p:sp>
      <p:pic>
        <p:nvPicPr>
          <p:cNvPr id="36" name="Picture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089169">
            <a:off x="26372897" y="12563543"/>
            <a:ext cx="3571717" cy="76309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293</TotalTime>
  <Words>502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Nunito</vt:lpstr>
      <vt:lpstr>Open Sans</vt:lpstr>
      <vt:lpstr>Nunito Black</vt: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neel</cp:lastModifiedBy>
  <cp:revision>41</cp:revision>
  <dcterms:modified xsi:type="dcterms:W3CDTF">2020-02-19T14:49:23Z</dcterms:modified>
  <cp:category>research posters template</cp:category>
</cp:coreProperties>
</file>