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96" r:id="rId3"/>
    <p:sldId id="261" r:id="rId4"/>
    <p:sldId id="259" r:id="rId5"/>
    <p:sldId id="258" r:id="rId6"/>
    <p:sldId id="297" r:id="rId7"/>
    <p:sldId id="298" r:id="rId8"/>
    <p:sldId id="299" r:id="rId9"/>
    <p:sldId id="300" r:id="rId10"/>
    <p:sldId id="301" r:id="rId11"/>
    <p:sldId id="270" r:id="rId12"/>
    <p:sldId id="302" r:id="rId13"/>
    <p:sldId id="275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Solway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E1E25-2BF1-4250-A84C-78E11968A3E8}" v="14" dt="2024-08-09T20:16:28.105"/>
  </p1510:revLst>
</p1510:revInfo>
</file>

<file path=ppt/tableStyles.xml><?xml version="1.0" encoding="utf-8"?>
<a:tblStyleLst xmlns:a="http://schemas.openxmlformats.org/drawingml/2006/main" def="{761CD89E-0553-46D0-A198-581AE95A1BDE}">
  <a:tblStyle styleId="{761CD89E-0553-46D0-A198-581AE95A1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67EF70-9AEC-4A00-99C6-0A34A6218C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5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ae0c4196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5ae0c4196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1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ae0c41961_0_27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ae0c41961_0_27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86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9f12d48f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9f12d48f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9f12d48f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9f12d48f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2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3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930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51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921100" y="1349931"/>
            <a:ext cx="45078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21100" y="3195606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886075" y="80545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/>
          </p:nvPr>
        </p:nvSpPr>
        <p:spPr>
          <a:xfrm>
            <a:off x="719975" y="7944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1"/>
          </p:nvPr>
        </p:nvSpPr>
        <p:spPr>
          <a:xfrm>
            <a:off x="715100" y="1905375"/>
            <a:ext cx="42939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22"/>
          <p:cNvSpPr>
            <a:spLocks noGrp="1"/>
          </p:cNvSpPr>
          <p:nvPr>
            <p:ph type="pic" idx="2"/>
          </p:nvPr>
        </p:nvSpPr>
        <p:spPr>
          <a:xfrm>
            <a:off x="5312500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57" name="Google Shape;157;p22"/>
          <p:cNvSpPr txBox="1"/>
          <p:nvPr/>
        </p:nvSpPr>
        <p:spPr>
          <a:xfrm>
            <a:off x="715100" y="3491950"/>
            <a:ext cx="429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3"/>
          <p:cNvSpPr/>
          <p:nvPr/>
        </p:nvSpPr>
        <p:spPr>
          <a:xfrm rot="-8949341">
            <a:off x="8086760" y="2875915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4"/>
          <p:cNvSpPr/>
          <p:nvPr/>
        </p:nvSpPr>
        <p:spPr>
          <a:xfrm rot="-1850659" flipH="1">
            <a:off x="156460" y="232240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290763" y="1991200"/>
            <a:ext cx="2907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945638" y="1991200"/>
            <a:ext cx="2907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290763" y="2376625"/>
            <a:ext cx="29076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45638" y="2376625"/>
            <a:ext cx="29076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0" y="668725"/>
            <a:ext cx="31398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0" y="1938575"/>
            <a:ext cx="3139800" cy="25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1158825" y="7621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-10204363">
            <a:off x="8339158" y="2908709"/>
            <a:ext cx="1646100" cy="1410089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1463300" y="1326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4075013" y="132645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6686846" y="132650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146330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4075075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68685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15100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326875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5938650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715100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3326875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5938650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621463">
            <a:off x="-850856" y="909529"/>
            <a:ext cx="1645848" cy="14098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3921100" y="1349931"/>
            <a:ext cx="45078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AgriSaral</a:t>
            </a:r>
            <a:endParaRPr sz="4400" b="1"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3921100" y="3278106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</a:t>
            </a:r>
            <a:r>
              <a:rPr lang="en" dirty="0"/>
              <a:t>mpowering farmers with smart solutions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Team: DVTR</a:t>
            </a:r>
            <a:endParaRPr dirty="0"/>
          </a:p>
        </p:txBody>
      </p:sp>
      <p:sp>
        <p:nvSpPr>
          <p:cNvPr id="178" name="Google Shape;178;p28"/>
          <p:cNvSpPr/>
          <p:nvPr/>
        </p:nvSpPr>
        <p:spPr>
          <a:xfrm>
            <a:off x="745375" y="67950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9" name="Google Shape;179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465" r="26969"/>
          <a:stretch/>
        </p:blipFill>
        <p:spPr>
          <a:xfrm>
            <a:off x="886075" y="80545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180" name="Google Shape;180;p28"/>
          <p:cNvCxnSpPr/>
          <p:nvPr/>
        </p:nvCxnSpPr>
        <p:spPr>
          <a:xfrm>
            <a:off x="5259850" y="3738569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/>
          <p:nvPr/>
        </p:nvSpPr>
        <p:spPr>
          <a:xfrm rot="10664486" flipH="1">
            <a:off x="6651135" y="35326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8"/>
          <p:cNvSpPr/>
          <p:nvPr/>
        </p:nvSpPr>
        <p:spPr>
          <a:xfrm rot="-5535514" flipH="1">
            <a:off x="3167835" y="-411196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15025" y="273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Genuine service in local language </a:t>
            </a:r>
            <a:br>
              <a:rPr lang="en-US" dirty="0"/>
            </a:br>
            <a:endParaRPr lang="en-US"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62831" y="1557385"/>
            <a:ext cx="6418337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And Most importantly all the information along with the GUI would be localized based in the farmers native languages to ensure accessibility and understanding.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And language would not be a barrier</a:t>
            </a: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9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of Development</a:t>
            </a:r>
            <a:endParaRPr dirty="0"/>
          </a:p>
        </p:txBody>
      </p:sp>
      <p:sp>
        <p:nvSpPr>
          <p:cNvPr id="369" name="Google Shape;369;p42"/>
          <p:cNvSpPr/>
          <p:nvPr/>
        </p:nvSpPr>
        <p:spPr>
          <a:xfrm>
            <a:off x="1501544" y="1615400"/>
            <a:ext cx="4692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3397438" y="1615400"/>
            <a:ext cx="469200" cy="1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5293344" y="1615400"/>
            <a:ext cx="4692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7189231" y="1615400"/>
            <a:ext cx="4692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 txBox="1"/>
          <p:nvPr/>
        </p:nvSpPr>
        <p:spPr>
          <a:xfrm flipH="1">
            <a:off x="824012" y="2116275"/>
            <a:ext cx="1765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SRS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preaparation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 flipH="1">
            <a:off x="2749140" y="2116275"/>
            <a:ext cx="1765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 Development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 flipH="1">
            <a:off x="4645036" y="2116275"/>
            <a:ext cx="1765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 Development</a:t>
            </a:r>
          </a:p>
        </p:txBody>
      </p:sp>
      <p:sp>
        <p:nvSpPr>
          <p:cNvPr id="376" name="Google Shape;376;p42"/>
          <p:cNvSpPr txBox="1"/>
          <p:nvPr/>
        </p:nvSpPr>
        <p:spPr>
          <a:xfrm flipH="1">
            <a:off x="6352088" y="2116275"/>
            <a:ext cx="2065756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Logistics and</a:t>
            </a:r>
            <a:b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e-commerce setup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7" name="Google Shape;377;p42"/>
          <p:cNvCxnSpPr>
            <a:stCxn id="369" idx="3"/>
            <a:endCxn id="370" idx="1"/>
          </p:cNvCxnSpPr>
          <p:nvPr/>
        </p:nvCxnSpPr>
        <p:spPr>
          <a:xfrm>
            <a:off x="1970744" y="1703600"/>
            <a:ext cx="142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42"/>
          <p:cNvCxnSpPr>
            <a:stCxn id="370" idx="3"/>
            <a:endCxn id="371" idx="1"/>
          </p:cNvCxnSpPr>
          <p:nvPr/>
        </p:nvCxnSpPr>
        <p:spPr>
          <a:xfrm>
            <a:off x="3866638" y="1703600"/>
            <a:ext cx="142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2"/>
          <p:cNvCxnSpPr>
            <a:stCxn id="371" idx="3"/>
            <a:endCxn id="372" idx="1"/>
          </p:cNvCxnSpPr>
          <p:nvPr/>
        </p:nvCxnSpPr>
        <p:spPr>
          <a:xfrm>
            <a:off x="5762544" y="1703600"/>
            <a:ext cx="142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2"/>
          <p:cNvCxnSpPr>
            <a:stCxn id="369" idx="2"/>
            <a:endCxn id="373" idx="0"/>
          </p:cNvCxnSpPr>
          <p:nvPr/>
        </p:nvCxnSpPr>
        <p:spPr>
          <a:xfrm flipH="1">
            <a:off x="1706912" y="1791800"/>
            <a:ext cx="29232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2"/>
          <p:cNvCxnSpPr>
            <a:stCxn id="370" idx="2"/>
            <a:endCxn id="374" idx="0"/>
          </p:cNvCxnSpPr>
          <p:nvPr/>
        </p:nvCxnSpPr>
        <p:spPr>
          <a:xfrm>
            <a:off x="3632038" y="17918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2"/>
          <p:cNvCxnSpPr>
            <a:stCxn id="371" idx="2"/>
            <a:endCxn id="375" idx="0"/>
          </p:cNvCxnSpPr>
          <p:nvPr/>
        </p:nvCxnSpPr>
        <p:spPr>
          <a:xfrm>
            <a:off x="5527944" y="17918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2"/>
          <p:cNvCxnSpPr>
            <a:cxnSpLocks/>
          </p:cNvCxnSpPr>
          <p:nvPr/>
        </p:nvCxnSpPr>
        <p:spPr>
          <a:xfrm>
            <a:off x="7372837" y="1805962"/>
            <a:ext cx="0" cy="3103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42"/>
          <p:cNvSpPr/>
          <p:nvPr/>
        </p:nvSpPr>
        <p:spPr>
          <a:xfrm>
            <a:off x="1501544" y="3297450"/>
            <a:ext cx="4692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>
            <a:off x="3397438" y="3297450"/>
            <a:ext cx="469200" cy="1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5293381" y="3297450"/>
            <a:ext cx="4692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"/>
          <p:cNvSpPr/>
          <p:nvPr/>
        </p:nvSpPr>
        <p:spPr>
          <a:xfrm>
            <a:off x="7189231" y="3297450"/>
            <a:ext cx="4692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2"/>
          <p:cNvSpPr txBox="1"/>
          <p:nvPr/>
        </p:nvSpPr>
        <p:spPr>
          <a:xfrm flipH="1">
            <a:off x="853394" y="3798450"/>
            <a:ext cx="1765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Millions of farmers happy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 flipH="1">
            <a:off x="2749290" y="3798450"/>
            <a:ext cx="1765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Public release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 flipH="1">
            <a:off x="4645186" y="3798450"/>
            <a:ext cx="1765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Beta testing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 flipH="1">
            <a:off x="6541081" y="3798450"/>
            <a:ext cx="1765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Adding local language support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42"/>
          <p:cNvCxnSpPr>
            <a:stCxn id="384" idx="3"/>
            <a:endCxn id="385" idx="1"/>
          </p:cNvCxnSpPr>
          <p:nvPr/>
        </p:nvCxnSpPr>
        <p:spPr>
          <a:xfrm>
            <a:off x="1970744" y="3385650"/>
            <a:ext cx="142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2"/>
          <p:cNvCxnSpPr>
            <a:stCxn id="385" idx="3"/>
            <a:endCxn id="386" idx="1"/>
          </p:cNvCxnSpPr>
          <p:nvPr/>
        </p:nvCxnSpPr>
        <p:spPr>
          <a:xfrm>
            <a:off x="3866638" y="3385650"/>
            <a:ext cx="142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2"/>
          <p:cNvCxnSpPr>
            <a:stCxn id="386" idx="3"/>
            <a:endCxn id="387" idx="1"/>
          </p:cNvCxnSpPr>
          <p:nvPr/>
        </p:nvCxnSpPr>
        <p:spPr>
          <a:xfrm>
            <a:off x="5762581" y="3385650"/>
            <a:ext cx="142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2"/>
          <p:cNvCxnSpPr>
            <a:stCxn id="384" idx="2"/>
            <a:endCxn id="388" idx="0"/>
          </p:cNvCxnSpPr>
          <p:nvPr/>
        </p:nvCxnSpPr>
        <p:spPr>
          <a:xfrm>
            <a:off x="1736144" y="34738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2"/>
          <p:cNvCxnSpPr>
            <a:stCxn id="385" idx="2"/>
            <a:endCxn id="389" idx="0"/>
          </p:cNvCxnSpPr>
          <p:nvPr/>
        </p:nvCxnSpPr>
        <p:spPr>
          <a:xfrm>
            <a:off x="3632038" y="34738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2"/>
          <p:cNvCxnSpPr>
            <a:stCxn id="386" idx="2"/>
            <a:endCxn id="390" idx="0"/>
          </p:cNvCxnSpPr>
          <p:nvPr/>
        </p:nvCxnSpPr>
        <p:spPr>
          <a:xfrm>
            <a:off x="5527981" y="34738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42"/>
          <p:cNvCxnSpPr>
            <a:stCxn id="387" idx="2"/>
            <a:endCxn id="391" idx="0"/>
          </p:cNvCxnSpPr>
          <p:nvPr/>
        </p:nvCxnSpPr>
        <p:spPr>
          <a:xfrm>
            <a:off x="7423831" y="34738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2"/>
          <p:cNvCxnSpPr>
            <a:stCxn id="372" idx="3"/>
            <a:endCxn id="387" idx="3"/>
          </p:cNvCxnSpPr>
          <p:nvPr/>
        </p:nvCxnSpPr>
        <p:spPr>
          <a:xfrm>
            <a:off x="7658431" y="1703600"/>
            <a:ext cx="600" cy="1682100"/>
          </a:xfrm>
          <a:prstGeom prst="bentConnector3">
            <a:avLst>
              <a:gd name="adj1" fmla="val 1023406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2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508;p63">
            <a:extLst>
              <a:ext uri="{FF2B5EF4-FFF2-40B4-BE49-F238E27FC236}">
                <a16:creationId xmlns:a16="http://schemas.microsoft.com/office/drawing/2014/main" id="{D997F069-31DA-08DC-7387-5BC71BC810C0}"/>
              </a:ext>
            </a:extLst>
          </p:cNvPr>
          <p:cNvGrpSpPr/>
          <p:nvPr/>
        </p:nvGrpSpPr>
        <p:grpSpPr>
          <a:xfrm>
            <a:off x="7011758" y="934056"/>
            <a:ext cx="1178322" cy="1272209"/>
            <a:chOff x="8047661" y="1501037"/>
            <a:chExt cx="278404" cy="355260"/>
          </a:xfrm>
        </p:grpSpPr>
        <p:sp>
          <p:nvSpPr>
            <p:cNvPr id="5" name="Google Shape;10509;p63">
              <a:extLst>
                <a:ext uri="{FF2B5EF4-FFF2-40B4-BE49-F238E27FC236}">
                  <a16:creationId xmlns:a16="http://schemas.microsoft.com/office/drawing/2014/main" id="{D914EFA8-C187-63B4-5009-5A5E2B817299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10;p63">
              <a:extLst>
                <a:ext uri="{FF2B5EF4-FFF2-40B4-BE49-F238E27FC236}">
                  <a16:creationId xmlns:a16="http://schemas.microsoft.com/office/drawing/2014/main" id="{4550F8A4-E5B9-5B61-C05B-2DDE71ACA021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11;p63">
              <a:extLst>
                <a:ext uri="{FF2B5EF4-FFF2-40B4-BE49-F238E27FC236}">
                  <a16:creationId xmlns:a16="http://schemas.microsoft.com/office/drawing/2014/main" id="{5880623A-A3F2-428B-42C5-1AC8A4D2CC1D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12;p63">
              <a:extLst>
                <a:ext uri="{FF2B5EF4-FFF2-40B4-BE49-F238E27FC236}">
                  <a16:creationId xmlns:a16="http://schemas.microsoft.com/office/drawing/2014/main" id="{609A887B-9A33-2D3F-7138-0E578B8DD306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508;p63">
            <a:extLst>
              <a:ext uri="{FF2B5EF4-FFF2-40B4-BE49-F238E27FC236}">
                <a16:creationId xmlns:a16="http://schemas.microsoft.com/office/drawing/2014/main" id="{07D5AC5F-35EB-C480-F4C7-E0E915DF3DBE}"/>
              </a:ext>
            </a:extLst>
          </p:cNvPr>
          <p:cNvGrpSpPr/>
          <p:nvPr/>
        </p:nvGrpSpPr>
        <p:grpSpPr>
          <a:xfrm>
            <a:off x="4849510" y="2265722"/>
            <a:ext cx="1178322" cy="1272209"/>
            <a:chOff x="8047661" y="1501037"/>
            <a:chExt cx="278404" cy="355260"/>
          </a:xfrm>
        </p:grpSpPr>
        <p:sp>
          <p:nvSpPr>
            <p:cNvPr id="34" name="Google Shape;10509;p63">
              <a:extLst>
                <a:ext uri="{FF2B5EF4-FFF2-40B4-BE49-F238E27FC236}">
                  <a16:creationId xmlns:a16="http://schemas.microsoft.com/office/drawing/2014/main" id="{6E401BA1-891B-22B6-EDF4-A06E817CD5A1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10;p63">
              <a:extLst>
                <a:ext uri="{FF2B5EF4-FFF2-40B4-BE49-F238E27FC236}">
                  <a16:creationId xmlns:a16="http://schemas.microsoft.com/office/drawing/2014/main" id="{63F225A1-820B-7117-1887-342CA274E2D7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11;p63">
              <a:extLst>
                <a:ext uri="{FF2B5EF4-FFF2-40B4-BE49-F238E27FC236}">
                  <a16:creationId xmlns:a16="http://schemas.microsoft.com/office/drawing/2014/main" id="{4BEA2740-FB08-DA95-F803-B37243FFF182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12;p63">
              <a:extLst>
                <a:ext uri="{FF2B5EF4-FFF2-40B4-BE49-F238E27FC236}">
                  <a16:creationId xmlns:a16="http://schemas.microsoft.com/office/drawing/2014/main" id="{659E956F-E122-9F71-9A5B-0E047ECEDA03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508;p63">
            <a:extLst>
              <a:ext uri="{FF2B5EF4-FFF2-40B4-BE49-F238E27FC236}">
                <a16:creationId xmlns:a16="http://schemas.microsoft.com/office/drawing/2014/main" id="{7F438216-FA2D-ADA9-9D73-B8D3B9B35ADA}"/>
              </a:ext>
            </a:extLst>
          </p:cNvPr>
          <p:cNvGrpSpPr/>
          <p:nvPr/>
        </p:nvGrpSpPr>
        <p:grpSpPr>
          <a:xfrm>
            <a:off x="645878" y="2206265"/>
            <a:ext cx="1178322" cy="1272209"/>
            <a:chOff x="8047661" y="1501037"/>
            <a:chExt cx="278404" cy="355260"/>
          </a:xfrm>
        </p:grpSpPr>
        <p:sp>
          <p:nvSpPr>
            <p:cNvPr id="39" name="Google Shape;10509;p63">
              <a:extLst>
                <a:ext uri="{FF2B5EF4-FFF2-40B4-BE49-F238E27FC236}">
                  <a16:creationId xmlns:a16="http://schemas.microsoft.com/office/drawing/2014/main" id="{F1593FCD-4816-E154-36A4-A815D5A39C0B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10;p63">
              <a:extLst>
                <a:ext uri="{FF2B5EF4-FFF2-40B4-BE49-F238E27FC236}">
                  <a16:creationId xmlns:a16="http://schemas.microsoft.com/office/drawing/2014/main" id="{2074AE7D-AD39-60A2-484F-FD21E27259E6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11;p63">
              <a:extLst>
                <a:ext uri="{FF2B5EF4-FFF2-40B4-BE49-F238E27FC236}">
                  <a16:creationId xmlns:a16="http://schemas.microsoft.com/office/drawing/2014/main" id="{ABE93CD6-E06F-404A-E950-3D0482D08DC5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12;p63">
              <a:extLst>
                <a:ext uri="{FF2B5EF4-FFF2-40B4-BE49-F238E27FC236}">
                  <a16:creationId xmlns:a16="http://schemas.microsoft.com/office/drawing/2014/main" id="{120E0369-CD74-7A44-3D48-C6861AD0263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508;p63">
            <a:extLst>
              <a:ext uri="{FF2B5EF4-FFF2-40B4-BE49-F238E27FC236}">
                <a16:creationId xmlns:a16="http://schemas.microsoft.com/office/drawing/2014/main" id="{A18C9F60-EC71-92F2-C524-C4AE8F778634}"/>
              </a:ext>
            </a:extLst>
          </p:cNvPr>
          <p:cNvGrpSpPr/>
          <p:nvPr/>
        </p:nvGrpSpPr>
        <p:grpSpPr>
          <a:xfrm>
            <a:off x="2951446" y="995998"/>
            <a:ext cx="1178322" cy="1272209"/>
            <a:chOff x="8047661" y="1501037"/>
            <a:chExt cx="278404" cy="355260"/>
          </a:xfrm>
        </p:grpSpPr>
        <p:sp>
          <p:nvSpPr>
            <p:cNvPr id="44" name="Google Shape;10509;p63">
              <a:extLst>
                <a:ext uri="{FF2B5EF4-FFF2-40B4-BE49-F238E27FC236}">
                  <a16:creationId xmlns:a16="http://schemas.microsoft.com/office/drawing/2014/main" id="{137EE0B3-7808-E670-03B0-0A569FBFB7AF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10;p63">
              <a:extLst>
                <a:ext uri="{FF2B5EF4-FFF2-40B4-BE49-F238E27FC236}">
                  <a16:creationId xmlns:a16="http://schemas.microsoft.com/office/drawing/2014/main" id="{2CE098AA-7059-662E-6B90-2D648D09141A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1;p63">
              <a:extLst>
                <a:ext uri="{FF2B5EF4-FFF2-40B4-BE49-F238E27FC236}">
                  <a16:creationId xmlns:a16="http://schemas.microsoft.com/office/drawing/2014/main" id="{5B35B976-AA42-D767-5DAF-8E46D47B289B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12;p63">
              <a:extLst>
                <a:ext uri="{FF2B5EF4-FFF2-40B4-BE49-F238E27FC236}">
                  <a16:creationId xmlns:a16="http://schemas.microsoft.com/office/drawing/2014/main" id="{9CE704A6-C542-E362-253D-F632E800AAB3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236;p33">
            <a:extLst>
              <a:ext uri="{FF2B5EF4-FFF2-40B4-BE49-F238E27FC236}">
                <a16:creationId xmlns:a16="http://schemas.microsoft.com/office/drawing/2014/main" id="{9A01779D-F586-B259-99FF-7E87F8620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709" y="255183"/>
            <a:ext cx="31442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1" dirty="0"/>
              <a:t>Our Team: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9" name="Google Shape;236;p33">
            <a:extLst>
              <a:ext uri="{FF2B5EF4-FFF2-40B4-BE49-F238E27FC236}">
                <a16:creationId xmlns:a16="http://schemas.microsoft.com/office/drawing/2014/main" id="{577E6BEF-4474-A800-0C1F-18673295CC3A}"/>
              </a:ext>
            </a:extLst>
          </p:cNvPr>
          <p:cNvSpPr txBox="1">
            <a:spLocks/>
          </p:cNvSpPr>
          <p:nvPr/>
        </p:nvSpPr>
        <p:spPr>
          <a:xfrm>
            <a:off x="6742618" y="2187202"/>
            <a:ext cx="2401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pPr algn="l"/>
            <a:r>
              <a:rPr lang="en-US" sz="1800" dirty="0"/>
              <a:t>Harshit </a:t>
            </a:r>
            <a:r>
              <a:rPr lang="en-US" sz="1800" dirty="0" err="1"/>
              <a:t>Raval</a:t>
            </a:r>
            <a:endParaRPr lang="en-US" sz="1800" dirty="0"/>
          </a:p>
        </p:txBody>
      </p:sp>
      <p:sp>
        <p:nvSpPr>
          <p:cNvPr id="50" name="Google Shape;236;p33">
            <a:extLst>
              <a:ext uri="{FF2B5EF4-FFF2-40B4-BE49-F238E27FC236}">
                <a16:creationId xmlns:a16="http://schemas.microsoft.com/office/drawing/2014/main" id="{D3B7FBF7-6B20-EE45-89EC-D59095EABDA7}"/>
              </a:ext>
            </a:extLst>
          </p:cNvPr>
          <p:cNvSpPr txBox="1">
            <a:spLocks/>
          </p:cNvSpPr>
          <p:nvPr/>
        </p:nvSpPr>
        <p:spPr>
          <a:xfrm>
            <a:off x="4738801" y="3481948"/>
            <a:ext cx="2401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pPr algn="l"/>
            <a:r>
              <a:rPr lang="en-US" sz="1800" dirty="0" err="1"/>
              <a:t>Heet</a:t>
            </a:r>
            <a:r>
              <a:rPr lang="en-US" sz="1800" dirty="0"/>
              <a:t> Rana</a:t>
            </a:r>
          </a:p>
        </p:txBody>
      </p:sp>
      <p:sp>
        <p:nvSpPr>
          <p:cNvPr id="51" name="Google Shape;236;p33">
            <a:extLst>
              <a:ext uri="{FF2B5EF4-FFF2-40B4-BE49-F238E27FC236}">
                <a16:creationId xmlns:a16="http://schemas.microsoft.com/office/drawing/2014/main" id="{6FE86995-4022-7281-6FF3-1F8246D83AAF}"/>
              </a:ext>
            </a:extLst>
          </p:cNvPr>
          <p:cNvSpPr txBox="1">
            <a:spLocks/>
          </p:cNvSpPr>
          <p:nvPr/>
        </p:nvSpPr>
        <p:spPr>
          <a:xfrm>
            <a:off x="2871158" y="2285400"/>
            <a:ext cx="2401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pPr algn="l"/>
            <a:r>
              <a:rPr lang="en-US" sz="1800" dirty="0"/>
              <a:t>Neel Patel</a:t>
            </a:r>
          </a:p>
        </p:txBody>
      </p:sp>
      <p:sp>
        <p:nvSpPr>
          <p:cNvPr id="52" name="Google Shape;236;p33">
            <a:extLst>
              <a:ext uri="{FF2B5EF4-FFF2-40B4-BE49-F238E27FC236}">
                <a16:creationId xmlns:a16="http://schemas.microsoft.com/office/drawing/2014/main" id="{DBDE878B-53BF-3948-3DC7-7145F70DF917}"/>
              </a:ext>
            </a:extLst>
          </p:cNvPr>
          <p:cNvSpPr txBox="1">
            <a:spLocks/>
          </p:cNvSpPr>
          <p:nvPr/>
        </p:nvSpPr>
        <p:spPr>
          <a:xfrm>
            <a:off x="195649" y="3441260"/>
            <a:ext cx="2401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 b="0" i="0" u="none" strike="noStrike" cap="none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pPr algn="l"/>
            <a:r>
              <a:rPr lang="en-US" sz="1800" dirty="0"/>
              <a:t>Arman </a:t>
            </a:r>
            <a:r>
              <a:rPr lang="en-US" sz="1800" dirty="0" err="1"/>
              <a:t>Sunasara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71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/>
          <p:nvPr/>
        </p:nvSpPr>
        <p:spPr>
          <a:xfrm>
            <a:off x="5491000" y="65490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90" name="Google Shape;490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498" b="8506"/>
          <a:stretch/>
        </p:blipFill>
        <p:spPr>
          <a:xfrm>
            <a:off x="5312500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491" name="Google Shape;491;p47"/>
          <p:cNvSpPr txBox="1">
            <a:spLocks noGrp="1"/>
          </p:cNvSpPr>
          <p:nvPr>
            <p:ph type="ctrTitle"/>
          </p:nvPr>
        </p:nvSpPr>
        <p:spPr>
          <a:xfrm>
            <a:off x="719975" y="7944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cxnSp>
        <p:nvCxnSpPr>
          <p:cNvPr id="508" name="Google Shape;508;p47"/>
          <p:cNvCxnSpPr/>
          <p:nvPr/>
        </p:nvCxnSpPr>
        <p:spPr>
          <a:xfrm>
            <a:off x="1946900" y="1810819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7"/>
          <p:cNvSpPr/>
          <p:nvPr/>
        </p:nvSpPr>
        <p:spPr>
          <a:xfrm rot="-2166110" flipH="1">
            <a:off x="4453995" y="69009"/>
            <a:ext cx="1646584" cy="141050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E9AB7-6191-E2BB-081A-F3AD9EFFD3C6}"/>
              </a:ext>
            </a:extLst>
          </p:cNvPr>
          <p:cNvSpPr/>
          <p:nvPr/>
        </p:nvSpPr>
        <p:spPr>
          <a:xfrm>
            <a:off x="719975" y="3471970"/>
            <a:ext cx="4092657" cy="481262"/>
          </a:xfrm>
          <a:prstGeom prst="rect">
            <a:avLst/>
          </a:prstGeom>
          <a:solidFill>
            <a:srgbClr val="DA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IN" dirty="0"/>
              <a:t>ONTEXT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57856" y="1741695"/>
            <a:ext cx="6418337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E</a:t>
            </a:r>
            <a:r>
              <a:rPr lang="en" sz="1800" dirty="0"/>
              <a:t>ver wonder why certain crops of the same variety grow in different regions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</a:t>
            </a:r>
            <a:r>
              <a:rPr lang="en" sz="1800" dirty="0"/>
              <a:t>ike the Kesar mango in Gujarat and the Rajapuri in Maharashtra,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That’</a:t>
            </a:r>
            <a:r>
              <a:rPr lang="en" sz="1800" dirty="0"/>
              <a:t>s due to the difference in type of climate and soil in terms salinity, nutrient level , ph level and many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2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he Problem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735635" y="1326514"/>
            <a:ext cx="6150206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600" dirty="0"/>
              <a:t>F</a:t>
            </a:r>
            <a:r>
              <a:rPr lang="en" sz="1600" dirty="0"/>
              <a:t>armers face a lot of problems with regards to soil testing, like: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</a:t>
            </a:r>
            <a:r>
              <a:rPr lang="en" sz="1600" dirty="0"/>
              <a:t>ot able to do soil testing for cheap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finding good fertilizers for the soil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finding good quality seeds compatible to the soil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F</a:t>
            </a:r>
            <a:r>
              <a:rPr lang="en" sz="1600" dirty="0"/>
              <a:t>inding correct information about cropping methods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The Most Important –Finding Information in their Local language!!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6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978736" y="65087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4331374" y="1402316"/>
            <a:ext cx="4317612" cy="25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present to you our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AgriSaral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platform design to empower farmers by providing them with science backed solutions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platform offers comprehensive soil testing service where farmers can easily request a soil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Along with best seeds and fertilizers based on specific parameters of soil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offer a market place where they can purchase the recommended seeds and fertilizers directly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5012013" y="173712"/>
            <a:ext cx="31398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??</a:t>
            </a:r>
            <a:endParaRPr dirty="0"/>
          </a:p>
        </p:txBody>
      </p:sp>
      <p:pic>
        <p:nvPicPr>
          <p:cNvPr id="219" name="Google Shape;219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498" b="8506"/>
          <a:stretch/>
        </p:blipFill>
        <p:spPr>
          <a:xfrm>
            <a:off x="1158825" y="7621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220" name="Google Shape;220;p31"/>
          <p:cNvCxnSpPr>
            <a:cxnSpLocks/>
          </p:cNvCxnSpPr>
          <p:nvPr/>
        </p:nvCxnSpPr>
        <p:spPr>
          <a:xfrm>
            <a:off x="4956656" y="1318655"/>
            <a:ext cx="3046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715100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and reliable soil testing </a:t>
            </a:r>
            <a:endParaRPr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463300" y="1326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4075013" y="132645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686850" y="132650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/>
          </p:nvPr>
        </p:nvSpPr>
        <p:spPr>
          <a:xfrm>
            <a:off x="146330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/>
          </p:nvPr>
        </p:nvSpPr>
        <p:spPr>
          <a:xfrm>
            <a:off x="4075075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668685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8"/>
          </p:nvPr>
        </p:nvSpPr>
        <p:spPr>
          <a:xfrm>
            <a:off x="3326875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Personalized recommendation of fertilizers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9"/>
          </p:nvPr>
        </p:nvSpPr>
        <p:spPr>
          <a:xfrm>
            <a:off x="5938650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of compatible seeds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3"/>
          </p:nvPr>
        </p:nvSpPr>
        <p:spPr>
          <a:xfrm>
            <a:off x="715100" y="3678825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Affordable and reliable marketplace </a:t>
            </a:r>
            <a:endParaRPr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4"/>
          </p:nvPr>
        </p:nvSpPr>
        <p:spPr>
          <a:xfrm>
            <a:off x="3326875" y="3678825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Genuine service in local language 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5"/>
          </p:nvPr>
        </p:nvSpPr>
        <p:spPr>
          <a:xfrm>
            <a:off x="5938650" y="3678825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 library of cropping information</a:t>
            </a:r>
            <a:endParaRPr dirty="0"/>
          </a:p>
        </p:txBody>
      </p:sp>
      <p:cxnSp>
        <p:nvCxnSpPr>
          <p:cNvPr id="210" name="Google Shape;210;p30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0"/>
          <p:cNvSpPr/>
          <p:nvPr/>
        </p:nvSpPr>
        <p:spPr>
          <a:xfrm rot="5400000" flipH="1">
            <a:off x="7430471" y="960866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and reliable soil testing 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57856" y="1473340"/>
            <a:ext cx="6418337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 many rural areas, farmers face significant challenges in understanding the quality of their soil,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which is critical for choosing the right crops and fertilizers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Without this knowledge, they often make decisions that lead to lower yields, increased costs, and, ultimately, reduced income.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Our platform offers a comprehensive soil testing service, where farmers can easily request a soil at </a:t>
            </a:r>
            <a:r>
              <a:rPr lang="en-US" sz="1800" dirty="0" err="1"/>
              <a:t>thencpmfort</a:t>
            </a:r>
            <a:r>
              <a:rPr lang="en-US" sz="1800" dirty="0"/>
              <a:t> of their homes test by signing in on our website.</a:t>
            </a:r>
            <a:endParaRPr lang="en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2164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Personalized recommendation of fertilizers &amp; seeds</a:t>
            </a:r>
            <a:br>
              <a:rPr lang="en-US" dirty="0"/>
            </a:b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62831" y="1726351"/>
            <a:ext cx="5773465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Once the soil is tested, our system provides customized recommendations on the best seeds and fertilizers based on the specific parameters of their soil.</a:t>
            </a: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518598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74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15025" y="273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Affordable and reliable marketplace </a:t>
            </a:r>
            <a:br>
              <a:rPr lang="en-US" dirty="0"/>
            </a:b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62831" y="1557385"/>
            <a:ext cx="6418337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But we don’t stop there. To support the long-term success of these farmers, we offer a marketplace where they can purchase the recommended seeds and fertilizers directly.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Where all the sellers are genuine. And the seeds are very high quality HYV seeds optimized for high yields.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And the marketplace acts as a way of employment for the people where </a:t>
            </a:r>
            <a:r>
              <a:rPr lang="en-US" sz="1800" dirty="0" err="1"/>
              <a:t>esentially</a:t>
            </a:r>
            <a:r>
              <a:rPr lang="en-US" sz="1800" dirty="0"/>
              <a:t> they're creating self employment</a:t>
            </a: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4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15025" y="273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 library of cropping information</a:t>
            </a:r>
            <a:endParaRPr lang="en-US"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4"/>
          </p:nvPr>
        </p:nvSpPr>
        <p:spPr>
          <a:xfrm>
            <a:off x="1362831" y="1557385"/>
            <a:ext cx="6418337" cy="259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Additionally, we provide a rich library of educational resources on crop management, correct use of fertilizers and common farming mistakes like growing ginger,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It requires a lot of precautions which are not known by common farmers, like:-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Even a </a:t>
            </a:r>
            <a:r>
              <a:rPr lang="en-US" sz="1800" dirty="0" err="1"/>
              <a:t>litte</a:t>
            </a:r>
            <a:r>
              <a:rPr lang="en-US" sz="1800" dirty="0"/>
              <a:t> access of nitrogen in fertilizer can cause the ginger to rot or not leaving a hole while burying it can it to suffocate  and consideration the investment ginger is a pretty expensive crop to afford losses</a:t>
            </a:r>
            <a:endParaRPr lang="en" sz="1800" dirty="0"/>
          </a:p>
        </p:txBody>
      </p:sp>
      <p:cxnSp>
        <p:nvCxnSpPr>
          <p:cNvPr id="241" name="Google Shape;241;p33"/>
          <p:cNvCxnSpPr/>
          <p:nvPr/>
        </p:nvCxnSpPr>
        <p:spPr>
          <a:xfrm>
            <a:off x="3651875" y="1250244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12100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Land Investment Pitch Deck by Slidesgo">
  <a:themeElements>
    <a:clrScheme name="Simple Light">
      <a:dk1>
        <a:srgbClr val="272E22"/>
      </a:dk1>
      <a:lt1>
        <a:srgbClr val="637E51"/>
      </a:lt1>
      <a:dk2>
        <a:srgbClr val="7FA368"/>
      </a:dk2>
      <a:lt2>
        <a:srgbClr val="FAF1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E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583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Solway</vt:lpstr>
      <vt:lpstr>Wingdings</vt:lpstr>
      <vt:lpstr>Lato</vt:lpstr>
      <vt:lpstr>Nunito Light</vt:lpstr>
      <vt:lpstr>Agricultural Land Investment Pitch Deck by Slidesgo</vt:lpstr>
      <vt:lpstr>AgriSaral</vt:lpstr>
      <vt:lpstr>CONTEXT</vt:lpstr>
      <vt:lpstr>The Problem</vt:lpstr>
      <vt:lpstr>SOLUTION ??</vt:lpstr>
      <vt:lpstr>01</vt:lpstr>
      <vt:lpstr>Easy and reliable soil testing </vt:lpstr>
      <vt:lpstr>Personalized recommendation of fertilizers &amp; seeds </vt:lpstr>
      <vt:lpstr>Affordable and reliable marketplace  </vt:lpstr>
      <vt:lpstr>Rich library of cropping information</vt:lpstr>
      <vt:lpstr>Genuine service in local language  </vt:lpstr>
      <vt:lpstr>Timeline of Development</vt:lpstr>
      <vt:lpstr>Our Team: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Neel Patel</cp:lastModifiedBy>
  <cp:revision>2</cp:revision>
  <dcterms:modified xsi:type="dcterms:W3CDTF">2024-08-09T20:23:37Z</dcterms:modified>
</cp:coreProperties>
</file>