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233F6-B024-4769-9AF8-4AA4FC5B867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6855A-372E-4DA1-8DC0-B528A116F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A810CD66-9860-7F42-88F4-2E6957560D0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1" kern="12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(Note: Embedded links are present but live only in the slide display mode.)</a:t>
            </a:r>
            <a:endParaRPr lang="en-US" altLang="en-US" sz="900" dirty="0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  <a:p>
            <a:pPr algn="just"/>
            <a:endParaRPr lang="en-IN" sz="9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en-IN" sz="9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5.1. </a:t>
            </a:r>
            <a:r>
              <a:rPr lang="en-I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Biosynthesis and interconversion of monosaccharides. The relative contributions of each pathway under physiological conditions are unknown. (</a:t>
            </a:r>
            <a:r>
              <a:rPr lang="en-IN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</a:t>
            </a:r>
            <a:r>
              <a:rPr lang="en-I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donors; (</a:t>
            </a:r>
            <a:r>
              <a:rPr lang="en-IN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ovals</a:t>
            </a:r>
            <a:r>
              <a:rPr lang="en-I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monosaccharides; (</a:t>
            </a:r>
            <a:r>
              <a:rPr lang="en-IN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asterisks</a:t>
            </a:r>
            <a:r>
              <a:rPr lang="en-I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control points; (</a:t>
            </a:r>
            <a:r>
              <a:rPr lang="en-IN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Kdn</a:t>
            </a:r>
            <a:r>
              <a:rPr lang="en-I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2-keto-3-deoxy-D-glycero-D-galactonononic acid; (</a:t>
            </a:r>
            <a:r>
              <a:rPr lang="en-IN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Dol</a:t>
            </a:r>
            <a:r>
              <a:rPr lang="en-IN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dolichol. See Online Appendix 1B for full names and designated symbols for monosaccharides.</a:t>
            </a:r>
            <a:endParaRPr lang="en-US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1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4799-E490-8D79-BEE8-132CB72B1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0DB48-F34D-ACCA-D4FB-A2A5F9532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A522-60B3-24D3-B501-9C02321F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19AE-838E-FD01-96DF-792D2DCA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4AFB1-B2E6-25C1-5CC5-6BBCD49C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9067-D629-9902-823D-C3545CBF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64145-3F7D-2D37-E7E5-AD62BEA7F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96DD-0105-4E03-9792-92025AA7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24AA-CDE8-D7C3-16A1-224A2BD4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F1B94-7E77-0BF2-DBE2-D5EDD7EF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235E-956E-A756-F4C2-992C7BAE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8788C-5915-AA49-885B-DD372629D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B85A8-D108-7EF7-DFC0-32F0C842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2ED77-88A6-F37C-576E-93E9FEE3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6C317-C9FE-CD3F-CBB9-110FD9F9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1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ECC6-B8EB-8448-D0BC-4EAC7681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EA82-C56C-728A-A5CD-C4B24DB6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9E42-EAB8-4869-A613-877AD1D0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E8DB-C240-4CA6-F470-1DCE7E74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5D24-1AB7-A840-54C8-E7883E4F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70BD-B31B-F40D-3A0F-FF166884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9FC1D-E3EB-5317-41F1-0915E379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AD5B7-163C-4D91-9152-8A1EB28A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00F8-9D30-3917-5CF6-D59F77A6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BA4D-1FEF-CF58-316F-0C163EB1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7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FB73-92DC-2D54-DEE4-401FCAB4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D1CF-7DE0-C4ED-1310-E3C99649F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DC03-7E17-F911-8F63-3CF65595F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09A67-E4EB-1319-468E-05211963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7880A-EC6F-B6D8-6860-E4502F3F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D1B9-D506-FE1B-9CE8-F441A701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38EE-9385-DBE9-B07C-D8BC7FBB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29701-9307-5C84-0AC2-E10C7039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66EA4-B16F-E54C-63FD-98D11DF4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6A30F-E348-7FA1-2EC3-A3799D67F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4840F-4ECE-AA44-1E1B-6D49C1AFC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9FF8D-973F-0EE6-F243-BD24391A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1B4B1-34ED-A4A5-3129-5A8A1941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D8A2B-BD5E-ED9A-ED24-3BC7480F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FBBA-2B9C-EAB7-49CB-55FE3E7B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404FF-831F-E33C-9E15-AACF8DA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20D9D-C27B-4C65-5395-22A78A8D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008E-AE6E-60E1-9C71-2A628D96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C5C29-1DD5-CB3E-5D42-F06674B5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C9F40-BCA8-68E3-1893-869BA2A1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5D524-E371-B117-EBC9-3C6916C1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3523-22FB-2DF3-964B-5F0C5B33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0DDD-F8ED-6222-C489-29DEDA5D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9B6AF-B804-7AAA-FC59-720594AB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1AB6-3BDA-674D-97BB-F4C1E3F9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7C4C0-FD7D-D710-8A92-1FB6A075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A8F4-A766-82F5-8162-C2DC3997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20A0-BABE-FC0C-5E54-AD245B8D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1613D-F884-F3F5-7C4D-30C49758A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0FD45-EE8E-2D4C-1BBF-45919DC64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FBCE9-DA79-6018-3878-14A53FAB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C2992-E779-FB7E-C818-6C05D4B3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ADF33-A0A2-1704-65FB-358D1BB7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1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6FF10-DAC0-786B-4189-5C4A7C2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9DC8A-68F6-2583-05D6-95A8486A4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F433-8F55-2256-BC76-1F480ABE5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85EB-3EDF-492C-8031-8C979929C53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CB73-6574-A561-6DD9-5469626B4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BFA9-8024-2E3A-2E7C-62ABBED7C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D81C-7A4F-4074-8EC0-ED1C0F204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GlycoEnzDB/HK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 txBox="1">
            <a:spLocks noChangeArrowheads="1"/>
          </p:cNvSpPr>
          <p:nvPr/>
        </p:nvSpPr>
        <p:spPr bwMode="auto">
          <a:xfrm>
            <a:off x="1697320" y="363121"/>
            <a:ext cx="8779792" cy="3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IN" sz="2000" b="1" dirty="0"/>
              <a:t>Biosynthesis and Interconversion of Monosaccharides</a:t>
            </a:r>
            <a:endParaRPr lang="en-US" altLang="en-US" sz="2000" b="1" i="1" dirty="0">
              <a:solidFill>
                <a:schemeClr val="tx2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053666" y="6103743"/>
            <a:ext cx="6270446" cy="1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altLang="en-US" sz="1200" b="1" i="1" dirty="0">
                <a:solidFill>
                  <a:schemeClr val="tx2"/>
                </a:solidFill>
              </a:rPr>
              <a:t>Chapter 5, Figure 1. Essentials of Glycobiology, </a:t>
            </a:r>
            <a:r>
              <a:rPr lang="en-US" altLang="en-US" sz="1000" b="1" dirty="0">
                <a:solidFill>
                  <a:schemeClr val="tx2"/>
                </a:solidFill>
              </a:rPr>
              <a:t>Fourth Edition</a:t>
            </a:r>
            <a:r>
              <a:rPr lang="en-US" altLang="en-US" sz="1200" b="1" i="1" dirty="0">
                <a:solidFill>
                  <a:schemeClr val="tx2"/>
                </a:solidFill>
              </a:rPr>
              <a:t> </a:t>
            </a:r>
            <a:endParaRPr lang="en-US" altLang="en-US" sz="12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67" y="847992"/>
            <a:ext cx="6052161" cy="5120640"/>
          </a:xfrm>
          <a:prstGeom prst="rect">
            <a:avLst/>
          </a:prstGeom>
        </p:spPr>
      </p:pic>
      <p:sp>
        <p:nvSpPr>
          <p:cNvPr id="3" name="TextBox 2">
            <a:hlinkClick r:id="rId4" action="ppaction://hlinkfile"/>
            <a:extLst>
              <a:ext uri="{FF2B5EF4-FFF2-40B4-BE49-F238E27FC236}">
                <a16:creationId xmlns:a16="http://schemas.microsoft.com/office/drawing/2014/main" id="{0FCD2C0F-A53D-7788-B7F8-3E7583BBAF4D}"/>
              </a:ext>
            </a:extLst>
          </p:cNvPr>
          <p:cNvSpPr txBox="1"/>
          <p:nvPr/>
        </p:nvSpPr>
        <p:spPr>
          <a:xfrm>
            <a:off x="4548804" y="1098045"/>
            <a:ext cx="28212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b="1" dirty="0">
                <a:solidFill>
                  <a:srgbClr val="C00000"/>
                </a:solidFill>
              </a:rPr>
              <a:t>HK1</a:t>
            </a:r>
          </a:p>
        </p:txBody>
      </p:sp>
    </p:spTree>
    <p:extLst>
      <p:ext uri="{BB962C8B-B14F-4D97-AF65-F5344CB8AC3E}">
        <p14:creationId xmlns:p14="http://schemas.microsoft.com/office/powerpoint/2010/main" val="140876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Neelamegham</dc:creator>
  <cp:lastModifiedBy>Sriram Neelamegham</cp:lastModifiedBy>
  <cp:revision>1</cp:revision>
  <dcterms:created xsi:type="dcterms:W3CDTF">2023-09-29T03:36:02Z</dcterms:created>
  <dcterms:modified xsi:type="dcterms:W3CDTF">2023-09-29T03:36:32Z</dcterms:modified>
</cp:coreProperties>
</file>