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8C19-9BD1-4412-AEFE-218D9FFACC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03AADF-907F-44B1-B28B-9582721F1F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2A6AB5-4233-419A-BA38-CFF11FD64E80}"/>
              </a:ext>
            </a:extLst>
          </p:cNvPr>
          <p:cNvSpPr>
            <a:spLocks noGrp="1"/>
          </p:cNvSpPr>
          <p:nvPr>
            <p:ph type="dt" sz="half" idx="10"/>
          </p:nvPr>
        </p:nvSpPr>
        <p:spPr/>
        <p:txBody>
          <a:bodyPr/>
          <a:lstStyle/>
          <a:p>
            <a:fld id="{D66D5769-89A0-4D39-B89D-54661D37BBBC}" type="datetimeFigureOut">
              <a:rPr lang="en-IN" smtClean="0"/>
              <a:t>07-10-2021</a:t>
            </a:fld>
            <a:endParaRPr lang="en-IN"/>
          </a:p>
        </p:txBody>
      </p:sp>
      <p:sp>
        <p:nvSpPr>
          <p:cNvPr id="5" name="Footer Placeholder 4">
            <a:extLst>
              <a:ext uri="{FF2B5EF4-FFF2-40B4-BE49-F238E27FC236}">
                <a16:creationId xmlns:a16="http://schemas.microsoft.com/office/drawing/2014/main" id="{F3802B16-B93F-466F-B343-22D9CA29B7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319B7F-1BEC-4F45-B8A8-8AAB1ABC0F8F}"/>
              </a:ext>
            </a:extLst>
          </p:cNvPr>
          <p:cNvSpPr>
            <a:spLocks noGrp="1"/>
          </p:cNvSpPr>
          <p:nvPr>
            <p:ph type="sldNum" sz="quarter" idx="12"/>
          </p:nvPr>
        </p:nvSpPr>
        <p:spPr/>
        <p:txBody>
          <a:bodyPr/>
          <a:lstStyle/>
          <a:p>
            <a:fld id="{00A77C07-0775-4F51-8C16-19B632C99C33}" type="slidenum">
              <a:rPr lang="en-IN" smtClean="0"/>
              <a:t>‹#›</a:t>
            </a:fld>
            <a:endParaRPr lang="en-IN"/>
          </a:p>
        </p:txBody>
      </p:sp>
    </p:spTree>
    <p:extLst>
      <p:ext uri="{BB962C8B-B14F-4D97-AF65-F5344CB8AC3E}">
        <p14:creationId xmlns:p14="http://schemas.microsoft.com/office/powerpoint/2010/main" val="57194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311F-6235-4001-8021-D3F61B50FD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C525CA-3A6E-4AC7-9849-D257F9FDE2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AAD2A5-EF76-48CF-83F7-075120BBDA81}"/>
              </a:ext>
            </a:extLst>
          </p:cNvPr>
          <p:cNvSpPr>
            <a:spLocks noGrp="1"/>
          </p:cNvSpPr>
          <p:nvPr>
            <p:ph type="dt" sz="half" idx="10"/>
          </p:nvPr>
        </p:nvSpPr>
        <p:spPr/>
        <p:txBody>
          <a:bodyPr/>
          <a:lstStyle/>
          <a:p>
            <a:fld id="{D66D5769-89A0-4D39-B89D-54661D37BBBC}" type="datetimeFigureOut">
              <a:rPr lang="en-IN" smtClean="0"/>
              <a:t>07-10-2021</a:t>
            </a:fld>
            <a:endParaRPr lang="en-IN"/>
          </a:p>
        </p:txBody>
      </p:sp>
      <p:sp>
        <p:nvSpPr>
          <p:cNvPr id="5" name="Footer Placeholder 4">
            <a:extLst>
              <a:ext uri="{FF2B5EF4-FFF2-40B4-BE49-F238E27FC236}">
                <a16:creationId xmlns:a16="http://schemas.microsoft.com/office/drawing/2014/main" id="{94EA3C06-8D4F-4D23-A3F4-FF0EC4A5E4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3010A3-1109-4075-B631-79198D11246F}"/>
              </a:ext>
            </a:extLst>
          </p:cNvPr>
          <p:cNvSpPr>
            <a:spLocks noGrp="1"/>
          </p:cNvSpPr>
          <p:nvPr>
            <p:ph type="sldNum" sz="quarter" idx="12"/>
          </p:nvPr>
        </p:nvSpPr>
        <p:spPr/>
        <p:txBody>
          <a:bodyPr/>
          <a:lstStyle/>
          <a:p>
            <a:fld id="{00A77C07-0775-4F51-8C16-19B632C99C33}" type="slidenum">
              <a:rPr lang="en-IN" smtClean="0"/>
              <a:t>‹#›</a:t>
            </a:fld>
            <a:endParaRPr lang="en-IN"/>
          </a:p>
        </p:txBody>
      </p:sp>
    </p:spTree>
    <p:extLst>
      <p:ext uri="{BB962C8B-B14F-4D97-AF65-F5344CB8AC3E}">
        <p14:creationId xmlns:p14="http://schemas.microsoft.com/office/powerpoint/2010/main" val="767759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464D6D-5A88-4EC7-8FB4-82D4E32E46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FF8D56-9D6B-469F-908D-2A0DDD242D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7692B7-F907-4B43-8097-3AECA7737BA7}"/>
              </a:ext>
            </a:extLst>
          </p:cNvPr>
          <p:cNvSpPr>
            <a:spLocks noGrp="1"/>
          </p:cNvSpPr>
          <p:nvPr>
            <p:ph type="dt" sz="half" idx="10"/>
          </p:nvPr>
        </p:nvSpPr>
        <p:spPr/>
        <p:txBody>
          <a:bodyPr/>
          <a:lstStyle/>
          <a:p>
            <a:fld id="{D66D5769-89A0-4D39-B89D-54661D37BBBC}" type="datetimeFigureOut">
              <a:rPr lang="en-IN" smtClean="0"/>
              <a:t>07-10-2021</a:t>
            </a:fld>
            <a:endParaRPr lang="en-IN"/>
          </a:p>
        </p:txBody>
      </p:sp>
      <p:sp>
        <p:nvSpPr>
          <p:cNvPr id="5" name="Footer Placeholder 4">
            <a:extLst>
              <a:ext uri="{FF2B5EF4-FFF2-40B4-BE49-F238E27FC236}">
                <a16:creationId xmlns:a16="http://schemas.microsoft.com/office/drawing/2014/main" id="{AF865234-EF93-44F3-8D5E-9A33DF0E37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125504-55B9-44CF-8B7B-1CA7BD2971BA}"/>
              </a:ext>
            </a:extLst>
          </p:cNvPr>
          <p:cNvSpPr>
            <a:spLocks noGrp="1"/>
          </p:cNvSpPr>
          <p:nvPr>
            <p:ph type="sldNum" sz="quarter" idx="12"/>
          </p:nvPr>
        </p:nvSpPr>
        <p:spPr/>
        <p:txBody>
          <a:bodyPr/>
          <a:lstStyle/>
          <a:p>
            <a:fld id="{00A77C07-0775-4F51-8C16-19B632C99C33}" type="slidenum">
              <a:rPr lang="en-IN" smtClean="0"/>
              <a:t>‹#›</a:t>
            </a:fld>
            <a:endParaRPr lang="en-IN"/>
          </a:p>
        </p:txBody>
      </p:sp>
    </p:spTree>
    <p:extLst>
      <p:ext uri="{BB962C8B-B14F-4D97-AF65-F5344CB8AC3E}">
        <p14:creationId xmlns:p14="http://schemas.microsoft.com/office/powerpoint/2010/main" val="4001834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4D4E-E1C6-4EAA-934D-D1BB24B4E5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F798F1-5E73-45FA-9D43-3654DFFD9E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AAC34D-3730-426D-8B61-F0F1B3D487AF}"/>
              </a:ext>
            </a:extLst>
          </p:cNvPr>
          <p:cNvSpPr>
            <a:spLocks noGrp="1"/>
          </p:cNvSpPr>
          <p:nvPr>
            <p:ph type="dt" sz="half" idx="10"/>
          </p:nvPr>
        </p:nvSpPr>
        <p:spPr/>
        <p:txBody>
          <a:bodyPr/>
          <a:lstStyle/>
          <a:p>
            <a:fld id="{D66D5769-89A0-4D39-B89D-54661D37BBBC}" type="datetimeFigureOut">
              <a:rPr lang="en-IN" smtClean="0"/>
              <a:t>07-10-2021</a:t>
            </a:fld>
            <a:endParaRPr lang="en-IN"/>
          </a:p>
        </p:txBody>
      </p:sp>
      <p:sp>
        <p:nvSpPr>
          <p:cNvPr id="5" name="Footer Placeholder 4">
            <a:extLst>
              <a:ext uri="{FF2B5EF4-FFF2-40B4-BE49-F238E27FC236}">
                <a16:creationId xmlns:a16="http://schemas.microsoft.com/office/drawing/2014/main" id="{AD3F9F47-728F-4813-901A-D39947BC16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88EA50-A9E5-437D-A650-4AB7B05A461D}"/>
              </a:ext>
            </a:extLst>
          </p:cNvPr>
          <p:cNvSpPr>
            <a:spLocks noGrp="1"/>
          </p:cNvSpPr>
          <p:nvPr>
            <p:ph type="sldNum" sz="quarter" idx="12"/>
          </p:nvPr>
        </p:nvSpPr>
        <p:spPr/>
        <p:txBody>
          <a:bodyPr/>
          <a:lstStyle/>
          <a:p>
            <a:fld id="{00A77C07-0775-4F51-8C16-19B632C99C33}" type="slidenum">
              <a:rPr lang="en-IN" smtClean="0"/>
              <a:t>‹#›</a:t>
            </a:fld>
            <a:endParaRPr lang="en-IN"/>
          </a:p>
        </p:txBody>
      </p:sp>
    </p:spTree>
    <p:extLst>
      <p:ext uri="{BB962C8B-B14F-4D97-AF65-F5344CB8AC3E}">
        <p14:creationId xmlns:p14="http://schemas.microsoft.com/office/powerpoint/2010/main" val="841031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BFAAF-D2CC-4F29-81C6-C1FBD33DB1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2A3EDE-0056-4CB6-9877-7BB7A7B10D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4CCEC6-87BE-463F-BE7B-A389637888B0}"/>
              </a:ext>
            </a:extLst>
          </p:cNvPr>
          <p:cNvSpPr>
            <a:spLocks noGrp="1"/>
          </p:cNvSpPr>
          <p:nvPr>
            <p:ph type="dt" sz="half" idx="10"/>
          </p:nvPr>
        </p:nvSpPr>
        <p:spPr/>
        <p:txBody>
          <a:bodyPr/>
          <a:lstStyle/>
          <a:p>
            <a:fld id="{D66D5769-89A0-4D39-B89D-54661D37BBBC}" type="datetimeFigureOut">
              <a:rPr lang="en-IN" smtClean="0"/>
              <a:t>07-10-2021</a:t>
            </a:fld>
            <a:endParaRPr lang="en-IN"/>
          </a:p>
        </p:txBody>
      </p:sp>
      <p:sp>
        <p:nvSpPr>
          <p:cNvPr id="5" name="Footer Placeholder 4">
            <a:extLst>
              <a:ext uri="{FF2B5EF4-FFF2-40B4-BE49-F238E27FC236}">
                <a16:creationId xmlns:a16="http://schemas.microsoft.com/office/drawing/2014/main" id="{19E025EC-2BF1-40DD-AC97-CBBDD281D5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D53CDA-3AA5-4730-9930-FA2360A5EB6C}"/>
              </a:ext>
            </a:extLst>
          </p:cNvPr>
          <p:cNvSpPr>
            <a:spLocks noGrp="1"/>
          </p:cNvSpPr>
          <p:nvPr>
            <p:ph type="sldNum" sz="quarter" idx="12"/>
          </p:nvPr>
        </p:nvSpPr>
        <p:spPr/>
        <p:txBody>
          <a:bodyPr/>
          <a:lstStyle/>
          <a:p>
            <a:fld id="{00A77C07-0775-4F51-8C16-19B632C99C33}" type="slidenum">
              <a:rPr lang="en-IN" smtClean="0"/>
              <a:t>‹#›</a:t>
            </a:fld>
            <a:endParaRPr lang="en-IN"/>
          </a:p>
        </p:txBody>
      </p:sp>
    </p:spTree>
    <p:extLst>
      <p:ext uri="{BB962C8B-B14F-4D97-AF65-F5344CB8AC3E}">
        <p14:creationId xmlns:p14="http://schemas.microsoft.com/office/powerpoint/2010/main" val="3883943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90B7E-5DFC-4B3C-8436-99A737109E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FE13CD-A6CC-4653-BA06-F5D0B7163E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9FBA09-F39B-46C3-A413-0CF5BB0411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38A18D-F8AC-4F75-8FB4-D21422FBF764}"/>
              </a:ext>
            </a:extLst>
          </p:cNvPr>
          <p:cNvSpPr>
            <a:spLocks noGrp="1"/>
          </p:cNvSpPr>
          <p:nvPr>
            <p:ph type="dt" sz="half" idx="10"/>
          </p:nvPr>
        </p:nvSpPr>
        <p:spPr/>
        <p:txBody>
          <a:bodyPr/>
          <a:lstStyle/>
          <a:p>
            <a:fld id="{D66D5769-89A0-4D39-B89D-54661D37BBBC}" type="datetimeFigureOut">
              <a:rPr lang="en-IN" smtClean="0"/>
              <a:t>07-10-2021</a:t>
            </a:fld>
            <a:endParaRPr lang="en-IN"/>
          </a:p>
        </p:txBody>
      </p:sp>
      <p:sp>
        <p:nvSpPr>
          <p:cNvPr id="6" name="Footer Placeholder 5">
            <a:extLst>
              <a:ext uri="{FF2B5EF4-FFF2-40B4-BE49-F238E27FC236}">
                <a16:creationId xmlns:a16="http://schemas.microsoft.com/office/drawing/2014/main" id="{D0DB15B7-6875-4492-BB37-1BADEF5468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080DCF-51EE-4618-9A25-EA567B50E1FE}"/>
              </a:ext>
            </a:extLst>
          </p:cNvPr>
          <p:cNvSpPr>
            <a:spLocks noGrp="1"/>
          </p:cNvSpPr>
          <p:nvPr>
            <p:ph type="sldNum" sz="quarter" idx="12"/>
          </p:nvPr>
        </p:nvSpPr>
        <p:spPr/>
        <p:txBody>
          <a:bodyPr/>
          <a:lstStyle/>
          <a:p>
            <a:fld id="{00A77C07-0775-4F51-8C16-19B632C99C33}" type="slidenum">
              <a:rPr lang="en-IN" smtClean="0"/>
              <a:t>‹#›</a:t>
            </a:fld>
            <a:endParaRPr lang="en-IN"/>
          </a:p>
        </p:txBody>
      </p:sp>
    </p:spTree>
    <p:extLst>
      <p:ext uri="{BB962C8B-B14F-4D97-AF65-F5344CB8AC3E}">
        <p14:creationId xmlns:p14="http://schemas.microsoft.com/office/powerpoint/2010/main" val="820431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BC442-1D71-4C42-B832-B2F2CEADC5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7E9BE4-E2C1-4799-A739-FF8680C02B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7955B7-64B8-4A7D-8F70-EDFDD602A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9D1C8B-2D9F-44B4-A74A-4DC05FE279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DC7348-45E0-44C3-AFC9-16D920867D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77C089-109B-437C-B6AB-C8885415FB94}"/>
              </a:ext>
            </a:extLst>
          </p:cNvPr>
          <p:cNvSpPr>
            <a:spLocks noGrp="1"/>
          </p:cNvSpPr>
          <p:nvPr>
            <p:ph type="dt" sz="half" idx="10"/>
          </p:nvPr>
        </p:nvSpPr>
        <p:spPr/>
        <p:txBody>
          <a:bodyPr/>
          <a:lstStyle/>
          <a:p>
            <a:fld id="{D66D5769-89A0-4D39-B89D-54661D37BBBC}" type="datetimeFigureOut">
              <a:rPr lang="en-IN" smtClean="0"/>
              <a:t>07-10-2021</a:t>
            </a:fld>
            <a:endParaRPr lang="en-IN"/>
          </a:p>
        </p:txBody>
      </p:sp>
      <p:sp>
        <p:nvSpPr>
          <p:cNvPr id="8" name="Footer Placeholder 7">
            <a:extLst>
              <a:ext uri="{FF2B5EF4-FFF2-40B4-BE49-F238E27FC236}">
                <a16:creationId xmlns:a16="http://schemas.microsoft.com/office/drawing/2014/main" id="{453500D0-8546-4661-AF4A-EC8AB0E153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0E13BA-79ED-4840-A5D5-551A4944F185}"/>
              </a:ext>
            </a:extLst>
          </p:cNvPr>
          <p:cNvSpPr>
            <a:spLocks noGrp="1"/>
          </p:cNvSpPr>
          <p:nvPr>
            <p:ph type="sldNum" sz="quarter" idx="12"/>
          </p:nvPr>
        </p:nvSpPr>
        <p:spPr/>
        <p:txBody>
          <a:bodyPr/>
          <a:lstStyle/>
          <a:p>
            <a:fld id="{00A77C07-0775-4F51-8C16-19B632C99C33}" type="slidenum">
              <a:rPr lang="en-IN" smtClean="0"/>
              <a:t>‹#›</a:t>
            </a:fld>
            <a:endParaRPr lang="en-IN"/>
          </a:p>
        </p:txBody>
      </p:sp>
    </p:spTree>
    <p:extLst>
      <p:ext uri="{BB962C8B-B14F-4D97-AF65-F5344CB8AC3E}">
        <p14:creationId xmlns:p14="http://schemas.microsoft.com/office/powerpoint/2010/main" val="3641000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A8810-8198-4A19-8226-6257835CD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1BFC71-849D-43EB-A610-98C174C3EF02}"/>
              </a:ext>
            </a:extLst>
          </p:cNvPr>
          <p:cNvSpPr>
            <a:spLocks noGrp="1"/>
          </p:cNvSpPr>
          <p:nvPr>
            <p:ph type="dt" sz="half" idx="10"/>
          </p:nvPr>
        </p:nvSpPr>
        <p:spPr/>
        <p:txBody>
          <a:bodyPr/>
          <a:lstStyle/>
          <a:p>
            <a:fld id="{D66D5769-89A0-4D39-B89D-54661D37BBBC}" type="datetimeFigureOut">
              <a:rPr lang="en-IN" smtClean="0"/>
              <a:t>07-10-2021</a:t>
            </a:fld>
            <a:endParaRPr lang="en-IN"/>
          </a:p>
        </p:txBody>
      </p:sp>
      <p:sp>
        <p:nvSpPr>
          <p:cNvPr id="4" name="Footer Placeholder 3">
            <a:extLst>
              <a:ext uri="{FF2B5EF4-FFF2-40B4-BE49-F238E27FC236}">
                <a16:creationId xmlns:a16="http://schemas.microsoft.com/office/drawing/2014/main" id="{ECB53BA8-B958-4910-888F-92DDFCA894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CCE59C-A66E-449D-90B3-8B4A41E2C5E4}"/>
              </a:ext>
            </a:extLst>
          </p:cNvPr>
          <p:cNvSpPr>
            <a:spLocks noGrp="1"/>
          </p:cNvSpPr>
          <p:nvPr>
            <p:ph type="sldNum" sz="quarter" idx="12"/>
          </p:nvPr>
        </p:nvSpPr>
        <p:spPr/>
        <p:txBody>
          <a:bodyPr/>
          <a:lstStyle/>
          <a:p>
            <a:fld id="{00A77C07-0775-4F51-8C16-19B632C99C33}" type="slidenum">
              <a:rPr lang="en-IN" smtClean="0"/>
              <a:t>‹#›</a:t>
            </a:fld>
            <a:endParaRPr lang="en-IN"/>
          </a:p>
        </p:txBody>
      </p:sp>
    </p:spTree>
    <p:extLst>
      <p:ext uri="{BB962C8B-B14F-4D97-AF65-F5344CB8AC3E}">
        <p14:creationId xmlns:p14="http://schemas.microsoft.com/office/powerpoint/2010/main" val="297766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04EADA-D804-45A5-BB89-FF32654C05DD}"/>
              </a:ext>
            </a:extLst>
          </p:cNvPr>
          <p:cNvSpPr>
            <a:spLocks noGrp="1"/>
          </p:cNvSpPr>
          <p:nvPr>
            <p:ph type="dt" sz="half" idx="10"/>
          </p:nvPr>
        </p:nvSpPr>
        <p:spPr/>
        <p:txBody>
          <a:bodyPr/>
          <a:lstStyle/>
          <a:p>
            <a:fld id="{D66D5769-89A0-4D39-B89D-54661D37BBBC}" type="datetimeFigureOut">
              <a:rPr lang="en-IN" smtClean="0"/>
              <a:t>07-10-2021</a:t>
            </a:fld>
            <a:endParaRPr lang="en-IN"/>
          </a:p>
        </p:txBody>
      </p:sp>
      <p:sp>
        <p:nvSpPr>
          <p:cNvPr id="3" name="Footer Placeholder 2">
            <a:extLst>
              <a:ext uri="{FF2B5EF4-FFF2-40B4-BE49-F238E27FC236}">
                <a16:creationId xmlns:a16="http://schemas.microsoft.com/office/drawing/2014/main" id="{C4126507-DB65-4B82-BFD7-BE3EBC0353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556449D-B55F-4371-91B6-E46447A7AAD8}"/>
              </a:ext>
            </a:extLst>
          </p:cNvPr>
          <p:cNvSpPr>
            <a:spLocks noGrp="1"/>
          </p:cNvSpPr>
          <p:nvPr>
            <p:ph type="sldNum" sz="quarter" idx="12"/>
          </p:nvPr>
        </p:nvSpPr>
        <p:spPr/>
        <p:txBody>
          <a:bodyPr/>
          <a:lstStyle/>
          <a:p>
            <a:fld id="{00A77C07-0775-4F51-8C16-19B632C99C33}" type="slidenum">
              <a:rPr lang="en-IN" smtClean="0"/>
              <a:t>‹#›</a:t>
            </a:fld>
            <a:endParaRPr lang="en-IN"/>
          </a:p>
        </p:txBody>
      </p:sp>
    </p:spTree>
    <p:extLst>
      <p:ext uri="{BB962C8B-B14F-4D97-AF65-F5344CB8AC3E}">
        <p14:creationId xmlns:p14="http://schemas.microsoft.com/office/powerpoint/2010/main" val="2702495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1278-8A00-4402-9EA0-AAB33BDC7E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FF7B86-B9DC-426D-818C-2EEFE7540E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EB26BE-295E-4C3F-BADD-C9E84C813B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C9DCCE-7FF6-4873-8CD9-03268AB0638D}"/>
              </a:ext>
            </a:extLst>
          </p:cNvPr>
          <p:cNvSpPr>
            <a:spLocks noGrp="1"/>
          </p:cNvSpPr>
          <p:nvPr>
            <p:ph type="dt" sz="half" idx="10"/>
          </p:nvPr>
        </p:nvSpPr>
        <p:spPr/>
        <p:txBody>
          <a:bodyPr/>
          <a:lstStyle/>
          <a:p>
            <a:fld id="{D66D5769-89A0-4D39-B89D-54661D37BBBC}" type="datetimeFigureOut">
              <a:rPr lang="en-IN" smtClean="0"/>
              <a:t>07-10-2021</a:t>
            </a:fld>
            <a:endParaRPr lang="en-IN"/>
          </a:p>
        </p:txBody>
      </p:sp>
      <p:sp>
        <p:nvSpPr>
          <p:cNvPr id="6" name="Footer Placeholder 5">
            <a:extLst>
              <a:ext uri="{FF2B5EF4-FFF2-40B4-BE49-F238E27FC236}">
                <a16:creationId xmlns:a16="http://schemas.microsoft.com/office/drawing/2014/main" id="{EEFE6B9A-C67A-4324-AC9C-23422129D4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2E18A3-C2AE-46BB-B1C1-887B6DA21F5F}"/>
              </a:ext>
            </a:extLst>
          </p:cNvPr>
          <p:cNvSpPr>
            <a:spLocks noGrp="1"/>
          </p:cNvSpPr>
          <p:nvPr>
            <p:ph type="sldNum" sz="quarter" idx="12"/>
          </p:nvPr>
        </p:nvSpPr>
        <p:spPr/>
        <p:txBody>
          <a:bodyPr/>
          <a:lstStyle/>
          <a:p>
            <a:fld id="{00A77C07-0775-4F51-8C16-19B632C99C33}" type="slidenum">
              <a:rPr lang="en-IN" smtClean="0"/>
              <a:t>‹#›</a:t>
            </a:fld>
            <a:endParaRPr lang="en-IN"/>
          </a:p>
        </p:txBody>
      </p:sp>
    </p:spTree>
    <p:extLst>
      <p:ext uri="{BB962C8B-B14F-4D97-AF65-F5344CB8AC3E}">
        <p14:creationId xmlns:p14="http://schemas.microsoft.com/office/powerpoint/2010/main" val="1099452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F9F58-AB6B-4A04-892B-B192DE1170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7A039F-B231-4288-AA7F-AB2175C3CF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2ED9B0-6820-4706-AB3C-59AF5F90E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DE171F-3FE0-4575-A802-96E5FAB8BB39}"/>
              </a:ext>
            </a:extLst>
          </p:cNvPr>
          <p:cNvSpPr>
            <a:spLocks noGrp="1"/>
          </p:cNvSpPr>
          <p:nvPr>
            <p:ph type="dt" sz="half" idx="10"/>
          </p:nvPr>
        </p:nvSpPr>
        <p:spPr/>
        <p:txBody>
          <a:bodyPr/>
          <a:lstStyle/>
          <a:p>
            <a:fld id="{D66D5769-89A0-4D39-B89D-54661D37BBBC}" type="datetimeFigureOut">
              <a:rPr lang="en-IN" smtClean="0"/>
              <a:t>07-10-2021</a:t>
            </a:fld>
            <a:endParaRPr lang="en-IN"/>
          </a:p>
        </p:txBody>
      </p:sp>
      <p:sp>
        <p:nvSpPr>
          <p:cNvPr id="6" name="Footer Placeholder 5">
            <a:extLst>
              <a:ext uri="{FF2B5EF4-FFF2-40B4-BE49-F238E27FC236}">
                <a16:creationId xmlns:a16="http://schemas.microsoft.com/office/drawing/2014/main" id="{33B592EF-EA41-4ED9-8194-4CC23A5D12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F03903-4470-4B32-AB48-70F11F2BF23B}"/>
              </a:ext>
            </a:extLst>
          </p:cNvPr>
          <p:cNvSpPr>
            <a:spLocks noGrp="1"/>
          </p:cNvSpPr>
          <p:nvPr>
            <p:ph type="sldNum" sz="quarter" idx="12"/>
          </p:nvPr>
        </p:nvSpPr>
        <p:spPr/>
        <p:txBody>
          <a:bodyPr/>
          <a:lstStyle/>
          <a:p>
            <a:fld id="{00A77C07-0775-4F51-8C16-19B632C99C33}" type="slidenum">
              <a:rPr lang="en-IN" smtClean="0"/>
              <a:t>‹#›</a:t>
            </a:fld>
            <a:endParaRPr lang="en-IN"/>
          </a:p>
        </p:txBody>
      </p:sp>
    </p:spTree>
    <p:extLst>
      <p:ext uri="{BB962C8B-B14F-4D97-AF65-F5344CB8AC3E}">
        <p14:creationId xmlns:p14="http://schemas.microsoft.com/office/powerpoint/2010/main" val="1922284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4745A5-CE13-48F9-816B-CDD77DAE4D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DE6F67-CF4F-43CC-837A-4B1E30959D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E2E66A-407F-44AF-AB88-D10162BB3E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6D5769-89A0-4D39-B89D-54661D37BBBC}" type="datetimeFigureOut">
              <a:rPr lang="en-IN" smtClean="0"/>
              <a:t>07-10-2021</a:t>
            </a:fld>
            <a:endParaRPr lang="en-IN"/>
          </a:p>
        </p:txBody>
      </p:sp>
      <p:sp>
        <p:nvSpPr>
          <p:cNvPr id="5" name="Footer Placeholder 4">
            <a:extLst>
              <a:ext uri="{FF2B5EF4-FFF2-40B4-BE49-F238E27FC236}">
                <a16:creationId xmlns:a16="http://schemas.microsoft.com/office/drawing/2014/main" id="{76418305-6D55-4CD1-BD50-474B8D35EE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C68FB0-D080-445F-8BF1-474412DF1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77C07-0775-4F51-8C16-19B632C99C33}" type="slidenum">
              <a:rPr lang="en-IN" smtClean="0"/>
              <a:t>‹#›</a:t>
            </a:fld>
            <a:endParaRPr lang="en-IN"/>
          </a:p>
        </p:txBody>
      </p:sp>
    </p:spTree>
    <p:extLst>
      <p:ext uri="{BB962C8B-B14F-4D97-AF65-F5344CB8AC3E}">
        <p14:creationId xmlns:p14="http://schemas.microsoft.com/office/powerpoint/2010/main" val="492994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A9E83A-CAF4-4CC7-8028-FDC2F3A7E6D8}"/>
              </a:ext>
            </a:extLst>
          </p:cNvPr>
          <p:cNvSpPr txBox="1"/>
          <p:nvPr/>
        </p:nvSpPr>
        <p:spPr>
          <a:xfrm>
            <a:off x="636494" y="233083"/>
            <a:ext cx="11259671" cy="1477328"/>
          </a:xfrm>
          <a:prstGeom prst="rect">
            <a:avLst/>
          </a:prstGeom>
          <a:noFill/>
        </p:spPr>
        <p:txBody>
          <a:bodyPr wrap="square" rtlCol="0">
            <a:spAutoFit/>
          </a:bodyPr>
          <a:lstStyle/>
          <a:p>
            <a:r>
              <a:rPr lang="en-IN" dirty="0"/>
              <a:t>The goal of this slide is to find an optimal solution for foraging using MVT for some very simplistic setting.</a:t>
            </a:r>
          </a:p>
          <a:p>
            <a:r>
              <a:rPr lang="en-IN" dirty="0"/>
              <a:t>We are taking the most simplistic case of the environment. The reward we get for each harvest is given by </a:t>
            </a:r>
          </a:p>
          <a:p>
            <a:r>
              <a:rPr lang="en-IN" dirty="0"/>
              <a:t>r=E[7-0.5n-Ɲ(0,0.025)]. Since the random term is very low we can assume that to be 0 for each harvest in this simplistic setting. Also, another assumption is that the harvest time is 1 sec.</a:t>
            </a:r>
          </a:p>
          <a:p>
            <a:r>
              <a:rPr lang="en-IN" dirty="0"/>
              <a:t>Now the reward function in this scenario is r=E[7-0.5n]=7-0.5n (because both terms are constant for a given state).</a:t>
            </a:r>
          </a:p>
        </p:txBody>
      </p:sp>
      <p:graphicFrame>
        <p:nvGraphicFramePr>
          <p:cNvPr id="10" name="Table 10">
            <a:extLst>
              <a:ext uri="{FF2B5EF4-FFF2-40B4-BE49-F238E27FC236}">
                <a16:creationId xmlns:a16="http://schemas.microsoft.com/office/drawing/2014/main" id="{FAD5ED74-5627-43AA-919F-BED338420164}"/>
              </a:ext>
            </a:extLst>
          </p:cNvPr>
          <p:cNvGraphicFramePr>
            <a:graphicFrameLocks noGrp="1"/>
          </p:cNvGraphicFramePr>
          <p:nvPr>
            <p:extLst>
              <p:ext uri="{D42A27DB-BD31-4B8C-83A1-F6EECF244321}">
                <p14:modId xmlns:p14="http://schemas.microsoft.com/office/powerpoint/2010/main" val="3390122562"/>
              </p:ext>
            </p:extLst>
          </p:nvPr>
        </p:nvGraphicFramePr>
        <p:xfrm>
          <a:off x="748551" y="2413995"/>
          <a:ext cx="5598460" cy="3247665"/>
        </p:xfrm>
        <a:graphic>
          <a:graphicData uri="http://schemas.openxmlformats.org/drawingml/2006/table">
            <a:tbl>
              <a:tblPr firstRow="1" bandRow="1">
                <a:tableStyleId>{5C22544A-7EE6-4342-B048-85BDC9FD1C3A}</a:tableStyleId>
              </a:tblPr>
              <a:tblGrid>
                <a:gridCol w="2799230">
                  <a:extLst>
                    <a:ext uri="{9D8B030D-6E8A-4147-A177-3AD203B41FA5}">
                      <a16:colId xmlns:a16="http://schemas.microsoft.com/office/drawing/2014/main" val="3448421272"/>
                    </a:ext>
                  </a:extLst>
                </a:gridCol>
                <a:gridCol w="2799230">
                  <a:extLst>
                    <a:ext uri="{9D8B030D-6E8A-4147-A177-3AD203B41FA5}">
                      <a16:colId xmlns:a16="http://schemas.microsoft.com/office/drawing/2014/main" val="2160230813"/>
                    </a:ext>
                  </a:extLst>
                </a:gridCol>
              </a:tblGrid>
              <a:tr h="333935">
                <a:tc>
                  <a:txBody>
                    <a:bodyPr/>
                    <a:lstStyle/>
                    <a:p>
                      <a:r>
                        <a:rPr lang="en-IN" dirty="0"/>
                        <a:t>Variables</a:t>
                      </a:r>
                    </a:p>
                  </a:txBody>
                  <a:tcPr/>
                </a:tc>
                <a:tc>
                  <a:txBody>
                    <a:bodyPr/>
                    <a:lstStyle/>
                    <a:p>
                      <a:r>
                        <a:rPr lang="en-IN" dirty="0"/>
                        <a:t>Meaning</a:t>
                      </a:r>
                    </a:p>
                  </a:txBody>
                  <a:tcPr/>
                </a:tc>
                <a:extLst>
                  <a:ext uri="{0D108BD9-81ED-4DB2-BD59-A6C34878D82A}">
                    <a16:rowId xmlns:a16="http://schemas.microsoft.com/office/drawing/2014/main" val="801374201"/>
                  </a:ext>
                </a:extLst>
              </a:tr>
              <a:tr h="2058504">
                <a:tc>
                  <a:txBody>
                    <a:bodyPr/>
                    <a:lstStyle/>
                    <a:p>
                      <a:r>
                        <a:rPr lang="en-IN" dirty="0"/>
                        <a:t>T (this is the variable we are trying to optimize)</a:t>
                      </a:r>
                    </a:p>
                  </a:txBody>
                  <a:tcPr/>
                </a:tc>
                <a:tc>
                  <a:txBody>
                    <a:bodyPr/>
                    <a:lstStyle/>
                    <a:p>
                      <a:r>
                        <a:rPr lang="en-IN" dirty="0"/>
                        <a:t>No of times we decide to harvest a patch. (Alternatively total time (in secs) we spend on a patch since harvest time =1 second)</a:t>
                      </a:r>
                    </a:p>
                  </a:txBody>
                  <a:tcPr/>
                </a:tc>
                <a:extLst>
                  <a:ext uri="{0D108BD9-81ED-4DB2-BD59-A6C34878D82A}">
                    <a16:rowId xmlns:a16="http://schemas.microsoft.com/office/drawing/2014/main" val="1521795679"/>
                  </a:ext>
                </a:extLst>
              </a:tr>
              <a:tr h="823401">
                <a:tc>
                  <a:txBody>
                    <a:bodyPr/>
                    <a:lstStyle/>
                    <a:p>
                      <a:r>
                        <a:rPr lang="en-IN" dirty="0"/>
                        <a:t>t (constant for this env)</a:t>
                      </a:r>
                    </a:p>
                  </a:txBody>
                  <a:tcPr/>
                </a:tc>
                <a:tc>
                  <a:txBody>
                    <a:bodyPr/>
                    <a:lstStyle/>
                    <a:p>
                      <a:r>
                        <a:rPr lang="en-IN" dirty="0"/>
                        <a:t>Travel time from one patch to the next</a:t>
                      </a:r>
                    </a:p>
                  </a:txBody>
                  <a:tcPr/>
                </a:tc>
                <a:extLst>
                  <a:ext uri="{0D108BD9-81ED-4DB2-BD59-A6C34878D82A}">
                    <a16:rowId xmlns:a16="http://schemas.microsoft.com/office/drawing/2014/main" val="952176211"/>
                  </a:ext>
                </a:extLst>
              </a:tr>
            </a:tbl>
          </a:graphicData>
        </a:graphic>
      </p:graphicFrame>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C23D6B3E-4B94-4268-970E-C96C9EF844D5}"/>
                  </a:ext>
                </a:extLst>
              </p:cNvPr>
              <p:cNvSpPr txBox="1"/>
              <p:nvPr/>
            </p:nvSpPr>
            <p:spPr>
              <a:xfrm>
                <a:off x="6589059" y="1903007"/>
                <a:ext cx="4571999" cy="5149487"/>
              </a:xfrm>
              <a:prstGeom prst="rect">
                <a:avLst/>
              </a:prstGeom>
              <a:noFill/>
            </p:spPr>
            <p:txBody>
              <a:bodyPr wrap="square" rtlCol="0">
                <a:spAutoFit/>
              </a:bodyPr>
              <a:lstStyle/>
              <a:p>
                <a:r>
                  <a:rPr lang="en-IN" dirty="0"/>
                  <a:t>Also to be noted that the time is discrete.</a:t>
                </a:r>
              </a:p>
              <a:p>
                <a:r>
                  <a:rPr lang="en-IN" dirty="0"/>
                  <a:t>On an average the time spent in a patch is sum of time of harvesting a particular patch + time of travelling to another patch.</a:t>
                </a:r>
              </a:p>
              <a:p>
                <a14:m>
                  <m:oMathPara xmlns:m="http://schemas.openxmlformats.org/officeDocument/2006/math">
                    <m:oMathParaPr>
                      <m:jc m:val="centerGroup"/>
                    </m:oMathParaPr>
                    <m:oMath xmlns:m="http://schemas.openxmlformats.org/officeDocument/2006/math">
                      <m:r>
                        <a:rPr lang="en-IN" i="1" dirty="0" smtClean="0">
                          <a:latin typeface="Cambria Math" panose="02040503050406030204" pitchFamily="18" charset="0"/>
                        </a:rPr>
                        <m:t>𝑇</m:t>
                      </m:r>
                      <m:r>
                        <a:rPr lang="en-IN" i="1" baseline="-25000" dirty="0" smtClean="0">
                          <a:latin typeface="Cambria Math" panose="02040503050406030204" pitchFamily="18" charset="0"/>
                        </a:rPr>
                        <m:t>𝑢</m:t>
                      </m:r>
                      <m:r>
                        <a:rPr lang="en-IN" i="1" dirty="0" smtClean="0">
                          <a:latin typeface="Cambria Math" panose="02040503050406030204" pitchFamily="18" charset="0"/>
                        </a:rPr>
                        <m:t>= </m:t>
                      </m:r>
                      <m:r>
                        <a:rPr lang="en-IN" i="1" dirty="0" err="1" smtClean="0">
                          <a:latin typeface="Cambria Math" panose="02040503050406030204" pitchFamily="18" charset="0"/>
                        </a:rPr>
                        <m:t>𝑇</m:t>
                      </m:r>
                      <m:r>
                        <a:rPr lang="en-IN" i="1" dirty="0" err="1" smtClean="0">
                          <a:latin typeface="Cambria Math" panose="02040503050406030204" pitchFamily="18" charset="0"/>
                        </a:rPr>
                        <m:t>+</m:t>
                      </m:r>
                      <m:r>
                        <a:rPr lang="en-IN" i="1" dirty="0" err="1" smtClean="0">
                          <a:latin typeface="Cambria Math" panose="02040503050406030204" pitchFamily="18" charset="0"/>
                        </a:rPr>
                        <m:t>𝑡</m:t>
                      </m:r>
                    </m:oMath>
                  </m:oMathPara>
                </a14:m>
                <a:endParaRPr lang="en-IN" dirty="0"/>
              </a:p>
              <a:p>
                <a:r>
                  <a:rPr lang="en-IN" dirty="0"/>
                  <a:t>Total energy gained by harvesting a patch for T time is given by </a:t>
                </a:r>
              </a:p>
              <a:p>
                <a:r>
                  <a:rPr lang="en-IN" dirty="0"/>
                  <a:t>	</a:t>
                </a:r>
                <a14:m>
                  <m:oMath xmlns:m="http://schemas.openxmlformats.org/officeDocument/2006/math">
                    <m:r>
                      <a:rPr lang="en-IN" i="1" dirty="0" smtClean="0">
                        <a:latin typeface="Cambria Math" panose="02040503050406030204" pitchFamily="18" charset="0"/>
                      </a:rPr>
                      <m:t>h</m:t>
                    </m:r>
                    <m:r>
                      <a:rPr lang="en-IN" i="1" dirty="0" smtClean="0">
                        <a:latin typeface="Cambria Math" panose="02040503050406030204" pitchFamily="18" charset="0"/>
                      </a:rPr>
                      <m:t>(</m:t>
                    </m:r>
                    <m:r>
                      <a:rPr lang="en-IN" b="0" i="1" dirty="0" smtClean="0">
                        <a:latin typeface="Cambria Math" panose="02040503050406030204" pitchFamily="18" charset="0"/>
                      </a:rPr>
                      <m:t>𝑇</m:t>
                    </m:r>
                    <m:r>
                      <a:rPr lang="en-IN" i="1" dirty="0" smtClean="0">
                        <a:latin typeface="Cambria Math" panose="02040503050406030204" pitchFamily="18" charset="0"/>
                      </a:rPr>
                      <m:t>)</m:t>
                    </m:r>
                    <m:r>
                      <a:rPr lang="en-IN" i="1" dirty="0" smtClean="0">
                        <a:latin typeface="Cambria Math" panose="02040503050406030204" pitchFamily="18" charset="0"/>
                        <a:ea typeface="SimHei" panose="020B0503020204020204" pitchFamily="49" charset="-122"/>
                      </a:rPr>
                      <m:t> =</m:t>
                    </m:r>
                    <m:nary>
                      <m:naryPr>
                        <m:chr m:val="∑"/>
                        <m:ctrlPr>
                          <a:rPr lang="en-IN" i="1" dirty="0" smtClean="0">
                            <a:latin typeface="Cambria Math" panose="02040503050406030204" pitchFamily="18" charset="0"/>
                            <a:ea typeface="SimHei" panose="020B0503020204020204" pitchFamily="49" charset="-122"/>
                          </a:rPr>
                        </m:ctrlPr>
                      </m:naryPr>
                      <m:sub>
                        <m:r>
                          <m:rPr>
                            <m:brk m:alnAt="23"/>
                          </m:rPr>
                          <a:rPr lang="en-IN" b="0" i="1" dirty="0" smtClean="0">
                            <a:latin typeface="Cambria Math" panose="02040503050406030204" pitchFamily="18" charset="0"/>
                            <a:ea typeface="SimHei" panose="020B0503020204020204" pitchFamily="49" charset="-122"/>
                          </a:rPr>
                          <m:t>𝑘</m:t>
                        </m:r>
                        <m:r>
                          <a:rPr lang="en-IN" b="0" i="1" dirty="0" smtClean="0">
                            <a:latin typeface="Cambria Math" panose="02040503050406030204" pitchFamily="18" charset="0"/>
                            <a:ea typeface="SimHei" panose="020B0503020204020204" pitchFamily="49" charset="-122"/>
                          </a:rPr>
                          <m:t>=0</m:t>
                        </m:r>
                      </m:sub>
                      <m:sup>
                        <m:r>
                          <a:rPr lang="en-IN" b="0" i="1" dirty="0" smtClean="0">
                            <a:latin typeface="Cambria Math" panose="02040503050406030204" pitchFamily="18" charset="0"/>
                            <a:ea typeface="SimHei" panose="020B0503020204020204" pitchFamily="49" charset="-122"/>
                          </a:rPr>
                          <m:t>𝑇</m:t>
                        </m:r>
                        <m:r>
                          <a:rPr lang="en-IN" b="0" i="1" dirty="0" smtClean="0">
                            <a:latin typeface="Cambria Math" panose="02040503050406030204" pitchFamily="18" charset="0"/>
                            <a:ea typeface="SimHei" panose="020B0503020204020204" pitchFamily="49" charset="-122"/>
                          </a:rPr>
                          <m:t>−1</m:t>
                        </m:r>
                      </m:sup>
                      <m:e>
                        <m:r>
                          <a:rPr lang="en-IN" b="0" i="1" dirty="0" smtClean="0">
                            <a:latin typeface="Cambria Math" panose="02040503050406030204" pitchFamily="18" charset="0"/>
                            <a:ea typeface="SimHei" panose="020B0503020204020204" pitchFamily="49" charset="-122"/>
                          </a:rPr>
                          <m:t>(7−0.5</m:t>
                        </m:r>
                        <m:r>
                          <a:rPr lang="en-IN" b="0" i="1" dirty="0" smtClean="0">
                            <a:latin typeface="Cambria Math" panose="02040503050406030204" pitchFamily="18" charset="0"/>
                            <a:ea typeface="SimHei" panose="020B0503020204020204" pitchFamily="49" charset="-122"/>
                          </a:rPr>
                          <m:t>𝑘</m:t>
                        </m:r>
                      </m:e>
                    </m:nary>
                    <m:r>
                      <a:rPr lang="en-IN" b="0" i="1" dirty="0" smtClean="0">
                        <a:latin typeface="Cambria Math" panose="02040503050406030204" pitchFamily="18" charset="0"/>
                        <a:ea typeface="SimHei" panose="020B0503020204020204" pitchFamily="49" charset="-122"/>
                      </a:rPr>
                      <m:t>)</m:t>
                    </m:r>
                  </m:oMath>
                </a14:m>
                <a:endParaRPr lang="en-IN" dirty="0"/>
              </a:p>
              <a:p>
                <a:r>
                  <a:rPr lang="en-IN" dirty="0"/>
                  <a:t>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h</m:t>
                    </m:r>
                    <m:d>
                      <m:dPr>
                        <m:ctrlPr>
                          <a:rPr lang="en-IN" b="0" i="1" smtClean="0">
                            <a:latin typeface="Cambria Math" panose="02040503050406030204" pitchFamily="18" charset="0"/>
                          </a:rPr>
                        </m:ctrlPr>
                      </m:dPr>
                      <m:e>
                        <m:r>
                          <a:rPr lang="en-IN" b="0" i="1" smtClean="0">
                            <a:latin typeface="Cambria Math" panose="02040503050406030204" pitchFamily="18" charset="0"/>
                          </a:rPr>
                          <m:t>𝑇</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29</m:t>
                        </m:r>
                        <m:r>
                          <a:rPr lang="en-IN" b="0" i="1" smtClean="0">
                            <a:latin typeface="Cambria Math" panose="02040503050406030204" pitchFamily="18" charset="0"/>
                          </a:rPr>
                          <m:t>𝑇</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𝑇</m:t>
                            </m:r>
                          </m:e>
                          <m:sup>
                            <m:r>
                              <a:rPr lang="en-IN" b="0" i="1" smtClean="0">
                                <a:latin typeface="Cambria Math" panose="02040503050406030204" pitchFamily="18" charset="0"/>
                              </a:rPr>
                              <m:t>2</m:t>
                            </m:r>
                          </m:sup>
                        </m:sSup>
                      </m:num>
                      <m:den>
                        <m:r>
                          <a:rPr lang="en-IN" b="0" i="1" smtClean="0">
                            <a:latin typeface="Cambria Math" panose="02040503050406030204" pitchFamily="18" charset="0"/>
                          </a:rPr>
                          <m:t>4</m:t>
                        </m:r>
                      </m:den>
                    </m:f>
                  </m:oMath>
                </a14:m>
                <a:endParaRPr lang="en-IN" b="0" dirty="0"/>
              </a:p>
              <a:p>
                <a:r>
                  <a:rPr lang="en-IN" dirty="0"/>
                  <a:t>average energy per time we receive from a patch is given by </a:t>
                </a:r>
              </a:p>
              <a:p>
                <a:r>
                  <a:rPr lang="en-IN" dirty="0"/>
                  <a:t>	</a:t>
                </a:r>
                <a14:m>
                  <m:oMath xmlns:m="http://schemas.openxmlformats.org/officeDocument/2006/math">
                    <m:r>
                      <m:rPr>
                        <m:nor/>
                      </m:rPr>
                      <a:rPr lang="en-IN" i="1" dirty="0" smtClean="0"/>
                      <m:t>E</m:t>
                    </m:r>
                    <m:r>
                      <m:rPr>
                        <m:nor/>
                      </m:rPr>
                      <a:rPr lang="en-IN" i="1" baseline="-25000" dirty="0" smtClean="0"/>
                      <m:t>a</m:t>
                    </m:r>
                  </m:oMath>
                </a14:m>
                <a:r>
                  <a:rPr lang="en-IN" b="0" dirty="0"/>
                  <a:t>=</a:t>
                </a:r>
                <a14:m>
                  <m:oMath xmlns:m="http://schemas.openxmlformats.org/officeDocument/2006/math">
                    <m:r>
                      <a:rPr lang="en-IN" b="0" i="1" dirty="0" smtClean="0">
                        <a:latin typeface="Cambria Math" panose="02040503050406030204" pitchFamily="18" charset="0"/>
                      </a:rPr>
                      <m:t>h</m:t>
                    </m:r>
                    <m:r>
                      <a:rPr lang="en-IN" b="0" i="1" dirty="0" smtClean="0">
                        <a:latin typeface="Cambria Math" panose="02040503050406030204" pitchFamily="18" charset="0"/>
                      </a:rPr>
                      <m:t>(</m:t>
                    </m:r>
                    <m:r>
                      <a:rPr lang="en-IN" b="0" i="1" dirty="0" smtClean="0">
                        <a:latin typeface="Cambria Math" panose="02040503050406030204" pitchFamily="18" charset="0"/>
                      </a:rPr>
                      <m:t>𝑇</m:t>
                    </m:r>
                    <m:r>
                      <a:rPr lang="en-IN" b="0"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𝑇</m:t>
                        </m:r>
                      </m:e>
                      <m:sub>
                        <m:r>
                          <a:rPr lang="en-IN" b="0" i="1" dirty="0" smtClean="0">
                            <a:latin typeface="Cambria Math" panose="02040503050406030204" pitchFamily="18" charset="0"/>
                          </a:rPr>
                          <m:t>𝑢</m:t>
                        </m:r>
                      </m:sub>
                    </m:sSub>
                  </m:oMath>
                </a14:m>
                <a:endParaRPr lang="en-IN" b="0" dirty="0"/>
              </a:p>
              <a:p>
                <a:r>
                  <a:rPr lang="en-IN" dirty="0"/>
                  <a:t>	</a:t>
                </a:r>
                <a14:m>
                  <m:oMath xmlns:m="http://schemas.openxmlformats.org/officeDocument/2006/math">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𝑎</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29</m:t>
                        </m:r>
                        <m:r>
                          <a:rPr lang="en-IN" b="0" i="1" smtClean="0">
                            <a:latin typeface="Cambria Math" panose="02040503050406030204" pitchFamily="18" charset="0"/>
                          </a:rPr>
                          <m:t>𝑇</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𝑇</m:t>
                            </m:r>
                          </m:e>
                          <m:sup>
                            <m:r>
                              <a:rPr lang="en-IN" b="0" i="1" smtClean="0">
                                <a:latin typeface="Cambria Math" panose="02040503050406030204" pitchFamily="18" charset="0"/>
                              </a:rPr>
                              <m:t>2</m:t>
                            </m:r>
                          </m:sup>
                        </m:sSup>
                      </m:num>
                      <m:den>
                        <m:r>
                          <a:rPr lang="en-IN" b="0" i="1" smtClean="0">
                            <a:latin typeface="Cambria Math" panose="02040503050406030204" pitchFamily="18" charset="0"/>
                          </a:rPr>
                          <m:t>4</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r>
                              <a:rPr lang="en-IN" b="0" i="1" smtClean="0">
                                <a:latin typeface="Cambria Math" panose="02040503050406030204" pitchFamily="18" charset="0"/>
                              </a:rPr>
                              <m:t>+</m:t>
                            </m:r>
                            <m:r>
                              <a:rPr lang="en-IN" b="0" i="1" smtClean="0">
                                <a:latin typeface="Cambria Math" panose="02040503050406030204" pitchFamily="18" charset="0"/>
                              </a:rPr>
                              <m:t>𝑇</m:t>
                            </m:r>
                          </m:e>
                        </m:d>
                      </m:den>
                    </m:f>
                  </m:oMath>
                </a14:m>
                <a:endParaRPr lang="en-IN" b="0" dirty="0"/>
              </a:p>
              <a:p>
                <a:r>
                  <a:rPr lang="en-IN" dirty="0"/>
                  <a:t>The goal is to maximise </a:t>
                </a:r>
                <a:r>
                  <a:rPr lang="en-IN" dirty="0" err="1"/>
                  <a:t>E</a:t>
                </a:r>
                <a:r>
                  <a:rPr lang="en-IN" baseline="-25000" dirty="0" err="1"/>
                  <a:t>a</a:t>
                </a:r>
                <a:r>
                  <a:rPr lang="en-IN" baseline="-25000" dirty="0"/>
                  <a:t> </a:t>
                </a:r>
                <a:r>
                  <a:rPr lang="en-IN" dirty="0"/>
                  <a:t>w.r.t T so as to optimise the total reward.</a:t>
                </a:r>
              </a:p>
              <a:p>
                <a:r>
                  <a:rPr lang="en-IN" dirty="0"/>
                  <a:t>	</a:t>
                </a:r>
                <a:endParaRPr lang="en-IN" b="0" dirty="0"/>
              </a:p>
              <a:p>
                <a:endParaRPr lang="en-IN" dirty="0"/>
              </a:p>
            </p:txBody>
          </p:sp>
        </mc:Choice>
        <mc:Fallback>
          <p:sp>
            <p:nvSpPr>
              <p:cNvPr id="14" name="TextBox 13">
                <a:extLst>
                  <a:ext uri="{FF2B5EF4-FFF2-40B4-BE49-F238E27FC236}">
                    <a16:creationId xmlns:a16="http://schemas.microsoft.com/office/drawing/2014/main" id="{C23D6B3E-4B94-4268-970E-C96C9EF844D5}"/>
                  </a:ext>
                </a:extLst>
              </p:cNvPr>
              <p:cNvSpPr txBox="1">
                <a:spLocks noRot="1" noChangeAspect="1" noMove="1" noResize="1" noEditPoints="1" noAdjustHandles="1" noChangeArrowheads="1" noChangeShapeType="1" noTextEdit="1"/>
              </p:cNvSpPr>
              <p:nvPr/>
            </p:nvSpPr>
            <p:spPr>
              <a:xfrm>
                <a:off x="6589059" y="1903007"/>
                <a:ext cx="4571999" cy="5149487"/>
              </a:xfrm>
              <a:prstGeom prst="rect">
                <a:avLst/>
              </a:prstGeom>
              <a:blipFill>
                <a:blip r:embed="rId2"/>
                <a:stretch>
                  <a:fillRect l="-1200" t="-592" r="-800"/>
                </a:stretch>
              </a:blipFill>
            </p:spPr>
            <p:txBody>
              <a:bodyPr/>
              <a:lstStyle/>
              <a:p>
                <a:r>
                  <a:rPr lang="en-IN">
                    <a:noFill/>
                  </a:rPr>
                  <a:t> </a:t>
                </a:r>
              </a:p>
            </p:txBody>
          </p:sp>
        </mc:Fallback>
      </mc:AlternateContent>
    </p:spTree>
    <p:extLst>
      <p:ext uri="{BB962C8B-B14F-4D97-AF65-F5344CB8AC3E}">
        <p14:creationId xmlns:p14="http://schemas.microsoft.com/office/powerpoint/2010/main" val="811036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3776D84-4D76-4FA6-9562-C83CDA865127}"/>
                  </a:ext>
                </a:extLst>
              </p:cNvPr>
              <p:cNvSpPr>
                <a:spLocks noGrp="1"/>
              </p:cNvSpPr>
              <p:nvPr>
                <p:ph idx="1"/>
              </p:nvPr>
            </p:nvSpPr>
            <p:spPr>
              <a:xfrm>
                <a:off x="98612" y="170328"/>
                <a:ext cx="12012706" cy="6615953"/>
              </a:xfrm>
            </p:spPr>
            <p:txBody>
              <a:bodyPr>
                <a:normAutofit/>
              </a:bodyPr>
              <a:lstStyle/>
              <a:p>
                <a:pPr marL="0" indent="0">
                  <a:buNone/>
                </a:pPr>
                <a:r>
                  <a:rPr lang="en-IN" sz="1800" dirty="0"/>
                  <a:t>Optimising </a:t>
                </a:r>
                <a:r>
                  <a:rPr lang="en-IN" sz="1800" dirty="0" err="1"/>
                  <a:t>E</a:t>
                </a:r>
                <a:r>
                  <a:rPr lang="en-IN" sz="1800" baseline="-25000" dirty="0" err="1"/>
                  <a:t>a</a:t>
                </a:r>
                <a:r>
                  <a:rPr lang="en-IN" sz="1800" dirty="0"/>
                  <a:t> yields	 	</a:t>
                </a:r>
                <a14:m>
                  <m:oMath xmlns:m="http://schemas.openxmlformats.org/officeDocument/2006/math">
                    <m:f>
                      <m:fPr>
                        <m:ctrlPr>
                          <a:rPr lang="en-IN" sz="1800" i="1" smtClean="0">
                            <a:latin typeface="Cambria Math" panose="02040503050406030204" pitchFamily="18" charset="0"/>
                          </a:rPr>
                        </m:ctrlPr>
                      </m:fPr>
                      <m:num>
                        <m:r>
                          <a:rPr lang="en-IN" sz="1800" i="1" smtClean="0">
                            <a:latin typeface="Cambria Math" panose="02040503050406030204" pitchFamily="18" charset="0"/>
                          </a:rPr>
                          <m:t>𝑑</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𝐸</m:t>
                            </m:r>
                          </m:e>
                          <m:sub>
                            <m:r>
                              <a:rPr lang="en-IN" sz="1800" b="0" i="1" smtClean="0">
                                <a:latin typeface="Cambria Math" panose="02040503050406030204" pitchFamily="18" charset="0"/>
                              </a:rPr>
                              <m:t>𝑎</m:t>
                            </m:r>
                          </m:sub>
                        </m:sSub>
                      </m:num>
                      <m:den>
                        <m:r>
                          <a:rPr lang="en-IN" sz="1800" i="1" smtClean="0">
                            <a:latin typeface="Cambria Math" panose="02040503050406030204" pitchFamily="18" charset="0"/>
                          </a:rPr>
                          <m:t>𝑑</m:t>
                        </m:r>
                        <m:r>
                          <a:rPr lang="en-IN" sz="1800" b="0" i="1" smtClean="0">
                            <a:latin typeface="Cambria Math" panose="02040503050406030204" pitchFamily="18" charset="0"/>
                          </a:rPr>
                          <m:t>𝑇</m:t>
                        </m:r>
                      </m:den>
                    </m:f>
                    <m:r>
                      <a:rPr lang="en-IN" sz="1800" b="0" i="1" smtClean="0">
                        <a:latin typeface="Cambria Math" panose="02040503050406030204" pitchFamily="18" charset="0"/>
                      </a:rPr>
                      <m:t>=</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29−2</m:t>
                        </m:r>
                        <m:r>
                          <a:rPr lang="en-IN" sz="1800" b="0" i="1" smtClean="0">
                            <a:latin typeface="Cambria Math" panose="02040503050406030204" pitchFamily="18" charset="0"/>
                          </a:rPr>
                          <m:t>𝑇</m:t>
                        </m:r>
                      </m:num>
                      <m:den>
                        <m:r>
                          <a:rPr lang="en-IN" sz="1800" b="0" i="1" smtClean="0">
                            <a:latin typeface="Cambria Math" panose="02040503050406030204" pitchFamily="18" charset="0"/>
                          </a:rPr>
                          <m:t>4</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𝑡</m:t>
                            </m:r>
                            <m:r>
                              <a:rPr lang="en-IN" sz="1800" b="0" i="1" smtClean="0">
                                <a:latin typeface="Cambria Math" panose="02040503050406030204" pitchFamily="18" charset="0"/>
                              </a:rPr>
                              <m:t>+</m:t>
                            </m:r>
                            <m:r>
                              <a:rPr lang="en-IN" sz="1800" b="0" i="1" smtClean="0">
                                <a:latin typeface="Cambria Math" panose="02040503050406030204" pitchFamily="18" charset="0"/>
                              </a:rPr>
                              <m:t>𝑇</m:t>
                            </m:r>
                          </m:e>
                        </m:d>
                      </m:den>
                    </m:f>
                    <m:r>
                      <a:rPr lang="en-IN" sz="1800" b="0" i="1" smtClean="0">
                        <a:latin typeface="Cambria Math" panose="02040503050406030204" pitchFamily="18" charset="0"/>
                      </a:rPr>
                      <m:t>−</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29</m:t>
                        </m:r>
                        <m:r>
                          <a:rPr lang="en-IN" sz="1800" b="0" i="1" smtClean="0">
                            <a:latin typeface="Cambria Math" panose="02040503050406030204" pitchFamily="18" charset="0"/>
                          </a:rPr>
                          <m:t>𝑇</m:t>
                        </m:r>
                        <m:r>
                          <a:rPr lang="en-IN" sz="1800" b="0" i="1" smtClean="0">
                            <a:latin typeface="Cambria Math" panose="02040503050406030204" pitchFamily="18" charset="0"/>
                          </a:rPr>
                          <m:t>−</m:t>
                        </m:r>
                        <m:sSup>
                          <m:sSupPr>
                            <m:ctrlPr>
                              <a:rPr lang="en-IN" sz="1800" b="0" i="1" smtClean="0">
                                <a:latin typeface="Cambria Math" panose="02040503050406030204" pitchFamily="18" charset="0"/>
                              </a:rPr>
                            </m:ctrlPr>
                          </m:sSupPr>
                          <m:e>
                            <m:r>
                              <a:rPr lang="en-IN" sz="1800" b="0" i="1" smtClean="0">
                                <a:latin typeface="Cambria Math" panose="02040503050406030204" pitchFamily="18" charset="0"/>
                              </a:rPr>
                              <m:t>𝑇</m:t>
                            </m:r>
                          </m:e>
                          <m:sup>
                            <m:r>
                              <a:rPr lang="en-IN" sz="1800" b="0" i="1" smtClean="0">
                                <a:latin typeface="Cambria Math" panose="02040503050406030204" pitchFamily="18" charset="0"/>
                              </a:rPr>
                              <m:t>2</m:t>
                            </m:r>
                          </m:sup>
                        </m:sSup>
                      </m:num>
                      <m:den>
                        <m:r>
                          <a:rPr lang="en-IN" sz="1800" b="0" i="1" smtClean="0">
                            <a:latin typeface="Cambria Math" panose="02040503050406030204" pitchFamily="18" charset="0"/>
                          </a:rPr>
                          <m:t>4</m:t>
                        </m:r>
                        <m:sSup>
                          <m:sSupPr>
                            <m:ctrlPr>
                              <a:rPr lang="en-IN" sz="1800" b="0" i="1" smtClean="0">
                                <a:latin typeface="Cambria Math" panose="02040503050406030204" pitchFamily="18" charset="0"/>
                              </a:rPr>
                            </m:ctrlPr>
                          </m:sSupPr>
                          <m:e>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𝑡</m:t>
                                </m:r>
                                <m:r>
                                  <a:rPr lang="en-IN" sz="1800" b="0" i="1" smtClean="0">
                                    <a:latin typeface="Cambria Math" panose="02040503050406030204" pitchFamily="18" charset="0"/>
                                  </a:rPr>
                                  <m:t>+</m:t>
                                </m:r>
                                <m:r>
                                  <a:rPr lang="en-IN" sz="1800" b="0" i="1" smtClean="0">
                                    <a:latin typeface="Cambria Math" panose="02040503050406030204" pitchFamily="18" charset="0"/>
                                  </a:rPr>
                                  <m:t>𝑇</m:t>
                                </m:r>
                              </m:e>
                            </m:d>
                          </m:e>
                          <m:sup>
                            <m:r>
                              <a:rPr lang="en-IN" sz="1800" b="0" i="1" smtClean="0">
                                <a:latin typeface="Cambria Math" panose="02040503050406030204" pitchFamily="18" charset="0"/>
                              </a:rPr>
                              <m:t>2</m:t>
                            </m:r>
                          </m:sup>
                        </m:sSup>
                      </m:den>
                    </m:f>
                  </m:oMath>
                </a14:m>
                <a:endParaRPr lang="en-IN" sz="1800" dirty="0"/>
              </a:p>
              <a:p>
                <a:pPr marL="0" indent="0">
                  <a:buNone/>
                </a:pPr>
                <a:r>
                  <a:rPr lang="en-IN" sz="1800" dirty="0"/>
                  <a:t>Setting the derivative to 0. 	</a:t>
                </a:r>
                <a14:m>
                  <m:oMath xmlns:m="http://schemas.openxmlformats.org/officeDocument/2006/math">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𝑑</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𝐸</m:t>
                            </m:r>
                          </m:e>
                          <m:sub>
                            <m:r>
                              <a:rPr lang="en-IN" sz="1800" b="0" i="1" smtClean="0">
                                <a:latin typeface="Cambria Math" panose="02040503050406030204" pitchFamily="18" charset="0"/>
                              </a:rPr>
                              <m:t>𝑎</m:t>
                            </m:r>
                          </m:sub>
                        </m:sSub>
                      </m:num>
                      <m:den>
                        <m:r>
                          <a:rPr lang="en-IN" sz="1800" b="0" i="1" smtClean="0">
                            <a:latin typeface="Cambria Math" panose="02040503050406030204" pitchFamily="18" charset="0"/>
                          </a:rPr>
                          <m:t>𝑑𝑇</m:t>
                        </m:r>
                      </m:den>
                    </m:f>
                    <m:r>
                      <a:rPr lang="en-IN" sz="1800" b="0" i="1" smtClean="0">
                        <a:latin typeface="Cambria Math" panose="02040503050406030204" pitchFamily="18" charset="0"/>
                      </a:rPr>
                      <m:t>=0 ⇒</m:t>
                    </m:r>
                    <m:r>
                      <a:rPr lang="en-IN" sz="1800" b="0" i="1" smtClean="0">
                        <a:latin typeface="Cambria Math" panose="02040503050406030204" pitchFamily="18" charset="0"/>
                      </a:rPr>
                      <m:t>𝑇</m:t>
                    </m:r>
                    <m:r>
                      <a:rPr lang="en-IN" sz="1800" b="0" i="1" smtClean="0">
                        <a:latin typeface="Cambria Math" panose="02040503050406030204" pitchFamily="18" charset="0"/>
                      </a:rPr>
                      <m:t>=</m:t>
                    </m:r>
                    <m:rad>
                      <m:radPr>
                        <m:degHide m:val="on"/>
                        <m:ctrlPr>
                          <a:rPr lang="en-IN" sz="1800" b="0" i="1" smtClean="0">
                            <a:latin typeface="Cambria Math" panose="02040503050406030204" pitchFamily="18" charset="0"/>
                          </a:rPr>
                        </m:ctrlPr>
                      </m:radPr>
                      <m:deg/>
                      <m:e>
                        <m:sSup>
                          <m:sSupPr>
                            <m:ctrlPr>
                              <a:rPr lang="en-IN" sz="1800" b="0" i="1" smtClean="0">
                                <a:latin typeface="Cambria Math" panose="02040503050406030204" pitchFamily="18" charset="0"/>
                              </a:rPr>
                            </m:ctrlPr>
                          </m:sSupPr>
                          <m:e>
                            <m:r>
                              <a:rPr lang="en-IN" sz="1800" b="0" i="1" smtClean="0">
                                <a:latin typeface="Cambria Math" panose="02040503050406030204" pitchFamily="18" charset="0"/>
                              </a:rPr>
                              <m:t>𝑡</m:t>
                            </m:r>
                          </m:e>
                          <m:sup>
                            <m:r>
                              <a:rPr lang="en-IN" sz="1800" b="0" i="1" smtClean="0">
                                <a:latin typeface="Cambria Math" panose="02040503050406030204" pitchFamily="18" charset="0"/>
                              </a:rPr>
                              <m:t>2</m:t>
                            </m:r>
                          </m:sup>
                        </m:sSup>
                        <m:r>
                          <a:rPr lang="en-IN" sz="1800" b="0" i="1" smtClean="0">
                            <a:latin typeface="Cambria Math" panose="02040503050406030204" pitchFamily="18" charset="0"/>
                          </a:rPr>
                          <m:t>+29</m:t>
                        </m:r>
                        <m:r>
                          <a:rPr lang="en-IN" sz="1800" b="0" i="1" smtClean="0">
                            <a:latin typeface="Cambria Math" panose="02040503050406030204" pitchFamily="18" charset="0"/>
                          </a:rPr>
                          <m:t>𝑡</m:t>
                        </m:r>
                      </m:e>
                    </m:rad>
                    <m:r>
                      <a:rPr lang="en-IN" sz="1800" b="0" i="1" smtClean="0">
                        <a:latin typeface="Cambria Math" panose="02040503050406030204" pitchFamily="18" charset="0"/>
                      </a:rPr>
                      <m:t>−</m:t>
                    </m:r>
                    <m:r>
                      <a:rPr lang="en-IN" sz="1800" b="0" i="1" smtClean="0">
                        <a:latin typeface="Cambria Math" panose="02040503050406030204" pitchFamily="18" charset="0"/>
                      </a:rPr>
                      <m:t>𝑡</m:t>
                    </m:r>
                  </m:oMath>
                </a14:m>
                <a:endParaRPr lang="en-IN" sz="1800" b="0" dirty="0"/>
              </a:p>
              <a:p>
                <a:pPr marL="0" indent="0">
                  <a:buNone/>
                </a:pPr>
                <a:r>
                  <a:rPr lang="en-IN" sz="1800" dirty="0"/>
                  <a:t>Now for t=3, T=6.798. Since T can be discrete, so there are 2 cases.</a:t>
                </a:r>
              </a:p>
              <a:p>
                <a:pPr marL="0" indent="0">
                  <a:buNone/>
                </a:pPr>
                <a:r>
                  <a:rPr lang="en-IN" sz="1800" b="0" dirty="0"/>
                  <a:t>But from the graph we can see that setting T=7 gives a higher </a:t>
                </a:r>
              </a:p>
              <a:p>
                <a:pPr marL="0" indent="0">
                  <a:buNone/>
                </a:pPr>
                <a:r>
                  <a:rPr lang="en-IN" sz="1800" dirty="0"/>
                  <a:t>Reward on average. So T=7 for t=3 is the most optimal solution.</a:t>
                </a:r>
              </a:p>
              <a:p>
                <a:pPr marL="0" indent="0">
                  <a:buNone/>
                </a:pPr>
                <a:r>
                  <a:rPr lang="en-IN" sz="1800" b="0" dirty="0"/>
                  <a:t>Similarly if w</a:t>
                </a:r>
                <a:r>
                  <a:rPr lang="en-IN" sz="1800" dirty="0"/>
                  <a:t>e set t=10, then optimal solution is given by T=10.</a:t>
                </a:r>
              </a:p>
              <a:p>
                <a:pPr marL="0" indent="0">
                  <a:buNone/>
                </a:pPr>
                <a:endParaRPr lang="en-IN" sz="1800" b="0" dirty="0"/>
              </a:p>
              <a:p>
                <a:pPr marL="0" indent="0">
                  <a:buNone/>
                </a:pPr>
                <a:r>
                  <a:rPr lang="en-IN" sz="1800" u="sng" dirty="0"/>
                  <a:t>Advantage of Using RL agents over the analytical solution. </a:t>
                </a:r>
              </a:p>
              <a:p>
                <a:pPr marL="0" indent="0">
                  <a:buNone/>
                </a:pPr>
                <a:r>
                  <a:rPr lang="en-IN" sz="1800" b="0" dirty="0"/>
                  <a:t>MVT is know</a:t>
                </a:r>
                <a:r>
                  <a:rPr lang="en-IN" sz="1800" dirty="0"/>
                  <a:t>n to suffer from issues due to boundary conditions.</a:t>
                </a:r>
              </a:p>
              <a:p>
                <a:pPr marL="0" indent="0">
                  <a:buNone/>
                </a:pPr>
                <a:r>
                  <a:rPr lang="en-IN" sz="1800" b="0" dirty="0"/>
                  <a:t>For e.g. let’s say the total time remaining in our environment is 10 </a:t>
                </a:r>
              </a:p>
              <a:p>
                <a:pPr marL="0" indent="0">
                  <a:buNone/>
                </a:pPr>
                <a:r>
                  <a:rPr lang="en-IN" sz="1800" dirty="0"/>
                  <a:t>Seconds. Let’s say that travel time from one patch to another is 7 </a:t>
                </a:r>
              </a:p>
              <a:p>
                <a:pPr marL="0" indent="0">
                  <a:buNone/>
                </a:pPr>
                <a:r>
                  <a:rPr lang="en-IN" sz="1800" b="0" dirty="0"/>
                  <a:t>Seconds.</a:t>
                </a:r>
                <a:r>
                  <a:rPr lang="en-IN" sz="1800" dirty="0"/>
                  <a:t> So MVT predicts that we should leave the patch after </a:t>
                </a:r>
              </a:p>
              <a:p>
                <a:pPr marL="0" indent="0">
                  <a:buNone/>
                </a:pPr>
                <a:r>
                  <a:rPr lang="en-IN" sz="1800" dirty="0"/>
                  <a:t>h</a:t>
                </a:r>
                <a:r>
                  <a:rPr lang="en-IN" sz="1800" b="0" dirty="0"/>
                  <a:t>arvesting 7 times</a:t>
                </a:r>
                <a:r>
                  <a:rPr lang="en-IN" sz="1800" dirty="0"/>
                  <a:t> (i.e. for 7 seconds). But, our common sense </a:t>
                </a:r>
              </a:p>
              <a:p>
                <a:pPr marL="0" indent="0">
                  <a:buNone/>
                </a:pPr>
                <a:r>
                  <a:rPr lang="en-IN" sz="1800" dirty="0"/>
                  <a:t>w</a:t>
                </a:r>
                <a:r>
                  <a:rPr lang="en-IN" sz="1800" b="0" dirty="0"/>
                  <a:t>ould say “why not harvest for the remaining 3 seconds instead of travelling to another patch which basically would give a 0 reward”. To overcome this we can use RL agents which can plan their decisions and take decisions which are predicted by MVT in intermediate times, and still can act intelligently near boundary times to get even better rewards than that achieved by following a policy generated by following MVT. </a:t>
                </a:r>
              </a:p>
              <a:p>
                <a:pPr marL="0" indent="0">
                  <a:buNone/>
                </a:pPr>
                <a:r>
                  <a:rPr lang="en-IN" sz="1800" dirty="0"/>
                  <a:t>	</a:t>
                </a:r>
              </a:p>
            </p:txBody>
          </p:sp>
        </mc:Choice>
        <mc:Fallback>
          <p:sp>
            <p:nvSpPr>
              <p:cNvPr id="3" name="Content Placeholder 2">
                <a:extLst>
                  <a:ext uri="{FF2B5EF4-FFF2-40B4-BE49-F238E27FC236}">
                    <a16:creationId xmlns:a16="http://schemas.microsoft.com/office/drawing/2014/main" id="{63776D84-4D76-4FA6-9562-C83CDA865127}"/>
                  </a:ext>
                </a:extLst>
              </p:cNvPr>
              <p:cNvSpPr>
                <a:spLocks noGrp="1" noRot="1" noChangeAspect="1" noMove="1" noResize="1" noEditPoints="1" noAdjustHandles="1" noChangeArrowheads="1" noChangeShapeType="1" noTextEdit="1"/>
              </p:cNvSpPr>
              <p:nvPr>
                <p:ph idx="1"/>
              </p:nvPr>
            </p:nvSpPr>
            <p:spPr>
              <a:xfrm>
                <a:off x="98612" y="170328"/>
                <a:ext cx="12012706" cy="6615953"/>
              </a:xfrm>
              <a:blipFill>
                <a:blip r:embed="rId2"/>
                <a:stretch>
                  <a:fillRect l="-406"/>
                </a:stretch>
              </a:blipFill>
            </p:spPr>
            <p:txBody>
              <a:bodyPr/>
              <a:lstStyle/>
              <a:p>
                <a:r>
                  <a:rPr lang="en-IN">
                    <a:noFill/>
                  </a:rPr>
                  <a:t> </a:t>
                </a:r>
              </a:p>
            </p:txBody>
          </p:sp>
        </mc:Fallback>
      </mc:AlternateContent>
      <p:pic>
        <p:nvPicPr>
          <p:cNvPr id="5" name="Graphic 4">
            <a:extLst>
              <a:ext uri="{FF2B5EF4-FFF2-40B4-BE49-F238E27FC236}">
                <a16:creationId xmlns:a16="http://schemas.microsoft.com/office/drawing/2014/main" id="{C06B185C-8C90-448E-9662-B69B9CA07C8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00800" y="170328"/>
            <a:ext cx="5212976" cy="5038166"/>
          </a:xfrm>
          <a:prstGeom prst="rect">
            <a:avLst/>
          </a:prstGeom>
        </p:spPr>
      </p:pic>
    </p:spTree>
    <p:extLst>
      <p:ext uri="{BB962C8B-B14F-4D97-AF65-F5344CB8AC3E}">
        <p14:creationId xmlns:p14="http://schemas.microsoft.com/office/powerpoint/2010/main" val="1848311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541</Words>
  <Application>Microsoft Office PowerPoint</Application>
  <PresentationFormat>Widescreen</PresentationFormat>
  <Paragraphs>36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Cambria Math</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Romit Mohanty</dc:creator>
  <cp:lastModifiedBy>Romit Mohanty</cp:lastModifiedBy>
  <cp:revision>1</cp:revision>
  <dcterms:created xsi:type="dcterms:W3CDTF">2021-10-07T08:25:06Z</dcterms:created>
  <dcterms:modified xsi:type="dcterms:W3CDTF">2021-10-07T09:41:51Z</dcterms:modified>
</cp:coreProperties>
</file>