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Corbel" panose="020B05030202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rlemBj5MmaEpg4qDUIE2xnBds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1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7a9bc7531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7a9bc7531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a9bc753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a9bc7531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a9bc7531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a9bc7531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a9bc75319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a9bc7531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5"/>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3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3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3869268" y="864108"/>
            <a:ext cx="7575300" cy="5257500"/>
          </a:xfrm>
          <a:prstGeom prst="rect">
            <a:avLst/>
          </a:prstGeom>
          <a:noFill/>
          <a:ln>
            <a:noFill/>
          </a:ln>
        </p:spPr>
        <p:txBody>
          <a:bodyPr spcFirstLastPara="1" wrap="square" lIns="91425" tIns="45700" rIns="91425" bIns="45700" anchor="ctr" anchorCtr="0">
            <a:normAutofit/>
          </a:bodyPr>
          <a:lstStyle>
            <a:lvl1pPr marL="457200" lvl="0" indent="-342900" algn="just">
              <a:spcBef>
                <a:spcPts val="1200"/>
              </a:spcBef>
              <a:spcAft>
                <a:spcPts val="0"/>
              </a:spcAft>
              <a:buSzPts val="1800"/>
              <a:buChar char="●"/>
              <a:defRPr sz="2400"/>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 name="Google Shape;24;p2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2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4" name="Google Shape;34;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0" name="Google Shape;40;p2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2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7" name="Google Shape;47;p3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8" name="Google Shape;48;p3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9" name="Google Shape;49;p3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0" name="Google Shape;50;p3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3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3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3570644" y="767419"/>
            <a:ext cx="8115230" cy="5330952"/>
          </a:xfrm>
          <a:prstGeom prst="rect">
            <a:avLst/>
          </a:prstGeom>
          <a:solidFill>
            <a:srgbClr val="BFBFBF"/>
          </a:solidFill>
          <a:ln>
            <a:noFill/>
          </a:ln>
        </p:spPr>
      </p:sp>
      <p:sp>
        <p:nvSpPr>
          <p:cNvPr id="68" name="Google Shape;68;p3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3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4"/>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bigcommerce.com/articles/ecommerce/b2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gcommerce.com/articles/b2b-ecommerc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trustradius.com/vendor-blog/millennial-b2b-buyers-what-you-need-to-know-about-the-new-wave-of-decision-makers" TargetMode="External"/><Relationship Id="rId4" Type="http://schemas.openxmlformats.org/officeDocument/2006/relationships/hyperlink" Target="https://www.bigcommerce.com/articles/b2b-ecommerce/b2b-ecommerce-trend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bigcommerce.com/articles/b2b-ecommerce/b2b2c-ecommerce/#b2b2c-vs-channel-partnerships-vs-direct-to-consum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gcommerce.com/articles/b2b-ecommerce/pricing-strategi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gcommerce.com/articles/direct-to-consumer/#what-is-direct-to-consumer-dtc-d2c-"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C0C0C"/>
              </a:buClr>
              <a:buSzPts val="7200"/>
              <a:buFont typeface="Arial"/>
              <a:buNone/>
            </a:pPr>
            <a:r>
              <a:rPr lang="en-US" sz="8000" dirty="0">
                <a:solidFill>
                  <a:srgbClr val="0C0C0C"/>
                </a:solidFill>
                <a:latin typeface="Corbel" panose="020B0503020204020204" pitchFamily="34" charset="0"/>
                <a:ea typeface="Arial"/>
                <a:cs typeface="Arial"/>
                <a:sym typeface="Arial"/>
              </a:rPr>
              <a:t>Chapter 1 and 2 </a:t>
            </a:r>
            <a:endParaRPr sz="6000" dirty="0">
              <a:latin typeface="Corbel" panose="020B05030202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7a9bc75319_0_14"/>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E-Commerce</a:t>
            </a:r>
            <a:endParaRPr/>
          </a:p>
        </p:txBody>
      </p:sp>
      <p:sp>
        <p:nvSpPr>
          <p:cNvPr id="2" name="Google Shape;140;p6">
            <a:extLst>
              <a:ext uri="{FF2B5EF4-FFF2-40B4-BE49-F238E27FC236}">
                <a16:creationId xmlns:a16="http://schemas.microsoft.com/office/drawing/2014/main" id="{1F588D09-AAB9-690C-1265-D6FC2F08AB07}"/>
              </a:ext>
            </a:extLst>
          </p:cNvPr>
          <p:cNvSpPr txBox="1"/>
          <p:nvPr/>
        </p:nvSpPr>
        <p:spPr>
          <a:xfrm>
            <a:off x="3358000" y="1422362"/>
            <a:ext cx="8084700" cy="4419600"/>
          </a:xfrm>
          <a:prstGeom prst="rect">
            <a:avLst/>
          </a:prstGeom>
          <a:noFill/>
          <a:ln>
            <a:noFill/>
          </a:ln>
        </p:spPr>
        <p:txBody>
          <a:bodyPr spcFirstLastPara="1" wrap="square" lIns="91425" tIns="45700" rIns="91425" bIns="45700" anchor="ctr" anchorCtr="0">
            <a:normAutofit/>
          </a:bodyPr>
          <a:lstStyle/>
          <a:p>
            <a:pPr marL="182880" marR="0" lvl="0" indent="-203200" algn="just" rtl="0">
              <a:lnSpc>
                <a:spcPct val="90000"/>
              </a:lnSpc>
              <a:spcBef>
                <a:spcPts val="0"/>
              </a:spcBef>
              <a:spcAft>
                <a:spcPts val="0"/>
              </a:spcAft>
              <a:buClr>
                <a:schemeClr val="accent1"/>
              </a:buClr>
              <a:buSzPts val="3200"/>
              <a:buFont typeface="Noto Sans Symbols"/>
              <a:buChar char="●"/>
            </a:pPr>
            <a:endParaRPr dirty="0"/>
          </a:p>
        </p:txBody>
      </p:sp>
      <p:sp>
        <p:nvSpPr>
          <p:cNvPr id="3" name="Google Shape;140;p6">
            <a:extLst>
              <a:ext uri="{FF2B5EF4-FFF2-40B4-BE49-F238E27FC236}">
                <a16:creationId xmlns:a16="http://schemas.microsoft.com/office/drawing/2014/main" id="{64FA94AF-85FE-051B-4AC0-409123A178D0}"/>
              </a:ext>
            </a:extLst>
          </p:cNvPr>
          <p:cNvSpPr txBox="1"/>
          <p:nvPr/>
        </p:nvSpPr>
        <p:spPr>
          <a:xfrm>
            <a:off x="3686700" y="1214624"/>
            <a:ext cx="8084700" cy="5109975"/>
          </a:xfrm>
          <a:prstGeom prst="rect">
            <a:avLst/>
          </a:prstGeom>
          <a:noFill/>
          <a:ln>
            <a:noFill/>
          </a:ln>
        </p:spPr>
        <p:txBody>
          <a:bodyPr spcFirstLastPara="1" wrap="square" lIns="91425" tIns="45700" rIns="91425" bIns="45700" anchor="ctr" anchorCtr="0">
            <a:noAutofit/>
          </a:bodyPr>
          <a:lstStyle/>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b="1" dirty="0">
                <a:solidFill>
                  <a:schemeClr val="accent1">
                    <a:lumMod val="50000"/>
                  </a:schemeClr>
                </a:solidFill>
                <a:latin typeface="Corbel" panose="020B0503020204020204" pitchFamily="34" charset="0"/>
              </a:rPr>
              <a:t>Advantages: </a:t>
            </a:r>
          </a:p>
          <a:p>
            <a:pPr marR="0" lvl="0" algn="just" rtl="0">
              <a:lnSpc>
                <a:spcPct val="90000"/>
              </a:lnSpc>
              <a:spcBef>
                <a:spcPts val="0"/>
              </a:spcBef>
              <a:spcAft>
                <a:spcPts val="0"/>
              </a:spcAft>
              <a:buClr>
                <a:schemeClr val="accent1"/>
              </a:buClr>
              <a:buSzPts val="3200"/>
            </a:pPr>
            <a:endParaRPr lang="en-IN" sz="2400" dirty="0">
              <a:latin typeface="Corbel" panose="020B0503020204020204" pitchFamily="34" charset="0"/>
            </a:endParaRP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Available 24/7</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Provides a global reach </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No need of intermediaries </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Provides user with option to compare and select best option</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Reduces paper work </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Lower the transaction cost </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endParaRPr lang="en-IN" sz="2400" dirty="0">
              <a:latin typeface="Corbel" panose="020B0503020204020204" pitchFamily="34" charset="0"/>
            </a:endParaRP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endParaRPr lang="en-IN" sz="2400" dirty="0">
              <a:latin typeface="Corbel" panose="020B0503020204020204" pitchFamily="34" charset="0"/>
            </a:endParaRP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b="1" dirty="0">
                <a:solidFill>
                  <a:schemeClr val="accent1">
                    <a:lumMod val="50000"/>
                  </a:schemeClr>
                </a:solidFill>
                <a:latin typeface="Corbel" panose="020B0503020204020204" pitchFamily="34" charset="0"/>
              </a:rPr>
              <a:t>Disadvantages:</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endParaRPr lang="en-IN" sz="2400" dirty="0">
              <a:latin typeface="Corbel" panose="020B0503020204020204" pitchFamily="34" charset="0"/>
            </a:endParaRP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Lack of personal touch </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Requires an initial setup cost for hardware and fulfilment or returns </a:t>
            </a:r>
          </a:p>
          <a:p>
            <a:pPr marL="342900" marR="0" lvl="0" indent="-342900" algn="just" rtl="0">
              <a:lnSpc>
                <a:spcPct val="90000"/>
              </a:lnSpc>
              <a:spcBef>
                <a:spcPts val="0"/>
              </a:spcBef>
              <a:spcAft>
                <a:spcPts val="0"/>
              </a:spcAft>
              <a:buClr>
                <a:schemeClr val="accent1"/>
              </a:buClr>
              <a:buSzPts val="3200"/>
              <a:buFont typeface="Arial" panose="020B0604020202020204" pitchFamily="34" charset="0"/>
              <a:buChar char="•"/>
            </a:pPr>
            <a:r>
              <a:rPr lang="en-IN" sz="2400" dirty="0">
                <a:latin typeface="Corbel" panose="020B0503020204020204" pitchFamily="34" charset="0"/>
              </a:rPr>
              <a:t>Security is key concern </a:t>
            </a:r>
          </a:p>
          <a:p>
            <a:pPr marR="0" lvl="0" algn="just" rtl="0">
              <a:lnSpc>
                <a:spcPct val="90000"/>
              </a:lnSpc>
              <a:spcBef>
                <a:spcPts val="0"/>
              </a:spcBef>
              <a:spcAft>
                <a:spcPts val="0"/>
              </a:spcAft>
              <a:buClr>
                <a:schemeClr val="accent1"/>
              </a:buClr>
              <a:buSzPts val="3200"/>
            </a:pPr>
            <a:r>
              <a:rPr lang="en-IN" sz="2400" dirty="0">
                <a:latin typeface="Corbel" panose="020B0503020204020204" pitchFamily="34" charset="0"/>
              </a:rPr>
              <a:t>	-identity theft</a:t>
            </a:r>
          </a:p>
          <a:p>
            <a:pPr marR="0" lvl="0" algn="just" rtl="0">
              <a:lnSpc>
                <a:spcPct val="90000"/>
              </a:lnSpc>
              <a:spcBef>
                <a:spcPts val="0"/>
              </a:spcBef>
              <a:spcAft>
                <a:spcPts val="0"/>
              </a:spcAft>
              <a:buClr>
                <a:schemeClr val="accent1"/>
              </a:buClr>
              <a:buSzPts val="3200"/>
            </a:pPr>
            <a:r>
              <a:rPr lang="en-IN" sz="2400" dirty="0">
                <a:latin typeface="Corbel" panose="020B0503020204020204" pitchFamily="34" charset="0"/>
              </a:rPr>
              <a:t>	-malware</a:t>
            </a:r>
          </a:p>
          <a:p>
            <a:pPr marR="0" lvl="0" algn="just" rtl="0">
              <a:lnSpc>
                <a:spcPct val="90000"/>
              </a:lnSpc>
              <a:spcBef>
                <a:spcPts val="0"/>
              </a:spcBef>
              <a:spcAft>
                <a:spcPts val="0"/>
              </a:spcAft>
              <a:buClr>
                <a:schemeClr val="accent1"/>
              </a:buClr>
              <a:buSzPts val="3200"/>
            </a:pPr>
            <a:r>
              <a:rPr lang="en-IN" sz="2400" dirty="0">
                <a:latin typeface="Corbel" panose="020B0503020204020204" pitchFamily="34" charset="0"/>
              </a:rPr>
              <a:t>	- denial of services</a:t>
            </a:r>
          </a:p>
          <a:p>
            <a:pPr marR="0" lvl="0" algn="just" rtl="0">
              <a:lnSpc>
                <a:spcPct val="90000"/>
              </a:lnSpc>
              <a:spcBef>
                <a:spcPts val="0"/>
              </a:spcBef>
              <a:spcAft>
                <a:spcPts val="0"/>
              </a:spcAft>
              <a:buClr>
                <a:schemeClr val="accent1"/>
              </a:buClr>
              <a:buSzPts val="3200"/>
            </a:pPr>
            <a:endParaRPr lang="en-IN" sz="2400" dirty="0">
              <a:latin typeface="Corbel" panose="020B05030202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7"/>
          <p:cNvGrpSpPr/>
          <p:nvPr/>
        </p:nvGrpSpPr>
        <p:grpSpPr>
          <a:xfrm>
            <a:off x="3497006" y="977839"/>
            <a:ext cx="7231062" cy="5418475"/>
            <a:chOff x="2480468" y="719761"/>
            <a:chExt cx="7231062" cy="5418475"/>
          </a:xfrm>
        </p:grpSpPr>
        <p:grpSp>
          <p:nvGrpSpPr>
            <p:cNvPr id="153" name="Google Shape;153;p7"/>
            <p:cNvGrpSpPr/>
            <p:nvPr/>
          </p:nvGrpSpPr>
          <p:grpSpPr>
            <a:xfrm>
              <a:off x="2480468" y="719761"/>
              <a:ext cx="7231062" cy="5418475"/>
              <a:chOff x="448468" y="95"/>
              <a:chExt cx="7231062" cy="5418475"/>
            </a:xfrm>
          </p:grpSpPr>
          <p:sp>
            <p:nvSpPr>
              <p:cNvPr id="154" name="Google Shape;154;p7"/>
              <p:cNvSpPr/>
              <p:nvPr/>
            </p:nvSpPr>
            <p:spPr>
              <a:xfrm rot="5400000">
                <a:off x="3506806" y="130656"/>
                <a:ext cx="2008628" cy="1747506"/>
              </a:xfrm>
              <a:prstGeom prst="hexagon">
                <a:avLst>
                  <a:gd name="adj" fmla="val 25000"/>
                  <a:gd name="vf" fmla="val 115470"/>
                </a:avLst>
              </a:prstGeom>
              <a:solidFill>
                <a:srgbClr val="3EBAD1"/>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txBox="1"/>
              <p:nvPr/>
            </p:nvSpPr>
            <p:spPr>
              <a:xfrm>
                <a:off x="3757287" y="313106"/>
                <a:ext cx="1417200" cy="1382700"/>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orbel"/>
                  <a:buNone/>
                </a:pPr>
                <a:r>
                  <a:rPr lang="en-US" sz="1800" b="1" i="0" u="none" strike="noStrike" cap="none">
                    <a:solidFill>
                      <a:schemeClr val="lt1"/>
                    </a:solidFill>
                    <a:latin typeface="Corbel"/>
                    <a:ea typeface="Corbel"/>
                    <a:cs typeface="Corbel"/>
                    <a:sym typeface="Corbel"/>
                  </a:rPr>
                  <a:t>B2B (Business-to-business).</a:t>
                </a:r>
                <a:endParaRPr sz="1800" b="0" i="0" u="none" strike="noStrike" cap="none">
                  <a:solidFill>
                    <a:schemeClr val="lt1"/>
                  </a:solidFill>
                  <a:latin typeface="Corbel"/>
                  <a:ea typeface="Corbel"/>
                  <a:cs typeface="Corbel"/>
                  <a:sym typeface="Corbel"/>
                </a:endParaRPr>
              </a:p>
            </p:txBody>
          </p:sp>
          <p:sp>
            <p:nvSpPr>
              <p:cNvPr id="156" name="Google Shape;156;p7"/>
              <p:cNvSpPr/>
              <p:nvPr/>
            </p:nvSpPr>
            <p:spPr>
              <a:xfrm>
                <a:off x="5437901" y="401821"/>
                <a:ext cx="2241629" cy="120517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rot="5400000">
                <a:off x="1619499" y="130656"/>
                <a:ext cx="2008628" cy="1747506"/>
              </a:xfrm>
              <a:prstGeom prst="hexagon">
                <a:avLst>
                  <a:gd name="adj" fmla="val 25000"/>
                  <a:gd name="vf" fmla="val 115470"/>
                </a:avLst>
              </a:prstGeom>
              <a:solidFill>
                <a:srgbClr val="3EBAD1"/>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txBox="1"/>
              <p:nvPr/>
            </p:nvSpPr>
            <p:spPr>
              <a:xfrm>
                <a:off x="2022380" y="313106"/>
                <a:ext cx="1202866" cy="138260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600"/>
                  <a:buFont typeface="Corbel"/>
                  <a:buNone/>
                </a:pPr>
                <a:endParaRPr sz="3600" b="0" i="0" u="none" strike="noStrike" cap="none">
                  <a:solidFill>
                    <a:schemeClr val="lt1"/>
                  </a:solidFill>
                  <a:latin typeface="Corbel"/>
                  <a:ea typeface="Corbel"/>
                  <a:cs typeface="Corbel"/>
                  <a:sym typeface="Corbel"/>
                </a:endParaRPr>
              </a:p>
            </p:txBody>
          </p:sp>
          <p:sp>
            <p:nvSpPr>
              <p:cNvPr id="159" name="Google Shape;159;p7"/>
              <p:cNvSpPr/>
              <p:nvPr/>
            </p:nvSpPr>
            <p:spPr>
              <a:xfrm rot="5400000">
                <a:off x="2510502" y="1835580"/>
                <a:ext cx="2008628" cy="1747506"/>
              </a:xfrm>
              <a:prstGeom prst="hexagon">
                <a:avLst>
                  <a:gd name="adj" fmla="val 25000"/>
                  <a:gd name="vf" fmla="val 115470"/>
                </a:avLst>
              </a:prstGeom>
              <a:solidFill>
                <a:srgbClr val="3EBAD1"/>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txBox="1"/>
              <p:nvPr/>
            </p:nvSpPr>
            <p:spPr>
              <a:xfrm>
                <a:off x="2913383" y="2018030"/>
                <a:ext cx="1202866" cy="1382606"/>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orbel"/>
                  <a:buNone/>
                </a:pPr>
                <a:r>
                  <a:rPr lang="en-US" sz="1800" b="1" i="0" u="none" strike="noStrike" cap="none">
                    <a:solidFill>
                      <a:schemeClr val="lt1"/>
                    </a:solidFill>
                    <a:latin typeface="Corbel"/>
                    <a:ea typeface="Corbel"/>
                    <a:cs typeface="Corbel"/>
                    <a:sym typeface="Corbel"/>
                  </a:rPr>
                  <a:t> </a:t>
                </a:r>
                <a:endParaRPr sz="1800" b="0" i="0" u="none" strike="noStrike" cap="none">
                  <a:solidFill>
                    <a:schemeClr val="lt1"/>
                  </a:solidFill>
                  <a:latin typeface="Corbel"/>
                  <a:ea typeface="Corbel"/>
                  <a:cs typeface="Corbel"/>
                  <a:sym typeface="Corbel"/>
                </a:endParaRPr>
              </a:p>
            </p:txBody>
          </p:sp>
          <p:sp>
            <p:nvSpPr>
              <p:cNvPr id="161" name="Google Shape;161;p7"/>
              <p:cNvSpPr/>
              <p:nvPr/>
            </p:nvSpPr>
            <p:spPr>
              <a:xfrm>
                <a:off x="448468" y="2106744"/>
                <a:ext cx="2169318" cy="120517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rot="5400000">
                <a:off x="4446844" y="1835580"/>
                <a:ext cx="2008628" cy="1747506"/>
              </a:xfrm>
              <a:prstGeom prst="hexagon">
                <a:avLst>
                  <a:gd name="adj" fmla="val 25000"/>
                  <a:gd name="vf" fmla="val 115470"/>
                </a:avLst>
              </a:prstGeom>
              <a:solidFill>
                <a:srgbClr val="3EBAD1"/>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txBox="1"/>
              <p:nvPr/>
            </p:nvSpPr>
            <p:spPr>
              <a:xfrm>
                <a:off x="4849725" y="2018030"/>
                <a:ext cx="1202866" cy="138260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600"/>
                  <a:buFont typeface="Corbel"/>
                  <a:buNone/>
                </a:pPr>
                <a:endParaRPr sz="3600" b="0" i="0" u="none" strike="noStrike" cap="none">
                  <a:solidFill>
                    <a:schemeClr val="lt1"/>
                  </a:solidFill>
                  <a:latin typeface="Corbel"/>
                  <a:ea typeface="Corbel"/>
                  <a:cs typeface="Corbel"/>
                  <a:sym typeface="Corbel"/>
                </a:endParaRPr>
              </a:p>
            </p:txBody>
          </p:sp>
          <p:sp>
            <p:nvSpPr>
              <p:cNvPr id="164" name="Google Shape;164;p7"/>
              <p:cNvSpPr/>
              <p:nvPr/>
            </p:nvSpPr>
            <p:spPr>
              <a:xfrm rot="5400000">
                <a:off x="3506806" y="3540503"/>
                <a:ext cx="2008628" cy="1747506"/>
              </a:xfrm>
              <a:prstGeom prst="hexagon">
                <a:avLst>
                  <a:gd name="adj" fmla="val 25000"/>
                  <a:gd name="vf" fmla="val 115470"/>
                </a:avLst>
              </a:prstGeom>
              <a:solidFill>
                <a:srgbClr val="3EBAD1"/>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txBox="1"/>
              <p:nvPr/>
            </p:nvSpPr>
            <p:spPr>
              <a:xfrm>
                <a:off x="3909687" y="3722953"/>
                <a:ext cx="1202866" cy="1382606"/>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dk1"/>
                  </a:buClr>
                  <a:buSzPts val="1800"/>
                  <a:buFont typeface="Corbel"/>
                  <a:buNone/>
                </a:pPr>
                <a:endParaRPr sz="1800" b="0" i="0" u="none" strike="noStrike" cap="none">
                  <a:solidFill>
                    <a:schemeClr val="lt1"/>
                  </a:solidFill>
                  <a:latin typeface="Corbel"/>
                  <a:ea typeface="Corbel"/>
                  <a:cs typeface="Corbel"/>
                  <a:sym typeface="Corbel"/>
                </a:endParaRPr>
              </a:p>
            </p:txBody>
          </p:sp>
          <p:sp>
            <p:nvSpPr>
              <p:cNvPr id="166" name="Google Shape;166;p7"/>
              <p:cNvSpPr/>
              <p:nvPr/>
            </p:nvSpPr>
            <p:spPr>
              <a:xfrm>
                <a:off x="5437901" y="3811668"/>
                <a:ext cx="2241629" cy="120517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rot="5400000">
                <a:off x="1619499" y="3540503"/>
                <a:ext cx="2008628" cy="1747506"/>
              </a:xfrm>
              <a:prstGeom prst="hexagon">
                <a:avLst>
                  <a:gd name="adj" fmla="val 25000"/>
                  <a:gd name="vf" fmla="val 115470"/>
                </a:avLst>
              </a:prstGeom>
              <a:solidFill>
                <a:srgbClr val="3EBAD1"/>
              </a:solidFill>
              <a:ln w="107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p:nvPr/>
            </p:nvSpPr>
            <p:spPr>
              <a:xfrm>
                <a:off x="2022380" y="3722953"/>
                <a:ext cx="1202866" cy="138260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3600"/>
                  <a:buFont typeface="Corbel"/>
                  <a:buNone/>
                </a:pPr>
                <a:endParaRPr sz="3600" b="0" i="0" u="none" strike="noStrike" cap="none">
                  <a:solidFill>
                    <a:schemeClr val="lt1"/>
                  </a:solidFill>
                  <a:latin typeface="Corbel"/>
                  <a:ea typeface="Corbel"/>
                  <a:cs typeface="Corbel"/>
                  <a:sym typeface="Corbel"/>
                </a:endParaRPr>
              </a:p>
            </p:txBody>
          </p:sp>
        </p:grpSp>
        <p:sp>
          <p:nvSpPr>
            <p:cNvPr id="169" name="Google Shape;169;p7"/>
            <p:cNvSpPr/>
            <p:nvPr/>
          </p:nvSpPr>
          <p:spPr>
            <a:xfrm rot="5400000">
              <a:off x="2608581" y="2567537"/>
              <a:ext cx="2023713" cy="1722922"/>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70" name="Google Shape;170;p7"/>
            <p:cNvSpPr txBox="1"/>
            <p:nvPr/>
          </p:nvSpPr>
          <p:spPr>
            <a:xfrm>
              <a:off x="6764154" y="2985417"/>
              <a:ext cx="1417320" cy="8289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a:solidFill>
                    <a:schemeClr val="lt1"/>
                  </a:solidFill>
                  <a:latin typeface="Corbel"/>
                  <a:ea typeface="Corbel"/>
                  <a:cs typeface="Corbel"/>
                  <a:sym typeface="Corbel"/>
                </a:rPr>
                <a:t>B2C (Business-to-consumer). </a:t>
              </a:r>
              <a:endParaRPr sz="1600" b="0" i="0" u="none" strike="noStrike" cap="none">
                <a:solidFill>
                  <a:schemeClr val="lt1"/>
                </a:solidFill>
                <a:latin typeface="Corbel"/>
                <a:ea typeface="Corbel"/>
                <a:cs typeface="Corbel"/>
                <a:sym typeface="Corbel"/>
              </a:endParaRPr>
            </a:p>
          </p:txBody>
        </p:sp>
        <p:sp>
          <p:nvSpPr>
            <p:cNvPr id="171" name="Google Shape;171;p7"/>
            <p:cNvSpPr txBox="1"/>
            <p:nvPr/>
          </p:nvSpPr>
          <p:spPr>
            <a:xfrm>
              <a:off x="4148757" y="1262890"/>
              <a:ext cx="124406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rgbClr val="121118"/>
                  </a:solidFill>
                  <a:latin typeface="Arial"/>
                  <a:ea typeface="Arial"/>
                  <a:cs typeface="Arial"/>
                  <a:sym typeface="Arial"/>
                </a:rPr>
                <a:t>D2C (Direct-to-consumer)</a:t>
              </a:r>
              <a:endParaRPr/>
            </a:p>
          </p:txBody>
        </p:sp>
        <p:sp>
          <p:nvSpPr>
            <p:cNvPr id="172" name="Google Shape;172;p7"/>
            <p:cNvSpPr txBox="1"/>
            <p:nvPr/>
          </p:nvSpPr>
          <p:spPr>
            <a:xfrm>
              <a:off x="3061769" y="2952256"/>
              <a:ext cx="143657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lt1"/>
                  </a:solidFill>
                  <a:latin typeface="Arial"/>
                  <a:ea typeface="Arial"/>
                  <a:cs typeface="Arial"/>
                  <a:sym typeface="Arial"/>
                </a:rPr>
                <a:t>C2B (Consumer-</a:t>
              </a:r>
              <a:endParaRPr sz="1600" b="1"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1" i="0" u="none" strike="noStrike" cap="none">
                  <a:solidFill>
                    <a:schemeClr val="lt1"/>
                  </a:solidFill>
                  <a:latin typeface="Arial"/>
                  <a:ea typeface="Arial"/>
                  <a:cs typeface="Arial"/>
                  <a:sym typeface="Arial"/>
                </a:rPr>
                <a:t>to-business)</a:t>
              </a:r>
              <a:endParaRPr>
                <a:solidFill>
                  <a:schemeClr val="lt1"/>
                </a:solidFill>
              </a:endParaRPr>
            </a:p>
          </p:txBody>
        </p:sp>
        <p:sp>
          <p:nvSpPr>
            <p:cNvPr id="173" name="Google Shape;173;p7"/>
            <p:cNvSpPr txBox="1"/>
            <p:nvPr/>
          </p:nvSpPr>
          <p:spPr>
            <a:xfrm>
              <a:off x="3892212" y="4567097"/>
              <a:ext cx="17229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121118"/>
                  </a:solidFill>
                  <a:latin typeface="Arial"/>
                  <a:ea typeface="Arial"/>
                  <a:cs typeface="Arial"/>
                  <a:sym typeface="Arial"/>
                </a:rPr>
                <a:t>B2G (Business-to-government)</a:t>
              </a:r>
              <a:endParaRPr/>
            </a:p>
          </p:txBody>
        </p:sp>
        <p:sp>
          <p:nvSpPr>
            <p:cNvPr id="174" name="Google Shape;174;p7"/>
            <p:cNvSpPr txBox="1"/>
            <p:nvPr/>
          </p:nvSpPr>
          <p:spPr>
            <a:xfrm>
              <a:off x="5819812" y="4687472"/>
              <a:ext cx="1563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lt1"/>
                  </a:solidFill>
                  <a:latin typeface="Arial"/>
                  <a:ea typeface="Arial"/>
                  <a:cs typeface="Arial"/>
                  <a:sym typeface="Arial"/>
                </a:rPr>
                <a:t>C2C (Consumer-to-consumer)</a:t>
              </a:r>
              <a:endParaRPr/>
            </a:p>
          </p:txBody>
        </p:sp>
        <p:sp>
          <p:nvSpPr>
            <p:cNvPr id="175" name="Google Shape;175;p7"/>
            <p:cNvSpPr txBox="1"/>
            <p:nvPr/>
          </p:nvSpPr>
          <p:spPr>
            <a:xfrm>
              <a:off x="4887895" y="2870681"/>
              <a:ext cx="15633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dk1"/>
                  </a:solidFill>
                  <a:latin typeface="Corbel"/>
                  <a:ea typeface="Corbel"/>
                  <a:cs typeface="Corbel"/>
                  <a:sym typeface="Corbel"/>
                </a:rPr>
                <a:t>B2B2C (Business-to-</a:t>
              </a:r>
              <a:endParaRPr sz="1600" b="1" i="0" u="none" strike="noStrike" cap="none">
                <a:solidFill>
                  <a:schemeClr val="dk1"/>
                </a:solidFill>
                <a:latin typeface="Corbel"/>
                <a:ea typeface="Corbel"/>
                <a:cs typeface="Corbel"/>
                <a:sym typeface="Corbel"/>
              </a:endParaRPr>
            </a:p>
            <a:p>
              <a:pPr marL="0" marR="0" lvl="0" indent="0" algn="l" rtl="0">
                <a:spcBef>
                  <a:spcPts val="0"/>
                </a:spcBef>
                <a:spcAft>
                  <a:spcPts val="0"/>
                </a:spcAft>
                <a:buNone/>
              </a:pPr>
              <a:r>
                <a:rPr lang="en-US" sz="1600" b="1" i="0" u="none" strike="noStrike" cap="none">
                  <a:solidFill>
                    <a:schemeClr val="dk1"/>
                  </a:solidFill>
                  <a:latin typeface="Corbel"/>
                  <a:ea typeface="Corbel"/>
                  <a:cs typeface="Corbel"/>
                  <a:sym typeface="Corbel"/>
                </a:rPr>
                <a:t>business-to-</a:t>
              </a:r>
              <a:endParaRPr sz="1600" b="1" i="0" u="none" strike="noStrike" cap="none">
                <a:solidFill>
                  <a:schemeClr val="dk1"/>
                </a:solidFill>
                <a:latin typeface="Corbel"/>
                <a:ea typeface="Corbel"/>
                <a:cs typeface="Corbel"/>
                <a:sym typeface="Corbel"/>
              </a:endParaRPr>
            </a:p>
            <a:p>
              <a:pPr marL="0" marR="0" lvl="0" indent="0" algn="l" rtl="0">
                <a:spcBef>
                  <a:spcPts val="0"/>
                </a:spcBef>
                <a:spcAft>
                  <a:spcPts val="0"/>
                </a:spcAft>
                <a:buNone/>
              </a:pPr>
              <a:r>
                <a:rPr lang="en-US" sz="1600" b="1" i="0" u="none" strike="noStrike" cap="none">
                  <a:solidFill>
                    <a:schemeClr val="dk1"/>
                  </a:solidFill>
                  <a:latin typeface="Corbel"/>
                  <a:ea typeface="Corbel"/>
                  <a:cs typeface="Corbel"/>
                  <a:sym typeface="Corbel"/>
                </a:rPr>
                <a:t>consumer)</a:t>
              </a:r>
              <a:endParaRPr sz="1600" b="0" i="0" u="none" strike="noStrike" cap="none">
                <a:solidFill>
                  <a:schemeClr val="dk1"/>
                </a:solidFill>
                <a:latin typeface="Corbel"/>
                <a:ea typeface="Corbel"/>
                <a:cs typeface="Corbel"/>
                <a:sym typeface="Corbel"/>
              </a:endParaRPr>
            </a:p>
          </p:txBody>
        </p:sp>
      </p:grpSp>
      <p:sp>
        <p:nvSpPr>
          <p:cNvPr id="176" name="Google Shape;176;p7"/>
          <p:cNvSpPr txBox="1"/>
          <p:nvPr/>
        </p:nvSpPr>
        <p:spPr>
          <a:xfrm>
            <a:off x="824650" y="695300"/>
            <a:ext cx="35574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600">
                <a:latin typeface="Corbel"/>
                <a:ea typeface="Corbel"/>
                <a:cs typeface="Corbel"/>
                <a:sym typeface="Corbel"/>
              </a:rPr>
              <a:t>Types of </a:t>
            </a:r>
            <a:endParaRPr sz="4600">
              <a:latin typeface="Corbel"/>
              <a:ea typeface="Corbel"/>
              <a:cs typeface="Corbel"/>
              <a:sym typeface="Corbel"/>
            </a:endParaRPr>
          </a:p>
          <a:p>
            <a:pPr marL="0" lvl="0" indent="0" algn="l" rtl="0">
              <a:spcBef>
                <a:spcPts val="0"/>
              </a:spcBef>
              <a:spcAft>
                <a:spcPts val="0"/>
              </a:spcAft>
              <a:buNone/>
            </a:pPr>
            <a:r>
              <a:rPr lang="en-US" sz="4600">
                <a:latin typeface="Corbel"/>
                <a:ea typeface="Corbel"/>
                <a:cs typeface="Corbel"/>
                <a:sym typeface="Corbel"/>
              </a:rPr>
              <a:t>Ecommerce</a:t>
            </a:r>
            <a:endParaRPr sz="4600">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orbel"/>
              <a:buNone/>
            </a:pPr>
            <a:r>
              <a:rPr lang="en-US" sz="3600" b="1" i="0">
                <a:solidFill>
                  <a:schemeClr val="dk1"/>
                </a:solidFill>
              </a:rPr>
              <a:t>B2C (Business-to-consumer). </a:t>
            </a:r>
            <a:br>
              <a:rPr lang="en-US" sz="3600">
                <a:solidFill>
                  <a:schemeClr val="lt1"/>
                </a:solidFill>
              </a:rPr>
            </a:br>
            <a:endParaRPr/>
          </a:p>
        </p:txBody>
      </p:sp>
      <p:sp>
        <p:nvSpPr>
          <p:cNvPr id="182" name="Google Shape;182;p8"/>
          <p:cNvSpPr txBox="1">
            <a:spLocks noGrp="1"/>
          </p:cNvSpPr>
          <p:nvPr>
            <p:ph type="body" idx="1"/>
          </p:nvPr>
        </p:nvSpPr>
        <p:spPr>
          <a:xfrm>
            <a:off x="3869268" y="864108"/>
            <a:ext cx="7575170" cy="5257559"/>
          </a:xfrm>
          <a:prstGeom prst="rect">
            <a:avLst/>
          </a:prstGeom>
        </p:spPr>
        <p:txBody>
          <a:bodyPr spcFirstLastPara="1" wrap="square" lIns="91425" tIns="45700" rIns="91425" bIns="45700" anchor="ctr" anchorCtr="0">
            <a:noAutofit/>
          </a:bodyPr>
          <a:lstStyle/>
          <a:p>
            <a:pPr marL="182880" lvl="0" indent="-182880" algn="just" rtl="0">
              <a:spcBef>
                <a:spcPts val="0"/>
              </a:spcBef>
              <a:spcAft>
                <a:spcPts val="0"/>
              </a:spcAft>
              <a:buSzPts val="2400"/>
              <a:buChar char="●"/>
            </a:pPr>
            <a:r>
              <a:rPr lang="en-US" b="0" i="0" u="sng" strike="noStrike" dirty="0">
                <a:solidFill>
                  <a:srgbClr val="5D5D69"/>
                </a:solidFill>
                <a:hlinkClick r:id="rId3">
                  <a:extLst>
                    <a:ext uri="{A12FA001-AC4F-418D-AE19-62706E023703}">
                      <ahyp:hlinkClr xmlns:ahyp="http://schemas.microsoft.com/office/drawing/2018/hyperlinkcolor" val="tx"/>
                    </a:ext>
                  </a:extLst>
                </a:hlinkClick>
              </a:rPr>
              <a:t>B2C businesses</a:t>
            </a:r>
            <a:r>
              <a:rPr lang="en-US" b="0" i="0" dirty="0">
                <a:solidFill>
                  <a:srgbClr val="5D5D69"/>
                </a:solidFill>
              </a:rPr>
              <a:t> sell directly to their end-users. Anything you buy in an online store as a consumer — from wardrobe and household supplies to entertainment — is done as part of a B2C transaction.</a:t>
            </a:r>
            <a:endParaRPr dirty="0"/>
          </a:p>
          <a:p>
            <a:pPr marL="182880" lvl="0" indent="-182880" algn="just" rtl="0">
              <a:spcBef>
                <a:spcPts val="1200"/>
              </a:spcBef>
              <a:spcAft>
                <a:spcPts val="0"/>
              </a:spcAft>
              <a:buSzPts val="2400"/>
              <a:buChar char="●"/>
            </a:pPr>
            <a:r>
              <a:rPr lang="en-US" b="0" i="0" dirty="0">
                <a:solidFill>
                  <a:srgbClr val="5D5D69"/>
                </a:solidFill>
              </a:rPr>
              <a:t>The decision-making process for a B2C purchase is much shorter than a business-to-business (B2B) purchase, especially for lower-value items. Because of this shorter sales cycle, B2C businesses typically spend less marketing dollars to make a sale while having a lower average order value and fewer recurring orders than their B2B counterparts.</a:t>
            </a:r>
            <a:endParaRPr dirty="0">
              <a:solidFill>
                <a:srgbClr val="5D5D69"/>
              </a:solidFill>
            </a:endParaRPr>
          </a:p>
          <a:p>
            <a:pPr marL="182880" lvl="0" indent="-182880" algn="just" rtl="0">
              <a:spcBef>
                <a:spcPts val="1200"/>
              </a:spcBef>
              <a:spcAft>
                <a:spcPts val="0"/>
              </a:spcAft>
              <a:buSzPts val="2400"/>
              <a:buChar char="●"/>
            </a:pPr>
            <a:r>
              <a:rPr lang="en-US" b="0" i="0" dirty="0">
                <a:solidFill>
                  <a:srgbClr val="5D5D69"/>
                </a:solidFill>
              </a:rPr>
              <a:t>B2C includes both products and services as well. B2C innovators have leveraged technology like mobile apps, native advertising and remarketing to market directly to their customers and make their lives easier</a:t>
            </a:r>
            <a:endParaRPr dirty="0">
              <a:solidFill>
                <a:srgbClr val="5D5D69"/>
              </a:solidFill>
            </a:endParaRPr>
          </a:p>
          <a:p>
            <a:pPr marL="182880" lvl="0" indent="-182880" algn="just" rtl="0">
              <a:spcBef>
                <a:spcPts val="1200"/>
              </a:spcBef>
              <a:spcAft>
                <a:spcPts val="0"/>
              </a:spcAft>
              <a:buSzPts val="2400"/>
              <a:buChar char="●"/>
            </a:pPr>
            <a:r>
              <a:rPr lang="en-US" dirty="0">
                <a:solidFill>
                  <a:srgbClr val="5D5D69"/>
                </a:solidFill>
              </a:rPr>
              <a:t>Example: Dell selling laptops to customers, amazon, </a:t>
            </a:r>
            <a:r>
              <a:rPr lang="en-US" dirty="0" err="1">
                <a:solidFill>
                  <a:srgbClr val="5D5D69"/>
                </a:solidFill>
              </a:rPr>
              <a:t>flipkart</a:t>
            </a:r>
            <a:r>
              <a:rPr lang="en-US" dirty="0">
                <a:solidFill>
                  <a:srgbClr val="5D5D69"/>
                </a:solidFill>
              </a:rPr>
              <a:t>.</a:t>
            </a:r>
            <a:endParaRPr dirty="0">
              <a:solidFill>
                <a:srgbClr val="5D5D6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21118"/>
              </a:buClr>
              <a:buSzPts val="3600"/>
              <a:buFont typeface="Corbel"/>
              <a:buNone/>
            </a:pPr>
            <a:r>
              <a:rPr lang="en-US" b="1" i="0">
                <a:solidFill>
                  <a:srgbClr val="121118"/>
                </a:solidFill>
              </a:rPr>
              <a:t>B2B (Business-to-business)</a:t>
            </a:r>
            <a:br>
              <a:rPr lang="en-US" b="1" i="0">
                <a:solidFill>
                  <a:srgbClr val="121118"/>
                </a:solidFill>
              </a:rPr>
            </a:br>
            <a:endParaRPr/>
          </a:p>
        </p:txBody>
      </p:sp>
      <p:sp>
        <p:nvSpPr>
          <p:cNvPr id="188" name="Google Shape;188;p9"/>
          <p:cNvSpPr txBox="1">
            <a:spLocks noGrp="1"/>
          </p:cNvSpPr>
          <p:nvPr>
            <p:ph type="body" idx="1"/>
          </p:nvPr>
        </p:nvSpPr>
        <p:spPr>
          <a:xfrm>
            <a:off x="3869268" y="864108"/>
            <a:ext cx="7575300" cy="5257500"/>
          </a:xfrm>
          <a:prstGeom prst="rect">
            <a:avLst/>
          </a:prstGeom>
          <a:noFill/>
          <a:ln>
            <a:noFill/>
          </a:ln>
        </p:spPr>
        <p:txBody>
          <a:bodyPr spcFirstLastPara="1" wrap="square" lIns="91425" tIns="45700" rIns="91425" bIns="45700" anchor="ctr" anchorCtr="0">
            <a:noAutofit/>
          </a:bodyPr>
          <a:lstStyle/>
          <a:p>
            <a:pPr marL="182880" lvl="0" indent="-171450" algn="just" rtl="0">
              <a:lnSpc>
                <a:spcPct val="90000"/>
              </a:lnSpc>
              <a:spcBef>
                <a:spcPts val="0"/>
              </a:spcBef>
              <a:spcAft>
                <a:spcPts val="0"/>
              </a:spcAft>
              <a:buSzPct val="100000"/>
              <a:buChar char="●"/>
            </a:pPr>
            <a:r>
              <a:rPr lang="en-US" b="0" i="0" dirty="0">
                <a:solidFill>
                  <a:srgbClr val="5D5D69"/>
                </a:solidFill>
                <a:latin typeface="Corbel" panose="020B0503020204020204" pitchFamily="34" charset="0"/>
                <a:ea typeface="Arial"/>
                <a:cs typeface="Arial"/>
                <a:sym typeface="Arial"/>
              </a:rPr>
              <a:t>In a </a:t>
            </a:r>
            <a:r>
              <a:rPr lang="en-US" b="0" i="0" u="sng" strike="noStrike" dirty="0">
                <a:solidFill>
                  <a:srgbClr val="5D5D69"/>
                </a:solidFill>
                <a:latin typeface="Corbel" panose="020B0503020204020204" pitchFamily="34" charset="0"/>
                <a:ea typeface="Arial"/>
                <a:cs typeface="Arial"/>
                <a:sym typeface="Arial"/>
                <a:hlinkClick r:id="rId3">
                  <a:extLst>
                    <a:ext uri="{A12FA001-AC4F-418D-AE19-62706E023703}">
                      <ahyp:hlinkClr xmlns:ahyp="http://schemas.microsoft.com/office/drawing/2018/hyperlinkcolor" val="tx"/>
                    </a:ext>
                  </a:extLst>
                </a:hlinkClick>
              </a:rPr>
              <a:t>B2B</a:t>
            </a:r>
            <a:r>
              <a:rPr lang="en-US" b="0" i="0" dirty="0">
                <a:solidFill>
                  <a:srgbClr val="5D5D69"/>
                </a:solidFill>
                <a:latin typeface="Corbel" panose="020B0503020204020204" pitchFamily="34" charset="0"/>
                <a:ea typeface="Arial"/>
                <a:cs typeface="Arial"/>
                <a:sym typeface="Arial"/>
              </a:rPr>
              <a:t> business model, a business sells its product or service to another business. Sometimes the buyer is the end-user, but often the buyer resells to the consumer. B2B transactions generally have a longer sales cycle, but higher-order value and more recurring purchases.</a:t>
            </a:r>
            <a:endParaRPr dirty="0">
              <a:latin typeface="Corbel" panose="020B0503020204020204" pitchFamily="34" charset="0"/>
            </a:endParaRPr>
          </a:p>
          <a:p>
            <a:pPr marL="182880" lvl="0" indent="-171450" algn="just" rtl="0">
              <a:lnSpc>
                <a:spcPct val="90000"/>
              </a:lnSpc>
              <a:spcBef>
                <a:spcPts val="1200"/>
              </a:spcBef>
              <a:spcAft>
                <a:spcPts val="0"/>
              </a:spcAft>
              <a:buSzPct val="100000"/>
              <a:buChar char="●"/>
            </a:pPr>
            <a:r>
              <a:rPr lang="en-US" b="0" i="0" u="sng" strike="noStrike" dirty="0">
                <a:solidFill>
                  <a:srgbClr val="5D5D69"/>
                </a:solidFill>
                <a:latin typeface="Corbel" panose="020B0503020204020204" pitchFamily="34" charset="0"/>
                <a:ea typeface="Arial"/>
                <a:cs typeface="Arial"/>
                <a:sym typeface="Arial"/>
                <a:hlinkClick r:id="rId4">
                  <a:extLst>
                    <a:ext uri="{A12FA001-AC4F-418D-AE19-62706E023703}">
                      <ahyp:hlinkClr xmlns:ahyp="http://schemas.microsoft.com/office/drawing/2018/hyperlinkcolor" val="tx"/>
                    </a:ext>
                  </a:extLst>
                </a:hlinkClick>
              </a:rPr>
              <a:t>Recent B2B innovators</a:t>
            </a:r>
            <a:r>
              <a:rPr lang="en-US" b="0" i="0" dirty="0">
                <a:solidFill>
                  <a:srgbClr val="5D5D69"/>
                </a:solidFill>
                <a:latin typeface="Corbel" panose="020B0503020204020204" pitchFamily="34" charset="0"/>
                <a:ea typeface="Arial"/>
                <a:cs typeface="Arial"/>
                <a:sym typeface="Arial"/>
              </a:rPr>
              <a:t> have made a place for themselves by replacing catalogs and order sheets with ecommerce storefronts and improved targeting in niche markets. </a:t>
            </a:r>
            <a:endParaRPr dirty="0">
              <a:latin typeface="Corbel" panose="020B0503020204020204" pitchFamily="34" charset="0"/>
            </a:endParaRPr>
          </a:p>
          <a:p>
            <a:pPr marL="182880" lvl="0" indent="-171450" algn="just" rtl="0">
              <a:lnSpc>
                <a:spcPct val="90000"/>
              </a:lnSpc>
              <a:spcBef>
                <a:spcPts val="1200"/>
              </a:spcBef>
              <a:spcAft>
                <a:spcPts val="0"/>
              </a:spcAft>
              <a:buSzPct val="100000"/>
              <a:buChar char="●"/>
            </a:pPr>
            <a:r>
              <a:rPr lang="en-US" b="0" i="0" dirty="0">
                <a:solidFill>
                  <a:srgbClr val="5D5D69"/>
                </a:solidFill>
                <a:latin typeface="Corbel" panose="020B0503020204020204" pitchFamily="34" charset="0"/>
                <a:ea typeface="Arial"/>
                <a:cs typeface="Arial"/>
                <a:sym typeface="Arial"/>
              </a:rPr>
              <a:t>In 2021, 60% of </a:t>
            </a:r>
            <a:r>
              <a:rPr lang="en-US" b="0" i="0" u="sng" strike="noStrike" dirty="0">
                <a:solidFill>
                  <a:srgbClr val="5D5D69"/>
                </a:solidFill>
                <a:latin typeface="Corbel" panose="020B0503020204020204" pitchFamily="34" charset="0"/>
                <a:ea typeface="Arial"/>
                <a:cs typeface="Arial"/>
                <a:sym typeface="Arial"/>
                <a:hlinkClick r:id="rId5">
                  <a:extLst>
                    <a:ext uri="{A12FA001-AC4F-418D-AE19-62706E023703}">
                      <ahyp:hlinkClr xmlns:ahyp="http://schemas.microsoft.com/office/drawing/2018/hyperlinkcolor" val="tx"/>
                    </a:ext>
                  </a:extLst>
                </a:hlinkClick>
              </a:rPr>
              <a:t>B2B buyers were millennials</a:t>
            </a:r>
            <a:r>
              <a:rPr lang="en-US" b="0" i="0" dirty="0">
                <a:solidFill>
                  <a:srgbClr val="5D5D69"/>
                </a:solidFill>
                <a:latin typeface="Corbel" panose="020B0503020204020204" pitchFamily="34" charset="0"/>
                <a:ea typeface="Arial"/>
                <a:cs typeface="Arial"/>
                <a:sym typeface="Arial"/>
              </a:rPr>
              <a:t> — nearly double the amount from 2012. As younger generations enter the age of making business transactions, B2B selling in the online space is becoming more important.</a:t>
            </a:r>
            <a:endParaRPr b="0" i="0" dirty="0">
              <a:solidFill>
                <a:srgbClr val="5D5D69"/>
              </a:solidFill>
              <a:latin typeface="Corbel" panose="020B0503020204020204" pitchFamily="34" charset="0"/>
              <a:ea typeface="Arial"/>
              <a:cs typeface="Arial"/>
              <a:sym typeface="Arial"/>
            </a:endParaRPr>
          </a:p>
          <a:p>
            <a:pPr marL="182880" lvl="0" indent="-171450" algn="just" rtl="0">
              <a:lnSpc>
                <a:spcPct val="90000"/>
              </a:lnSpc>
              <a:spcBef>
                <a:spcPts val="1200"/>
              </a:spcBef>
              <a:spcAft>
                <a:spcPts val="0"/>
              </a:spcAft>
              <a:buSzPct val="100000"/>
              <a:buFont typeface="Arial"/>
              <a:buChar char="●"/>
            </a:pPr>
            <a:r>
              <a:rPr lang="en-US" dirty="0">
                <a:solidFill>
                  <a:srgbClr val="5D5D69"/>
                </a:solidFill>
                <a:latin typeface="Corbel" panose="020B0503020204020204" pitchFamily="34" charset="0"/>
                <a:ea typeface="Arial"/>
                <a:cs typeface="Arial"/>
                <a:sym typeface="Arial"/>
              </a:rPr>
              <a:t>Example: A company sell products to wholesaler, who will sell products to final customers.</a:t>
            </a:r>
            <a:endParaRPr dirty="0">
              <a:solidFill>
                <a:srgbClr val="5D5D69"/>
              </a:solidFill>
              <a:latin typeface="Corbel" panose="020B0503020204020204" pitchFamily="34" charset="0"/>
              <a:ea typeface="Arial"/>
              <a:cs typeface="Arial"/>
              <a:sym typeface="Arial"/>
            </a:endParaRPr>
          </a:p>
          <a:p>
            <a:pPr marL="685800" lvl="1" indent="-209550" algn="just" rtl="0">
              <a:lnSpc>
                <a:spcPct val="90000"/>
              </a:lnSpc>
              <a:spcBef>
                <a:spcPts val="1200"/>
              </a:spcBef>
              <a:spcAft>
                <a:spcPts val="0"/>
              </a:spcAft>
              <a:buSzPct val="100000"/>
              <a:buFont typeface="Arial"/>
              <a:buChar char="●"/>
            </a:pPr>
            <a:r>
              <a:rPr lang="en-US" sz="2400" dirty="0">
                <a:solidFill>
                  <a:srgbClr val="5D5D69"/>
                </a:solidFill>
                <a:latin typeface="Corbel" panose="020B0503020204020204" pitchFamily="34" charset="0"/>
                <a:ea typeface="Arial"/>
                <a:cs typeface="Arial"/>
                <a:sym typeface="Arial"/>
              </a:rPr>
              <a:t>Intel selling microprocessor to Dell</a:t>
            </a:r>
            <a:endParaRPr sz="2400" dirty="0">
              <a:solidFill>
                <a:srgbClr val="5D5D69"/>
              </a:solidFill>
              <a:latin typeface="Corbel" panose="020B0503020204020204" pitchFamily="34" charset="0"/>
              <a:ea typeface="Arial"/>
              <a:cs typeface="Arial"/>
              <a:sym typeface="Arial"/>
            </a:endParaRPr>
          </a:p>
          <a:p>
            <a:pPr marL="685800" lvl="1" indent="-209550" algn="just" rtl="0">
              <a:lnSpc>
                <a:spcPct val="90000"/>
              </a:lnSpc>
              <a:spcBef>
                <a:spcPts val="1200"/>
              </a:spcBef>
              <a:spcAft>
                <a:spcPts val="0"/>
              </a:spcAft>
              <a:buSzPct val="100000"/>
              <a:buFont typeface="Arial"/>
              <a:buChar char="●"/>
            </a:pPr>
            <a:r>
              <a:rPr lang="en-US" sz="2400" dirty="0">
                <a:solidFill>
                  <a:srgbClr val="5D5D69"/>
                </a:solidFill>
                <a:latin typeface="Corbel" panose="020B0503020204020204" pitchFamily="34" charset="0"/>
                <a:ea typeface="Arial"/>
                <a:cs typeface="Arial"/>
                <a:sym typeface="Arial"/>
              </a:rPr>
              <a:t>Heinz selling ketchup to </a:t>
            </a:r>
            <a:r>
              <a:rPr lang="en-US" sz="2400" dirty="0" err="1">
                <a:solidFill>
                  <a:srgbClr val="5D5D69"/>
                </a:solidFill>
                <a:latin typeface="Corbel" panose="020B0503020204020204" pitchFamily="34" charset="0"/>
                <a:ea typeface="Arial"/>
                <a:cs typeface="Arial"/>
                <a:sym typeface="Arial"/>
              </a:rPr>
              <a:t>Mcdonalds</a:t>
            </a:r>
            <a:endParaRPr sz="2400" dirty="0">
              <a:latin typeface="Corbel" panose="020B05030202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21118"/>
              </a:buClr>
              <a:buSzPts val="3600"/>
              <a:buFont typeface="Corbel"/>
              <a:buNone/>
            </a:pPr>
            <a:r>
              <a:rPr lang="en-US" b="1" i="0">
                <a:solidFill>
                  <a:srgbClr val="121118"/>
                </a:solidFill>
              </a:rPr>
              <a:t>B2B2C (Business-to-business-to- consumer)</a:t>
            </a:r>
            <a:br>
              <a:rPr lang="en-US" b="1" i="0">
                <a:solidFill>
                  <a:srgbClr val="121118"/>
                </a:solidFill>
              </a:rPr>
            </a:br>
            <a:endParaRPr/>
          </a:p>
        </p:txBody>
      </p:sp>
      <p:sp>
        <p:nvSpPr>
          <p:cNvPr id="194" name="Google Shape;194;p10"/>
          <p:cNvSpPr txBox="1">
            <a:spLocks noGrp="1"/>
          </p:cNvSpPr>
          <p:nvPr>
            <p:ph type="body" idx="1"/>
          </p:nvPr>
        </p:nvSpPr>
        <p:spPr>
          <a:xfrm>
            <a:off x="3869275" y="864100"/>
            <a:ext cx="7805400" cy="512070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2400"/>
              <a:buChar char="●"/>
            </a:pPr>
            <a:r>
              <a:rPr lang="en-US" sz="2400" b="0" i="0" u="sng" strike="noStrike" dirty="0">
                <a:solidFill>
                  <a:srgbClr val="5D5D69"/>
                </a:solidFill>
                <a:latin typeface="Corbel" panose="020B0503020204020204" pitchFamily="34" charset="0"/>
                <a:ea typeface="Arial"/>
                <a:cs typeface="Arial"/>
                <a:sym typeface="Arial"/>
                <a:hlinkClick r:id="rId3">
                  <a:extLst>
                    <a:ext uri="{A12FA001-AC4F-418D-AE19-62706E023703}">
                      <ahyp:hlinkClr xmlns:ahyp="http://schemas.microsoft.com/office/drawing/2018/hyperlinkcolor" val="tx"/>
                    </a:ext>
                  </a:extLst>
                </a:hlinkClick>
              </a:rPr>
              <a:t>B2B2C</a:t>
            </a:r>
            <a:r>
              <a:rPr lang="en-US" sz="2400" b="0" i="0" dirty="0">
                <a:solidFill>
                  <a:srgbClr val="5D5D69"/>
                </a:solidFill>
                <a:latin typeface="Corbel" panose="020B0503020204020204" pitchFamily="34" charset="0"/>
                <a:ea typeface="Arial"/>
                <a:cs typeface="Arial"/>
                <a:sym typeface="Arial"/>
              </a:rPr>
              <a:t> stands for Business-to-Business-to-Consumer. It is a business model where a company sells its product or service in partnership with another organization to an end customer. </a:t>
            </a:r>
            <a:endParaRPr dirty="0">
              <a:latin typeface="Corbel" panose="020B0503020204020204" pitchFamily="34" charset="0"/>
            </a:endParaRPr>
          </a:p>
          <a:p>
            <a:pPr marL="182880" lvl="0" indent="-182880" algn="just" rtl="0">
              <a:lnSpc>
                <a:spcPct val="90000"/>
              </a:lnSpc>
              <a:spcBef>
                <a:spcPts val="1200"/>
              </a:spcBef>
              <a:spcAft>
                <a:spcPts val="0"/>
              </a:spcAft>
              <a:buSzPts val="2400"/>
              <a:buChar char="●"/>
            </a:pPr>
            <a:r>
              <a:rPr lang="en-US" sz="2400" b="0" i="0" dirty="0">
                <a:solidFill>
                  <a:srgbClr val="5D5D69"/>
                </a:solidFill>
                <a:latin typeface="Corbel" panose="020B0503020204020204" pitchFamily="34" charset="0"/>
                <a:ea typeface="Arial"/>
                <a:cs typeface="Arial"/>
                <a:sym typeface="Arial"/>
              </a:rPr>
              <a:t>Unlike when you white label a product — where a company rebrands an item to present it as its own — the end customer understands that they are buying a product or using a service from the original company</a:t>
            </a:r>
            <a:endParaRPr dirty="0">
              <a:solidFill>
                <a:srgbClr val="5D5D69"/>
              </a:solidFill>
              <a:latin typeface="Corbel" panose="020B0503020204020204" pitchFamily="34" charset="0"/>
              <a:ea typeface="Arial"/>
              <a:cs typeface="Arial"/>
              <a:sym typeface="Arial"/>
            </a:endParaRPr>
          </a:p>
          <a:p>
            <a:pPr marL="182880" lvl="0" indent="-182880" algn="just" rtl="0">
              <a:lnSpc>
                <a:spcPct val="90000"/>
              </a:lnSpc>
              <a:spcBef>
                <a:spcPts val="1200"/>
              </a:spcBef>
              <a:spcAft>
                <a:spcPts val="0"/>
              </a:spcAft>
              <a:buSzPts val="2400"/>
              <a:buChar char="●"/>
            </a:pPr>
            <a:r>
              <a:rPr lang="en-US" dirty="0">
                <a:solidFill>
                  <a:srgbClr val="5D5D69"/>
                </a:solidFill>
                <a:latin typeface="Corbel" panose="020B0503020204020204" pitchFamily="34" charset="0"/>
                <a:ea typeface="Arial"/>
                <a:cs typeface="Arial"/>
                <a:sym typeface="Arial"/>
              </a:rPr>
              <a:t>Example: Intel and Dell produce laptops in partnership to sell it to the customers.</a:t>
            </a:r>
            <a:endParaRPr dirty="0">
              <a:solidFill>
                <a:srgbClr val="5D5D69"/>
              </a:solidFill>
              <a:latin typeface="Corbel" panose="020B0503020204020204" pitchFamily="34" charset="0"/>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21118"/>
              </a:buClr>
              <a:buSzPts val="3600"/>
              <a:buFont typeface="Corbel"/>
              <a:buNone/>
            </a:pPr>
            <a:r>
              <a:rPr lang="en-US" b="1" i="0">
                <a:solidFill>
                  <a:srgbClr val="121118"/>
                </a:solidFill>
              </a:rPr>
              <a:t>B2G (Business-to-government)</a:t>
            </a:r>
            <a:br>
              <a:rPr lang="en-US" b="1" i="0">
                <a:solidFill>
                  <a:srgbClr val="121118"/>
                </a:solidFill>
              </a:rPr>
            </a:br>
            <a:endParaRPr/>
          </a:p>
        </p:txBody>
      </p:sp>
      <p:sp>
        <p:nvSpPr>
          <p:cNvPr id="200" name="Google Shape;200;p11"/>
          <p:cNvSpPr txBox="1">
            <a:spLocks noGrp="1"/>
          </p:cNvSpPr>
          <p:nvPr>
            <p:ph type="body" idx="1"/>
          </p:nvPr>
        </p:nvSpPr>
        <p:spPr>
          <a:xfrm>
            <a:off x="3869276" y="864100"/>
            <a:ext cx="7853700" cy="5120700"/>
          </a:xfrm>
          <a:prstGeom prst="rect">
            <a:avLst/>
          </a:prstGeom>
          <a:noFill/>
          <a:ln>
            <a:noFill/>
          </a:ln>
        </p:spPr>
        <p:txBody>
          <a:bodyPr spcFirstLastPara="1" wrap="square" lIns="91425" tIns="45700" rIns="91425" bIns="45700" anchor="ctr" anchorCtr="0">
            <a:normAutofit lnSpcReduction="10000"/>
          </a:bodyPr>
          <a:lstStyle/>
          <a:p>
            <a:pPr marL="182880" lvl="0" indent="-182880" algn="just" rtl="0">
              <a:lnSpc>
                <a:spcPct val="90000"/>
              </a:lnSpc>
              <a:spcBef>
                <a:spcPts val="0"/>
              </a:spcBef>
              <a:spcAft>
                <a:spcPts val="0"/>
              </a:spcAft>
              <a:buSzPts val="2400"/>
              <a:buChar char="●"/>
            </a:pPr>
            <a:r>
              <a:rPr lang="en-US" sz="2400" b="0" i="0" dirty="0">
                <a:solidFill>
                  <a:srgbClr val="5D5D69"/>
                </a:solidFill>
                <a:latin typeface="Corbel"/>
                <a:ea typeface="Corbel"/>
                <a:cs typeface="Corbel"/>
                <a:sym typeface="Corbel"/>
              </a:rPr>
              <a:t>Business-to-government (B2G) is an ecommerce model where a business sells and markets its products to government entities or public administrations — whether local, county, state or federal.</a:t>
            </a:r>
            <a:endParaRPr dirty="0"/>
          </a:p>
          <a:p>
            <a:pPr marL="182880" lvl="0" indent="-182880" algn="just" rtl="0">
              <a:lnSpc>
                <a:spcPct val="90000"/>
              </a:lnSpc>
              <a:spcBef>
                <a:spcPts val="1200"/>
              </a:spcBef>
              <a:spcAft>
                <a:spcPts val="0"/>
              </a:spcAft>
              <a:buSzPts val="2400"/>
              <a:buChar char="●"/>
            </a:pPr>
            <a:r>
              <a:rPr lang="en-US" sz="2400" b="0" i="0" dirty="0">
                <a:solidFill>
                  <a:srgbClr val="5D5D69"/>
                </a:solidFill>
                <a:latin typeface="Corbel"/>
                <a:ea typeface="Corbel"/>
                <a:cs typeface="Corbel"/>
                <a:sym typeface="Corbel"/>
              </a:rPr>
              <a:t>This model relies on the successful bidding of government contracts. A government agency will typically put up a request for proposal (RFP) and ecommerce businesses will have to bid on these projects. </a:t>
            </a:r>
            <a:endParaRPr dirty="0"/>
          </a:p>
          <a:p>
            <a:pPr marL="182880" lvl="0" indent="-182880" algn="just" rtl="0">
              <a:lnSpc>
                <a:spcPct val="90000"/>
              </a:lnSpc>
              <a:spcBef>
                <a:spcPts val="1200"/>
              </a:spcBef>
              <a:spcAft>
                <a:spcPts val="0"/>
              </a:spcAft>
              <a:buSzPts val="2400"/>
              <a:buChar char="●"/>
            </a:pPr>
            <a:r>
              <a:rPr lang="en-US" sz="2400" b="0" i="0" dirty="0">
                <a:solidFill>
                  <a:srgbClr val="5D5D69"/>
                </a:solidFill>
                <a:latin typeface="Corbel"/>
                <a:ea typeface="Corbel"/>
                <a:cs typeface="Corbel"/>
                <a:sym typeface="Corbel"/>
              </a:rPr>
              <a:t>While a more secure business model, B2G differs from other businesses or consumers. The bureaucratic nature of government agencies often leads to a much more glacial pace, which can limit potential revenue streams.</a:t>
            </a:r>
            <a:endParaRPr sz="2400" b="0" i="0" dirty="0">
              <a:solidFill>
                <a:srgbClr val="5D5D69"/>
              </a:solidFill>
              <a:latin typeface="Corbel"/>
              <a:ea typeface="Corbel"/>
              <a:cs typeface="Corbel"/>
              <a:sym typeface="Corbel"/>
            </a:endParaRPr>
          </a:p>
          <a:p>
            <a:pPr marL="182880" lvl="0" indent="-182880" algn="just" rtl="0">
              <a:lnSpc>
                <a:spcPct val="90000"/>
              </a:lnSpc>
              <a:spcBef>
                <a:spcPts val="1200"/>
              </a:spcBef>
              <a:spcAft>
                <a:spcPts val="0"/>
              </a:spcAft>
              <a:buSzPts val="2400"/>
              <a:buChar char="●"/>
            </a:pPr>
            <a:r>
              <a:rPr lang="en-US" sz="2400" dirty="0">
                <a:solidFill>
                  <a:srgbClr val="5D5D69"/>
                </a:solidFill>
              </a:rPr>
              <a:t>Example: Business pay taxes, file reports, or sell good and services to Government agencies.</a:t>
            </a:r>
            <a:endParaRPr sz="2400" dirty="0">
              <a:solidFill>
                <a:srgbClr val="5D5D6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21118"/>
              </a:buClr>
              <a:buSzPts val="3600"/>
              <a:buFont typeface="Corbel"/>
              <a:buNone/>
            </a:pPr>
            <a:r>
              <a:rPr lang="en-US" sz="3600" b="1" i="0">
                <a:solidFill>
                  <a:srgbClr val="121118"/>
                </a:solidFill>
              </a:rPr>
              <a:t>C2B (Consumer-to-business)</a:t>
            </a:r>
            <a:br>
              <a:rPr lang="en-US" sz="3600" b="1" i="0">
                <a:solidFill>
                  <a:srgbClr val="121118"/>
                </a:solidFill>
              </a:rPr>
            </a:br>
            <a:endParaRPr/>
          </a:p>
        </p:txBody>
      </p:sp>
      <p:sp>
        <p:nvSpPr>
          <p:cNvPr id="206" name="Google Shape;206;p12"/>
          <p:cNvSpPr txBox="1">
            <a:spLocks noGrp="1"/>
          </p:cNvSpPr>
          <p:nvPr>
            <p:ph type="body" idx="1"/>
          </p:nvPr>
        </p:nvSpPr>
        <p:spPr>
          <a:xfrm>
            <a:off x="3869275" y="864100"/>
            <a:ext cx="7789200" cy="5120700"/>
          </a:xfrm>
          <a:prstGeom prst="rect">
            <a:avLst/>
          </a:prstGeom>
          <a:noFill/>
          <a:ln>
            <a:noFill/>
          </a:ln>
        </p:spPr>
        <p:txBody>
          <a:bodyPr spcFirstLastPara="1" wrap="square" lIns="91425" tIns="45700" rIns="91425" bIns="45700" anchor="ctr" anchorCtr="0">
            <a:normAutofit lnSpcReduction="10000"/>
          </a:bodyPr>
          <a:lstStyle/>
          <a:p>
            <a:pPr marL="182880" lvl="0" indent="-182880" algn="just" rtl="0">
              <a:lnSpc>
                <a:spcPct val="90000"/>
              </a:lnSpc>
              <a:spcBef>
                <a:spcPts val="0"/>
              </a:spcBef>
              <a:spcAft>
                <a:spcPts val="0"/>
              </a:spcAft>
              <a:buSzPts val="2400"/>
              <a:buChar char="●"/>
            </a:pPr>
            <a:r>
              <a:rPr lang="en-US" sz="2400" b="0" i="0">
                <a:solidFill>
                  <a:srgbClr val="5D5D69"/>
                </a:solidFill>
                <a:latin typeface="Corbel"/>
                <a:ea typeface="Corbel"/>
                <a:cs typeface="Corbel"/>
                <a:sym typeface="Corbel"/>
              </a:rPr>
              <a:t>C2B businesses allow individuals to sell goods and services to companies. In this ecommerce model, a site might enable customers to post the work they want to be completed and have businesses bid for the opportunity. Affiliate marketing services would also be considered C2B.</a:t>
            </a:r>
            <a:endParaRPr/>
          </a:p>
          <a:p>
            <a:pPr marL="182880" lvl="0" indent="-182880" algn="just" rtl="0">
              <a:lnSpc>
                <a:spcPct val="90000"/>
              </a:lnSpc>
              <a:spcBef>
                <a:spcPts val="1200"/>
              </a:spcBef>
              <a:spcAft>
                <a:spcPts val="0"/>
              </a:spcAft>
              <a:buSzPts val="2400"/>
              <a:buChar char="●"/>
            </a:pPr>
            <a:r>
              <a:rPr lang="en-US" sz="2400" b="0" i="0">
                <a:solidFill>
                  <a:srgbClr val="5D5D69"/>
                </a:solidFill>
                <a:latin typeface="Corbel"/>
                <a:ea typeface="Corbel"/>
                <a:cs typeface="Corbel"/>
                <a:sym typeface="Corbel"/>
              </a:rPr>
              <a:t>The C2B </a:t>
            </a:r>
            <a:r>
              <a:rPr lang="en-US" sz="2400">
                <a:solidFill>
                  <a:srgbClr val="5D5D69"/>
                </a:solidFill>
              </a:rPr>
              <a:t>e commerce</a:t>
            </a:r>
            <a:r>
              <a:rPr lang="en-US" sz="2400" b="0" i="0">
                <a:solidFill>
                  <a:srgbClr val="5D5D69"/>
                </a:solidFill>
                <a:latin typeface="Corbel"/>
                <a:ea typeface="Corbel"/>
                <a:cs typeface="Corbel"/>
                <a:sym typeface="Corbel"/>
              </a:rPr>
              <a:t> model’s </a:t>
            </a:r>
            <a:r>
              <a:rPr lang="en-US" sz="2400" b="0" i="0" u="sng" strike="noStrike">
                <a:solidFill>
                  <a:srgbClr val="5D5D69"/>
                </a:solidFill>
                <a:latin typeface="Corbel"/>
                <a:ea typeface="Corbel"/>
                <a:cs typeface="Corbel"/>
                <a:sym typeface="Corbel"/>
                <a:hlinkClick r:id="rId3">
                  <a:extLst>
                    <a:ext uri="{A12FA001-AC4F-418D-AE19-62706E023703}">
                      <ahyp:hlinkClr xmlns:ahyp="http://schemas.microsoft.com/office/drawing/2018/hyperlinkcolor" val="tx"/>
                    </a:ext>
                  </a:extLst>
                </a:hlinkClick>
              </a:rPr>
              <a:t>competitive edge is in pricing</a:t>
            </a:r>
            <a:r>
              <a:rPr lang="en-US" sz="2400" b="0" i="0">
                <a:solidFill>
                  <a:srgbClr val="5D5D69"/>
                </a:solidFill>
                <a:latin typeface="Corbel"/>
                <a:ea typeface="Corbel"/>
                <a:cs typeface="Corbel"/>
                <a:sym typeface="Corbel"/>
              </a:rPr>
              <a:t> for goods and services. This approach gives consumers the power to name their prices or have businesses directly compete to meet their needs.</a:t>
            </a:r>
            <a:endParaRPr/>
          </a:p>
          <a:p>
            <a:pPr marL="182880" lvl="0" indent="-182880" algn="just" rtl="0">
              <a:lnSpc>
                <a:spcPct val="90000"/>
              </a:lnSpc>
              <a:spcBef>
                <a:spcPts val="1200"/>
              </a:spcBef>
              <a:spcAft>
                <a:spcPts val="0"/>
              </a:spcAft>
              <a:buSzPts val="2400"/>
              <a:buChar char="●"/>
            </a:pPr>
            <a:r>
              <a:rPr lang="en-US" sz="2400" b="0" i="0">
                <a:solidFill>
                  <a:srgbClr val="5D5D69"/>
                </a:solidFill>
                <a:latin typeface="Corbel"/>
                <a:ea typeface="Corbel"/>
                <a:cs typeface="Corbel"/>
                <a:sym typeface="Corbel"/>
              </a:rPr>
              <a:t>Recent innovators have used this model creatively to connect companies to social media influencers to market their products.</a:t>
            </a:r>
            <a:endParaRPr sz="2400" b="0" i="0">
              <a:solidFill>
                <a:srgbClr val="5D5D69"/>
              </a:solidFill>
              <a:latin typeface="Corbel"/>
              <a:ea typeface="Corbel"/>
              <a:cs typeface="Corbel"/>
              <a:sym typeface="Corbel"/>
            </a:endParaRPr>
          </a:p>
          <a:p>
            <a:pPr marL="182880" lvl="0" indent="-182880" algn="just" rtl="0">
              <a:lnSpc>
                <a:spcPct val="90000"/>
              </a:lnSpc>
              <a:spcBef>
                <a:spcPts val="1200"/>
              </a:spcBef>
              <a:spcAft>
                <a:spcPts val="0"/>
              </a:spcAft>
              <a:buSzPts val="2400"/>
              <a:buChar char="●"/>
            </a:pPr>
            <a:r>
              <a:rPr lang="en-US" sz="2400">
                <a:solidFill>
                  <a:srgbClr val="5D5D69"/>
                </a:solidFill>
              </a:rPr>
              <a:t>Example: Social media influencers being paid bybusinesses to advertise their products.</a:t>
            </a:r>
            <a:endParaRPr sz="2400">
              <a:solidFill>
                <a:srgbClr val="5D5D6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21118"/>
              </a:buClr>
              <a:buSzPts val="3600"/>
              <a:buFont typeface="Arial"/>
              <a:buNone/>
            </a:pPr>
            <a:r>
              <a:rPr lang="en-US" b="1" i="0">
                <a:solidFill>
                  <a:srgbClr val="121118"/>
                </a:solidFill>
                <a:latin typeface="Arial"/>
                <a:ea typeface="Arial"/>
                <a:cs typeface="Arial"/>
                <a:sym typeface="Arial"/>
              </a:rPr>
              <a:t>D2C (Direct-to-  consumer)</a:t>
            </a:r>
            <a:endParaRPr/>
          </a:p>
        </p:txBody>
      </p:sp>
      <p:sp>
        <p:nvSpPr>
          <p:cNvPr id="212" name="Google Shape;212;p13"/>
          <p:cNvSpPr txBox="1">
            <a:spLocks noGrp="1"/>
          </p:cNvSpPr>
          <p:nvPr>
            <p:ph type="body" idx="1"/>
          </p:nvPr>
        </p:nvSpPr>
        <p:spPr>
          <a:xfrm>
            <a:off x="3869275" y="864100"/>
            <a:ext cx="7773000" cy="512070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2400"/>
              <a:buChar char="●"/>
            </a:pPr>
            <a:r>
              <a:rPr lang="en-US" sz="2400" b="0" i="0" dirty="0">
                <a:solidFill>
                  <a:srgbClr val="5D5D69"/>
                </a:solidFill>
                <a:latin typeface="Corbel" panose="020B0503020204020204" pitchFamily="34" charset="0"/>
                <a:ea typeface="Arial"/>
                <a:cs typeface="Arial"/>
                <a:sym typeface="Arial"/>
              </a:rPr>
              <a:t>A </a:t>
            </a:r>
            <a:r>
              <a:rPr lang="en-US" sz="2400" b="0" i="0" u="sng" strike="noStrike" dirty="0">
                <a:solidFill>
                  <a:srgbClr val="5D5D69"/>
                </a:solidFill>
                <a:latin typeface="Corbel" panose="020B0503020204020204" pitchFamily="34" charset="0"/>
                <a:ea typeface="Arial"/>
                <a:cs typeface="Arial"/>
                <a:sym typeface="Arial"/>
                <a:hlinkClick r:id="rId3">
                  <a:extLst>
                    <a:ext uri="{A12FA001-AC4F-418D-AE19-62706E023703}">
                      <ahyp:hlinkClr xmlns:ahyp="http://schemas.microsoft.com/office/drawing/2018/hyperlinkcolor" val="tx"/>
                    </a:ext>
                  </a:extLst>
                </a:hlinkClick>
              </a:rPr>
              <a:t>direct-to-consumer</a:t>
            </a:r>
            <a:r>
              <a:rPr lang="en-US" sz="2400" b="0" i="0" strike="noStrike" dirty="0">
                <a:solidFill>
                  <a:srgbClr val="5D5D69"/>
                </a:solidFill>
                <a:uFill>
                  <a:noFill/>
                </a:uFill>
                <a:latin typeface="Corbel" panose="020B0503020204020204" pitchFamily="34" charset="0"/>
                <a:ea typeface="Arial"/>
                <a:cs typeface="Arial"/>
                <a:sym typeface="Arial"/>
                <a:hlinkClick r:id="rId3">
                  <a:extLst>
                    <a:ext uri="{A12FA001-AC4F-418D-AE19-62706E023703}">
                      <ahyp:hlinkClr xmlns:ahyp="http://schemas.microsoft.com/office/drawing/2018/hyperlinkcolor" val="tx"/>
                    </a:ext>
                  </a:extLst>
                </a:hlinkClick>
              </a:rPr>
              <a:t> business</a:t>
            </a:r>
            <a:r>
              <a:rPr lang="en-US" sz="2400" b="0" i="0" dirty="0">
                <a:solidFill>
                  <a:srgbClr val="5D5D69"/>
                </a:solidFill>
                <a:latin typeface="Corbel" panose="020B0503020204020204" pitchFamily="34" charset="0"/>
                <a:ea typeface="Arial"/>
                <a:cs typeface="Arial"/>
                <a:sym typeface="Arial"/>
              </a:rPr>
              <a:t> sells its own product directly to its end customers, without the help of third-party wholesalers or online retailers. </a:t>
            </a:r>
            <a:endParaRPr dirty="0">
              <a:latin typeface="Corbel" panose="020B0503020204020204" pitchFamily="34" charset="0"/>
            </a:endParaRPr>
          </a:p>
          <a:p>
            <a:pPr marL="182880" lvl="0" indent="-182880" algn="just" rtl="0">
              <a:lnSpc>
                <a:spcPct val="90000"/>
              </a:lnSpc>
              <a:spcBef>
                <a:spcPts val="1200"/>
              </a:spcBef>
              <a:spcAft>
                <a:spcPts val="0"/>
              </a:spcAft>
              <a:buSzPts val="2400"/>
              <a:buChar char="●"/>
            </a:pPr>
            <a:r>
              <a:rPr lang="en-US" sz="2400" b="0" i="0" dirty="0">
                <a:solidFill>
                  <a:srgbClr val="5D5D69"/>
                </a:solidFill>
                <a:latin typeface="Corbel" panose="020B0503020204020204" pitchFamily="34" charset="0"/>
                <a:ea typeface="Arial"/>
                <a:cs typeface="Arial"/>
                <a:sym typeface="Arial"/>
              </a:rPr>
              <a:t>As opposed to other business models such as B2B2C, there is no middle man between the consumer and a business. </a:t>
            </a:r>
            <a:endParaRPr dirty="0">
              <a:solidFill>
                <a:srgbClr val="5D5D69"/>
              </a:solidFill>
              <a:latin typeface="Corbel" panose="020B0503020204020204" pitchFamily="34" charset="0"/>
              <a:ea typeface="Arial"/>
              <a:cs typeface="Arial"/>
              <a:sym typeface="Arial"/>
            </a:endParaRPr>
          </a:p>
          <a:p>
            <a:pPr marL="182880" lvl="0" indent="-182880" algn="just" rtl="0">
              <a:lnSpc>
                <a:spcPct val="90000"/>
              </a:lnSpc>
              <a:spcBef>
                <a:spcPts val="1200"/>
              </a:spcBef>
              <a:spcAft>
                <a:spcPts val="0"/>
              </a:spcAft>
              <a:buSzPts val="2400"/>
              <a:buChar char="●"/>
            </a:pPr>
            <a:r>
              <a:rPr lang="en-US" dirty="0">
                <a:solidFill>
                  <a:srgbClr val="5D5D69"/>
                </a:solidFill>
                <a:latin typeface="Corbel" panose="020B0503020204020204" pitchFamily="34" charset="0"/>
                <a:ea typeface="Arial"/>
                <a:cs typeface="Arial"/>
                <a:sym typeface="Arial"/>
              </a:rPr>
              <a:t>Example: customer directly buys product from company’s warehouse or outlet.</a:t>
            </a:r>
            <a:endParaRPr dirty="0">
              <a:solidFill>
                <a:srgbClr val="5D5D69"/>
              </a:solidFill>
              <a:latin typeface="Corbel" panose="020B0503020204020204" pitchFamily="34" charset="0"/>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21118"/>
              </a:buClr>
              <a:buSzPts val="3600"/>
              <a:buFont typeface="Arial"/>
              <a:buNone/>
            </a:pPr>
            <a:r>
              <a:rPr lang="en-US" b="1" i="0">
                <a:solidFill>
                  <a:srgbClr val="121118"/>
                </a:solidFill>
                <a:latin typeface="Arial"/>
                <a:ea typeface="Arial"/>
                <a:cs typeface="Arial"/>
                <a:sym typeface="Arial"/>
              </a:rPr>
              <a:t>C2C (Consumer- to- consumer)</a:t>
            </a:r>
            <a:br>
              <a:rPr lang="en-US" b="1" i="0">
                <a:solidFill>
                  <a:srgbClr val="121118"/>
                </a:solidFill>
                <a:latin typeface="Arial"/>
                <a:ea typeface="Arial"/>
                <a:cs typeface="Arial"/>
                <a:sym typeface="Arial"/>
              </a:rPr>
            </a:br>
            <a:endParaRPr/>
          </a:p>
        </p:txBody>
      </p:sp>
      <p:sp>
        <p:nvSpPr>
          <p:cNvPr id="218" name="Google Shape;218;p14"/>
          <p:cNvSpPr txBox="1">
            <a:spLocks noGrp="1"/>
          </p:cNvSpPr>
          <p:nvPr>
            <p:ph type="body" idx="1"/>
          </p:nvPr>
        </p:nvSpPr>
        <p:spPr>
          <a:xfrm>
            <a:off x="3869275" y="864100"/>
            <a:ext cx="7789200" cy="512070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2400"/>
              <a:buChar char="●"/>
            </a:pPr>
            <a:r>
              <a:rPr lang="en-US" sz="2400" b="0" i="0" dirty="0">
                <a:solidFill>
                  <a:srgbClr val="5D5D69"/>
                </a:solidFill>
                <a:latin typeface="Corbel"/>
                <a:ea typeface="Corbel"/>
                <a:cs typeface="Corbel"/>
                <a:sym typeface="Corbel"/>
              </a:rPr>
              <a:t>C2C ecommerce businesses — sometimes referred to as online marketplaces — connect consumers to exchange goods and services and typically make their money by charging transaction or listing fees. </a:t>
            </a:r>
            <a:endParaRPr dirty="0"/>
          </a:p>
          <a:p>
            <a:pPr marL="182880" lvl="0" indent="-182880" algn="just" rtl="0">
              <a:lnSpc>
                <a:spcPct val="90000"/>
              </a:lnSpc>
              <a:spcBef>
                <a:spcPts val="1200"/>
              </a:spcBef>
              <a:spcAft>
                <a:spcPts val="0"/>
              </a:spcAft>
              <a:buSzPts val="2400"/>
              <a:buChar char="●"/>
            </a:pPr>
            <a:r>
              <a:rPr lang="en-US" sz="2400" b="0" i="0" dirty="0">
                <a:solidFill>
                  <a:srgbClr val="5D5D69"/>
                </a:solidFill>
                <a:latin typeface="Corbel"/>
                <a:ea typeface="Corbel"/>
                <a:cs typeface="Corbel"/>
                <a:sym typeface="Corbel"/>
              </a:rPr>
              <a:t>C2C businesses benefit from self-propelled growth by motivated buyers and sellers, but face a key challenge in quality control and technology maintenance.</a:t>
            </a:r>
            <a:endParaRPr dirty="0"/>
          </a:p>
          <a:p>
            <a:pPr marL="182880" lvl="0" indent="-182880" algn="just" rtl="0">
              <a:lnSpc>
                <a:spcPct val="90000"/>
              </a:lnSpc>
              <a:spcBef>
                <a:spcPts val="1200"/>
              </a:spcBef>
              <a:spcAft>
                <a:spcPts val="0"/>
              </a:spcAft>
              <a:buSzPts val="2400"/>
              <a:buChar char="●"/>
            </a:pPr>
            <a:r>
              <a:rPr lang="en-US" sz="2400" b="0" i="0" dirty="0">
                <a:solidFill>
                  <a:srgbClr val="5D5D69"/>
                </a:solidFill>
                <a:latin typeface="Corbel"/>
                <a:ea typeface="Corbel"/>
                <a:cs typeface="Corbel"/>
                <a:sym typeface="Corbel"/>
              </a:rPr>
              <a:t>Online businesses like Craigslist, Walmart, Alibaba and eBay pioneered this model in the early days of the internet.</a:t>
            </a:r>
            <a:endParaRPr dirty="0"/>
          </a:p>
          <a:p>
            <a:pPr marL="182880" lvl="0" indent="-182880" algn="just" rtl="0">
              <a:lnSpc>
                <a:spcPct val="90000"/>
              </a:lnSpc>
              <a:spcBef>
                <a:spcPts val="1200"/>
              </a:spcBef>
              <a:spcAft>
                <a:spcPts val="0"/>
              </a:spcAft>
              <a:buSzPts val="2400"/>
              <a:buChar char="●"/>
            </a:pPr>
            <a:r>
              <a:rPr lang="en-US" sz="2400" dirty="0">
                <a:solidFill>
                  <a:srgbClr val="5D5D69"/>
                </a:solidFill>
              </a:rPr>
              <a:t>Example: Consumer to consumer sales take place on platforms like OLX, Etsy, and Fiverr also.</a:t>
            </a:r>
            <a:endParaRPr sz="2400" dirty="0">
              <a:solidFill>
                <a:srgbClr val="5D5D69"/>
              </a:solidFill>
            </a:endParaRPr>
          </a:p>
          <a:p>
            <a:pPr marL="685800" lvl="1" indent="-220980" algn="just" rtl="0">
              <a:lnSpc>
                <a:spcPct val="90000"/>
              </a:lnSpc>
              <a:spcBef>
                <a:spcPts val="1200"/>
              </a:spcBef>
              <a:spcAft>
                <a:spcPts val="0"/>
              </a:spcAft>
              <a:buSzPts val="2400"/>
              <a:buChar char="●"/>
            </a:pPr>
            <a:r>
              <a:rPr lang="en-US" sz="2400" dirty="0">
                <a:solidFill>
                  <a:srgbClr val="5D5D69"/>
                </a:solidFill>
              </a:rPr>
              <a:t>Customer selling car to another customer on OLX. </a:t>
            </a:r>
            <a:endParaRPr sz="2400" dirty="0">
              <a:solidFill>
                <a:srgbClr val="5D5D6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Requirements of security in E-commerce</a:t>
            </a:r>
            <a:endParaRPr/>
          </a:p>
        </p:txBody>
      </p:sp>
      <p:sp>
        <p:nvSpPr>
          <p:cNvPr id="224" name="Google Shape;224;p15"/>
          <p:cNvSpPr txBox="1">
            <a:spLocks noGrp="1"/>
          </p:cNvSpPr>
          <p:nvPr>
            <p:ph type="body" idx="1"/>
          </p:nvPr>
        </p:nvSpPr>
        <p:spPr>
          <a:xfrm>
            <a:off x="3416974" y="1191375"/>
            <a:ext cx="8775025" cy="5120700"/>
          </a:xfrm>
          <a:prstGeom prst="rect">
            <a:avLst/>
          </a:prstGeom>
          <a:solidFill>
            <a:schemeClr val="bg1"/>
          </a:solidFill>
          <a:ln>
            <a:noFill/>
          </a:ln>
        </p:spPr>
        <p:txBody>
          <a:bodyPr spcFirstLastPara="1" wrap="square" lIns="91425" tIns="45700" rIns="91425" bIns="45700" anchor="ctr" anchorCtr="0">
            <a:noAutofit/>
          </a:bodyPr>
          <a:lstStyle/>
          <a:p>
            <a:pPr marL="182880" lvl="0" indent="-182880" algn="just" rtl="0">
              <a:lnSpc>
                <a:spcPct val="90000"/>
              </a:lnSpc>
              <a:spcBef>
                <a:spcPts val="0"/>
              </a:spcBef>
              <a:spcAft>
                <a:spcPts val="0"/>
              </a:spcAft>
              <a:buSzPts val="2000"/>
              <a:buChar char="●"/>
            </a:pPr>
            <a:r>
              <a:rPr lang="en-US" sz="2000" b="0" i="0" dirty="0">
                <a:solidFill>
                  <a:srgbClr val="000000"/>
                </a:solidFill>
                <a:latin typeface="Corbel"/>
                <a:ea typeface="Corbel"/>
                <a:cs typeface="Corbel"/>
                <a:sym typeface="Corbel"/>
              </a:rPr>
              <a:t>Security is an essential part of any transaction that takes place over the internet. Customers will lose his/her faith in e-business if its security is compromised. Following are the essential requirements for safe e-payments/transactions </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Confidentiality</a:t>
            </a:r>
            <a:r>
              <a:rPr lang="en-US" sz="2000" b="0" i="0" dirty="0">
                <a:solidFill>
                  <a:srgbClr val="000000"/>
                </a:solidFill>
                <a:latin typeface="Corbel"/>
                <a:ea typeface="Corbel"/>
                <a:cs typeface="Corbel"/>
                <a:sym typeface="Corbel"/>
              </a:rPr>
              <a:t> − Information should not be accessible to an unauthorized person. It should not be intercepted during the transmission.</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Integrity</a:t>
            </a:r>
            <a:r>
              <a:rPr lang="en-US" sz="2000" b="0" i="0" dirty="0">
                <a:solidFill>
                  <a:srgbClr val="000000"/>
                </a:solidFill>
                <a:latin typeface="Corbel"/>
                <a:ea typeface="Corbel"/>
                <a:cs typeface="Corbel"/>
                <a:sym typeface="Corbel"/>
              </a:rPr>
              <a:t> − Information should not be altered during its transmission over the network.</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Availability</a:t>
            </a:r>
            <a:r>
              <a:rPr lang="en-US" sz="2000" b="0" i="0" dirty="0">
                <a:solidFill>
                  <a:srgbClr val="000000"/>
                </a:solidFill>
                <a:latin typeface="Corbel"/>
                <a:ea typeface="Corbel"/>
                <a:cs typeface="Corbel"/>
                <a:sym typeface="Corbel"/>
              </a:rPr>
              <a:t> − Information should be available wherever and whenever required within a time limit specified.</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Authenticity</a:t>
            </a:r>
            <a:r>
              <a:rPr lang="en-US" sz="2000" b="0" i="0" dirty="0">
                <a:solidFill>
                  <a:srgbClr val="000000"/>
                </a:solidFill>
                <a:latin typeface="Corbel"/>
                <a:ea typeface="Corbel"/>
                <a:cs typeface="Corbel"/>
                <a:sym typeface="Corbel"/>
              </a:rPr>
              <a:t> − There should be a mechanism to authenticate a user before giving him/her an access to the required information.</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Non-</a:t>
            </a:r>
            <a:r>
              <a:rPr lang="en-US" sz="2000" b="1" i="0" dirty="0" err="1">
                <a:solidFill>
                  <a:srgbClr val="000000"/>
                </a:solidFill>
                <a:latin typeface="Corbel"/>
                <a:ea typeface="Corbel"/>
                <a:cs typeface="Corbel"/>
                <a:sym typeface="Corbel"/>
              </a:rPr>
              <a:t>Repudiability</a:t>
            </a:r>
            <a:r>
              <a:rPr lang="en-US" sz="2000" b="0" i="0" dirty="0">
                <a:solidFill>
                  <a:srgbClr val="000000"/>
                </a:solidFill>
                <a:latin typeface="Corbel"/>
                <a:ea typeface="Corbel"/>
                <a:cs typeface="Corbel"/>
                <a:sym typeface="Corbel"/>
              </a:rPr>
              <a:t>− It is the protection against the denial of order or denial of payment. Once a sender sends a message, the sender should not be able to deny sending the message. Similarly, the recipient of message should not be able to deny the receipt.</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Encryption</a:t>
            </a:r>
            <a:r>
              <a:rPr lang="en-US" sz="2000" b="0" i="0" dirty="0">
                <a:solidFill>
                  <a:srgbClr val="000000"/>
                </a:solidFill>
                <a:latin typeface="Corbel"/>
                <a:ea typeface="Corbel"/>
                <a:cs typeface="Corbel"/>
                <a:sym typeface="Corbel"/>
              </a:rPr>
              <a:t> − Information should be encrypted and decrypted only by an authorized user.</a:t>
            </a:r>
            <a:endParaRPr sz="2000" dirty="0"/>
          </a:p>
          <a:p>
            <a:pPr marL="182880" lvl="0" indent="-182880" algn="just" rtl="0">
              <a:lnSpc>
                <a:spcPct val="90000"/>
              </a:lnSpc>
              <a:spcBef>
                <a:spcPts val="1200"/>
              </a:spcBef>
              <a:spcAft>
                <a:spcPts val="0"/>
              </a:spcAft>
              <a:buSzPts val="2000"/>
              <a:buFont typeface="Arial"/>
              <a:buChar char="•"/>
            </a:pPr>
            <a:r>
              <a:rPr lang="en-US" sz="2000" b="1" i="0" dirty="0">
                <a:solidFill>
                  <a:srgbClr val="000000"/>
                </a:solidFill>
                <a:latin typeface="Corbel"/>
                <a:ea typeface="Corbel"/>
                <a:cs typeface="Corbel"/>
                <a:sym typeface="Corbel"/>
              </a:rPr>
              <a:t>Auditability</a:t>
            </a:r>
            <a:r>
              <a:rPr lang="en-US" sz="2000" b="0" i="0" dirty="0">
                <a:solidFill>
                  <a:srgbClr val="000000"/>
                </a:solidFill>
                <a:latin typeface="Corbel"/>
                <a:ea typeface="Corbel"/>
                <a:cs typeface="Corbel"/>
                <a:sym typeface="Corbel"/>
              </a:rPr>
              <a:t> − Data should be recorded in such a way that it can be audited for integrity requirements.</a:t>
            </a:r>
            <a:endParaRPr sz="2000" dirty="0"/>
          </a:p>
          <a:p>
            <a:pPr marL="182880" lvl="0" indent="-55879" algn="l" rtl="0">
              <a:lnSpc>
                <a:spcPct val="90000"/>
              </a:lnSpc>
              <a:spcBef>
                <a:spcPts val="1200"/>
              </a:spcBef>
              <a:spcAft>
                <a:spcPts val="0"/>
              </a:spcAft>
              <a:buSzPts val="2000"/>
              <a:buNone/>
            </a:pPr>
            <a:endParaRPr sz="2000" dirty="0">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7a9bc75319_0_2"/>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Traditional Commerce</a:t>
            </a:r>
            <a:endParaRPr/>
          </a:p>
        </p:txBody>
      </p:sp>
      <p:sp>
        <p:nvSpPr>
          <p:cNvPr id="94" name="Google Shape;94;g27a9bc75319_0_2"/>
          <p:cNvSpPr txBox="1">
            <a:spLocks noGrp="1"/>
          </p:cNvSpPr>
          <p:nvPr>
            <p:ph type="body" idx="1"/>
          </p:nvPr>
        </p:nvSpPr>
        <p:spPr>
          <a:xfrm>
            <a:off x="3656535" y="33490"/>
            <a:ext cx="8282545" cy="4533900"/>
          </a:xfrm>
          <a:prstGeom prst="rect">
            <a:avLst/>
          </a:prstGeom>
        </p:spPr>
        <p:txBody>
          <a:bodyPr spcFirstLastPara="1" wrap="square" lIns="91425" tIns="45700" rIns="91425" bIns="45700" anchor="t" anchorCtr="0">
            <a:normAutofit/>
          </a:bodyPr>
          <a:lstStyle/>
          <a:p>
            <a:pPr marL="114300" indent="0">
              <a:lnSpc>
                <a:spcPct val="107000"/>
              </a:lnSpc>
              <a:spcAft>
                <a:spcPts val="800"/>
              </a:spcAft>
              <a:buNone/>
            </a:pPr>
            <a:r>
              <a:rPr lang="en-IN" b="1" kern="100" dirty="0">
                <a:effectLst/>
                <a:latin typeface="Corbel" panose="020B0503020204020204" pitchFamily="34" charset="0"/>
                <a:ea typeface="Calibri" panose="020F0502020204030204" pitchFamily="34" charset="0"/>
                <a:cs typeface="Times New Roman" panose="02020603050405020304" pitchFamily="18" charset="0"/>
              </a:rPr>
              <a:t>Process of buying and selling of goods face to face </a:t>
            </a:r>
          </a:p>
          <a:p>
            <a:pPr>
              <a:lnSpc>
                <a:spcPct val="107000"/>
              </a:lnSpc>
              <a:spcAft>
                <a:spcPts val="800"/>
              </a:spcAft>
            </a:pPr>
            <a:r>
              <a:rPr lang="en-IN" kern="100" dirty="0">
                <a:effectLst/>
                <a:latin typeface="Corbel" panose="020B0503020204020204" pitchFamily="34" charset="0"/>
                <a:ea typeface="Calibri" panose="020F0502020204030204" pitchFamily="34" charset="0"/>
                <a:cs typeface="Times New Roman" panose="02020603050405020304" pitchFamily="18" charset="0"/>
              </a:rPr>
              <a:t>Business happens face to face </a:t>
            </a:r>
          </a:p>
          <a:p>
            <a:pPr>
              <a:lnSpc>
                <a:spcPct val="107000"/>
              </a:lnSpc>
              <a:spcAft>
                <a:spcPts val="800"/>
              </a:spcAft>
            </a:pPr>
            <a:r>
              <a:rPr lang="en-IN" kern="100" dirty="0">
                <a:effectLst/>
                <a:latin typeface="Corbel" panose="020B0503020204020204" pitchFamily="34" charset="0"/>
                <a:ea typeface="Calibri" panose="020F0502020204030204" pitchFamily="34" charset="0"/>
                <a:cs typeface="Times New Roman" panose="02020603050405020304" pitchFamily="18" charset="0"/>
              </a:rPr>
              <a:t>Limited to particular geographic location  </a:t>
            </a:r>
          </a:p>
          <a:p>
            <a:pPr>
              <a:lnSpc>
                <a:spcPct val="107000"/>
              </a:lnSpc>
              <a:spcAft>
                <a:spcPts val="800"/>
              </a:spcAft>
            </a:pPr>
            <a:r>
              <a:rPr lang="en-IN" kern="100" dirty="0">
                <a:effectLst/>
                <a:latin typeface="Corbel" panose="020B0503020204020204" pitchFamily="34" charset="0"/>
                <a:ea typeface="Calibri" panose="020F0502020204030204" pitchFamily="34" charset="0"/>
                <a:cs typeface="Times New Roman" panose="02020603050405020304" pitchFamily="18" charset="0"/>
              </a:rPr>
              <a:t>There is personal interaction </a:t>
            </a:r>
          </a:p>
          <a:p>
            <a:pPr>
              <a:lnSpc>
                <a:spcPct val="107000"/>
              </a:lnSpc>
              <a:spcAft>
                <a:spcPts val="800"/>
              </a:spcAft>
            </a:pPr>
            <a:r>
              <a:rPr lang="en-IN" kern="100" dirty="0">
                <a:effectLst/>
                <a:latin typeface="Corbel" panose="020B0503020204020204" pitchFamily="34" charset="0"/>
                <a:ea typeface="Calibri" panose="020F0502020204030204" pitchFamily="34" charset="0"/>
                <a:cs typeface="Times New Roman" panose="02020603050405020304" pitchFamily="18" charset="0"/>
              </a:rPr>
              <a:t>Delivery of good is instantaneous</a:t>
            </a:r>
          </a:p>
          <a:p>
            <a:r>
              <a:rPr lang="en-IN" dirty="0">
                <a:effectLst/>
                <a:latin typeface="Corbel" panose="020B0503020204020204" pitchFamily="34" charset="0"/>
                <a:ea typeface="Calibri" panose="020F0502020204030204" pitchFamily="34" charset="0"/>
                <a:cs typeface="Times New Roman" panose="02020603050405020304" pitchFamily="18" charset="0"/>
              </a:rPr>
              <a:t>Limited to certain business hours typically during day time.</a:t>
            </a:r>
            <a:endParaRPr dirty="0">
              <a:latin typeface="Corbel" panose="020B0503020204020204" pitchFamily="34" charset="0"/>
              <a:cs typeface="Times New Roman" panose="02020603050405020304" pitchFamily="18" charset="0"/>
            </a:endParaRPr>
          </a:p>
        </p:txBody>
      </p:sp>
      <p:pic>
        <p:nvPicPr>
          <p:cNvPr id="95" name="Google Shape;95;g27a9bc75319_0_2"/>
          <p:cNvPicPr preferRelativeResize="0"/>
          <p:nvPr/>
        </p:nvPicPr>
        <p:blipFill rotWithShape="1">
          <a:blip r:embed="rId3">
            <a:alphaModFix/>
          </a:blip>
          <a:srcRect l="3205" t="37679" r="60164" b="19146"/>
          <a:stretch/>
        </p:blipFill>
        <p:spPr>
          <a:xfrm>
            <a:off x="8661400" y="3849952"/>
            <a:ext cx="3175296" cy="29745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E-Commerce technologies</a:t>
            </a:r>
            <a:endParaRPr/>
          </a:p>
        </p:txBody>
      </p:sp>
      <p:graphicFrame>
        <p:nvGraphicFramePr>
          <p:cNvPr id="230" name="Google Shape;230;p16"/>
          <p:cNvGraphicFramePr/>
          <p:nvPr/>
        </p:nvGraphicFramePr>
        <p:xfrm>
          <a:off x="6019800" y="471678"/>
          <a:ext cx="3390901" cy="3257549"/>
        </p:xfrm>
        <a:graphic>
          <a:graphicData uri="http://schemas.openxmlformats.org/presentationml/2006/ole">
            <mc:AlternateContent xmlns:mc="http://schemas.openxmlformats.org/markup-compatibility/2006">
              <mc:Choice xmlns:v="urn:schemas-microsoft-com:vml" Requires="v">
                <p:oleObj r:id="rId3" imgW="3390901" imgH="3257549" progId="Word.Picture.8">
                  <p:embed/>
                </p:oleObj>
              </mc:Choice>
              <mc:Fallback>
                <p:oleObj r:id="rId3" imgW="3390901" imgH="3257549" progId="Word.Picture.8">
                  <p:embed/>
                  <p:pic>
                    <p:nvPicPr>
                      <p:cNvPr id="230" name="Google Shape;230;p16"/>
                      <p:cNvPicPr preferRelativeResize="0"/>
                      <p:nvPr/>
                    </p:nvPicPr>
                    <p:blipFill rotWithShape="1">
                      <a:blip r:embed="rId4">
                        <a:alphaModFix/>
                      </a:blip>
                      <a:srcRect/>
                      <a:stretch/>
                    </p:blipFill>
                    <p:spPr>
                      <a:xfrm>
                        <a:off x="6019800" y="471678"/>
                        <a:ext cx="3390901" cy="3257549"/>
                      </a:xfrm>
                      <a:prstGeom prst="rect">
                        <a:avLst/>
                      </a:prstGeom>
                      <a:noFill/>
                      <a:ln>
                        <a:noFill/>
                      </a:ln>
                    </p:spPr>
                  </p:pic>
                </p:oleObj>
              </mc:Fallback>
            </mc:AlternateContent>
          </a:graphicData>
        </a:graphic>
      </p:graphicFrame>
      <p:sp>
        <p:nvSpPr>
          <p:cNvPr id="231" name="Google Shape;231;p16"/>
          <p:cNvSpPr txBox="1"/>
          <p:nvPr/>
        </p:nvSpPr>
        <p:spPr>
          <a:xfrm>
            <a:off x="4560771" y="4181450"/>
            <a:ext cx="6971100" cy="1939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The three e-Commerce technologies are:</a:t>
            </a:r>
            <a:endParaRPr dirty="0"/>
          </a:p>
          <a:p>
            <a:pPr marL="742950" marR="0" lvl="1" indent="-28575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Electronic Markets</a:t>
            </a:r>
            <a:endParaRPr dirty="0"/>
          </a:p>
          <a:p>
            <a:pPr marL="742950" marR="0" lvl="1" indent="-28575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Electronic Data Interchange</a:t>
            </a:r>
            <a:endParaRPr dirty="0"/>
          </a:p>
          <a:p>
            <a:pPr marL="742950" marR="0" lvl="1" indent="-285750" algn="l" rtl="0">
              <a:spcBef>
                <a:spcPts val="0"/>
              </a:spcBef>
              <a:spcAft>
                <a:spcPts val="0"/>
              </a:spcAft>
              <a:buClr>
                <a:schemeClr val="dk1"/>
              </a:buClr>
              <a:buSzPts val="2400"/>
              <a:buFont typeface="Arial"/>
              <a:buChar char="•"/>
            </a:pPr>
            <a:r>
              <a:rPr lang="en-US" sz="2400" b="0" i="0" u="none" strike="noStrike" cap="none" dirty="0">
                <a:solidFill>
                  <a:schemeClr val="dk1"/>
                </a:solidFill>
                <a:latin typeface="Corbel"/>
                <a:ea typeface="Corbel"/>
                <a:cs typeface="Corbel"/>
                <a:sym typeface="Corbel"/>
              </a:rPr>
              <a:t>Internet Commerce</a:t>
            </a:r>
            <a:endParaRPr dirty="0"/>
          </a:p>
          <a:p>
            <a:pPr marL="285750" marR="0" lvl="0" indent="-133350" algn="l" rtl="0">
              <a:spcBef>
                <a:spcPts val="0"/>
              </a:spcBef>
              <a:spcAft>
                <a:spcPts val="0"/>
              </a:spcAft>
              <a:buClr>
                <a:schemeClr val="dk1"/>
              </a:buClr>
              <a:buSzPts val="2400"/>
              <a:buFont typeface="Arial"/>
              <a:buNone/>
            </a:pPr>
            <a:endParaRPr sz="2400" b="0" i="0" u="none" strike="noStrike" cap="none" dirty="0">
              <a:solidFill>
                <a:schemeClr val="dk1"/>
              </a:solidFill>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Electronic markets</a:t>
            </a:r>
            <a:endParaRPr/>
          </a:p>
        </p:txBody>
      </p:sp>
      <p:sp>
        <p:nvSpPr>
          <p:cNvPr id="237" name="Google Shape;237;p17"/>
          <p:cNvSpPr txBox="1">
            <a:spLocks noGrp="1"/>
          </p:cNvSpPr>
          <p:nvPr>
            <p:ph type="body" idx="1"/>
          </p:nvPr>
        </p:nvSpPr>
        <p:spPr>
          <a:xfrm>
            <a:off x="3869268" y="864108"/>
            <a:ext cx="7575300" cy="525750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2400"/>
              <a:buChar char="●"/>
            </a:pPr>
            <a:r>
              <a:rPr lang="en-US" sz="2400"/>
              <a:t>The use of information and communications technology to present a range of offerings available in a market segment and hence enable:</a:t>
            </a:r>
            <a:endParaRPr/>
          </a:p>
          <a:p>
            <a:pPr marL="685800" lvl="1" indent="-182880" algn="just" rtl="0">
              <a:lnSpc>
                <a:spcPct val="90000"/>
              </a:lnSpc>
              <a:spcBef>
                <a:spcPts val="250"/>
              </a:spcBef>
              <a:spcAft>
                <a:spcPts val="0"/>
              </a:spcAft>
              <a:buSzPts val="2400"/>
              <a:buChar char="●"/>
            </a:pPr>
            <a:r>
              <a:rPr lang="en-US" sz="2400"/>
              <a:t>the purchaser to compare the prices (and other attributes);</a:t>
            </a:r>
            <a:endParaRPr/>
          </a:p>
          <a:p>
            <a:pPr marL="685800" lvl="1" indent="-182880" algn="just" rtl="0">
              <a:lnSpc>
                <a:spcPct val="90000"/>
              </a:lnSpc>
              <a:spcBef>
                <a:spcPts val="500"/>
              </a:spcBef>
              <a:spcAft>
                <a:spcPts val="0"/>
              </a:spcAft>
              <a:buSzPts val="2400"/>
              <a:buChar char="●"/>
            </a:pPr>
            <a:r>
              <a:rPr lang="en-US" sz="2400"/>
              <a:t>make a purchase decision.</a:t>
            </a:r>
            <a:endParaRPr/>
          </a:p>
          <a:p>
            <a:pPr marL="685800" lvl="1" indent="-30480" algn="just" rtl="0">
              <a:lnSpc>
                <a:spcPct val="90000"/>
              </a:lnSpc>
              <a:spcBef>
                <a:spcPts val="500"/>
              </a:spcBef>
              <a:spcAft>
                <a:spcPts val="0"/>
              </a:spcAft>
              <a:buSzPts val="2400"/>
              <a:buNone/>
            </a:pPr>
            <a:endParaRPr sz="2400"/>
          </a:p>
          <a:p>
            <a:pPr marL="182880" lvl="0" indent="-182880" algn="just" rtl="0">
              <a:lnSpc>
                <a:spcPct val="90000"/>
              </a:lnSpc>
              <a:spcBef>
                <a:spcPts val="1450"/>
              </a:spcBef>
              <a:spcAft>
                <a:spcPts val="0"/>
              </a:spcAft>
              <a:buSzPts val="2400"/>
              <a:buChar char="●"/>
            </a:pPr>
            <a:r>
              <a:rPr lang="en-US" sz="2400"/>
              <a:t>The usual example of an electronic market is an airline booking system.</a:t>
            </a:r>
            <a:endParaRPr/>
          </a:p>
          <a:p>
            <a:pPr marL="182880" lvl="0" indent="-30479" algn="just" rtl="0">
              <a:lnSpc>
                <a:spcPct val="90000"/>
              </a:lnSpc>
              <a:spcBef>
                <a:spcPts val="1200"/>
              </a:spcBef>
              <a:spcAft>
                <a:spcPts val="0"/>
              </a:spcAft>
              <a:buSzPts val="2400"/>
              <a:buNone/>
            </a:pPr>
            <a:endParaRPr sz="2400"/>
          </a:p>
          <a:p>
            <a:pPr marL="182880" lvl="0" indent="-182880" algn="just" rtl="0">
              <a:lnSpc>
                <a:spcPct val="90000"/>
              </a:lnSpc>
              <a:spcBef>
                <a:spcPts val="1200"/>
              </a:spcBef>
              <a:spcAft>
                <a:spcPts val="0"/>
              </a:spcAft>
              <a:buSzPts val="2400"/>
              <a:buChar char="●"/>
            </a:pPr>
            <a:r>
              <a:rPr lang="en-US" sz="2400"/>
              <a:t>There is the potential for new electronic markets to be created using Internet technologies.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sz="3600"/>
              <a:t>Electronic Data Interchange (EDI)</a:t>
            </a:r>
            <a:endParaRPr/>
          </a:p>
        </p:txBody>
      </p:sp>
      <p:sp>
        <p:nvSpPr>
          <p:cNvPr id="243" name="Google Shape;243;p18"/>
          <p:cNvSpPr txBox="1">
            <a:spLocks noGrp="1"/>
          </p:cNvSpPr>
          <p:nvPr>
            <p:ph type="body" idx="1"/>
          </p:nvPr>
        </p:nvSpPr>
        <p:spPr>
          <a:xfrm>
            <a:off x="3869268" y="864108"/>
            <a:ext cx="7575300" cy="5257500"/>
          </a:xfrm>
          <a:prstGeom prst="rect">
            <a:avLst/>
          </a:prstGeom>
          <a:noFill/>
          <a:ln>
            <a:noFill/>
          </a:ln>
        </p:spPr>
        <p:txBody>
          <a:bodyPr spcFirstLastPara="1" wrap="square" lIns="91425" tIns="45700" rIns="91425" bIns="45700" anchor="ctr" anchorCtr="0">
            <a:noAutofit/>
          </a:bodyPr>
          <a:lstStyle/>
          <a:p>
            <a:pPr marL="182880" lvl="0" indent="-41909" algn="just" rtl="0">
              <a:lnSpc>
                <a:spcPct val="90000"/>
              </a:lnSpc>
              <a:spcBef>
                <a:spcPts val="0"/>
              </a:spcBef>
              <a:spcAft>
                <a:spcPts val="0"/>
              </a:spcAft>
              <a:buSzPts val="2400"/>
              <a:buNone/>
            </a:pPr>
            <a:endParaRPr sz="2400"/>
          </a:p>
          <a:p>
            <a:pPr marL="182880" lvl="0" indent="-194309" algn="just" rtl="0">
              <a:lnSpc>
                <a:spcPct val="90000"/>
              </a:lnSpc>
              <a:spcBef>
                <a:spcPts val="1200"/>
              </a:spcBef>
              <a:spcAft>
                <a:spcPts val="0"/>
              </a:spcAft>
              <a:buSzPts val="2400"/>
              <a:buChar char="●"/>
            </a:pPr>
            <a:r>
              <a:rPr lang="en-US" sz="2400"/>
              <a:t>EDI provides a standardised system for coding trade transactions so that they can be communicated directly from one computer system to another.</a:t>
            </a:r>
            <a:endParaRPr sz="2400"/>
          </a:p>
          <a:p>
            <a:pPr marL="182880" lvl="0" indent="-41909" algn="just" rtl="0">
              <a:lnSpc>
                <a:spcPct val="90000"/>
              </a:lnSpc>
              <a:spcBef>
                <a:spcPts val="1200"/>
              </a:spcBef>
              <a:spcAft>
                <a:spcPts val="0"/>
              </a:spcAft>
              <a:buSzPts val="2400"/>
              <a:buNone/>
            </a:pPr>
            <a:endParaRPr sz="2400"/>
          </a:p>
          <a:p>
            <a:pPr marL="182880" lvl="0" indent="-194309" algn="just" rtl="0">
              <a:lnSpc>
                <a:spcPct val="90000"/>
              </a:lnSpc>
              <a:spcBef>
                <a:spcPts val="1200"/>
              </a:spcBef>
              <a:spcAft>
                <a:spcPts val="0"/>
              </a:spcAft>
              <a:buSzPts val="2400"/>
              <a:buChar char="●"/>
            </a:pPr>
            <a:r>
              <a:rPr lang="en-US" sz="2400"/>
              <a:t>EDI removes the need for printed orders and invoices and avoids the delays and errors implicit in paper handling.</a:t>
            </a:r>
            <a:endParaRPr sz="2400"/>
          </a:p>
          <a:p>
            <a:pPr marL="182880" lvl="0" indent="0" algn="just" rtl="0">
              <a:lnSpc>
                <a:spcPct val="90000"/>
              </a:lnSpc>
              <a:spcBef>
                <a:spcPts val="1200"/>
              </a:spcBef>
              <a:spcAft>
                <a:spcPts val="0"/>
              </a:spcAft>
              <a:buSzPts val="3600"/>
              <a:buNone/>
            </a:pPr>
            <a:endParaRPr sz="2400"/>
          </a:p>
          <a:p>
            <a:pPr marL="182880" lvl="0" indent="-152400" algn="just" rtl="0">
              <a:lnSpc>
                <a:spcPct val="90000"/>
              </a:lnSpc>
              <a:spcBef>
                <a:spcPts val="1200"/>
              </a:spcBef>
              <a:spcAft>
                <a:spcPts val="0"/>
              </a:spcAft>
              <a:buSzPts val="2400"/>
              <a:buChar char="●"/>
            </a:pPr>
            <a:r>
              <a:rPr lang="en-US" sz="2400"/>
              <a:t>EDI is used by organisations that make a large number of regular transactions.  Examples are the large supermarket chains and the vehicle assemblers which use EDI for transactions with their suppliers.</a:t>
            </a:r>
            <a:endParaRPr sz="2400"/>
          </a:p>
          <a:p>
            <a:pPr marL="182880" lvl="0" indent="-41909" algn="just" rtl="0">
              <a:lnSpc>
                <a:spcPct val="90000"/>
              </a:lnSpc>
              <a:spcBef>
                <a:spcPts val="1200"/>
              </a:spcBef>
              <a:spcAft>
                <a:spcPts val="0"/>
              </a:spcAft>
              <a:buSzPts val="2400"/>
              <a:buNone/>
            </a:pP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Internet Commerce</a:t>
            </a:r>
            <a:endParaRPr/>
          </a:p>
        </p:txBody>
      </p:sp>
      <p:sp>
        <p:nvSpPr>
          <p:cNvPr id="249" name="Google Shape;249;p19"/>
          <p:cNvSpPr txBox="1">
            <a:spLocks noGrp="1"/>
          </p:cNvSpPr>
          <p:nvPr>
            <p:ph type="body" idx="1"/>
          </p:nvPr>
        </p:nvSpPr>
        <p:spPr>
          <a:xfrm>
            <a:off x="3869268" y="864108"/>
            <a:ext cx="7575300" cy="5257500"/>
          </a:xfrm>
          <a:prstGeom prst="rect">
            <a:avLst/>
          </a:prstGeom>
          <a:noFill/>
          <a:ln>
            <a:noFill/>
          </a:ln>
        </p:spPr>
        <p:txBody>
          <a:bodyPr spcFirstLastPara="1" wrap="square" lIns="91425" tIns="45700" rIns="91425" bIns="45700" anchor="ctr" anchorCtr="0">
            <a:normAutofit/>
          </a:bodyPr>
          <a:lstStyle/>
          <a:p>
            <a:pPr marL="182880" lvl="0" indent="-208280" algn="just" rtl="0">
              <a:lnSpc>
                <a:spcPct val="90000"/>
              </a:lnSpc>
              <a:spcBef>
                <a:spcPts val="0"/>
              </a:spcBef>
              <a:spcAft>
                <a:spcPts val="0"/>
              </a:spcAft>
              <a:buSzPts val="2400"/>
              <a:buChar char="●"/>
            </a:pPr>
            <a:r>
              <a:rPr lang="en-US" sz="2400"/>
              <a:t>Information and communications technologies can also be used to advertise and make once-off sales of a wide range of goods and services.</a:t>
            </a:r>
            <a:endParaRPr sz="2400"/>
          </a:p>
          <a:p>
            <a:pPr marL="182880" lvl="0" indent="-208280" algn="just" rtl="0">
              <a:lnSpc>
                <a:spcPct val="90000"/>
              </a:lnSpc>
              <a:spcBef>
                <a:spcPts val="1200"/>
              </a:spcBef>
              <a:spcAft>
                <a:spcPts val="0"/>
              </a:spcAft>
              <a:buSzPts val="2400"/>
              <a:buChar char="●"/>
            </a:pPr>
            <a:r>
              <a:rPr lang="en-US" sz="2400"/>
              <a:t>This type of e-Commerce is typified by the commercial use of the Internet.  The Internet can, for example, be used for the purchase of books that are then delivered by post or the booking of tickets that can be picked up by the clients when they arrive at the event.</a:t>
            </a:r>
            <a:endParaRPr sz="2400"/>
          </a:p>
          <a:p>
            <a:pPr marL="182880" lvl="0" indent="-208280" algn="just" rtl="0">
              <a:lnSpc>
                <a:spcPct val="90000"/>
              </a:lnSpc>
              <a:spcBef>
                <a:spcPts val="1200"/>
              </a:spcBef>
              <a:spcAft>
                <a:spcPts val="0"/>
              </a:spcAft>
              <a:buSzPts val="2400"/>
              <a:buChar char="●"/>
            </a:pPr>
            <a:r>
              <a:rPr lang="en-US" sz="2400"/>
              <a:t>It is to be noted that the Internet is not the only technology used for this type of service and this is not the only use of the Internet in e-Commerce.</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orbel"/>
              <a:buNone/>
            </a:pPr>
            <a:r>
              <a:rPr lang="en-US">
                <a:solidFill>
                  <a:schemeClr val="lt1"/>
                </a:solidFill>
              </a:rPr>
              <a:t>The trade cycle</a:t>
            </a:r>
            <a:endParaRPr/>
          </a:p>
        </p:txBody>
      </p:sp>
      <p:sp>
        <p:nvSpPr>
          <p:cNvPr id="255" name="Google Shape;255;p20"/>
          <p:cNvSpPr txBox="1">
            <a:spLocks noGrp="1"/>
          </p:cNvSpPr>
          <p:nvPr>
            <p:ph type="body" idx="1"/>
          </p:nvPr>
        </p:nvSpPr>
        <p:spPr>
          <a:xfrm>
            <a:off x="3869268" y="864108"/>
            <a:ext cx="7575300" cy="525750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pic>
        <p:nvPicPr>
          <p:cNvPr id="256" name="Google Shape;256;p20"/>
          <p:cNvPicPr preferRelativeResize="0"/>
          <p:nvPr/>
        </p:nvPicPr>
        <p:blipFill rotWithShape="1">
          <a:blip r:embed="rId3">
            <a:alphaModFix/>
          </a:blip>
          <a:srcRect l="2429" t="24282" r="1545" b="16521"/>
          <a:stretch/>
        </p:blipFill>
        <p:spPr>
          <a:xfrm>
            <a:off x="3200401" y="736392"/>
            <a:ext cx="8991599" cy="54572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sldNum" idx="12"/>
          </p:nvPr>
        </p:nvSpPr>
        <p:spPr>
          <a:xfrm>
            <a:off x="1981200" y="6245225"/>
            <a:ext cx="2133600" cy="47625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200"/>
              <a:buFont typeface="Noto Sans Symbols"/>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
        <p:nvSpPr>
          <p:cNvPr id="262" name="Google Shape;262;p2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The trade cycle</a:t>
            </a:r>
            <a:endParaRPr/>
          </a:p>
        </p:txBody>
      </p:sp>
      <p:sp>
        <p:nvSpPr>
          <p:cNvPr id="263" name="Google Shape;263;p21"/>
          <p:cNvSpPr txBox="1">
            <a:spLocks noGrp="1"/>
          </p:cNvSpPr>
          <p:nvPr>
            <p:ph type="body" idx="1"/>
          </p:nvPr>
        </p:nvSpPr>
        <p:spPr>
          <a:xfrm>
            <a:off x="3501991" y="1580148"/>
            <a:ext cx="8229600" cy="3886200"/>
          </a:xfrm>
          <a:prstGeom prst="rect">
            <a:avLst/>
          </a:prstGeom>
          <a:noFill/>
          <a:ln>
            <a:noFill/>
          </a:ln>
        </p:spPr>
        <p:txBody>
          <a:bodyPr spcFirstLastPara="1" wrap="square" lIns="91425" tIns="45700" rIns="91425" bIns="45700" anchor="ctr" anchorCtr="0">
            <a:noAutofit/>
          </a:bodyPr>
          <a:lstStyle/>
          <a:p>
            <a:pPr marL="182880" lvl="0" indent="-182880" algn="just" rtl="0">
              <a:lnSpc>
                <a:spcPct val="90000"/>
              </a:lnSpc>
              <a:spcBef>
                <a:spcPts val="0"/>
              </a:spcBef>
              <a:spcAft>
                <a:spcPts val="0"/>
              </a:spcAft>
              <a:buSzPts val="2400"/>
              <a:buChar char="●"/>
            </a:pPr>
            <a:r>
              <a:rPr lang="en-US" sz="2400"/>
              <a:t>Conducting a commercial transaction involves the following steps:</a:t>
            </a:r>
            <a:endParaRPr/>
          </a:p>
          <a:p>
            <a:pPr marL="685800" lvl="1" indent="-182880" algn="just" rtl="0">
              <a:lnSpc>
                <a:spcPct val="90000"/>
              </a:lnSpc>
              <a:spcBef>
                <a:spcPts val="250"/>
              </a:spcBef>
              <a:spcAft>
                <a:spcPts val="0"/>
              </a:spcAft>
              <a:buSzPts val="2400"/>
              <a:buChar char="●"/>
            </a:pPr>
            <a:r>
              <a:rPr lang="en-US" sz="2400"/>
              <a:t>Pre-Sale:</a:t>
            </a:r>
            <a:endParaRPr/>
          </a:p>
          <a:p>
            <a:pPr marL="1143000" lvl="2" indent="-182880" algn="just" rtl="0">
              <a:lnSpc>
                <a:spcPct val="90000"/>
              </a:lnSpc>
              <a:spcBef>
                <a:spcPts val="500"/>
              </a:spcBef>
              <a:spcAft>
                <a:spcPts val="0"/>
              </a:spcAft>
              <a:buSzPts val="2400"/>
              <a:buChar char="●"/>
            </a:pPr>
            <a:r>
              <a:rPr lang="en-US" sz="2400"/>
              <a:t>Search - finding a supplier</a:t>
            </a:r>
            <a:endParaRPr/>
          </a:p>
          <a:p>
            <a:pPr marL="1143000" lvl="2" indent="-182880" algn="just" rtl="0">
              <a:lnSpc>
                <a:spcPct val="90000"/>
              </a:lnSpc>
              <a:spcBef>
                <a:spcPts val="500"/>
              </a:spcBef>
              <a:spcAft>
                <a:spcPts val="0"/>
              </a:spcAft>
              <a:buSzPts val="2400"/>
              <a:buChar char="●"/>
            </a:pPr>
            <a:r>
              <a:rPr lang="en-US" sz="2400"/>
              <a:t>Negotiate – agreeing the terms of trade</a:t>
            </a:r>
            <a:endParaRPr/>
          </a:p>
          <a:p>
            <a:pPr marL="685800" lvl="1" indent="-182880" algn="just" rtl="0">
              <a:lnSpc>
                <a:spcPct val="90000"/>
              </a:lnSpc>
              <a:spcBef>
                <a:spcPts val="500"/>
              </a:spcBef>
              <a:spcAft>
                <a:spcPts val="0"/>
              </a:spcAft>
              <a:buSzPts val="2400"/>
              <a:buChar char="●"/>
            </a:pPr>
            <a:r>
              <a:rPr lang="en-US" sz="2400"/>
              <a:t>Execution:</a:t>
            </a:r>
            <a:endParaRPr/>
          </a:p>
          <a:p>
            <a:pPr marL="1143000" lvl="2" indent="-182880" algn="just" rtl="0">
              <a:lnSpc>
                <a:spcPct val="90000"/>
              </a:lnSpc>
              <a:spcBef>
                <a:spcPts val="500"/>
              </a:spcBef>
              <a:spcAft>
                <a:spcPts val="0"/>
              </a:spcAft>
              <a:buSzPts val="2400"/>
              <a:buChar char="●"/>
            </a:pPr>
            <a:r>
              <a:rPr lang="en-US" sz="2400"/>
              <a:t>Order</a:t>
            </a:r>
            <a:endParaRPr/>
          </a:p>
          <a:p>
            <a:pPr marL="1143000" lvl="2" indent="-182880" algn="just" rtl="0">
              <a:lnSpc>
                <a:spcPct val="90000"/>
              </a:lnSpc>
              <a:spcBef>
                <a:spcPts val="500"/>
              </a:spcBef>
              <a:spcAft>
                <a:spcPts val="0"/>
              </a:spcAft>
              <a:buSzPts val="2400"/>
              <a:buChar char="●"/>
            </a:pPr>
            <a:r>
              <a:rPr lang="en-US" sz="2400"/>
              <a:t>Delivery</a:t>
            </a:r>
            <a:endParaRPr/>
          </a:p>
          <a:p>
            <a:pPr marL="685800" lvl="1" indent="-182880" algn="just" rtl="0">
              <a:lnSpc>
                <a:spcPct val="90000"/>
              </a:lnSpc>
              <a:spcBef>
                <a:spcPts val="500"/>
              </a:spcBef>
              <a:spcAft>
                <a:spcPts val="0"/>
              </a:spcAft>
              <a:buSzPts val="2400"/>
              <a:buChar char="●"/>
            </a:pPr>
            <a:r>
              <a:rPr lang="en-US" sz="2400"/>
              <a:t>Settlement:</a:t>
            </a:r>
            <a:endParaRPr/>
          </a:p>
          <a:p>
            <a:pPr marL="1143000" lvl="2" indent="-182880" algn="just" rtl="0">
              <a:lnSpc>
                <a:spcPct val="90000"/>
              </a:lnSpc>
              <a:spcBef>
                <a:spcPts val="500"/>
              </a:spcBef>
              <a:spcAft>
                <a:spcPts val="0"/>
              </a:spcAft>
              <a:buSzPts val="2400"/>
              <a:buChar char="●"/>
            </a:pPr>
            <a:r>
              <a:rPr lang="en-US" sz="2400"/>
              <a:t>Invoice</a:t>
            </a:r>
            <a:endParaRPr/>
          </a:p>
          <a:p>
            <a:pPr marL="1143000" lvl="2" indent="-182880" algn="just" rtl="0">
              <a:lnSpc>
                <a:spcPct val="90000"/>
              </a:lnSpc>
              <a:spcBef>
                <a:spcPts val="500"/>
              </a:spcBef>
              <a:spcAft>
                <a:spcPts val="0"/>
              </a:spcAft>
              <a:buSzPts val="2400"/>
              <a:buChar char="●"/>
            </a:pPr>
            <a:r>
              <a:rPr lang="en-US" sz="2400"/>
              <a:t>Payment</a:t>
            </a:r>
            <a:endParaRPr/>
          </a:p>
          <a:p>
            <a:pPr marL="685800" lvl="1" indent="-182880" algn="just" rtl="0">
              <a:lnSpc>
                <a:spcPct val="90000"/>
              </a:lnSpc>
              <a:spcBef>
                <a:spcPts val="500"/>
              </a:spcBef>
              <a:spcAft>
                <a:spcPts val="0"/>
              </a:spcAft>
              <a:buSzPts val="2400"/>
              <a:buChar char="●"/>
            </a:pPr>
            <a:r>
              <a:rPr lang="en-US" sz="2400"/>
              <a:t>After-sales, e.g. warranty and service</a:t>
            </a:r>
            <a:endParaRPr sz="2400"/>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sz="3600" b="1"/>
              <a:t>Business applications</a:t>
            </a:r>
            <a:br>
              <a:rPr lang="en-US" sz="3600" b="1"/>
            </a:br>
            <a:endParaRPr/>
          </a:p>
        </p:txBody>
      </p:sp>
      <p:sp>
        <p:nvSpPr>
          <p:cNvPr id="269" name="Google Shape;269;p22"/>
          <p:cNvSpPr txBox="1">
            <a:spLocks noGrp="1"/>
          </p:cNvSpPr>
          <p:nvPr>
            <p:ph type="body" idx="1"/>
          </p:nvPr>
        </p:nvSpPr>
        <p:spPr>
          <a:xfrm>
            <a:off x="3868738" y="863790"/>
            <a:ext cx="7315200" cy="5121275"/>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2400"/>
              <a:buChar char="●"/>
            </a:pPr>
            <a:r>
              <a:rPr lang="en-US" sz="2400"/>
              <a:t>Email</a:t>
            </a:r>
            <a:endParaRPr/>
          </a:p>
          <a:p>
            <a:pPr marL="182880" lvl="0" indent="-182880" algn="l" rtl="0">
              <a:lnSpc>
                <a:spcPct val="90000"/>
              </a:lnSpc>
              <a:spcBef>
                <a:spcPts val="1200"/>
              </a:spcBef>
              <a:spcAft>
                <a:spcPts val="0"/>
              </a:spcAft>
              <a:buSzPts val="2400"/>
              <a:buChar char="●"/>
            </a:pPr>
            <a:r>
              <a:rPr lang="en-US" sz="2400"/>
              <a:t>Instant messaging</a:t>
            </a:r>
            <a:endParaRPr/>
          </a:p>
          <a:p>
            <a:pPr marL="182880" lvl="0" indent="-182880" algn="l" rtl="0">
              <a:lnSpc>
                <a:spcPct val="90000"/>
              </a:lnSpc>
              <a:spcBef>
                <a:spcPts val="1200"/>
              </a:spcBef>
              <a:spcAft>
                <a:spcPts val="0"/>
              </a:spcAft>
              <a:buSzPts val="2400"/>
              <a:buChar char="●"/>
            </a:pPr>
            <a:r>
              <a:rPr lang="en-US" sz="2400"/>
              <a:t>Online shopping and order tracking</a:t>
            </a:r>
            <a:endParaRPr/>
          </a:p>
          <a:p>
            <a:pPr marL="182880" lvl="0" indent="-182880" algn="l" rtl="0">
              <a:lnSpc>
                <a:spcPct val="90000"/>
              </a:lnSpc>
              <a:spcBef>
                <a:spcPts val="1200"/>
              </a:spcBef>
              <a:spcAft>
                <a:spcPts val="0"/>
              </a:spcAft>
              <a:buSzPts val="2400"/>
              <a:buChar char="●"/>
            </a:pPr>
            <a:r>
              <a:rPr lang="en-US" sz="2400"/>
              <a:t>Online banking</a:t>
            </a:r>
            <a:endParaRPr/>
          </a:p>
          <a:p>
            <a:pPr marL="182880" lvl="0" indent="-182880" algn="l" rtl="0">
              <a:lnSpc>
                <a:spcPct val="90000"/>
              </a:lnSpc>
              <a:spcBef>
                <a:spcPts val="1200"/>
              </a:spcBef>
              <a:spcAft>
                <a:spcPts val="0"/>
              </a:spcAft>
              <a:buSzPts val="2400"/>
              <a:buChar char="●"/>
            </a:pPr>
            <a:r>
              <a:rPr lang="en-US" sz="2400"/>
              <a:t>Shopping cart software</a:t>
            </a:r>
            <a:endParaRPr/>
          </a:p>
          <a:p>
            <a:pPr marL="182880" lvl="0" indent="-182880" algn="l" rtl="0">
              <a:lnSpc>
                <a:spcPct val="90000"/>
              </a:lnSpc>
              <a:spcBef>
                <a:spcPts val="1200"/>
              </a:spcBef>
              <a:spcAft>
                <a:spcPts val="0"/>
              </a:spcAft>
              <a:buSzPts val="2400"/>
              <a:buChar char="●"/>
            </a:pPr>
            <a:r>
              <a:rPr lang="en-US" sz="2400"/>
              <a:t>Teleconferencing</a:t>
            </a:r>
            <a:endParaRPr/>
          </a:p>
          <a:p>
            <a:pPr marL="182880" lvl="0" indent="-182880" algn="l" rtl="0">
              <a:lnSpc>
                <a:spcPct val="90000"/>
              </a:lnSpc>
              <a:spcBef>
                <a:spcPts val="1200"/>
              </a:spcBef>
              <a:spcAft>
                <a:spcPts val="0"/>
              </a:spcAft>
              <a:buSzPts val="2400"/>
              <a:buChar char="●"/>
            </a:pPr>
            <a:r>
              <a:rPr lang="en-US" sz="2400"/>
              <a:t>Electronic tickets</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a:t>Example:</a:t>
            </a:r>
            <a:endParaRPr/>
          </a:p>
          <a:p>
            <a:pPr marL="0" lvl="0" indent="0" algn="l" rtl="0">
              <a:lnSpc>
                <a:spcPct val="90000"/>
              </a:lnSpc>
              <a:spcBef>
                <a:spcPts val="0"/>
              </a:spcBef>
              <a:spcAft>
                <a:spcPts val="0"/>
              </a:spcAft>
              <a:buClr>
                <a:srgbClr val="FFFFFF"/>
              </a:buClr>
              <a:buSzPts val="3600"/>
              <a:buFont typeface="Corbel"/>
              <a:buNone/>
            </a:pPr>
            <a:r>
              <a:rPr lang="en-US"/>
              <a:t>Online shopping </a:t>
            </a:r>
            <a:endParaRPr/>
          </a:p>
        </p:txBody>
      </p:sp>
      <p:pic>
        <p:nvPicPr>
          <p:cNvPr id="275" name="Google Shape;275;p23"/>
          <p:cNvPicPr preferRelativeResize="0">
            <a:picLocks noGrp="1"/>
          </p:cNvPicPr>
          <p:nvPr>
            <p:ph type="body" idx="1"/>
          </p:nvPr>
        </p:nvPicPr>
        <p:blipFill rotWithShape="1">
          <a:blip r:embed="rId3">
            <a:alphaModFix/>
          </a:blip>
          <a:srcRect/>
          <a:stretch/>
        </p:blipFill>
        <p:spPr>
          <a:xfrm>
            <a:off x="4417996" y="365078"/>
            <a:ext cx="5929162" cy="5835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7a9bc75319_0_8"/>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orbel"/>
              <a:buNone/>
            </a:pPr>
            <a:r>
              <a:rPr lang="en-US" b="1">
                <a:solidFill>
                  <a:schemeClr val="lt1"/>
                </a:solidFill>
              </a:rPr>
              <a:t>Introduction to E-commerce </a:t>
            </a:r>
            <a:endParaRPr/>
          </a:p>
        </p:txBody>
      </p:sp>
      <p:sp>
        <p:nvSpPr>
          <p:cNvPr id="2" name="Google Shape;94;g27a9bc75319_0_2">
            <a:extLst>
              <a:ext uri="{FF2B5EF4-FFF2-40B4-BE49-F238E27FC236}">
                <a16:creationId xmlns:a16="http://schemas.microsoft.com/office/drawing/2014/main" id="{586BBBBB-000B-2478-1A5B-0610E24836FB}"/>
              </a:ext>
            </a:extLst>
          </p:cNvPr>
          <p:cNvSpPr txBox="1">
            <a:spLocks noGrp="1"/>
          </p:cNvSpPr>
          <p:nvPr>
            <p:ph type="body" idx="1"/>
          </p:nvPr>
        </p:nvSpPr>
        <p:spPr>
          <a:xfrm>
            <a:off x="3352800" y="7162"/>
            <a:ext cx="8586281" cy="4533900"/>
          </a:xfrm>
          <a:prstGeom prst="rect">
            <a:avLst/>
          </a:prstGeom>
        </p:spPr>
        <p:txBody>
          <a:bodyPr spcFirstLastPara="1" wrap="square" lIns="91425" tIns="45700" rIns="91425" bIns="45700" anchor="t" anchorCtr="0">
            <a:normAutofit/>
          </a:bodyPr>
          <a:lstStyle/>
          <a:p>
            <a:pPr marL="114300" indent="0">
              <a:lnSpc>
                <a:spcPct val="107000"/>
              </a:lnSpc>
              <a:spcAft>
                <a:spcPts val="800"/>
              </a:spcAft>
              <a:buNone/>
            </a:pPr>
            <a:r>
              <a:rPr lang="en-IN" b="1" kern="100" dirty="0">
                <a:effectLst/>
                <a:latin typeface="Corbel" panose="020B0503020204020204" pitchFamily="34" charset="0"/>
                <a:ea typeface="Calibri" panose="020F0502020204030204" pitchFamily="34" charset="0"/>
                <a:cs typeface="Times New Roman" panose="02020603050405020304" pitchFamily="18" charset="0"/>
              </a:rPr>
              <a:t>process of buying goods or services using an electronic medium such as internet </a:t>
            </a:r>
          </a:p>
          <a:p>
            <a:pPr>
              <a:lnSpc>
                <a:spcPct val="107000"/>
              </a:lnSpc>
              <a:spcAft>
                <a:spcPts val="800"/>
              </a:spcAft>
            </a:pPr>
            <a:r>
              <a:rPr lang="en-IN" b="1" kern="100" dirty="0">
                <a:latin typeface="Corbel" panose="020B0503020204020204" pitchFamily="34" charset="0"/>
                <a:ea typeface="Calibri" panose="020F0502020204030204" pitchFamily="34" charset="0"/>
                <a:cs typeface="Times New Roman" panose="02020603050405020304" pitchFamily="18" charset="0"/>
              </a:rPr>
              <a:t>Sales happens online </a:t>
            </a:r>
          </a:p>
          <a:p>
            <a:pPr>
              <a:lnSpc>
                <a:spcPct val="107000"/>
              </a:lnSpc>
              <a:spcAft>
                <a:spcPts val="800"/>
              </a:spcAft>
            </a:pPr>
            <a:r>
              <a:rPr lang="en-IN" b="1" kern="100" dirty="0">
                <a:effectLst/>
                <a:latin typeface="Corbel" panose="020B0503020204020204" pitchFamily="34" charset="0"/>
                <a:ea typeface="Calibri" panose="020F0502020204030204" pitchFamily="34" charset="0"/>
                <a:cs typeface="Times New Roman" panose="02020603050405020304" pitchFamily="18" charset="0"/>
              </a:rPr>
              <a:t>You can potentially sell across the world.</a:t>
            </a:r>
          </a:p>
          <a:p>
            <a:pPr>
              <a:lnSpc>
                <a:spcPct val="107000"/>
              </a:lnSpc>
              <a:spcAft>
                <a:spcPts val="800"/>
              </a:spcAft>
            </a:pPr>
            <a:r>
              <a:rPr lang="en-IN" b="1" kern="100" dirty="0">
                <a:latin typeface="Corbel" panose="020B0503020204020204" pitchFamily="34" charset="0"/>
                <a:ea typeface="Calibri" panose="020F0502020204030204" pitchFamily="34" charset="0"/>
                <a:cs typeface="Times New Roman" panose="02020603050405020304" pitchFamily="18" charset="0"/>
              </a:rPr>
              <a:t>There is limited personal interaction.</a:t>
            </a:r>
          </a:p>
          <a:p>
            <a:pPr>
              <a:lnSpc>
                <a:spcPct val="107000"/>
              </a:lnSpc>
              <a:spcAft>
                <a:spcPts val="800"/>
              </a:spcAft>
            </a:pPr>
            <a:r>
              <a:rPr lang="en-IN" b="1" kern="100" dirty="0">
                <a:effectLst/>
                <a:latin typeface="Corbel" panose="020B0503020204020204" pitchFamily="34" charset="0"/>
                <a:ea typeface="Calibri" panose="020F0502020204030204" pitchFamily="34" charset="0"/>
                <a:cs typeface="Times New Roman" panose="02020603050405020304" pitchFamily="18" charset="0"/>
              </a:rPr>
              <a:t>Delivery of goods or services might take same time.</a:t>
            </a:r>
          </a:p>
          <a:p>
            <a:pPr>
              <a:lnSpc>
                <a:spcPct val="107000"/>
              </a:lnSpc>
              <a:spcAft>
                <a:spcPts val="800"/>
              </a:spcAft>
            </a:pPr>
            <a:r>
              <a:rPr lang="en-IN" b="1" kern="100" dirty="0">
                <a:latin typeface="Corbel" panose="020B0503020204020204" pitchFamily="34" charset="0"/>
                <a:ea typeface="Calibri" panose="020F0502020204030204" pitchFamily="34" charset="0"/>
                <a:cs typeface="Times New Roman" panose="02020603050405020304" pitchFamily="18" charset="0"/>
              </a:rPr>
              <a:t>It is available 24/7 and can be done day or night.</a:t>
            </a:r>
            <a:endParaRPr lang="en-IN" b="1" kern="100" dirty="0">
              <a:effectLst/>
              <a:latin typeface="Corbel" panose="020B0503020204020204" pitchFamily="34" charset="0"/>
              <a:ea typeface="Calibri" panose="020F0502020204030204" pitchFamily="34" charset="0"/>
              <a:cs typeface="Times New Roman" panose="02020603050405020304" pitchFamily="18" charset="0"/>
            </a:endParaRPr>
          </a:p>
        </p:txBody>
      </p:sp>
      <p:pic>
        <p:nvPicPr>
          <p:cNvPr id="3" name="Google Shape;102;g27a9bc75319_0_8">
            <a:extLst>
              <a:ext uri="{FF2B5EF4-FFF2-40B4-BE49-F238E27FC236}">
                <a16:creationId xmlns:a16="http://schemas.microsoft.com/office/drawing/2014/main" id="{3E54FA86-DABB-68A8-22C7-6AEA94235783}"/>
              </a:ext>
            </a:extLst>
          </p:cNvPr>
          <p:cNvPicPr preferRelativeResize="0"/>
          <p:nvPr/>
        </p:nvPicPr>
        <p:blipFill rotWithShape="1">
          <a:blip r:embed="rId3">
            <a:alphaModFix/>
          </a:blip>
          <a:srcRect l="2132" t="41777" r="55591" b="18931"/>
          <a:stretch/>
        </p:blipFill>
        <p:spPr>
          <a:xfrm>
            <a:off x="9155600" y="4194575"/>
            <a:ext cx="3036400" cy="266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7a9bc75319_0_2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a:solidFill>
                  <a:schemeClr val="lt1"/>
                </a:solidFill>
              </a:rPr>
              <a:t>Introduction to E-commerce </a:t>
            </a:r>
            <a:endParaRPr/>
          </a:p>
        </p:txBody>
      </p:sp>
      <p:sp>
        <p:nvSpPr>
          <p:cNvPr id="108" name="Google Shape;108;g27a9bc75319_0_20"/>
          <p:cNvSpPr txBox="1">
            <a:spLocks noGrp="1"/>
          </p:cNvSpPr>
          <p:nvPr>
            <p:ph type="body" idx="1"/>
          </p:nvPr>
        </p:nvSpPr>
        <p:spPr>
          <a:xfrm>
            <a:off x="3869268" y="864108"/>
            <a:ext cx="7575300" cy="5257500"/>
          </a:xfrm>
          <a:prstGeom prst="rect">
            <a:avLst/>
          </a:prstGeom>
        </p:spPr>
        <p:txBody>
          <a:bodyPr spcFirstLastPara="1" wrap="square" lIns="91425" tIns="45700" rIns="91425" bIns="45700" anchor="ctr" anchorCtr="0">
            <a:normAutofit/>
          </a:bodyPr>
          <a:lstStyle/>
          <a:p>
            <a:pPr marL="0" lvl="0" indent="0" algn="just" rtl="0">
              <a:spcBef>
                <a:spcPts val="1200"/>
              </a:spcBef>
              <a:spcAft>
                <a:spcPts val="0"/>
              </a:spcAft>
              <a:buNone/>
            </a:pPr>
            <a:endParaRPr/>
          </a:p>
        </p:txBody>
      </p:sp>
      <p:pic>
        <p:nvPicPr>
          <p:cNvPr id="109" name="Google Shape;109;g27a9bc75319_0_20"/>
          <p:cNvPicPr preferRelativeResize="0"/>
          <p:nvPr/>
        </p:nvPicPr>
        <p:blipFill rotWithShape="1">
          <a:blip r:embed="rId3">
            <a:alphaModFix/>
          </a:blip>
          <a:srcRect l="1599" t="24259" r="2033" b="24068"/>
          <a:stretch/>
        </p:blipFill>
        <p:spPr>
          <a:xfrm>
            <a:off x="3869275" y="1342100"/>
            <a:ext cx="7315200" cy="422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0" y="1751798"/>
            <a:ext cx="3099335" cy="25025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orbel"/>
              <a:buNone/>
            </a:pPr>
            <a:r>
              <a:rPr lang="en-US" b="1">
                <a:solidFill>
                  <a:schemeClr val="lt1"/>
                </a:solidFill>
              </a:rPr>
              <a:t>Introduction to E-commerce </a:t>
            </a:r>
            <a:endParaRPr b="1">
              <a:solidFill>
                <a:schemeClr val="lt1"/>
              </a:solidFill>
            </a:endParaRPr>
          </a:p>
        </p:txBody>
      </p:sp>
      <p:sp>
        <p:nvSpPr>
          <p:cNvPr id="115" name="Google Shape;115;p2"/>
          <p:cNvSpPr txBox="1">
            <a:spLocks noGrp="1"/>
          </p:cNvSpPr>
          <p:nvPr>
            <p:ph type="body" idx="1"/>
          </p:nvPr>
        </p:nvSpPr>
        <p:spPr>
          <a:xfrm>
            <a:off x="3551722" y="1449805"/>
            <a:ext cx="8268100" cy="3958389"/>
          </a:xfrm>
          <a:prstGeom prst="rect">
            <a:avLst/>
          </a:prstGeom>
          <a:noFill/>
          <a:ln>
            <a:noFill/>
          </a:ln>
        </p:spPr>
        <p:txBody>
          <a:bodyPr spcFirstLastPara="1" wrap="square" lIns="91425" tIns="45700" rIns="91425" bIns="45700" anchor="t" anchorCtr="0">
            <a:normAutofit/>
          </a:bodyPr>
          <a:lstStyle/>
          <a:p>
            <a:pPr marL="182880" lvl="0" indent="-203200" algn="just" rtl="0">
              <a:lnSpc>
                <a:spcPct val="90000"/>
              </a:lnSpc>
              <a:spcBef>
                <a:spcPts val="0"/>
              </a:spcBef>
              <a:spcAft>
                <a:spcPts val="0"/>
              </a:spcAft>
              <a:buSzPts val="3200"/>
              <a:buChar char="●"/>
            </a:pPr>
            <a:r>
              <a:rPr lang="en-US" sz="3200" b="0" i="0" dirty="0">
                <a:solidFill>
                  <a:srgbClr val="4D5156"/>
                </a:solidFill>
                <a:latin typeface="Corbel" panose="020B0503020204020204" pitchFamily="34" charset="0"/>
                <a:ea typeface="Arial"/>
                <a:cs typeface="Arial"/>
                <a:sym typeface="Arial"/>
              </a:rPr>
              <a:t>E-commerce (electronic commerce) is </a:t>
            </a:r>
            <a:r>
              <a:rPr lang="en-US" sz="3200" b="0" i="0" dirty="0">
                <a:solidFill>
                  <a:srgbClr val="040C28"/>
                </a:solidFill>
                <a:latin typeface="Corbel" panose="020B0503020204020204" pitchFamily="34" charset="0"/>
                <a:ea typeface="Arial"/>
                <a:cs typeface="Arial"/>
                <a:sym typeface="Arial"/>
              </a:rPr>
              <a:t>the buying and selling of goods and services, or the transmitting of funds or data, over an electronic network, primarily the internet</a:t>
            </a:r>
            <a:r>
              <a:rPr lang="en-US" sz="3200" b="0" i="0" dirty="0">
                <a:solidFill>
                  <a:srgbClr val="4D5156"/>
                </a:solidFill>
                <a:latin typeface="Corbel" panose="020B0503020204020204" pitchFamily="34" charset="0"/>
                <a:ea typeface="Arial"/>
                <a:cs typeface="Arial"/>
                <a:sym typeface="Arial"/>
              </a:rPr>
              <a:t>. </a:t>
            </a:r>
            <a:endParaRPr sz="3200" dirty="0">
              <a:latin typeface="Corbel" panose="020B0503020204020204" pitchFamily="34" charset="0"/>
            </a:endParaRPr>
          </a:p>
          <a:p>
            <a:pPr marL="182880" lvl="0" indent="-203200" algn="just" rtl="0">
              <a:lnSpc>
                <a:spcPct val="90000"/>
              </a:lnSpc>
              <a:spcBef>
                <a:spcPts val="1200"/>
              </a:spcBef>
              <a:spcAft>
                <a:spcPts val="0"/>
              </a:spcAft>
              <a:buSzPts val="3200"/>
              <a:buChar char="●"/>
            </a:pPr>
            <a:r>
              <a:rPr lang="en-US" sz="3200" b="0" i="0" dirty="0">
                <a:solidFill>
                  <a:srgbClr val="1C1C1C"/>
                </a:solidFill>
                <a:latin typeface="Corbel" panose="020B0503020204020204" pitchFamily="34" charset="0"/>
                <a:ea typeface="Play"/>
                <a:cs typeface="Play"/>
                <a:sym typeface="Play"/>
              </a:rPr>
              <a:t>The history of eCommerce is closely related to the history of the internet, and online shopping only became possible when the internet was opened to the public in 1991. </a:t>
            </a:r>
            <a:endParaRPr sz="3200" b="0" i="0" dirty="0">
              <a:solidFill>
                <a:srgbClr val="4D5156"/>
              </a:solidFill>
              <a:latin typeface="Corbel" panose="020B0503020204020204" pitchFamily="34" charset="0"/>
              <a:ea typeface="Arial"/>
              <a:cs typeface="Arial"/>
              <a:sym typeface="Arial"/>
            </a:endParaRPr>
          </a:p>
          <a:p>
            <a:pPr marL="182880" lvl="0" indent="0" algn="just" rtl="0">
              <a:lnSpc>
                <a:spcPct val="90000"/>
              </a:lnSpc>
              <a:spcBef>
                <a:spcPts val="1200"/>
              </a:spcBef>
              <a:spcAft>
                <a:spcPts val="0"/>
              </a:spcAft>
              <a:buSzPts val="3200"/>
              <a:buNone/>
            </a:pPr>
            <a:endParaRPr sz="3200" dirty="0">
              <a:latin typeface="Corbel" panose="020B05030202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96252" y="1128408"/>
            <a:ext cx="3200401"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b="1"/>
              <a:t>Brief History of E-Commerce</a:t>
            </a:r>
            <a:br>
              <a:rPr lang="en-US" b="1"/>
            </a:br>
            <a:endParaRPr b="1"/>
          </a:p>
        </p:txBody>
      </p:sp>
      <p:sp>
        <p:nvSpPr>
          <p:cNvPr id="121" name="Google Shape;121;p3"/>
          <p:cNvSpPr txBox="1"/>
          <p:nvPr/>
        </p:nvSpPr>
        <p:spPr>
          <a:xfrm>
            <a:off x="3914275" y="1266225"/>
            <a:ext cx="7533900" cy="4601100"/>
          </a:xfrm>
          <a:prstGeom prst="rect">
            <a:avLst/>
          </a:prstGeom>
          <a:noFill/>
          <a:ln>
            <a:noFill/>
          </a:ln>
        </p:spPr>
        <p:txBody>
          <a:bodyPr spcFirstLastPara="1" wrap="square" lIns="91425" tIns="45700" rIns="91425" bIns="45700" anchor="ctr" anchorCtr="0">
            <a:normAutofit/>
          </a:bodyPr>
          <a:lstStyle/>
          <a:p>
            <a:pPr marL="182880" marR="0" lvl="0" indent="-228600" algn="l" rtl="0">
              <a:lnSpc>
                <a:spcPct val="90000"/>
              </a:lnSpc>
              <a:spcBef>
                <a:spcPts val="0"/>
              </a:spcBef>
              <a:spcAft>
                <a:spcPts val="0"/>
              </a:spcAft>
              <a:buClr>
                <a:schemeClr val="accent1"/>
              </a:buClr>
              <a:buSzPts val="3600"/>
              <a:buFont typeface="Noto Sans Symbols"/>
              <a:buChar char="●"/>
            </a:pPr>
            <a:r>
              <a:rPr lang="en-US" sz="3600" b="0" i="0" u="none" strike="noStrike" cap="none">
                <a:solidFill>
                  <a:srgbClr val="595959"/>
                </a:solidFill>
                <a:latin typeface="Corbel"/>
                <a:ea typeface="Corbel"/>
                <a:cs typeface="Corbel"/>
                <a:sym typeface="Corbel"/>
              </a:rPr>
              <a:t>1970s</a:t>
            </a:r>
            <a:endParaRPr/>
          </a:p>
          <a:p>
            <a:pPr marL="685800" marR="0" lvl="1" indent="-203200" algn="just" rtl="0">
              <a:lnSpc>
                <a:spcPct val="90000"/>
              </a:lnSpc>
              <a:spcBef>
                <a:spcPts val="25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E- commerce meant the facilitation of commercial transactions electronically, using technology such as Electronic Data Interchange (EDI) and Electronic Funds Transfer (EFT), allowing businesses to send commercial documents like purchase orders or invoices electronically.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b="1"/>
              <a:t>Brief History of E-Commerce</a:t>
            </a:r>
            <a:br>
              <a:rPr lang="en-US" b="1"/>
            </a:br>
            <a:endParaRPr/>
          </a:p>
        </p:txBody>
      </p:sp>
      <p:sp>
        <p:nvSpPr>
          <p:cNvPr id="127" name="Google Shape;127;p4"/>
          <p:cNvSpPr txBox="1">
            <a:spLocks noGrp="1"/>
          </p:cNvSpPr>
          <p:nvPr>
            <p:ph type="body" idx="1"/>
          </p:nvPr>
        </p:nvSpPr>
        <p:spPr>
          <a:xfrm>
            <a:off x="3893605" y="328378"/>
            <a:ext cx="7315200" cy="5121300"/>
          </a:xfrm>
          <a:prstGeom prst="rect">
            <a:avLst/>
          </a:prstGeom>
          <a:noFill/>
          <a:ln>
            <a:noFill/>
          </a:ln>
        </p:spPr>
        <p:txBody>
          <a:bodyPr spcFirstLastPara="1" wrap="square" lIns="91425" tIns="45700" rIns="91425" bIns="45700" anchor="ctr" anchorCtr="0">
            <a:normAutofit/>
          </a:bodyPr>
          <a:lstStyle/>
          <a:p>
            <a:pPr marL="182880" lvl="0" indent="-228600" algn="just" rtl="0">
              <a:lnSpc>
                <a:spcPct val="90000"/>
              </a:lnSpc>
              <a:spcBef>
                <a:spcPts val="0"/>
              </a:spcBef>
              <a:spcAft>
                <a:spcPts val="0"/>
              </a:spcAft>
              <a:buSzPts val="3600"/>
              <a:buChar char="●"/>
            </a:pPr>
            <a:r>
              <a:rPr lang="en-US" sz="3600"/>
              <a:t>1980s</a:t>
            </a:r>
            <a:endParaRPr/>
          </a:p>
          <a:p>
            <a:pPr marL="685800" lvl="1" indent="-203200" algn="just" rtl="0">
              <a:lnSpc>
                <a:spcPct val="90000"/>
              </a:lnSpc>
              <a:spcBef>
                <a:spcPts val="250"/>
              </a:spcBef>
              <a:spcAft>
                <a:spcPts val="0"/>
              </a:spcAft>
              <a:buSzPts val="3200"/>
              <a:buChar char="●"/>
            </a:pPr>
            <a:r>
              <a:rPr lang="en-US" sz="3200"/>
              <a:t>The growth and acceptance of credit cards</a:t>
            </a:r>
            <a:endParaRPr/>
          </a:p>
          <a:p>
            <a:pPr marL="685800" lvl="1" indent="-203200" algn="just" rtl="0">
              <a:lnSpc>
                <a:spcPct val="90000"/>
              </a:lnSpc>
              <a:spcBef>
                <a:spcPts val="500"/>
              </a:spcBef>
              <a:spcAft>
                <a:spcPts val="0"/>
              </a:spcAft>
              <a:buSzPts val="3200"/>
              <a:buChar char="●"/>
            </a:pPr>
            <a:r>
              <a:rPr lang="en-US" sz="3200"/>
              <a:t>Automated teller machines (ATM) </a:t>
            </a:r>
            <a:endParaRPr/>
          </a:p>
          <a:p>
            <a:pPr marL="685800" lvl="1" indent="-203200" algn="just" rtl="0">
              <a:lnSpc>
                <a:spcPct val="90000"/>
              </a:lnSpc>
              <a:spcBef>
                <a:spcPts val="500"/>
              </a:spcBef>
              <a:spcAft>
                <a:spcPts val="0"/>
              </a:spcAft>
              <a:buSzPts val="3200"/>
              <a:buChar char="●"/>
            </a:pPr>
            <a:r>
              <a:rPr lang="en-US" sz="3200"/>
              <a:t>Telephone banking</a:t>
            </a:r>
            <a:endParaRPr/>
          </a:p>
          <a:p>
            <a:pPr marL="685800" lvl="1" indent="-203200" algn="just" rtl="0">
              <a:lnSpc>
                <a:spcPct val="90000"/>
              </a:lnSpc>
              <a:spcBef>
                <a:spcPts val="500"/>
              </a:spcBef>
              <a:spcAft>
                <a:spcPts val="0"/>
              </a:spcAft>
              <a:buSzPts val="3200"/>
              <a:buChar char="●"/>
            </a:pPr>
            <a:r>
              <a:rPr lang="en-US" sz="3200"/>
              <a:t>Airline reservation system</a:t>
            </a:r>
            <a:endParaRPr/>
          </a:p>
        </p:txBody>
      </p:sp>
      <p:pic>
        <p:nvPicPr>
          <p:cNvPr id="128" name="Google Shape;128;p4"/>
          <p:cNvPicPr preferRelativeResize="0"/>
          <p:nvPr/>
        </p:nvPicPr>
        <p:blipFill rotWithShape="1">
          <a:blip r:embed="rId3">
            <a:alphaModFix/>
          </a:blip>
          <a:srcRect/>
          <a:stretch/>
        </p:blipFill>
        <p:spPr>
          <a:xfrm>
            <a:off x="4012130" y="4625741"/>
            <a:ext cx="5486400" cy="164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b="1"/>
              <a:t>Brief History of E-Commerce</a:t>
            </a:r>
            <a:br>
              <a:rPr lang="en-US" b="1"/>
            </a:br>
            <a:endParaRPr/>
          </a:p>
        </p:txBody>
      </p:sp>
      <p:sp>
        <p:nvSpPr>
          <p:cNvPr id="134" name="Google Shape;134;p5"/>
          <p:cNvSpPr txBox="1"/>
          <p:nvPr/>
        </p:nvSpPr>
        <p:spPr>
          <a:xfrm>
            <a:off x="3735225" y="1657225"/>
            <a:ext cx="8032500" cy="3886200"/>
          </a:xfrm>
          <a:prstGeom prst="rect">
            <a:avLst/>
          </a:prstGeom>
          <a:noFill/>
          <a:ln>
            <a:noFill/>
          </a:ln>
        </p:spPr>
        <p:txBody>
          <a:bodyPr spcFirstLastPara="1" wrap="square" lIns="91425" tIns="45700" rIns="91425" bIns="45700" anchor="ctr" anchorCtr="0">
            <a:normAutofit/>
          </a:bodyPr>
          <a:lstStyle/>
          <a:p>
            <a:pPr marL="182880" marR="0" lvl="0" indent="-203200" algn="just" rtl="0">
              <a:lnSpc>
                <a:spcPct val="90000"/>
              </a:lnSpc>
              <a:spcBef>
                <a:spcPts val="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1990s</a:t>
            </a:r>
            <a:endParaRPr/>
          </a:p>
          <a:p>
            <a:pPr marL="685800" marR="0" lvl="1" indent="-203200" algn="just" rtl="0">
              <a:lnSpc>
                <a:spcPct val="90000"/>
              </a:lnSpc>
              <a:spcBef>
                <a:spcPts val="25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The Internet commercialized and users flocked to participate in the form of </a:t>
            </a:r>
            <a:r>
              <a:rPr lang="en-US" sz="3200" b="0" i="1" u="none" strike="noStrike" cap="none">
                <a:solidFill>
                  <a:srgbClr val="595959"/>
                </a:solidFill>
                <a:latin typeface="Corbel"/>
                <a:ea typeface="Corbel"/>
                <a:cs typeface="Corbel"/>
                <a:sym typeface="Corbel"/>
              </a:rPr>
              <a:t>dot-coms</a:t>
            </a:r>
            <a:r>
              <a:rPr lang="en-US" sz="3200" b="0" i="0" u="none" strike="noStrike" cap="none">
                <a:solidFill>
                  <a:srgbClr val="595959"/>
                </a:solidFill>
                <a:latin typeface="Corbel"/>
                <a:ea typeface="Corbel"/>
                <a:cs typeface="Corbel"/>
                <a:sym typeface="Corbel"/>
              </a:rPr>
              <a:t>, or </a:t>
            </a:r>
            <a:r>
              <a:rPr lang="en-US" sz="3200" b="0" i="1" u="none" strike="noStrike" cap="none">
                <a:solidFill>
                  <a:srgbClr val="595959"/>
                </a:solidFill>
                <a:latin typeface="Corbel"/>
                <a:ea typeface="Corbel"/>
                <a:cs typeface="Corbel"/>
                <a:sym typeface="Corbel"/>
              </a:rPr>
              <a:t>Internet start-ups</a:t>
            </a:r>
            <a:endParaRPr/>
          </a:p>
          <a:p>
            <a:pPr marL="685800" marR="0" lvl="1" indent="-182880" algn="just" rtl="0">
              <a:lnSpc>
                <a:spcPct val="90000"/>
              </a:lnSpc>
              <a:spcBef>
                <a:spcPts val="500"/>
              </a:spcBef>
              <a:spcAft>
                <a:spcPts val="0"/>
              </a:spcAft>
              <a:buClr>
                <a:schemeClr val="accent1"/>
              </a:buClr>
              <a:buSzPts val="3200"/>
              <a:buFont typeface="Noto Sans Symbols"/>
              <a:buNone/>
            </a:pPr>
            <a:endParaRPr sz="3200" b="0" i="1" u="none" strike="noStrike" cap="none">
              <a:solidFill>
                <a:srgbClr val="595959"/>
              </a:solidFill>
              <a:latin typeface="Corbel"/>
              <a:ea typeface="Corbel"/>
              <a:cs typeface="Corbel"/>
              <a:sym typeface="Corbel"/>
            </a:endParaRPr>
          </a:p>
          <a:p>
            <a:pPr marL="685800" marR="0" lvl="1" indent="-203200" algn="just" rtl="0">
              <a:lnSpc>
                <a:spcPct val="90000"/>
              </a:lnSpc>
              <a:spcBef>
                <a:spcPts val="50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Innovative applications ranging from online direct sales to e-learning experiences</a:t>
            </a:r>
            <a:endParaRPr sz="3200" b="0" i="0" u="none" strike="noStrike" cap="none">
              <a:solidFill>
                <a:srgbClr val="595959"/>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US" b="1"/>
              <a:t>Brief History of E-Commerce</a:t>
            </a:r>
            <a:br>
              <a:rPr lang="en-US" b="1"/>
            </a:br>
            <a:endParaRPr/>
          </a:p>
        </p:txBody>
      </p:sp>
      <p:sp>
        <p:nvSpPr>
          <p:cNvPr id="140" name="Google Shape;140;p6"/>
          <p:cNvSpPr txBox="1"/>
          <p:nvPr/>
        </p:nvSpPr>
        <p:spPr>
          <a:xfrm>
            <a:off x="3686700" y="1214625"/>
            <a:ext cx="8084700" cy="4419600"/>
          </a:xfrm>
          <a:prstGeom prst="rect">
            <a:avLst/>
          </a:prstGeom>
          <a:noFill/>
          <a:ln>
            <a:noFill/>
          </a:ln>
        </p:spPr>
        <p:txBody>
          <a:bodyPr spcFirstLastPara="1" wrap="square" lIns="91425" tIns="45700" rIns="91425" bIns="45700" anchor="ctr" anchorCtr="0">
            <a:normAutofit/>
          </a:bodyPr>
          <a:lstStyle/>
          <a:p>
            <a:pPr marL="182880" marR="0" lvl="0" indent="-203200" algn="just" rtl="0">
              <a:lnSpc>
                <a:spcPct val="90000"/>
              </a:lnSpc>
              <a:spcBef>
                <a:spcPts val="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2000s</a:t>
            </a:r>
            <a:endParaRPr/>
          </a:p>
          <a:p>
            <a:pPr marL="685800" marR="0" lvl="1" indent="-203200" algn="just" rtl="0">
              <a:lnSpc>
                <a:spcPct val="90000"/>
              </a:lnSpc>
              <a:spcBef>
                <a:spcPts val="25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Many European and American business companies offered their services through the World Wide Web. </a:t>
            </a:r>
            <a:endParaRPr/>
          </a:p>
          <a:p>
            <a:pPr marL="685800" marR="0" lvl="1" indent="-182880" algn="just" rtl="0">
              <a:lnSpc>
                <a:spcPct val="90000"/>
              </a:lnSpc>
              <a:spcBef>
                <a:spcPts val="500"/>
              </a:spcBef>
              <a:spcAft>
                <a:spcPts val="0"/>
              </a:spcAft>
              <a:buClr>
                <a:schemeClr val="accent1"/>
              </a:buClr>
              <a:buSzPts val="3200"/>
              <a:buFont typeface="Noto Sans Symbols"/>
              <a:buNone/>
            </a:pPr>
            <a:endParaRPr sz="3200" b="0" i="0" u="none" strike="noStrike" cap="none">
              <a:solidFill>
                <a:srgbClr val="595959"/>
              </a:solidFill>
              <a:latin typeface="Corbel"/>
              <a:ea typeface="Corbel"/>
              <a:cs typeface="Corbel"/>
              <a:sym typeface="Corbel"/>
            </a:endParaRPr>
          </a:p>
          <a:p>
            <a:pPr marL="685800" marR="0" lvl="1" indent="-203200" algn="just" rtl="0">
              <a:lnSpc>
                <a:spcPct val="90000"/>
              </a:lnSpc>
              <a:spcBef>
                <a:spcPts val="500"/>
              </a:spcBef>
              <a:spcAft>
                <a:spcPts val="0"/>
              </a:spcAft>
              <a:buClr>
                <a:schemeClr val="accent1"/>
              </a:buClr>
              <a:buSzPts val="3200"/>
              <a:buFont typeface="Noto Sans Symbols"/>
              <a:buChar char="●"/>
            </a:pPr>
            <a:r>
              <a:rPr lang="en-US" sz="3200" b="0" i="0" u="none" strike="noStrike" cap="none">
                <a:solidFill>
                  <a:srgbClr val="595959"/>
                </a:solidFill>
                <a:latin typeface="Corbel"/>
                <a:ea typeface="Corbel"/>
                <a:cs typeface="Corbel"/>
                <a:sym typeface="Corbel"/>
              </a:rPr>
              <a:t>Since then, People began to associate a word “e-commerce”</a:t>
            </a:r>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1750</Words>
  <Application>Microsoft Office PowerPoint</Application>
  <PresentationFormat>Widescreen</PresentationFormat>
  <Paragraphs>163</Paragraphs>
  <Slides>27</Slides>
  <Notes>27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Corbel</vt:lpstr>
      <vt:lpstr>Arial</vt:lpstr>
      <vt:lpstr>Noto Sans Symbols</vt:lpstr>
      <vt:lpstr>Frame</vt:lpstr>
      <vt:lpstr>Microsoft Word Picture</vt:lpstr>
      <vt:lpstr>Chapter 1 and 2 </vt:lpstr>
      <vt:lpstr>Traditional Commerce</vt:lpstr>
      <vt:lpstr>Introduction to E-commerce </vt:lpstr>
      <vt:lpstr>Introduction to E-commerce </vt:lpstr>
      <vt:lpstr>Introduction to E-commerce </vt:lpstr>
      <vt:lpstr>Brief History of E-Commerce </vt:lpstr>
      <vt:lpstr>Brief History of E-Commerce </vt:lpstr>
      <vt:lpstr>Brief History of E-Commerce </vt:lpstr>
      <vt:lpstr>Brief History of E-Commerce </vt:lpstr>
      <vt:lpstr>E-Commerce</vt:lpstr>
      <vt:lpstr>PowerPoint Presentation</vt:lpstr>
      <vt:lpstr>B2C (Business-to-consumer).  </vt:lpstr>
      <vt:lpstr>B2B (Business-to-business) </vt:lpstr>
      <vt:lpstr>B2B2C (Business-to-business-to- consumer) </vt:lpstr>
      <vt:lpstr>B2G (Business-to-government) </vt:lpstr>
      <vt:lpstr>C2B (Consumer-to-business) </vt:lpstr>
      <vt:lpstr>D2C (Direct-to-  consumer)</vt:lpstr>
      <vt:lpstr>C2C (Consumer- to- consumer) </vt:lpstr>
      <vt:lpstr>Requirements of security in E-commerce</vt:lpstr>
      <vt:lpstr>E-Commerce technologies</vt:lpstr>
      <vt:lpstr>Electronic markets</vt:lpstr>
      <vt:lpstr>Electronic Data Interchange (EDI)</vt:lpstr>
      <vt:lpstr>Internet Commerce</vt:lpstr>
      <vt:lpstr>The trade cycle</vt:lpstr>
      <vt:lpstr>The trade cycle</vt:lpstr>
      <vt:lpstr>Business applications </vt:lpstr>
      <vt:lpstr>Example: Online shopping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and 2 </dc:title>
  <dc:creator>Prapti Trivedi</dc:creator>
  <cp:lastModifiedBy>Prapti Trivedi</cp:lastModifiedBy>
  <cp:revision>19</cp:revision>
  <dcterms:created xsi:type="dcterms:W3CDTF">2023-08-28T06:16:45Z</dcterms:created>
  <dcterms:modified xsi:type="dcterms:W3CDTF">2023-09-01T11:27:34Z</dcterms:modified>
</cp:coreProperties>
</file>