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9" r:id="rId3"/>
    <p:sldId id="420" r:id="rId4"/>
    <p:sldId id="421" r:id="rId5"/>
    <p:sldId id="422" r:id="rId6"/>
    <p:sldId id="423" r:id="rId7"/>
    <p:sldId id="424" r:id="rId8"/>
    <p:sldId id="471" r:id="rId9"/>
    <p:sldId id="472" r:id="rId10"/>
    <p:sldId id="427" r:id="rId11"/>
    <p:sldId id="429" r:id="rId12"/>
    <p:sldId id="462" r:id="rId13"/>
    <p:sldId id="463" r:id="rId14"/>
    <p:sldId id="431" r:id="rId15"/>
    <p:sldId id="432" r:id="rId16"/>
    <p:sldId id="434" r:id="rId17"/>
    <p:sldId id="439" r:id="rId18"/>
    <p:sldId id="440" r:id="rId19"/>
    <p:sldId id="442" r:id="rId20"/>
    <p:sldId id="469" r:id="rId21"/>
    <p:sldId id="444" r:id="rId22"/>
    <p:sldId id="446" r:id="rId23"/>
    <p:sldId id="448" r:id="rId24"/>
    <p:sldId id="456" r:id="rId25"/>
    <p:sldId id="470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09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B749B3-1EB7-447D-BB43-A8EA840FE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B18C9-EDDD-4826-A37C-A3EC4A9F16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896A9AC4-6764-4B28-9DA3-0E6EFB9CE171}" type="datetimeFigureOut">
              <a:rPr lang="en-US"/>
              <a:pPr>
                <a:defRPr/>
              </a:pPr>
              <a:t>1/19/2018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D225A-E295-42D7-8871-8123E51A84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C750B-0595-46F9-B8CB-2B834BF8FF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7ED2FDC2-02EB-41C9-A85E-CA4EA1AF1B2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62A1EB-15F7-4C91-9FE5-6768837D54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79860-92E7-46AB-A016-4AC7E20F6A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9B983B83-4FB0-47CB-B72B-D501E8EF4059}" type="datetimeFigureOut">
              <a:rPr lang="en-US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DEDB8D7-DE9C-4F77-973D-DC0F9B56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4B236D-2869-44E7-AFAC-A19C47075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8F5B6-E743-4488-9A88-96502707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777C-8530-42A2-8C0B-DDC6E282A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A1F761A0-A9AE-4902-81B6-C0ADFF2538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BA8BC9AC-270D-41B9-8338-01A277380E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318C03A7-EC6E-4B07-BD4A-A8EDB77430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103B25E5-3F31-4389-923D-0DBED9950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E5AEE9C-CD7F-4E08-9B49-C7042E8CC121}" type="slidenum">
              <a:rPr lang="en-US" altLang="en-US" sz="120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326BD8E3-25FC-44A4-9B2A-E947E6B34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E26C919B-7E16-4586-BB12-EDDFB27D05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altLang="en-US" b="1"/>
              <a:t>A significant issue </a:t>
            </a:r>
            <a:r>
              <a:rPr lang="en-NZ" altLang="en-US"/>
              <a:t>is whether the blocking of a thread results in the blocking of the entire process. </a:t>
            </a:r>
          </a:p>
          <a:p>
            <a:pPr lvl="1"/>
            <a:r>
              <a:rPr lang="en-NZ" altLang="en-US"/>
              <a:t>If one thread in a process is blocked, does this prevent the running of any other thread in the same process even if that other thread is in a ready state? </a:t>
            </a:r>
          </a:p>
          <a:p>
            <a:endParaRPr lang="en-NZ" altLang="en-US"/>
          </a:p>
          <a:p>
            <a:r>
              <a:rPr lang="en-NZ" altLang="en-US"/>
              <a:t>Clearly, some of the flexibility and power of threads is lost if the one blocked thread blocks an entire process.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40F8A1B0-2617-482F-AA9E-01FED1851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914F556-1A3D-411D-B4D1-7B8F19FE2655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E6F7C67F-0DB3-4DCA-A690-3EE14B2764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C5E7C4C8-41BD-4321-9D4D-B095B9178C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altLang="en-US"/>
              <a:t>An example of the use of threads is the Adobe PageMaker application running under a shared system. </a:t>
            </a:r>
          </a:p>
          <a:p>
            <a:endParaRPr lang="en-NZ" altLang="en-US"/>
          </a:p>
          <a:p>
            <a:r>
              <a:rPr lang="en-NZ" altLang="en-US"/>
              <a:t>Three threads are always active: </a:t>
            </a:r>
          </a:p>
          <a:p>
            <a:pPr lvl="1">
              <a:buFontTx/>
              <a:buChar char="•"/>
            </a:pPr>
            <a:r>
              <a:rPr lang="en-NZ" altLang="en-US"/>
              <a:t> an event-handling thread, </a:t>
            </a:r>
          </a:p>
          <a:p>
            <a:pPr lvl="1">
              <a:buFontTx/>
              <a:buChar char="•"/>
            </a:pPr>
            <a:r>
              <a:rPr lang="en-NZ" altLang="en-US"/>
              <a:t> a screen-redraw thread, </a:t>
            </a:r>
          </a:p>
          <a:p>
            <a:pPr lvl="1">
              <a:buFontTx/>
              <a:buChar char="•"/>
            </a:pPr>
            <a:r>
              <a:rPr lang="en-NZ" altLang="en-US"/>
              <a:t> a service thread.</a:t>
            </a:r>
          </a:p>
          <a:p>
            <a:endParaRPr lang="en-NZ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D33E7082-2DFC-4544-B67F-4A12A349B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668ACB9-1654-41D1-B246-10578542C689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55102853-02B6-43DC-BF12-489C5DEF0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53E40539-69C3-49E8-A695-EFAE61D4F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26922E4D-3AFD-44CB-9F71-B47A3F23B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6D7BA4C-2ABA-4D98-ACBF-5F82B9EA5BCD}" type="slidenum">
              <a:rPr lang="en-US" altLang="en-US" sz="120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C042AEF0-85D3-4E03-AFDE-1CE3EB998D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55C184E0-F3B5-4FB6-956B-28939472E4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altLang="en-US"/>
              <a:t>In a combined approach, multiple threads within the same application can run in parallel on multiple processors, </a:t>
            </a:r>
          </a:p>
          <a:p>
            <a:pPr lvl="1"/>
            <a:r>
              <a:rPr lang="en-NZ" altLang="en-US"/>
              <a:t>and a blocking system call need not block the entire process. </a:t>
            </a:r>
          </a:p>
          <a:p>
            <a:endParaRPr lang="en-NZ" altLang="en-US"/>
          </a:p>
          <a:p>
            <a:r>
              <a:rPr lang="en-NZ" altLang="en-US"/>
              <a:t>If properly designed, this approach should combine the advantages of the pure ULT and KLT approaches while minimizing the disadvantages.</a:t>
            </a:r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82FCF26E-42F9-46E7-8DA4-0ADAD3E54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0AEBF2C-90B9-4B6F-A8E2-6FD81754CD23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6B53154A-88EB-4AB5-A230-5AED4592FD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43D3E678-0913-4789-8ABE-16D17C6B58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altLang="en-US"/>
              <a:t>The concepts of resource allocation and dispatching unit have traditionally been embodied in the single concept of the process; that is, as a 1 : 1 relationship between threads and processes. </a:t>
            </a:r>
          </a:p>
          <a:p>
            <a:endParaRPr lang="en-NZ" altLang="en-US"/>
          </a:p>
          <a:p>
            <a:r>
              <a:rPr lang="en-NZ" altLang="en-US"/>
              <a:t>There has been much interest in providing for multiple threads within a single process, which is a many-to-one relationship</a:t>
            </a:r>
          </a:p>
          <a:p>
            <a:r>
              <a:rPr lang="en-NZ" altLang="en-US"/>
              <a:t>.</a:t>
            </a:r>
          </a:p>
          <a:p>
            <a:r>
              <a:rPr lang="en-NZ" altLang="en-US"/>
              <a:t>However, as the table shows, the other two combinations have also been investigated, namely, </a:t>
            </a:r>
          </a:p>
          <a:p>
            <a:pPr lvl="1">
              <a:buFontTx/>
              <a:buChar char="•"/>
            </a:pPr>
            <a:r>
              <a:rPr lang="en-NZ" altLang="en-US"/>
              <a:t>a many-to-many relationship and </a:t>
            </a:r>
          </a:p>
          <a:p>
            <a:pPr lvl="1">
              <a:buFontTx/>
              <a:buChar char="•"/>
            </a:pPr>
            <a:r>
              <a:rPr lang="en-NZ" altLang="en-US"/>
              <a:t>a one-to-many relationship.</a:t>
            </a:r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E2B79826-AFD3-4063-A596-935BE50E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F2D60A6-8071-42D5-A33E-A641F9724EE2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4BA69546-09B4-480D-BF3A-9DD9D60126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484339C5-97D6-498C-8D24-ED3AC28EA7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855E938-8807-43A5-864C-59AE5894D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45737D0-9452-4839-BB1F-DBED5BFD94F6}" type="slidenum">
              <a:rPr lang="en-US" altLang="en-US" sz="1200"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6DF3270B-7265-4358-AF97-D86CDCEF72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4759EAB4-6D09-4879-AB5A-41163E3D42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8D3242F9-1EDE-41D1-8206-17648FECE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618A405-02AE-4AD9-8863-36F56F573D09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4083B04E-9665-4F54-BFA0-2540F4FB19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3B59F6B6-124B-4EFB-BC99-6E3DA91528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altLang="en-US"/>
              <a:t>Multithreading refers to the ability of an OS to support multiple, concurrent paths of execution within a single  process.</a:t>
            </a:r>
          </a:p>
          <a:p>
            <a:endParaRPr lang="en-NZ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39A9A275-0FD5-40D2-A384-A725D83A6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09B310D-A282-4A7D-A244-99C96808EA5A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84A31F30-E235-4E29-A64B-E7AAB73477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07D93-DD91-45D1-8487-EF7B58858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NZ" b="1" dirty="0"/>
              <a:t>Animated Slide</a:t>
            </a:r>
          </a:p>
          <a:p>
            <a:pPr>
              <a:defRPr/>
            </a:pPr>
            <a:r>
              <a:rPr lang="en-NZ" b="1" dirty="0"/>
              <a:t>Onload</a:t>
            </a:r>
            <a:r>
              <a:rPr lang="en-NZ" dirty="0"/>
              <a:t> Enlarges top-left to discuss DOS</a:t>
            </a:r>
          </a:p>
          <a:p>
            <a:pPr>
              <a:defRPr/>
            </a:pPr>
            <a:r>
              <a:rPr lang="en-NZ" b="1" dirty="0"/>
              <a:t>Click1:</a:t>
            </a:r>
            <a:r>
              <a:rPr lang="en-NZ" dirty="0"/>
              <a:t> Enlarges bottom-left for Unix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Single Threaded approach: The traditional approach of a single thread of execution per process, in which the concept of a thread is not recognized, examples are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MS DOS (single process, single thread)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Unix  (multiple, single threaded processes)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77561007-2786-4C58-BF5A-C621C111A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389EEFB-7768-4880-95AC-2A9FF0C63DC4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EF292271-B8A3-4802-95A0-D60A7DDE19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86A23E6D-95ED-4B62-A84B-7568012146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Animated Slide</a:t>
            </a:r>
          </a:p>
          <a:p>
            <a:r>
              <a:rPr lang="en-US" altLang="en-US" b="1"/>
              <a:t>Onload: </a:t>
            </a:r>
            <a:r>
              <a:rPr lang="en-US" altLang="en-US"/>
              <a:t>Emphasis on top-right and JRE (single process, multiple thread), </a:t>
            </a:r>
          </a:p>
          <a:p>
            <a:r>
              <a:rPr lang="en-US" altLang="en-US" b="1"/>
              <a:t>Click 1: </a:t>
            </a:r>
            <a:r>
              <a:rPr lang="en-US" altLang="en-US"/>
              <a:t>Emphasis on multiple processes with multiple threads – this is the main topic of this chapter</a:t>
            </a:r>
          </a:p>
          <a:p>
            <a:endParaRPr lang="en-US" altLang="en-US"/>
          </a:p>
          <a:p>
            <a:r>
              <a:rPr lang="en-NZ" altLang="en-US"/>
              <a:t>JRE  is an example of a system of one process with multiple threads. </a:t>
            </a:r>
          </a:p>
          <a:p>
            <a:endParaRPr lang="en-NZ" altLang="en-US"/>
          </a:p>
          <a:p>
            <a:r>
              <a:rPr lang="en-NZ" altLang="en-US"/>
              <a:t>Of main interest in this chapter is the use of multiple processes, each of which support multiple threads.</a:t>
            </a:r>
          </a:p>
          <a:p>
            <a:pPr lvl="1"/>
            <a:r>
              <a:rPr lang="en-NZ" altLang="en-US"/>
              <a:t>Examples include:</a:t>
            </a:r>
          </a:p>
          <a:p>
            <a:pPr lvl="2">
              <a:buFontTx/>
              <a:buChar char="•"/>
            </a:pPr>
            <a:r>
              <a:rPr lang="en-NZ" altLang="en-US"/>
              <a:t> Windows, </a:t>
            </a:r>
          </a:p>
          <a:p>
            <a:pPr lvl="2">
              <a:buFontTx/>
              <a:buChar char="•"/>
            </a:pPr>
            <a:r>
              <a:rPr lang="en-NZ" altLang="en-US"/>
              <a:t>Solaris, </a:t>
            </a:r>
          </a:p>
          <a:p>
            <a:pPr lvl="2">
              <a:buFontTx/>
              <a:buChar char="•"/>
            </a:pPr>
            <a:r>
              <a:rPr lang="en-NZ" altLang="en-US"/>
              <a:t>and many modern versions of UNIX. 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89FC2EB4-A30D-40D0-85A2-0E8431793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0EF3CA9-78C0-49DA-A8D2-3ADAE21AC3E5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E8F9AF86-49F2-400D-BD6C-ED9A7822E7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01DAF064-8F47-44BE-90CB-807DC1447B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altLang="en-US"/>
              <a:t>In a multithreaded environment, a process is defined as the unit of resource allocation and a unit of protection.</a:t>
            </a: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158D710-4E85-446B-B3CE-B49E82B03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AD164E6-2231-4E9C-8741-92D556D856CC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F9CC2D4A-0262-4946-BD29-1077DBC9BA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545B5-0964-437A-854B-26ABA6B8B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NZ" dirty="0"/>
              <a:t>Distinction between threads and processes from the point of view of process management. 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In a single-threaded process model, the representation of a process includes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its process control block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user address space,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user and kernel stacks to manage the call/return behaviour of the execution of the process.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While the process is running, it controls the processor registers. The contents of these registers are saved when the process is not running. 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b="1" dirty="0"/>
              <a:t>In a multithreaded environment,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b="1" dirty="0"/>
              <a:t> </a:t>
            </a:r>
            <a:r>
              <a:rPr lang="en-NZ" dirty="0"/>
              <a:t>there is still a single process control block and user address space associated with the process,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</a:t>
            </a:r>
            <a:r>
              <a:rPr lang="en-NZ" b="1" dirty="0"/>
              <a:t>but</a:t>
            </a:r>
            <a:r>
              <a:rPr lang="en-NZ" dirty="0"/>
              <a:t> separate stacks for each thread,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as well as a separate control block for each thread containing register values, priority, and other thread-related state information.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b="1" dirty="0"/>
              <a:t>Thus</a:t>
            </a:r>
            <a:r>
              <a:rPr lang="en-NZ" dirty="0"/>
              <a:t>, all of the threads of a process share the state and resources of that process. 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They reside in the same address space and have access to the same data.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When one thread alters an item of data in memory, other threads see the results if and when they access that item.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If one thread opens a file with read privileges, other threads in the same process can also read from that file.</a:t>
            </a:r>
            <a:endParaRPr lang="en-US" dirty="0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B73577E9-E57B-4243-B8A1-E8C655E96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1B4A69C-8FD9-479C-B9FF-C5529C611614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C175C853-F4D9-4470-899C-F98B30AFC7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583FE-21BF-4ADC-B1F1-71B1A40E3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b="1" dirty="0"/>
              <a:t>Foreground and background work</a:t>
            </a:r>
            <a:endParaRPr lang="en-US" dirty="0"/>
          </a:p>
          <a:p>
            <a:pPr lvl="1">
              <a:defRPr/>
            </a:pPr>
            <a:r>
              <a:rPr lang="en-US" dirty="0"/>
              <a:t>e.g. Spreadsheet </a:t>
            </a:r>
          </a:p>
          <a:p>
            <a:pPr lvl="2">
              <a:defRPr/>
            </a:pPr>
            <a:r>
              <a:rPr lang="en-US" dirty="0"/>
              <a:t>– one thread looking after display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Another thread updating results of formulae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Asynchronous processing</a:t>
            </a:r>
          </a:p>
          <a:p>
            <a:pPr lvl="1">
              <a:defRPr/>
            </a:pPr>
            <a:r>
              <a:rPr lang="en-NZ" dirty="0"/>
              <a:t>E.G. protection against power failure within a word processor, </a:t>
            </a:r>
          </a:p>
          <a:p>
            <a:pPr lvl="2">
              <a:buFontTx/>
              <a:buChar char="-"/>
              <a:defRPr/>
            </a:pPr>
            <a:r>
              <a:rPr lang="en-NZ" dirty="0"/>
              <a:t>A thread writes random access memory (RAM) buffer to disk once every minute.</a:t>
            </a:r>
          </a:p>
          <a:p>
            <a:pPr lvl="2">
              <a:buFontTx/>
              <a:buChar char="-"/>
              <a:defRPr/>
            </a:pPr>
            <a:r>
              <a:rPr lang="en-NZ" dirty="0"/>
              <a:t> this thread schedules itself directly with the OS; </a:t>
            </a:r>
          </a:p>
          <a:p>
            <a:pPr lvl="2">
              <a:buFontTx/>
              <a:buChar char="-"/>
              <a:defRPr/>
            </a:pPr>
            <a:r>
              <a:rPr lang="en-NZ" dirty="0"/>
              <a:t> no need for fancy code in the main program to provide for time checks or to coordinate input and output.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Speed of execution</a:t>
            </a:r>
          </a:p>
          <a:p>
            <a:pPr lvl="1">
              <a:defRPr/>
            </a:pPr>
            <a:r>
              <a:rPr lang="en-NZ" dirty="0"/>
              <a:t>- On thread can compute one batch of data while another thread reading the next batch from a device.</a:t>
            </a:r>
          </a:p>
          <a:p>
            <a:pPr lvl="1">
              <a:buFontTx/>
              <a:buChar char="-"/>
              <a:defRPr/>
            </a:pPr>
            <a:r>
              <a:rPr lang="en-NZ" dirty="0"/>
              <a:t> On a multiprocessor system, multiple threads from the same process may be able to execute simultaneously.</a:t>
            </a:r>
          </a:p>
          <a:p>
            <a:pPr lvl="1">
              <a:buFontTx/>
              <a:buChar char="-"/>
              <a:defRPr/>
            </a:pPr>
            <a:r>
              <a:rPr lang="en-NZ" dirty="0"/>
              <a:t> Even though one thread may be blocked for an I/O operation to read in a batch of data, another thread may be executing.</a:t>
            </a:r>
          </a:p>
          <a:p>
            <a:pPr>
              <a:defRPr/>
            </a:pPr>
            <a:r>
              <a:rPr lang="en-US" b="1" dirty="0"/>
              <a:t> </a:t>
            </a:r>
          </a:p>
          <a:p>
            <a:pPr>
              <a:defRPr/>
            </a:pPr>
            <a:r>
              <a:rPr lang="en-US" b="1" dirty="0"/>
              <a:t>Modular program structure</a:t>
            </a:r>
            <a:endParaRPr lang="en-US" dirty="0"/>
          </a:p>
          <a:p>
            <a:pPr lvl="1">
              <a:defRPr/>
            </a:pPr>
            <a:r>
              <a:rPr lang="en-NZ" dirty="0"/>
              <a:t>- Threads make it easier to design programs which involve a variety of activities or a variety of sources and destinations of input and output.</a:t>
            </a:r>
            <a:endParaRPr lang="en-US" dirty="0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7DD6CC5F-9733-4390-A020-06B0847D0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5D00B69-A498-4787-97B8-B587FF1DD4B9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AAA116-F672-4DCD-AB4F-B3D5F93170E5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F270-4862-4773-8607-447AE209F5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163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7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55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5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2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13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AEA92-EFE2-46EF-83C2-02D543A66126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434F-515E-427A-B5B4-A15BA285D2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850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3AB625-C72D-465B-9F2A-9E35A78D333C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F71E-0E35-4EF2-A61C-8F18E166F7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255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99695E-8FD9-4D8E-96B0-78AA00CD9323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79E-7B82-42A3-B175-272794B68E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39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7A1145-AC66-4936-A9E5-0D2243A3BBA7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B3BC-A5C3-4CCE-9290-E81A714E5C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3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E7A69A-C295-470F-9F7B-4061EB9BB419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A3B6-FDD6-4EBF-9C0A-331FA2404F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6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A9C27-6418-4494-8605-1A31A0CFE886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3EC-274E-4FC8-99B2-7C66782926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3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6F447-20BA-425C-814D-4DD510547DF9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B7DDE-B970-4BBE-A645-46077B2E17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9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5133B-3515-41A2-90B2-DEE3BAC4747E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DC9E-67CA-4D90-BC0B-AF7ABF25C2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071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CC491-E172-4DFF-ABEA-46E28DADD19E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4558-7A49-4F93-A56B-8FC4B171E3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252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D7EAAB-4A44-4AAB-AD1A-DBCB03BA8422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6304-E89B-42B0-BE42-5EC201337C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23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C107A7-6764-49E6-AC59-51B789AFE931}" type="datetimeFigureOut">
              <a:rPr lang="en-US" smtClean="0"/>
              <a:pPr>
                <a:defRPr/>
              </a:pPr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EAB6F3-715F-47B9-8972-E57E6B21A3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7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3" descr="E:\gp image\bee_hovering_holding_flower_md_wm.gif">
            <a:extLst>
              <a:ext uri="{FF2B5EF4-FFF2-40B4-BE49-F238E27FC236}">
                <a16:creationId xmlns:a16="http://schemas.microsoft.com/office/drawing/2014/main" id="{BA591AD2-23B1-4AE7-B5F2-DE43051773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2240"/>
            <a:ext cx="2362200" cy="282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81F7EB-0AF7-4F7F-BBAA-8FE5008548AA}"/>
              </a:ext>
            </a:extLst>
          </p:cNvPr>
          <p:cNvSpPr/>
          <p:nvPr/>
        </p:nvSpPr>
        <p:spPr>
          <a:xfrm>
            <a:off x="228600" y="2133600"/>
            <a:ext cx="350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Ch.4   THREADS</a:t>
            </a:r>
          </a:p>
          <a:p>
            <a:pPr algn="ctr">
              <a:defRPr/>
            </a:pP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92A11-04EA-40CF-8669-EA8B958359BA}"/>
              </a:ext>
            </a:extLst>
          </p:cNvPr>
          <p:cNvSpPr/>
          <p:nvPr/>
        </p:nvSpPr>
        <p:spPr>
          <a:xfrm>
            <a:off x="152400" y="6096000"/>
            <a:ext cx="266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-Riddhi Joshi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F3403D-0BA2-4E83-A81F-D80687054A38}"/>
              </a:ext>
            </a:extLst>
          </p:cNvPr>
          <p:cNvSpPr/>
          <p:nvPr/>
        </p:nvSpPr>
        <p:spPr>
          <a:xfrm>
            <a:off x="1066800" y="0"/>
            <a:ext cx="5257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6F4FB-49C1-4886-854E-2D6364317410}"/>
              </a:ext>
            </a:extLst>
          </p:cNvPr>
          <p:cNvSpPr/>
          <p:nvPr/>
        </p:nvSpPr>
        <p:spPr>
          <a:xfrm>
            <a:off x="0" y="609600"/>
            <a:ext cx="9144000" cy="2215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Calibri" pitchFamily="34" charset="0"/>
              </a:rPr>
              <a:t>In a multithreaded environment, a process is defined as the unit of resource</a:t>
            </a:r>
          </a:p>
          <a:p>
            <a:pPr>
              <a:defRPr/>
            </a:pPr>
            <a:r>
              <a:rPr lang="en-US" sz="2300" dirty="0">
                <a:latin typeface="Calibri" pitchFamily="34" charset="0"/>
              </a:rPr>
              <a:t>	allocation and a unit of protection.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Calibri" pitchFamily="34" charset="0"/>
              </a:rPr>
              <a:t>The following are associated with processes: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Calibri" pitchFamily="34" charset="0"/>
              </a:rPr>
              <a:t>A virtual address space which holds the process image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Calibri" pitchFamily="34" charset="0"/>
              </a:rPr>
              <a:t>Protected access to Processors, Other processes, Files, I/O resources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A9669-EDAF-4F91-8308-0892CA74CBE8}"/>
              </a:ext>
            </a:extLst>
          </p:cNvPr>
          <p:cNvSpPr/>
          <p:nvPr/>
        </p:nvSpPr>
        <p:spPr>
          <a:xfrm>
            <a:off x="0" y="2921437"/>
            <a:ext cx="9144000" cy="363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Calibri" pitchFamily="34" charset="0"/>
              </a:rPr>
              <a:t>Within a process, there may be one or more threads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Calibri" pitchFamily="34" charset="0"/>
              </a:rPr>
              <a:t>Each thread has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Calibri" pitchFamily="34" charset="0"/>
              </a:rPr>
              <a:t>An execution state (running, ready, etc.)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Calibri" pitchFamily="34" charset="0"/>
              </a:rPr>
              <a:t>Saved thread context when not running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Calibri" pitchFamily="34" charset="0"/>
              </a:rPr>
              <a:t>An execution stack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NZ" sz="2300" dirty="0">
                <a:latin typeface="Calibri" pitchFamily="34" charset="0"/>
              </a:rPr>
              <a:t>Some per-thread static storage for local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NZ" sz="2300" dirty="0">
                <a:latin typeface="Calibri" pitchFamily="34" charset="0"/>
              </a:rPr>
              <a:t>Access to the memory and resources of its process (all threads of a process share this)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NZ" sz="2300" dirty="0">
                <a:latin typeface="Calibri" pitchFamily="34" charset="0"/>
              </a:rPr>
              <a:t>One way to view a thread is as an independent program counter operating </a:t>
            </a:r>
            <a:r>
              <a:rPr lang="en-NZ" sz="2300" b="1" u="sng" dirty="0">
                <a:latin typeface="Calibri" pitchFamily="34" charset="0"/>
              </a:rPr>
              <a:t>within </a:t>
            </a:r>
            <a:r>
              <a:rPr lang="en-NZ" sz="2300" dirty="0">
                <a:latin typeface="Calibri" pitchFamily="34" charset="0"/>
              </a:rPr>
              <a:t>a process.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3" descr="Fig04_02.gif">
            <a:extLst>
              <a:ext uri="{FF2B5EF4-FFF2-40B4-BE49-F238E27FC236}">
                <a16:creationId xmlns:a16="http://schemas.microsoft.com/office/drawing/2014/main" id="{DBFC0643-C3F4-406E-9B55-B7FE80FDFF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609600"/>
            <a:ext cx="9144000" cy="5486400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0FF22D-CA21-48BD-9B44-7BFB31A7E68F}"/>
              </a:ext>
            </a:extLst>
          </p:cNvPr>
          <p:cNvSpPr/>
          <p:nvPr/>
        </p:nvSpPr>
        <p:spPr>
          <a:xfrm>
            <a:off x="1066800" y="0"/>
            <a:ext cx="5257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dirty="0">
                <a:solidFill>
                  <a:schemeClr val="tx2">
                    <a:satMod val="130000"/>
                  </a:schemeClr>
                </a:solidFill>
              </a:rPr>
              <a:t>Threads vs. processes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4F881B-84E4-4650-B05E-E6FAC02C8377}"/>
              </a:ext>
            </a:extLst>
          </p:cNvPr>
          <p:cNvSpPr/>
          <p:nvPr/>
        </p:nvSpPr>
        <p:spPr>
          <a:xfrm>
            <a:off x="2209800" y="609600"/>
            <a:ext cx="6629400" cy="4893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In a single-threaded process model the representation of a process includes:-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2400" dirty="0">
                <a:latin typeface="Calibri" pitchFamily="34" charset="0"/>
              </a:rPr>
              <a:t>process control block,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2400" dirty="0">
                <a:latin typeface="Calibri" pitchFamily="34" charset="0"/>
              </a:rPr>
              <a:t>user address space,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2400" dirty="0">
                <a:latin typeface="Calibri" pitchFamily="34" charset="0"/>
              </a:rPr>
              <a:t>user and kernel stacks to manage the call/return behavior of the process.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In a multithreaded environment, there is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2400" dirty="0">
                <a:latin typeface="Calibri" pitchFamily="34" charset="0"/>
              </a:rPr>
              <a:t>a single process control block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2400" dirty="0">
                <a:latin typeface="Calibri" pitchFamily="34" charset="0"/>
              </a:rPr>
              <a:t>Single user address space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2400" dirty="0">
                <a:latin typeface="Calibri" pitchFamily="34" charset="0"/>
              </a:rPr>
              <a:t>But separate stacks for each thread,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2400" dirty="0">
                <a:latin typeface="Calibri" pitchFamily="34" charset="0"/>
              </a:rPr>
              <a:t>separate control block for each thread containing register values, priority, and other thread-related state information.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8BEA6-F430-43CD-B973-BB6B053678E4}"/>
              </a:ext>
            </a:extLst>
          </p:cNvPr>
          <p:cNvSpPr/>
          <p:nvPr/>
        </p:nvSpPr>
        <p:spPr>
          <a:xfrm>
            <a:off x="1066800" y="0"/>
            <a:ext cx="5257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dirty="0">
                <a:solidFill>
                  <a:schemeClr val="tx2">
                    <a:satMod val="130000"/>
                  </a:schemeClr>
                </a:solidFill>
              </a:rPr>
              <a:t>Threads vs. processes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9462" name="Picture 6" descr="E:\gp image\rotating_gears_PA_md_wm.gif">
            <a:extLst>
              <a:ext uri="{FF2B5EF4-FFF2-40B4-BE49-F238E27FC236}">
                <a16:creationId xmlns:a16="http://schemas.microsoft.com/office/drawing/2014/main" id="{DE54B99C-94E0-4BB7-9C0A-42BFF7CF49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685800"/>
            <a:ext cx="20955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3969D-9EF6-4F20-B50F-5874B3AF348F}"/>
              </a:ext>
            </a:extLst>
          </p:cNvPr>
          <p:cNvSpPr/>
          <p:nvPr/>
        </p:nvSpPr>
        <p:spPr>
          <a:xfrm>
            <a:off x="1752600" y="0"/>
            <a:ext cx="5257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dirty="0">
                <a:solidFill>
                  <a:schemeClr val="tx2">
                    <a:satMod val="130000"/>
                  </a:schemeClr>
                </a:solidFill>
              </a:rPr>
              <a:t>Threads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1EC4D-8000-40F1-B10D-B93DB2C14696}"/>
              </a:ext>
            </a:extLst>
          </p:cNvPr>
          <p:cNvSpPr/>
          <p:nvPr/>
        </p:nvSpPr>
        <p:spPr>
          <a:xfrm>
            <a:off x="1219200" y="965200"/>
            <a:ext cx="7772400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latin typeface="Calibri" pitchFamily="34" charset="0"/>
              </a:rPr>
              <a:t>The key benefits of threads derive from the performance implications: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(1) </a:t>
            </a:r>
            <a:r>
              <a:rPr lang="en-US" sz="2000" dirty="0">
                <a:latin typeface="Calibri" pitchFamily="34" charset="0"/>
              </a:rPr>
              <a:t>It takes far less time to create a new thread in an existing process than to create a brand-new process.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(2) </a:t>
            </a:r>
            <a:r>
              <a:rPr lang="en-US" sz="2000" dirty="0">
                <a:latin typeface="Calibri" pitchFamily="34" charset="0"/>
              </a:rPr>
              <a:t>It takes less time to terminate a thread than a process.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(3) </a:t>
            </a:r>
            <a:r>
              <a:rPr lang="en-US" sz="2000" dirty="0">
                <a:latin typeface="Calibri" pitchFamily="34" charset="0"/>
              </a:rPr>
              <a:t>It takes less time to switch between two threads within the same process than to switch between processes.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(4) </a:t>
            </a:r>
            <a:r>
              <a:rPr lang="en-US" sz="2000" dirty="0">
                <a:latin typeface="Calibri" pitchFamily="34" charset="0"/>
              </a:rPr>
              <a:t>Threads enhance efficiency in communication between different  executing  programs.</a:t>
            </a:r>
          </a:p>
        </p:txBody>
      </p:sp>
      <p:pic>
        <p:nvPicPr>
          <p:cNvPr id="20486" name="Picture 6" descr="E:\gp image\bouncing_exclaimation_point_sm_wm.gif">
            <a:extLst>
              <a:ext uri="{FF2B5EF4-FFF2-40B4-BE49-F238E27FC236}">
                <a16:creationId xmlns:a16="http://schemas.microsoft.com/office/drawing/2014/main" id="{06DD4021-DD63-4AAB-865B-1B9D0C5D6C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E:\gp image\juggling_soccer_ball_md_wm.gif">
            <a:extLst>
              <a:ext uri="{FF2B5EF4-FFF2-40B4-BE49-F238E27FC236}">
                <a16:creationId xmlns:a16="http://schemas.microsoft.com/office/drawing/2014/main" id="{6A4C663F-000D-4A2D-8E94-79BDC804B5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953000"/>
            <a:ext cx="1866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A39424-BAFB-432C-9BBA-DCE1B403D9E7}"/>
              </a:ext>
            </a:extLst>
          </p:cNvPr>
          <p:cNvSpPr/>
          <p:nvPr/>
        </p:nvSpPr>
        <p:spPr>
          <a:xfrm>
            <a:off x="1066800" y="0"/>
            <a:ext cx="5257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Thread use in a Single-User System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EEF6A-6341-446F-A055-0A5A077F4B7C}"/>
              </a:ext>
            </a:extLst>
          </p:cNvPr>
          <p:cNvSpPr/>
          <p:nvPr/>
        </p:nvSpPr>
        <p:spPr>
          <a:xfrm>
            <a:off x="0" y="609600"/>
            <a:ext cx="91440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Uses of threads in a single-user multiprocessing system: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Foreground and background work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e.g. Spreadsheet - one thread looking after display and Another thread updating results of formula.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Asynchronous processing: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e.g. Protection against power failure within a word processor-</a:t>
            </a:r>
          </a:p>
          <a:p>
            <a:pPr lvl="2" algn="just">
              <a:buFontTx/>
              <a:buChar char="-"/>
              <a:defRPr/>
            </a:pPr>
            <a:r>
              <a:rPr lang="en-NZ" sz="2400" dirty="0">
                <a:latin typeface="Calibri" pitchFamily="34" charset="0"/>
              </a:rPr>
              <a:t>A thread writes random access memory (RAM) buffer to disk once every minute.</a:t>
            </a:r>
          </a:p>
          <a:p>
            <a:pPr lvl="2" algn="just">
              <a:buFontTx/>
              <a:buChar char="-"/>
              <a:defRPr/>
            </a:pPr>
            <a:r>
              <a:rPr lang="en-NZ" sz="2400" dirty="0">
                <a:latin typeface="Calibri" pitchFamily="34" charset="0"/>
              </a:rPr>
              <a:t> this thread schedules itself directly with the OS;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Speed of execution: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A multithreaded process can compute one batch of data while reading the next batch from a device.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NZ" sz="2400" dirty="0">
                <a:latin typeface="Calibri" pitchFamily="34" charset="0"/>
              </a:rPr>
              <a:t>On a multiprocessor system, multiple threads from the same process may be able to execute simultaneously.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5D95E7-2528-480B-ACB8-296AA9C0F432}"/>
              </a:ext>
            </a:extLst>
          </p:cNvPr>
          <p:cNvSpPr/>
          <p:nvPr/>
        </p:nvSpPr>
        <p:spPr>
          <a:xfrm>
            <a:off x="1066800" y="147935"/>
            <a:ext cx="5257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Thread use in a Single-User System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470EA-7867-4D70-92AB-595FD50BF7EC}"/>
              </a:ext>
            </a:extLst>
          </p:cNvPr>
          <p:cNvSpPr/>
          <p:nvPr/>
        </p:nvSpPr>
        <p:spPr>
          <a:xfrm>
            <a:off x="1066800" y="2510135"/>
            <a:ext cx="5257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Threads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71E8-A5E1-4C9F-8622-6C563FD011D3}"/>
              </a:ext>
            </a:extLst>
          </p:cNvPr>
          <p:cNvSpPr/>
          <p:nvPr/>
        </p:nvSpPr>
        <p:spPr>
          <a:xfrm>
            <a:off x="1066800" y="3124200"/>
            <a:ext cx="7772400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Several actions that affect all of the threads in a process 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The OS must manage these at the process level.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Examples: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Suspending a process involves suspending all threads of the process 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Termination of a process, terminates all threads within the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4388F-4068-4B76-92AF-EDDEB6C791C8}"/>
              </a:ext>
            </a:extLst>
          </p:cNvPr>
          <p:cNvSpPr/>
          <p:nvPr/>
        </p:nvSpPr>
        <p:spPr>
          <a:xfrm>
            <a:off x="990600" y="838200"/>
            <a:ext cx="7772400" cy="138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Modular program structure:</a:t>
            </a:r>
          </a:p>
          <a:p>
            <a:pPr lvl="1" eaLnBrk="1" hangingPunct="1">
              <a:defRPr/>
            </a:pPr>
            <a:r>
              <a:rPr lang="en-NZ" sz="2000" dirty="0">
                <a:latin typeface="Calibri" pitchFamily="34" charset="0"/>
              </a:rPr>
              <a:t>Threads make it easier to design programs which involve a variety of activities or a variety of sources and destinations of input and output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22538" name="Picture 10" descr="E:\gp image\stick_figure_drawing_three_check_marks_sm_wm.gif">
            <a:extLst>
              <a:ext uri="{FF2B5EF4-FFF2-40B4-BE49-F238E27FC236}">
                <a16:creationId xmlns:a16="http://schemas.microsoft.com/office/drawing/2014/main" id="{205CDC88-AF9C-4A6F-991E-6E84A4CC80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9B755-7A36-4752-955E-8300260CFDF4}"/>
              </a:ext>
            </a:extLst>
          </p:cNvPr>
          <p:cNvSpPr/>
          <p:nvPr/>
        </p:nvSpPr>
        <p:spPr>
          <a:xfrm>
            <a:off x="2362200" y="0"/>
            <a:ext cx="4495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b="1" dirty="0">
                <a:solidFill>
                  <a:schemeClr val="tx2">
                    <a:satMod val="130000"/>
                  </a:schemeClr>
                </a:solidFill>
                <a:latin typeface="Calibri" pitchFamily="34" charset="0"/>
              </a:rPr>
              <a:t>Thread Execution States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02EFE-8611-4236-A8AE-53135A3F7146}"/>
              </a:ext>
            </a:extLst>
          </p:cNvPr>
          <p:cNvSpPr/>
          <p:nvPr/>
        </p:nvSpPr>
        <p:spPr>
          <a:xfrm>
            <a:off x="76200" y="609600"/>
            <a:ext cx="7162800" cy="5324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>
                <a:latin typeface="Calibri" pitchFamily="34" charset="0"/>
              </a:rPr>
              <a:t>The key states for a thread are Running, Ready, and Blocked.</a:t>
            </a:r>
          </a:p>
          <a:p>
            <a:pPr algn="just" eaLnBrk="1" hangingPunct="1">
              <a:defRPr/>
            </a:pPr>
            <a:r>
              <a:rPr lang="en-US" sz="2000" dirty="0">
                <a:latin typeface="Calibri" pitchFamily="34" charset="0"/>
              </a:rPr>
              <a:t>There are four basic thread operations associated with a change in thread state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(1)Spawn (another thread):-</a:t>
            </a:r>
          </a:p>
          <a:p>
            <a:pPr lvl="2" algn="just">
              <a:defRPr/>
            </a:pPr>
            <a:r>
              <a:rPr lang="en-US" sz="2000" dirty="0">
                <a:latin typeface="Calibri" pitchFamily="34" charset="0"/>
              </a:rPr>
              <a:t>When a new process is spawned, a thread for that process is also spawned. </a:t>
            </a:r>
          </a:p>
          <a:p>
            <a:pPr lvl="2" algn="just">
              <a:defRPr/>
            </a:pPr>
            <a:r>
              <a:rPr lang="en-US" sz="2000" dirty="0">
                <a:latin typeface="Calibri" pitchFamily="34" charset="0"/>
              </a:rPr>
              <a:t> A thread within a process may spawn another thread within the same process.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(2)Block:-</a:t>
            </a:r>
          </a:p>
          <a:p>
            <a:pPr lvl="2" algn="just" eaLnBrk="1" hangingPunct="1"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When a thread needs to wait for an event, it will block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(3)Unblock:-</a:t>
            </a:r>
          </a:p>
          <a:p>
            <a:pPr lvl="2" algn="just">
              <a:defRPr/>
            </a:pPr>
            <a:r>
              <a:rPr lang="en-US" sz="2000" dirty="0">
                <a:latin typeface="Calibri" pitchFamily="34" charset="0"/>
              </a:rPr>
              <a:t>When the event for which a thread is blocked occurs, the thread is moved to </a:t>
            </a:r>
          </a:p>
          <a:p>
            <a:pPr lvl="2" algn="just">
              <a:buFontTx/>
              <a:buNone/>
              <a:defRPr/>
            </a:pPr>
            <a:r>
              <a:rPr lang="en-US" sz="2000" dirty="0">
                <a:latin typeface="Calibri" pitchFamily="34" charset="0"/>
              </a:rPr>
              <a:t>   the Ready queue.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(4)Finish :-</a:t>
            </a:r>
          </a:p>
          <a:p>
            <a:pPr lvl="2" algn="just" eaLnBrk="1" hangingPunct="1">
              <a:defRPr/>
            </a:pPr>
            <a:r>
              <a:rPr lang="en-US" sz="2000" dirty="0">
                <a:latin typeface="Calibri" pitchFamily="34" charset="0"/>
              </a:rPr>
              <a:t>When a thread completes, its register context and stacks are </a:t>
            </a:r>
            <a:r>
              <a:rPr lang="en-US" sz="2000" dirty="0" err="1">
                <a:latin typeface="Calibri" pitchFamily="34" charset="0"/>
              </a:rPr>
              <a:t>deallocated</a:t>
            </a: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pic>
        <p:nvPicPr>
          <p:cNvPr id="23558" name="Picture 6" descr="E:\gp image\stick_figures_running_gears_md_wm.gif">
            <a:extLst>
              <a:ext uri="{FF2B5EF4-FFF2-40B4-BE49-F238E27FC236}">
                <a16:creationId xmlns:a16="http://schemas.microsoft.com/office/drawing/2014/main" id="{D9643553-1E64-49BE-9F54-BB14752345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52400"/>
            <a:ext cx="15621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Content Placeholder 3" descr="Fig04_05.gif">
            <a:extLst>
              <a:ext uri="{FF2B5EF4-FFF2-40B4-BE49-F238E27FC236}">
                <a16:creationId xmlns:a16="http://schemas.microsoft.com/office/drawing/2014/main" id="{FD575E48-D72B-4C3E-8560-6895CA14B6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533400"/>
            <a:ext cx="4648200" cy="6223000"/>
          </a:xfrm>
          <a:ln w="127000" cap="sq">
            <a:solidFill>
              <a:srgbClr val="000000"/>
            </a:solidFill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252B3D-2B04-40CA-A238-C1EBC1DE87EC}"/>
              </a:ext>
            </a:extLst>
          </p:cNvPr>
          <p:cNvSpPr/>
          <p:nvPr/>
        </p:nvSpPr>
        <p:spPr>
          <a:xfrm>
            <a:off x="0" y="0"/>
            <a:ext cx="5486400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Calibri" pitchFamily="34" charset="0"/>
              </a:rPr>
              <a:t>Example:-  Adobe PageMaker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7A8F4-77AB-4DA2-B1A0-BA020E228ED3}"/>
              </a:ext>
            </a:extLst>
          </p:cNvPr>
          <p:cNvSpPr/>
          <p:nvPr/>
        </p:nvSpPr>
        <p:spPr>
          <a:xfrm>
            <a:off x="4876800" y="1371600"/>
            <a:ext cx="4114800" cy="341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An example of the use of threads is the Adobe PageMaker application running under a shared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PageMaker is a writing, design, and production tool for desktop publishing.</a:t>
            </a:r>
          </a:p>
        </p:txBody>
      </p:sp>
      <p:pic>
        <p:nvPicPr>
          <p:cNvPr id="27655" name="Picture 7" descr="E:\gp image\stick_figure_running_inside_arrows_300_clr_3322.gif">
            <a:extLst>
              <a:ext uri="{FF2B5EF4-FFF2-40B4-BE49-F238E27FC236}">
                <a16:creationId xmlns:a16="http://schemas.microsoft.com/office/drawing/2014/main" id="{7E0FB941-7E17-42C6-B396-2BE51294F5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800600"/>
            <a:ext cx="22018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31663-4552-418D-A570-E591A57C0C7A}"/>
              </a:ext>
            </a:extLst>
          </p:cNvPr>
          <p:cNvSpPr/>
          <p:nvPr/>
        </p:nvSpPr>
        <p:spPr>
          <a:xfrm>
            <a:off x="762000" y="609600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b="1" dirty="0">
                <a:solidFill>
                  <a:schemeClr val="tx2">
                    <a:satMod val="130000"/>
                  </a:schemeClr>
                </a:solidFill>
                <a:latin typeface="Calibri" pitchFamily="34" charset="0"/>
              </a:rPr>
              <a:t>Categories of Thread Implementation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EB38A-E9A0-4173-83B8-3AE660CF7B1E}"/>
              </a:ext>
            </a:extLst>
          </p:cNvPr>
          <p:cNvSpPr/>
          <p:nvPr/>
        </p:nvSpPr>
        <p:spPr>
          <a:xfrm>
            <a:off x="736600" y="1284456"/>
            <a:ext cx="8305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There are two broad categories of thread implementation: user-level threads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User Level Thread (ULT)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Kernel level Thread (KLT) also called: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kernel-supported threads 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lightweight processes.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E64FF-483F-432E-A86C-D63C7CB2A3B5}"/>
              </a:ext>
            </a:extLst>
          </p:cNvPr>
          <p:cNvSpPr/>
          <p:nvPr/>
        </p:nvSpPr>
        <p:spPr>
          <a:xfrm>
            <a:off x="228600" y="3390900"/>
            <a:ext cx="41148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User Threads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229DD-EB94-4E3D-B123-34CD56896731}"/>
              </a:ext>
            </a:extLst>
          </p:cNvPr>
          <p:cNvSpPr/>
          <p:nvPr/>
        </p:nvSpPr>
        <p:spPr>
          <a:xfrm>
            <a:off x="228600" y="3924300"/>
            <a:ext cx="8686800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Thread management done by user-level threads library </a:t>
            </a: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Supported above the kernel, via a set of library calls at the user level. </a:t>
            </a:r>
          </a:p>
          <a:p>
            <a:pPr marL="800100" lvl="1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Threads do not need to call OS and cause interrupts to kernel - fast.</a:t>
            </a:r>
          </a:p>
          <a:p>
            <a:pPr marL="342900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Example thread libraries:</a:t>
            </a:r>
          </a:p>
          <a:p>
            <a:pPr marL="800100" lvl="1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POSIX threads</a:t>
            </a:r>
            <a:endParaRPr lang="en-US" sz="2000" i="1" dirty="0">
              <a:latin typeface="Calibri" pitchFamily="34" charset="0"/>
            </a:endParaRPr>
          </a:p>
          <a:p>
            <a:pPr marL="800100" lvl="1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Win32 threads</a:t>
            </a:r>
          </a:p>
          <a:p>
            <a:pPr marL="800100" lvl="1" indent="-3429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Java threads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AA465-C995-4640-A6AB-195BBB643499}"/>
              </a:ext>
            </a:extLst>
          </p:cNvPr>
          <p:cNvSpPr/>
          <p:nvPr/>
        </p:nvSpPr>
        <p:spPr>
          <a:xfrm>
            <a:off x="0" y="76200"/>
            <a:ext cx="80772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b="1" dirty="0" err="1">
                <a:solidFill>
                  <a:schemeClr val="tx2">
                    <a:satMod val="130000"/>
                  </a:schemeClr>
                </a:solidFill>
                <a:latin typeface="Calibri" pitchFamily="34" charset="0"/>
              </a:rPr>
              <a:t>Que</a:t>
            </a:r>
            <a:r>
              <a:rPr lang="en-NZ" b="1" dirty="0">
                <a:solidFill>
                  <a:schemeClr val="tx2">
                    <a:satMod val="130000"/>
                  </a:schemeClr>
                </a:solidFill>
                <a:latin typeface="Calibri" pitchFamily="34" charset="0"/>
              </a:rPr>
              <a:t>:- Write a note on categories of thread implementation.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>
            <a:extLst>
              <a:ext uri="{FF2B5EF4-FFF2-40B4-BE49-F238E27FC236}">
                <a16:creationId xmlns:a16="http://schemas.microsoft.com/office/drawing/2014/main" id="{839BB7C1-5D0E-4A9B-AEAF-07820BC37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"/>
            <a:ext cx="8610600" cy="287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65EED2-BAF9-4647-9ACA-FE5BD0E0FED8}"/>
              </a:ext>
            </a:extLst>
          </p:cNvPr>
          <p:cNvSpPr/>
          <p:nvPr/>
        </p:nvSpPr>
        <p:spPr>
          <a:xfrm>
            <a:off x="381000" y="-76199"/>
            <a:ext cx="6858000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User-Level Threads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9089-EC14-418B-B12D-56C79CC5E0BB}"/>
              </a:ext>
            </a:extLst>
          </p:cNvPr>
          <p:cNvSpPr/>
          <p:nvPr/>
        </p:nvSpPr>
        <p:spPr>
          <a:xfrm>
            <a:off x="-15240" y="3455312"/>
            <a:ext cx="9144000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thread management is done by the application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kernel is not aware of the existence of threads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Figure 4.6a illustrates the pure ULT approach.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 application can be programmed to be multithreaded by using a threads library, which is a package of routines for ULT management.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default, an application begins with a single thread and begins running in that thread.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application and its thread are allocated to a single process managed by the kernel.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HEMAL MBA\gp image\stick_figure_walking_reading_book_sm_wm.gif">
            <a:extLst>
              <a:ext uri="{FF2B5EF4-FFF2-40B4-BE49-F238E27FC236}">
                <a16:creationId xmlns:a16="http://schemas.microsoft.com/office/drawing/2014/main" id="{21713BAD-5A69-489C-B40D-EAEB2F46FF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3568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5B5C81-657E-460E-AB55-58398B39B24F}"/>
              </a:ext>
            </a:extLst>
          </p:cNvPr>
          <p:cNvSpPr/>
          <p:nvPr/>
        </p:nvSpPr>
        <p:spPr>
          <a:xfrm>
            <a:off x="609600" y="1066800"/>
            <a:ext cx="7010400" cy="4448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3200" b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Processes and Threads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3200" dirty="0">
                <a:latin typeface="Calibri" pitchFamily="34" charset="0"/>
              </a:rPr>
              <a:t>Multithreading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3200" dirty="0">
                <a:latin typeface="Calibri" pitchFamily="34" charset="0"/>
              </a:rPr>
              <a:t>Thread Functionality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3200" dirty="0">
                <a:latin typeface="Calibri" pitchFamily="34" charset="0"/>
              </a:rPr>
              <a:t>Example—Adobe PageMaker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3200" dirty="0">
                <a:latin typeface="Calibri" pitchFamily="34" charset="0"/>
              </a:rPr>
              <a:t>User-Level and Kernel-Level Threads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3200" dirty="0">
                <a:latin typeface="Calibri" pitchFamily="34" charset="0"/>
              </a:rPr>
              <a:t>Other Arrangements</a:t>
            </a:r>
            <a:endParaRPr lang="en-US" sz="32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8A823-7F40-4C3B-9F49-755D97320E2E}"/>
              </a:ext>
            </a:extLst>
          </p:cNvPr>
          <p:cNvSpPr/>
          <p:nvPr/>
        </p:nvSpPr>
        <p:spPr>
          <a:xfrm>
            <a:off x="2590800" y="304800"/>
            <a:ext cx="4114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latin typeface="Calibri" pitchFamily="34" charset="0"/>
                <a:cs typeface="Times New Roman" pitchFamily="18" charset="0"/>
              </a:rPr>
              <a:t>Topics Covered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C34DB3-0A3F-4D31-95D5-5FB6CEF29B5E}"/>
              </a:ext>
            </a:extLst>
          </p:cNvPr>
          <p:cNvSpPr/>
          <p:nvPr/>
        </p:nvSpPr>
        <p:spPr>
          <a:xfrm>
            <a:off x="304800" y="1447800"/>
            <a:ext cx="457200" cy="22860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D63C24-8F7F-4049-BBD5-37172119C71E}"/>
              </a:ext>
            </a:extLst>
          </p:cNvPr>
          <p:cNvSpPr/>
          <p:nvPr/>
        </p:nvSpPr>
        <p:spPr>
          <a:xfrm>
            <a:off x="381000" y="0"/>
            <a:ext cx="72390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Disadvantages Of User-Level Threads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BD38F-ECEE-4946-B1C9-CD3FFB0554E4}"/>
              </a:ext>
            </a:extLst>
          </p:cNvPr>
          <p:cNvSpPr/>
          <p:nvPr/>
        </p:nvSpPr>
        <p:spPr>
          <a:xfrm>
            <a:off x="76200" y="838200"/>
            <a:ext cx="8915400" cy="4661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Calibri" pitchFamily="34" charset="0"/>
              </a:rPr>
              <a:t>There are two distinct disadvantages of ULTs compared to KLTs: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1.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In a typical OS, many system calls are blocking.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As a result, when a ULT executes a system call, not only is that thread blocked, but 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latin typeface="Calibri" pitchFamily="34" charset="0"/>
              </a:rPr>
              <a:t>    also all of the threads within the process are blocked.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latin typeface="Calibri" pitchFamily="34" charset="0"/>
              </a:rPr>
              <a:t>2.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In a pure ULT strategy, a multithreaded application cannot take advantage of 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latin typeface="Calibri" pitchFamily="34" charset="0"/>
              </a:rPr>
              <a:t>    multiprocessing.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A kernel assigns one process to only one processor at a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000" dirty="0">
                <a:latin typeface="Calibri" pitchFamily="34" charset="0"/>
              </a:rPr>
              <a:t> Therefore, only a single thread within a process can execute at a time.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D98EC-9886-43AD-9798-9C0179F1AD1C}"/>
              </a:ext>
            </a:extLst>
          </p:cNvPr>
          <p:cNvSpPr/>
          <p:nvPr/>
        </p:nvSpPr>
        <p:spPr>
          <a:xfrm>
            <a:off x="381000" y="-76199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solidFill>
                  <a:schemeClr val="tx2">
                    <a:satMod val="130000"/>
                  </a:schemeClr>
                </a:solidFill>
              </a:rPr>
              <a:t>Kernel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-Level Threads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60FD7C-F931-48CE-A594-F747D6748F7D}"/>
              </a:ext>
            </a:extLst>
          </p:cNvPr>
          <p:cNvSpPr txBox="1">
            <a:spLocks/>
          </p:cNvSpPr>
          <p:nvPr/>
        </p:nvSpPr>
        <p:spPr bwMode="auto">
          <a:xfrm>
            <a:off x="3886200" y="609600"/>
            <a:ext cx="5181600" cy="48768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All of the work of thread management is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dirty="0">
                <a:latin typeface="Calibri" pitchFamily="34" charset="0"/>
              </a:rPr>
              <a:t>       done by the kernel.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 There is no thread management code in the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000" dirty="0">
                <a:latin typeface="Calibri" pitchFamily="34" charset="0"/>
              </a:rPr>
              <a:t>  application level.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Figure 4.6b depicts the pure KLT approach.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The kernel maintains context information for the process as a whole and for individual threads within the process.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Scheduling by the kernel is done on a thread basis.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marL="365125" indent="-282575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7" name="Content Placeholder 3" descr="Fig4_6b.gif">
            <a:extLst>
              <a:ext uri="{FF2B5EF4-FFF2-40B4-BE49-F238E27FC236}">
                <a16:creationId xmlns:a16="http://schemas.microsoft.com/office/drawing/2014/main" id="{B314AE87-524F-4819-A9C7-BBA8175F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3657600" cy="556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DA057-F2C0-4109-8E84-42B3C4A0CF08}"/>
              </a:ext>
            </a:extLst>
          </p:cNvPr>
          <p:cNvSpPr/>
          <p:nvPr/>
        </p:nvSpPr>
        <p:spPr>
          <a:xfrm>
            <a:off x="381000" y="40943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dirty="0">
                <a:solidFill>
                  <a:schemeClr val="tx2">
                    <a:satMod val="130000"/>
                  </a:schemeClr>
                </a:solidFill>
              </a:rPr>
              <a:t>Advantages of KLT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A5459-88BF-4807-B044-42AAD5661F2E}"/>
              </a:ext>
            </a:extLst>
          </p:cNvPr>
          <p:cNvSpPr/>
          <p:nvPr/>
        </p:nvSpPr>
        <p:spPr>
          <a:xfrm>
            <a:off x="147320" y="938708"/>
            <a:ext cx="899668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The kernel can simultaneously schedule multiple threads from the same process on multiple processors.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If one thread in a process is blocked, the kernel can schedule another thread of the same process.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Kernel routines themselves can be multithreaded.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NZ" sz="2000" dirty="0">
              <a:latin typeface="Calibr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66A651-77C9-4D84-BBF0-17972E6E19F5}"/>
              </a:ext>
            </a:extLst>
          </p:cNvPr>
          <p:cNvSpPr/>
          <p:nvPr/>
        </p:nvSpPr>
        <p:spPr>
          <a:xfrm>
            <a:off x="152400" y="2971800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dirty="0">
                <a:solidFill>
                  <a:schemeClr val="tx2">
                    <a:satMod val="130000"/>
                  </a:schemeClr>
                </a:solidFill>
              </a:rPr>
              <a:t>Disadvantages of KLT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4088CD-D1A6-45BB-BED6-A28C93B9B6FC}"/>
              </a:ext>
            </a:extLst>
          </p:cNvPr>
          <p:cNvSpPr/>
          <p:nvPr/>
        </p:nvSpPr>
        <p:spPr>
          <a:xfrm>
            <a:off x="147320" y="3810000"/>
            <a:ext cx="572008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The transfer of control from one thread to another within the same process requires  a mode switch to the kernel</a:t>
            </a:r>
          </a:p>
        </p:txBody>
      </p:sp>
      <p:pic>
        <p:nvPicPr>
          <p:cNvPr id="41994" name="Picture 10" descr="E:\gp image\g.gif">
            <a:extLst>
              <a:ext uri="{FF2B5EF4-FFF2-40B4-BE49-F238E27FC236}">
                <a16:creationId xmlns:a16="http://schemas.microsoft.com/office/drawing/2014/main" id="{AB45C3AE-4D0F-472E-99A6-A5A6D6289B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434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Content Placeholder 3" descr="Fig04_06c.gif">
            <a:extLst>
              <a:ext uri="{FF2B5EF4-FFF2-40B4-BE49-F238E27FC236}">
                <a16:creationId xmlns:a16="http://schemas.microsoft.com/office/drawing/2014/main" id="{7C0419A2-B5F7-436B-9000-A7982120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57200"/>
            <a:ext cx="4038600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ED1CE9-7F56-4EAD-98CA-D338603604D3}"/>
              </a:ext>
            </a:extLst>
          </p:cNvPr>
          <p:cNvSpPr/>
          <p:nvPr/>
        </p:nvSpPr>
        <p:spPr>
          <a:xfrm>
            <a:off x="381000" y="-76199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solidFill>
                  <a:schemeClr val="tx2">
                    <a:satMod val="130000"/>
                  </a:schemeClr>
                </a:solidFill>
                <a:latin typeface="Calibri" pitchFamily="34" charset="0"/>
              </a:rPr>
              <a:t>Combined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0BC11-C974-4537-952C-6F4AC410B7C4}"/>
              </a:ext>
            </a:extLst>
          </p:cNvPr>
          <p:cNvSpPr/>
          <p:nvPr/>
        </p:nvSpPr>
        <p:spPr>
          <a:xfrm>
            <a:off x="4191000" y="762000"/>
            <a:ext cx="4800600" cy="4093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Thread creation is done completely in user space, as is the bulk of the scheduling and synchronization of threads within an application.</a:t>
            </a:r>
          </a:p>
          <a:p>
            <a:pPr algn="just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The multiple ULTs from a single application are mapped onto some (smaller or equal) number of KLTs</a:t>
            </a:r>
          </a:p>
          <a:p>
            <a:pPr algn="just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Calibri" pitchFamily="34" charset="0"/>
              </a:rPr>
              <a:t>Multiple threads within the same </a:t>
            </a:r>
          </a:p>
          <a:p>
            <a:pPr algn="just" eaLnBrk="1" hangingPunct="1">
              <a:defRPr/>
            </a:pPr>
            <a:r>
              <a:rPr lang="en-GB" sz="2000" dirty="0">
                <a:latin typeface="Calibri" pitchFamily="34" charset="0"/>
              </a:rPr>
              <a:t>  application can run in parallel on multiple </a:t>
            </a:r>
          </a:p>
          <a:p>
            <a:pPr algn="just" eaLnBrk="1" hangingPunct="1">
              <a:defRPr/>
            </a:pPr>
            <a:r>
              <a:rPr lang="en-GB" sz="2000" dirty="0">
                <a:latin typeface="Calibri" pitchFamily="34" charset="0"/>
              </a:rPr>
              <a:t>  processors, and a blocking system call need </a:t>
            </a:r>
          </a:p>
          <a:p>
            <a:pPr algn="just" eaLnBrk="1" hangingPunct="1">
              <a:defRPr/>
            </a:pPr>
            <a:r>
              <a:rPr lang="en-GB" sz="2000" dirty="0">
                <a:latin typeface="Calibri" pitchFamily="34" charset="0"/>
              </a:rPr>
              <a:t>  not block the entire process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Content Placeholder 4" descr="Table04_02.gif">
            <a:extLst>
              <a:ext uri="{FF2B5EF4-FFF2-40B4-BE49-F238E27FC236}">
                <a16:creationId xmlns:a16="http://schemas.microsoft.com/office/drawing/2014/main" id="{7CEE43E4-F138-4CD1-B477-7146A6911D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533400"/>
            <a:ext cx="8839200" cy="5638800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890EC6-4C92-402A-B73D-05058A938041}"/>
              </a:ext>
            </a:extLst>
          </p:cNvPr>
          <p:cNvSpPr/>
          <p:nvPr/>
        </p:nvSpPr>
        <p:spPr>
          <a:xfrm>
            <a:off x="381000" y="-76199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solidFill>
                  <a:schemeClr val="tx2">
                    <a:satMod val="130000"/>
                  </a:schemeClr>
                </a:solidFill>
              </a:rPr>
              <a:t>Relationship Between Thread and Processes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DB210818-FD62-41D6-9834-5D2C00F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2742"/>
            <a:ext cx="8458200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Q-1: Write a note on Relationship between Thread &amp; Processes.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(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comparision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and difference)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Q-2:  Explain The two broad categories of Threads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23A5B-7B68-453D-89F4-0CDBFCE8822A}"/>
              </a:ext>
            </a:extLst>
          </p:cNvPr>
          <p:cNvSpPr/>
          <p:nvPr/>
        </p:nvSpPr>
        <p:spPr>
          <a:xfrm>
            <a:off x="381000" y="-76199"/>
            <a:ext cx="6858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solidFill>
                  <a:schemeClr val="tx2">
                    <a:satMod val="130000"/>
                  </a:schemeClr>
                </a:solidFill>
              </a:rPr>
              <a:t>Questions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9158" name="Picture 6" descr="E:\gp image\bb6246c85c65ddd0b35f8e6a817cb256.jpg">
            <a:extLst>
              <a:ext uri="{FF2B5EF4-FFF2-40B4-BE49-F238E27FC236}">
                <a16:creationId xmlns:a16="http://schemas.microsoft.com/office/drawing/2014/main" id="{937B2AEC-7135-482D-854E-618A6701B4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33700"/>
            <a:ext cx="25431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B4FFDE10-F048-4472-A659-A33468EE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0179" name="Content Placeholder 3" descr="thank_you_boing_sm_wm.gif">
            <a:extLst>
              <a:ext uri="{FF2B5EF4-FFF2-40B4-BE49-F238E27FC236}">
                <a16:creationId xmlns:a16="http://schemas.microsoft.com/office/drawing/2014/main" id="{299A54B6-ACF9-4358-8D6C-A096E2B713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3555206"/>
            <a:ext cx="1047750" cy="10477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A96A3-BE5B-401A-95A9-67EC7213E5FA}"/>
              </a:ext>
            </a:extLst>
          </p:cNvPr>
          <p:cNvSpPr/>
          <p:nvPr/>
        </p:nvSpPr>
        <p:spPr>
          <a:xfrm>
            <a:off x="2362200" y="304800"/>
            <a:ext cx="4495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latin typeface="Calibri" pitchFamily="34" charset="0"/>
              </a:rPr>
              <a:t>Processes and Threads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1165F-5DBA-467D-B4CA-FA0ED3B3D7A0}"/>
              </a:ext>
            </a:extLst>
          </p:cNvPr>
          <p:cNvSpPr/>
          <p:nvPr/>
        </p:nvSpPr>
        <p:spPr>
          <a:xfrm>
            <a:off x="152400" y="838200"/>
            <a:ext cx="8915400" cy="5374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100" dirty="0">
                <a:latin typeface="Calibri" pitchFamily="34" charset="0"/>
              </a:rPr>
              <a:t>Processes have two characteristics: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100" b="1" dirty="0">
                <a:latin typeface="Calibri" pitchFamily="34" charset="0"/>
              </a:rPr>
              <a:t>Resource ownership </a:t>
            </a:r>
            <a:r>
              <a:rPr lang="en-US" sz="2100" dirty="0">
                <a:latin typeface="Calibri" pitchFamily="34" charset="0"/>
              </a:rPr>
              <a:t>–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Calibri" pitchFamily="34" charset="0"/>
              </a:rPr>
              <a:t>Process includes a virtual address space to hold the process image.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Calibri" pitchFamily="34" charset="0"/>
              </a:rPr>
              <a:t>From time to time, a process may be allocated control or ownership of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100" dirty="0">
                <a:latin typeface="Calibri" pitchFamily="34" charset="0"/>
              </a:rPr>
              <a:t>resources, such as main memory, I/O channels, I/O devices, and files.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100" b="1" dirty="0">
                <a:latin typeface="Calibri" pitchFamily="34" charset="0"/>
              </a:rPr>
              <a:t>Scheduling/execution</a:t>
            </a:r>
            <a:r>
              <a:rPr lang="en-US" sz="2100" dirty="0">
                <a:latin typeface="Calibri" pitchFamily="34" charset="0"/>
              </a:rPr>
              <a:t> –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Calibri" pitchFamily="34" charset="0"/>
              </a:rPr>
              <a:t>Follows an execution path that may be interleaved with other processes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Calibri" pitchFamily="34" charset="0"/>
              </a:rPr>
              <a:t>These two characteristics are treated independently by the operating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Calibri" pitchFamily="34" charset="0"/>
              </a:rPr>
              <a:t>The unit of dispatching is referred to as a </a:t>
            </a:r>
            <a:r>
              <a:rPr lang="en-US" sz="2100" b="1" dirty="0">
                <a:latin typeface="Calibri" pitchFamily="34" charset="0"/>
              </a:rPr>
              <a:t>thread </a:t>
            </a:r>
            <a:r>
              <a:rPr lang="en-US" sz="2100" dirty="0">
                <a:latin typeface="Calibri" pitchFamily="34" charset="0"/>
              </a:rPr>
              <a:t>or lightweight process.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Calibri" pitchFamily="34" charset="0"/>
              </a:rPr>
              <a:t>The unit of resource ownership is referred to as a process or </a:t>
            </a:r>
            <a:r>
              <a:rPr lang="en-US" sz="2100" b="1" dirty="0">
                <a:latin typeface="Calibri" pitchFamily="34" charset="0"/>
              </a:rPr>
              <a:t>task.</a:t>
            </a:r>
          </a:p>
        </p:txBody>
      </p:sp>
      <p:pic>
        <p:nvPicPr>
          <p:cNvPr id="10246" name="Picture 6" descr="E:\gp image\solution_group_thinking_sm_wm.gif">
            <a:extLst>
              <a:ext uri="{FF2B5EF4-FFF2-40B4-BE49-F238E27FC236}">
                <a16:creationId xmlns:a16="http://schemas.microsoft.com/office/drawing/2014/main" id="{9FCD3EE3-D10D-4CE5-8BC9-EC36720CE8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653719" cy="165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78F806-709D-4E30-9E2C-0D6E3F499B12}"/>
              </a:ext>
            </a:extLst>
          </p:cNvPr>
          <p:cNvSpPr/>
          <p:nvPr/>
        </p:nvSpPr>
        <p:spPr>
          <a:xfrm>
            <a:off x="2438400" y="0"/>
            <a:ext cx="4495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latin typeface="Calibri" pitchFamily="34" charset="0"/>
              </a:rPr>
              <a:t>Threads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B9C1-8414-4C20-9C2B-8F0457C46777}"/>
              </a:ext>
            </a:extLst>
          </p:cNvPr>
          <p:cNvSpPr/>
          <p:nvPr/>
        </p:nvSpPr>
        <p:spPr>
          <a:xfrm>
            <a:off x="76200" y="990600"/>
            <a:ext cx="9067800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 A thread is a single sequence stream within a process.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 Because threads have some of the properties of processes, They are called lightweight processes.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A thread (or lightweight process) 	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program counter, register set and stack space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A thread shares the following with peer threads: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code section, data section and OS resources (open files, signals)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Calibri" pitchFamily="34" charset="0"/>
              </a:rPr>
              <a:t>Threads share code section, data section etc with other threads so the threads are not independent of one another like processes.</a:t>
            </a: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Calibri" pitchFamily="34" charset="0"/>
            </a:endParaRPr>
          </a:p>
        </p:txBody>
      </p:sp>
      <p:pic>
        <p:nvPicPr>
          <p:cNvPr id="11270" name="Picture 6" descr="E:\gp image\puzzle_pie_chart_PA_sm_wm.gif">
            <a:extLst>
              <a:ext uri="{FF2B5EF4-FFF2-40B4-BE49-F238E27FC236}">
                <a16:creationId xmlns:a16="http://schemas.microsoft.com/office/drawing/2014/main" id="{0124A1A6-59DE-4AB5-AA63-4173142D13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1981200" cy="137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BE999C-CC43-4F6C-B490-4A3FF70465BC}"/>
              </a:ext>
            </a:extLst>
          </p:cNvPr>
          <p:cNvSpPr/>
          <p:nvPr/>
        </p:nvSpPr>
        <p:spPr>
          <a:xfrm>
            <a:off x="3200400" y="1371600"/>
            <a:ext cx="5715000" cy="446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indent="-283464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u="sng" dirty="0">
                <a:latin typeface="Calibri" pitchFamily="34" charset="0"/>
              </a:rPr>
              <a:t>Comparison between Process and Threads:-</a:t>
            </a:r>
          </a:p>
          <a:p>
            <a:pPr marL="365760" indent="-283464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 u="sng" dirty="0">
                <a:latin typeface="Calibri" pitchFamily="34" charset="0"/>
              </a:rPr>
              <a:t>Similarities</a:t>
            </a:r>
            <a:r>
              <a:rPr lang="en-GB" sz="2400" b="1" dirty="0">
                <a:latin typeface="Calibri" pitchFamily="34" charset="0"/>
              </a:rPr>
              <a:t>:-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AutoNum type="arabicParenR"/>
              <a:defRPr/>
            </a:pPr>
            <a:r>
              <a:rPr lang="en-GB" sz="2400" dirty="0">
                <a:latin typeface="Calibri" pitchFamily="34" charset="0"/>
              </a:rPr>
              <a:t>Like processes threads share CPU and only one thread Running at a time.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AutoNum type="arabicParenR"/>
              <a:defRPr/>
            </a:pPr>
            <a:r>
              <a:rPr lang="en-GB" sz="2400" dirty="0">
                <a:latin typeface="Calibri" pitchFamily="34" charset="0"/>
              </a:rPr>
              <a:t>Like processes, threads within a process execute sequentially.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AutoNum type="arabicParenR"/>
              <a:defRPr/>
            </a:pPr>
            <a:endParaRPr lang="en-GB" sz="2400" dirty="0">
              <a:latin typeface="Calibri" pitchFamily="34" charset="0"/>
            </a:endParaRPr>
          </a:p>
        </p:txBody>
      </p:sp>
      <p:pic>
        <p:nvPicPr>
          <p:cNvPr id="12291" name="Picture 3" descr="E:\gp image\stick_figure_presenting_with_pen_md_wm.gif">
            <a:extLst>
              <a:ext uri="{FF2B5EF4-FFF2-40B4-BE49-F238E27FC236}">
                <a16:creationId xmlns:a16="http://schemas.microsoft.com/office/drawing/2014/main" id="{C17B7DA4-7845-47FE-B507-58D456853A7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934551-142C-45C1-A2E6-574505D39B6C}"/>
              </a:ext>
            </a:extLst>
          </p:cNvPr>
          <p:cNvGraphicFramePr>
            <a:graphicFrameLocks noGrp="1"/>
          </p:cNvGraphicFramePr>
          <p:nvPr/>
        </p:nvGraphicFramePr>
        <p:xfrm>
          <a:off x="0" y="381000"/>
          <a:ext cx="9143999" cy="64231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17">
                <a:tc>
                  <a:txBody>
                    <a:bodyPr/>
                    <a:lstStyle/>
                    <a:p>
                      <a:r>
                        <a:rPr lang="en-GB" sz="1800" dirty="0"/>
                        <a:t>SR.</a:t>
                      </a:r>
                      <a:r>
                        <a:rPr lang="en-GB" sz="1800" baseline="0" dirty="0"/>
                        <a:t> NO: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 PROCESSES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THREADS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594"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Process</a:t>
                      </a:r>
                      <a:r>
                        <a:rPr lang="en-GB" sz="1800" baseline="0" dirty="0"/>
                        <a:t> is unit of allocation i.e. Resources, privileges, etc.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Threads are unit of execution which includes pc,sp and register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797"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Each process has one or more threads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Each thread belongs to one process.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10">
                <a:tc>
                  <a:txBody>
                    <a:bodyPr/>
                    <a:lstStyle/>
                    <a:p>
                      <a:r>
                        <a:rPr lang="en-GB" sz="1800" dirty="0"/>
                        <a:t>3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 process communication is expensive </a:t>
                      </a:r>
                      <a:r>
                        <a:rPr lang="en-GB" sz="1800" dirty="0" err="1"/>
                        <a:t>i.e</a:t>
                      </a:r>
                      <a:r>
                        <a:rPr lang="en-GB" sz="1800" dirty="0"/>
                        <a:t> Context switching required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 thread communication is cheap. Don't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dirty="0"/>
                        <a:t>required process switching.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594">
                <a:tc>
                  <a:txBody>
                    <a:bodyPr/>
                    <a:lstStyle/>
                    <a:p>
                      <a:r>
                        <a:rPr lang="en-GB" sz="1800" dirty="0"/>
                        <a:t>4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These are secure because one</a:t>
                      </a:r>
                      <a:r>
                        <a:rPr lang="en-GB" sz="1800" baseline="0" dirty="0"/>
                        <a:t> process can not corrupt another process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These are not secure because a thread can write memory used by another</a:t>
                      </a:r>
                      <a:r>
                        <a:rPr lang="en-GB" sz="1800" baseline="0" dirty="0"/>
                        <a:t> thread.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797">
                <a:tc>
                  <a:txBody>
                    <a:bodyPr/>
                    <a:lstStyle/>
                    <a:p>
                      <a:r>
                        <a:rPr lang="en-GB" sz="1800" dirty="0"/>
                        <a:t>5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Take more time to create a process.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Takes less time to create a thread.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797">
                <a:tc>
                  <a:txBody>
                    <a:bodyPr/>
                    <a:lstStyle/>
                    <a:p>
                      <a:r>
                        <a:rPr lang="en-GB" sz="1800" dirty="0"/>
                        <a:t>6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Take more time to terminate a process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Takes less time to terminate a thread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17">
                <a:tc>
                  <a:txBody>
                    <a:bodyPr/>
                    <a:lstStyle/>
                    <a:p>
                      <a:r>
                        <a:rPr lang="en-GB" sz="1800" dirty="0"/>
                        <a:t>7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Take more time to switch between processes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Take less time to switch between threads</a:t>
                      </a:r>
                    </a:p>
                    <a:p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0797">
                <a:tc>
                  <a:txBody>
                    <a:bodyPr/>
                    <a:lstStyle/>
                    <a:p>
                      <a:r>
                        <a:rPr lang="en-GB" sz="1800" dirty="0"/>
                        <a:t>8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It</a:t>
                      </a:r>
                      <a:r>
                        <a:rPr lang="en-GB" sz="1800" baseline="0" dirty="0"/>
                        <a:t> has more communication overheads</a:t>
                      </a:r>
                      <a:endParaRPr lang="en-GB" sz="1800" i="1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It has less communication overheads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6305">
                <a:tc>
                  <a:txBody>
                    <a:bodyPr/>
                    <a:lstStyle/>
                    <a:p>
                      <a:r>
                        <a:rPr lang="en-GB" sz="1800" dirty="0"/>
                        <a:t>9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Processes</a:t>
                      </a:r>
                      <a:r>
                        <a:rPr lang="en-GB" sz="1800" baseline="0" dirty="0"/>
                        <a:t> are independent of one another.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Threads are not independent of one another.</a:t>
                      </a:r>
                      <a:endParaRPr lang="en-GB" sz="1800" dirty="0">
                        <a:latin typeface="Calibri" pitchFamily="34" charset="0"/>
                      </a:endParaRP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50CE13-60AF-422D-9F78-D2B3F6A69F4B}"/>
              </a:ext>
            </a:extLst>
          </p:cNvPr>
          <p:cNvSpPr txBox="1">
            <a:spLocks/>
          </p:cNvSpPr>
          <p:nvPr/>
        </p:nvSpPr>
        <p:spPr bwMode="auto">
          <a:xfrm>
            <a:off x="381000" y="0"/>
            <a:ext cx="25908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Tx/>
              <a:buNone/>
              <a:defRPr/>
            </a:pPr>
            <a:r>
              <a:rPr lang="en-GB" u="sng" dirty="0">
                <a:solidFill>
                  <a:schemeClr val="tx1"/>
                </a:solidFill>
              </a:rPr>
              <a:t>Differences:-</a:t>
            </a:r>
          </a:p>
          <a:p>
            <a:pPr marL="365125" indent="-282575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Content Placeholder 3" descr="Fig04_01.gif">
            <a:extLst>
              <a:ext uri="{FF2B5EF4-FFF2-40B4-BE49-F238E27FC236}">
                <a16:creationId xmlns:a16="http://schemas.microsoft.com/office/drawing/2014/main" id="{EC637326-9090-445E-8653-90ECF18CB1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560" y="1956415"/>
            <a:ext cx="7086600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23B707-9C90-4541-8490-BB78C0B5D780}"/>
              </a:ext>
            </a:extLst>
          </p:cNvPr>
          <p:cNvSpPr/>
          <p:nvPr/>
        </p:nvSpPr>
        <p:spPr>
          <a:xfrm>
            <a:off x="2438400" y="76200"/>
            <a:ext cx="4495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b="1" dirty="0">
                <a:latin typeface="Calibri" pitchFamily="34" charset="0"/>
              </a:rPr>
              <a:t>Multithreading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B39A33-6DC4-44B5-BDEF-2B730A525C23}"/>
              </a:ext>
            </a:extLst>
          </p:cNvPr>
          <p:cNvSpPr/>
          <p:nvPr/>
        </p:nvSpPr>
        <p:spPr>
          <a:xfrm>
            <a:off x="238760" y="1065917"/>
            <a:ext cx="667512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NZ" sz="2000" dirty="0">
                <a:latin typeface="Calibri" pitchFamily="34" charset="0"/>
              </a:rPr>
              <a:t>The ability of an OS to support multiple, concurrent paths of execution within a single process.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14343" name="Picture 7" descr="E:\gp image\green_leader_running_the_race_md_wm.gif">
            <a:extLst>
              <a:ext uri="{FF2B5EF4-FFF2-40B4-BE49-F238E27FC236}">
                <a16:creationId xmlns:a16="http://schemas.microsoft.com/office/drawing/2014/main" id="{C2C7F99E-55F7-4A93-82A2-3128574340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880" y="-1524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4749-676D-4546-94B2-6D59F24340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80" y="4763770"/>
            <a:ext cx="8346440" cy="2286000"/>
          </a:xfrm>
        </p:spPr>
        <p:txBody>
          <a:bodyPr>
            <a:normAutofit/>
          </a:bodyPr>
          <a:lstStyle/>
          <a:p>
            <a:pPr eaLnBrk="1" hangingPunct="1"/>
            <a:r>
              <a:rPr lang="en-NZ" altLang="en-US" sz="2400" dirty="0"/>
              <a:t>MS-DOS supports a single user process and a single thread. </a:t>
            </a:r>
          </a:p>
          <a:p>
            <a:pPr eaLnBrk="1" hangingPunct="1"/>
            <a:r>
              <a:rPr lang="en-NZ" altLang="en-US" sz="2400" dirty="0"/>
              <a:t>Some UNIX, support multiple user processes but only support one thread per process</a:t>
            </a:r>
          </a:p>
        </p:txBody>
      </p:sp>
      <p:pic>
        <p:nvPicPr>
          <p:cNvPr id="15363" name="Content Placeholder 3" descr="Fig04_01.gif">
            <a:extLst>
              <a:ext uri="{FF2B5EF4-FFF2-40B4-BE49-F238E27FC236}">
                <a16:creationId xmlns:a16="http://schemas.microsoft.com/office/drawing/2014/main" id="{EDB91784-E3F6-467A-A1AC-E4F7AF97F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1524000"/>
            <a:ext cx="4141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:\poly\H\research\stallings\new\ch4\1proc1thread (topleft).gif">
            <a:extLst>
              <a:ext uri="{FF2B5EF4-FFF2-40B4-BE49-F238E27FC236}">
                <a16:creationId xmlns:a16="http://schemas.microsoft.com/office/drawing/2014/main" id="{965ECFDF-1F49-4143-B430-3991FA78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54175"/>
            <a:ext cx="1981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S:\poly\H\research\stallings\new\ch4\many proc 1 thead (bot left).gif">
            <a:extLst>
              <a:ext uri="{FF2B5EF4-FFF2-40B4-BE49-F238E27FC236}">
                <a16:creationId xmlns:a16="http://schemas.microsoft.com/office/drawing/2014/main" id="{3B603669-DA8B-458A-B266-C37F55DC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16200"/>
            <a:ext cx="1970088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:\poly\H\research\stallings\new\ch4\1proc1thread (topleft).gif">
            <a:extLst>
              <a:ext uri="{FF2B5EF4-FFF2-40B4-BE49-F238E27FC236}">
                <a16:creationId xmlns:a16="http://schemas.microsoft.com/office/drawing/2014/main" id="{CF86DDFE-B8DF-4C2F-B646-81AF975F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32099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S:\poly\H\research\stallings\new\ch4\many proc 1 thead (bot left).gif">
            <a:extLst>
              <a:ext uri="{FF2B5EF4-FFF2-40B4-BE49-F238E27FC236}">
                <a16:creationId xmlns:a16="http://schemas.microsoft.com/office/drawing/2014/main" id="{B4473678-D1BE-4DD0-A490-A3A8A4E5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752600"/>
            <a:ext cx="32289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3" descr="Fig04_01.gif">
            <a:extLst>
              <a:ext uri="{FF2B5EF4-FFF2-40B4-BE49-F238E27FC236}">
                <a16:creationId xmlns:a16="http://schemas.microsoft.com/office/drawing/2014/main" id="{69B3E6A2-61E5-42BB-B1A1-20FFEDD3C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4141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E22A1C-FC1E-46C7-8061-882228C6B83E}"/>
              </a:ext>
            </a:extLst>
          </p:cNvPr>
          <p:cNvSpPr/>
          <p:nvPr/>
        </p:nvSpPr>
        <p:spPr>
          <a:xfrm>
            <a:off x="1066800" y="381000"/>
            <a:ext cx="5257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NZ" sz="2400" dirty="0">
                <a:solidFill>
                  <a:schemeClr val="tx2">
                    <a:satMod val="130000"/>
                  </a:schemeClr>
                </a:solidFill>
              </a:rPr>
              <a:t>Single Thread Approaches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0833 0.08889 " pathEditMode="relative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5.18519E-6 L 0.10001 -0.08888 " pathEditMode="relative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404F-8B93-47DE-8921-A193FC323B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683443"/>
            <a:ext cx="9067800" cy="24765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Java run-time environment is a single process with multiple threads</a:t>
            </a:r>
          </a:p>
          <a:p>
            <a:pPr eaLnBrk="1" hangingPunct="1"/>
            <a:r>
              <a:rPr lang="en-NZ" altLang="en-US" sz="2400" dirty="0"/>
              <a:t>Multiple processes </a:t>
            </a:r>
            <a:r>
              <a:rPr lang="en-NZ" altLang="en-US" sz="2400" b="1" i="1" dirty="0"/>
              <a:t>and </a:t>
            </a:r>
            <a:r>
              <a:rPr lang="en-NZ" altLang="en-US" sz="2400" dirty="0"/>
              <a:t>threads are found in Windows, Solaris, and many modern versions of UNIX</a:t>
            </a:r>
            <a:endParaRPr lang="en-US" altLang="en-US" sz="2400" dirty="0"/>
          </a:p>
        </p:txBody>
      </p:sp>
      <p:pic>
        <p:nvPicPr>
          <p:cNvPr id="16387" name="Content Placeholder 3" descr="Fig04_01.gif">
            <a:extLst>
              <a:ext uri="{FF2B5EF4-FFF2-40B4-BE49-F238E27FC236}">
                <a16:creationId xmlns:a16="http://schemas.microsoft.com/office/drawing/2014/main" id="{4889D1A5-1239-4435-A8FF-D57F5A6E1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1371600"/>
            <a:ext cx="4141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S:\poly\H\research\stallings\new\ch4\1 proc many thread (top right).gif">
            <a:extLst>
              <a:ext uri="{FF2B5EF4-FFF2-40B4-BE49-F238E27FC236}">
                <a16:creationId xmlns:a16="http://schemas.microsoft.com/office/drawing/2014/main" id="{AD926CE6-E30E-47F2-93B4-9F4EE233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1533525"/>
            <a:ext cx="2133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:\poly\H\research\stallings\new\ch4\1 proc many thread (top right).gif">
            <a:extLst>
              <a:ext uri="{FF2B5EF4-FFF2-40B4-BE49-F238E27FC236}">
                <a16:creationId xmlns:a16="http://schemas.microsoft.com/office/drawing/2014/main" id="{4DC6A96F-8786-4B3F-985E-E6D8969E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33147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:\poly\H\research\stallings\new\ch4\many proc many thread (bot right).gif">
            <a:extLst>
              <a:ext uri="{FF2B5EF4-FFF2-40B4-BE49-F238E27FC236}">
                <a16:creationId xmlns:a16="http://schemas.microsoft.com/office/drawing/2014/main" id="{EDD7B2CC-9B1E-4082-9F4E-70FBF9F42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809750"/>
            <a:ext cx="33909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S:\poly\H\research\stallings\new\ch4\many proc many thread (bot right).gif">
            <a:extLst>
              <a:ext uri="{FF2B5EF4-FFF2-40B4-BE49-F238E27FC236}">
                <a16:creationId xmlns:a16="http://schemas.microsoft.com/office/drawing/2014/main" id="{58743E0E-FBCF-4D71-914C-819454C84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2492375"/>
            <a:ext cx="22494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 descr="Fig04_01.gif">
            <a:extLst>
              <a:ext uri="{FF2B5EF4-FFF2-40B4-BE49-F238E27FC236}">
                <a16:creationId xmlns:a16="http://schemas.microsoft.com/office/drawing/2014/main" id="{6109EED6-E054-4775-8148-85C382C4C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1371600"/>
            <a:ext cx="4141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C875C5-5DA5-42CE-90BA-81BEAF014220}"/>
              </a:ext>
            </a:extLst>
          </p:cNvPr>
          <p:cNvSpPr/>
          <p:nvPr/>
        </p:nvSpPr>
        <p:spPr>
          <a:xfrm>
            <a:off x="1066800" y="381000"/>
            <a:ext cx="52578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Multithreading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25659E-6 L -0.10001 0.07768 " pathEditMode="relative" ptsTypes="AA">
                                      <p:cBhvr>
                                        <p:cTn id="1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88709E-6 L -0.11666 -0.08885 " pathEditMode="relative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4518</TotalTime>
  <Words>2469</Words>
  <Application>Microsoft Office PowerPoint</Application>
  <PresentationFormat>On-screen Show (4:3)</PresentationFormat>
  <Paragraphs>293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Arial</vt:lpstr>
      <vt:lpstr>Gill Sans MT</vt:lpstr>
      <vt:lpstr>Wingdings 2</vt:lpstr>
      <vt:lpstr>Verdana</vt:lpstr>
      <vt:lpstr>Times New Roman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joshi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hemal</dc:creator>
  <cp:lastModifiedBy>Riddhi Joshi</cp:lastModifiedBy>
  <cp:revision>795</cp:revision>
  <dcterms:created xsi:type="dcterms:W3CDTF">2011-05-30T19:03:01Z</dcterms:created>
  <dcterms:modified xsi:type="dcterms:W3CDTF">2018-01-19T06:35:22Z</dcterms:modified>
</cp:coreProperties>
</file>