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2"/>
  </p:notesMasterIdLst>
  <p:handoutMasterIdLst>
    <p:handoutMasterId r:id="rId83"/>
  </p:handoutMasterIdLst>
  <p:sldIdLst>
    <p:sldId id="256" r:id="rId2"/>
    <p:sldId id="386" r:id="rId3"/>
    <p:sldId id="257" r:id="rId4"/>
    <p:sldId id="260" r:id="rId5"/>
    <p:sldId id="384" r:id="rId6"/>
    <p:sldId id="263" r:id="rId7"/>
    <p:sldId id="269" r:id="rId8"/>
    <p:sldId id="276" r:id="rId9"/>
    <p:sldId id="420" r:id="rId10"/>
    <p:sldId id="287" r:id="rId11"/>
    <p:sldId id="288" r:id="rId12"/>
    <p:sldId id="289" r:id="rId13"/>
    <p:sldId id="290" r:id="rId14"/>
    <p:sldId id="294" r:id="rId15"/>
    <p:sldId id="292" r:id="rId16"/>
    <p:sldId id="293" r:id="rId17"/>
    <p:sldId id="421" r:id="rId18"/>
    <p:sldId id="296" r:id="rId19"/>
    <p:sldId id="297" r:id="rId20"/>
    <p:sldId id="396" r:id="rId21"/>
    <p:sldId id="397" r:id="rId22"/>
    <p:sldId id="398" r:id="rId23"/>
    <p:sldId id="399" r:id="rId24"/>
    <p:sldId id="400" r:id="rId25"/>
    <p:sldId id="401" r:id="rId26"/>
    <p:sldId id="389" r:id="rId27"/>
    <p:sldId id="298" r:id="rId28"/>
    <p:sldId id="300" r:id="rId29"/>
    <p:sldId id="395" r:id="rId30"/>
    <p:sldId id="390" r:id="rId31"/>
    <p:sldId id="391" r:id="rId32"/>
    <p:sldId id="392" r:id="rId33"/>
    <p:sldId id="393" r:id="rId34"/>
    <p:sldId id="394" r:id="rId35"/>
    <p:sldId id="305" r:id="rId36"/>
    <p:sldId id="307" r:id="rId37"/>
    <p:sldId id="402" r:id="rId38"/>
    <p:sldId id="309" r:id="rId39"/>
    <p:sldId id="403" r:id="rId40"/>
    <p:sldId id="312" r:id="rId41"/>
    <p:sldId id="318" r:id="rId42"/>
    <p:sldId id="319" r:id="rId43"/>
    <p:sldId id="404" r:id="rId44"/>
    <p:sldId id="405" r:id="rId45"/>
    <p:sldId id="406" r:id="rId46"/>
    <p:sldId id="322" r:id="rId47"/>
    <p:sldId id="422" r:id="rId48"/>
    <p:sldId id="340" r:id="rId49"/>
    <p:sldId id="342" r:id="rId50"/>
    <p:sldId id="343" r:id="rId51"/>
    <p:sldId id="345" r:id="rId52"/>
    <p:sldId id="347" r:id="rId53"/>
    <p:sldId id="346" r:id="rId54"/>
    <p:sldId id="348" r:id="rId55"/>
    <p:sldId id="423" r:id="rId56"/>
    <p:sldId id="354" r:id="rId57"/>
    <p:sldId id="355" r:id="rId58"/>
    <p:sldId id="411" r:id="rId59"/>
    <p:sldId id="358" r:id="rId60"/>
    <p:sldId id="360" r:id="rId61"/>
    <p:sldId id="363" r:id="rId62"/>
    <p:sldId id="364" r:id="rId63"/>
    <p:sldId id="365" r:id="rId64"/>
    <p:sldId id="366" r:id="rId65"/>
    <p:sldId id="367" r:id="rId66"/>
    <p:sldId id="368" r:id="rId67"/>
    <p:sldId id="369" r:id="rId68"/>
    <p:sldId id="371" r:id="rId69"/>
    <p:sldId id="372" r:id="rId70"/>
    <p:sldId id="424" r:id="rId71"/>
    <p:sldId id="374" r:id="rId72"/>
    <p:sldId id="375" r:id="rId73"/>
    <p:sldId id="376" r:id="rId74"/>
    <p:sldId id="415" r:id="rId75"/>
    <p:sldId id="413" r:id="rId76"/>
    <p:sldId id="416" r:id="rId77"/>
    <p:sldId id="418" r:id="rId78"/>
    <p:sldId id="380" r:id="rId79"/>
    <p:sldId id="419" r:id="rId80"/>
    <p:sldId id="382"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A129F6-36D4-47D0-ACD4-DBFDC6435700}" type="datetimeFigureOut">
              <a:rPr lang="en-US" smtClean="0"/>
              <a:pPr/>
              <a:t>1/16/2019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39B9ED-918A-41F2-B50C-91035F5970E7}"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49849F-19C3-451E-823E-32E5AF8DE8FA}" type="datetimeFigureOut">
              <a:rPr lang="en-US" smtClean="0"/>
              <a:pPr/>
              <a:t>1/16/2019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E1DCD-36AE-4CA4-871B-C50C7BF862C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52E1DCD-36AE-4CA4-871B-C50C7BF862CA}"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An example of a semaphore</a:t>
            </a:r>
          </a:p>
        </p:txBody>
      </p:sp>
      <p:sp>
        <p:nvSpPr>
          <p:cNvPr id="4" name="Slide Number Placeholder 3"/>
          <p:cNvSpPr>
            <a:spLocks noGrp="1"/>
          </p:cNvSpPr>
          <p:nvPr>
            <p:ph type="sldNum" sz="quarter" idx="5"/>
          </p:nvPr>
        </p:nvSpPr>
        <p:spPr/>
        <p:txBody>
          <a:bodyPr/>
          <a:lstStyle/>
          <a:p>
            <a:pPr>
              <a:defRPr/>
            </a:pPr>
            <a:fld id="{50B3928A-EB00-452F-B79C-BDDB028248EA}" type="slidenum">
              <a:rPr lang="en-US" smtClean="0"/>
              <a:pPr>
                <a:defRPr/>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br>
              <a:rPr lang="en-US"/>
            </a:br>
            <a:r>
              <a:rPr lang="en-US"/>
              <a:t>A more restrictive semaphore which may only have the value of 0 or 1</a:t>
            </a:r>
          </a:p>
          <a:p>
            <a:endParaRPr lang="en-US"/>
          </a:p>
          <a:p>
            <a:r>
              <a:rPr lang="en-NZ"/>
              <a:t>A similar concept related to the binary semaphore is the </a:t>
            </a:r>
            <a:r>
              <a:rPr lang="en-NZ" b="1"/>
              <a:t>mutex</a:t>
            </a:r>
            <a:r>
              <a:rPr lang="en-NZ"/>
              <a:t>.</a:t>
            </a:r>
          </a:p>
          <a:p>
            <a:pPr lvl="1">
              <a:buFontTx/>
              <a:buChar char="•"/>
            </a:pPr>
            <a:r>
              <a:rPr lang="en-NZ"/>
              <a:t> A key difference between the two is that the process that locks the mutex (sets the value to zero) must be the one to unlock it (sets the value to 1). </a:t>
            </a:r>
          </a:p>
          <a:p>
            <a:pPr lvl="1">
              <a:buFontTx/>
              <a:buChar char="•"/>
            </a:pPr>
            <a:r>
              <a:rPr lang="en-NZ"/>
              <a:t> In contrast, it is possible for one process to lock a binary semaphore and for another to unlock it.</a:t>
            </a:r>
            <a:endParaRPr lang="en-US"/>
          </a:p>
        </p:txBody>
      </p:sp>
      <p:sp>
        <p:nvSpPr>
          <p:cNvPr id="4" name="Slide Number Placeholder 3"/>
          <p:cNvSpPr>
            <a:spLocks noGrp="1"/>
          </p:cNvSpPr>
          <p:nvPr>
            <p:ph type="sldNum" sz="quarter" idx="5"/>
          </p:nvPr>
        </p:nvSpPr>
        <p:spPr/>
        <p:txBody>
          <a:bodyPr/>
          <a:lstStyle/>
          <a:p>
            <a:pPr>
              <a:defRPr/>
            </a:pPr>
            <a:fld id="{71E84BE6-26A7-4465-B31C-44841E672380}" type="slidenum">
              <a:rPr lang="en-US" smtClean="0"/>
              <a:pPr>
                <a:defRPr/>
              </a:pPr>
              <a:t>27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Figure 5.7, shows a possible sequence for three processes using the mutual exclusion discipline of Figure 5.6.</a:t>
            </a:r>
          </a:p>
          <a:p>
            <a:endParaRPr lang="en-NZ" dirty="0"/>
          </a:p>
          <a:p>
            <a:r>
              <a:rPr lang="en-NZ" dirty="0"/>
              <a:t>Three processes (A,B, C) access a shared resource protected by the semaphore </a:t>
            </a:r>
            <a:r>
              <a:rPr lang="en-NZ" i="1" dirty="0"/>
              <a:t>lock. </a:t>
            </a:r>
          </a:p>
          <a:p>
            <a:pPr lvl="1">
              <a:buFontTx/>
              <a:buChar char="•"/>
            </a:pPr>
            <a:r>
              <a:rPr lang="en-NZ" i="1" dirty="0"/>
              <a:t>Process-</a:t>
            </a:r>
            <a:r>
              <a:rPr lang="en-NZ" dirty="0"/>
              <a:t>A executes semWait(lock); </a:t>
            </a:r>
          </a:p>
          <a:p>
            <a:pPr lvl="2">
              <a:buFontTx/>
              <a:buChar char="•"/>
            </a:pPr>
            <a:r>
              <a:rPr lang="en-NZ" dirty="0"/>
              <a:t> because the semaphore has a value of 1 at the time of the semWait operation, A can immediately enter its critical section and the semaphore takes on the value 0.</a:t>
            </a:r>
          </a:p>
          <a:p>
            <a:pPr lvl="1">
              <a:buFontTx/>
              <a:buChar char="•"/>
            </a:pPr>
            <a:endParaRPr lang="en-NZ" dirty="0"/>
          </a:p>
          <a:p>
            <a:pPr lvl="1">
              <a:buFontTx/>
              <a:buChar char="•"/>
            </a:pPr>
            <a:r>
              <a:rPr lang="en-NZ" dirty="0"/>
              <a:t>While A is in its critical section, both B and C perform a semWait operation and are blocked pending the availability of the semaphore. </a:t>
            </a:r>
          </a:p>
          <a:p>
            <a:pPr lvl="1">
              <a:buFontTx/>
              <a:buChar char="•"/>
            </a:pPr>
            <a:endParaRPr lang="en-NZ" dirty="0"/>
          </a:p>
          <a:p>
            <a:pPr lvl="1">
              <a:buFontTx/>
              <a:buChar char="•"/>
            </a:pPr>
            <a:r>
              <a:rPr lang="en-NZ" dirty="0"/>
              <a:t>When A exits its critical section and performs </a:t>
            </a:r>
            <a:r>
              <a:rPr lang="en-NZ" dirty="0" err="1"/>
              <a:t>semSignal</a:t>
            </a:r>
            <a:r>
              <a:rPr lang="en-NZ" dirty="0"/>
              <a:t>(lock), B, which was the first process in the queue, can now enter its critical section.</a:t>
            </a:r>
          </a:p>
        </p:txBody>
      </p:sp>
      <p:sp>
        <p:nvSpPr>
          <p:cNvPr id="4" name="Slide Number Placeholder 3"/>
          <p:cNvSpPr>
            <a:spLocks noGrp="1"/>
          </p:cNvSpPr>
          <p:nvPr>
            <p:ph type="sldNum" sz="quarter" idx="5"/>
          </p:nvPr>
        </p:nvSpPr>
        <p:spPr/>
        <p:txBody>
          <a:bodyPr/>
          <a:lstStyle/>
          <a:p>
            <a:pPr>
              <a:defRPr/>
            </a:pPr>
            <a:fld id="{345DEC60-E7C1-43C3-B13C-46A9528314CA}" type="slidenum">
              <a:rPr lang="en-US" smtClean="0"/>
              <a:pPr>
                <a:defRPr/>
              </a:pPr>
              <a:t>36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producer can generate items and store them in the buffer at its own pace. </a:t>
            </a:r>
          </a:p>
          <a:p>
            <a:pPr lvl="1"/>
            <a:r>
              <a:rPr lang="en-NZ" dirty="0"/>
              <a:t>Each time, an index (in) into the buffer is incremented.</a:t>
            </a:r>
          </a:p>
          <a:p>
            <a:pPr lvl="1"/>
            <a:endParaRPr lang="en-NZ" dirty="0"/>
          </a:p>
          <a:p>
            <a:r>
              <a:rPr lang="en-NZ" dirty="0"/>
              <a:t>The consumer proceeds in a similar fashion but must make sure that it does not attempt to read from an empty buffer.</a:t>
            </a:r>
          </a:p>
          <a:p>
            <a:endParaRPr lang="en-NZ" dirty="0"/>
          </a:p>
          <a:p>
            <a:endParaRPr lang="en-US" dirty="0"/>
          </a:p>
        </p:txBody>
      </p:sp>
      <p:sp>
        <p:nvSpPr>
          <p:cNvPr id="4" name="Slide Number Placeholder 3"/>
          <p:cNvSpPr>
            <a:spLocks noGrp="1"/>
          </p:cNvSpPr>
          <p:nvPr>
            <p:ph type="sldNum" sz="quarter" idx="5"/>
          </p:nvPr>
        </p:nvSpPr>
        <p:spPr/>
        <p:txBody>
          <a:bodyPr/>
          <a:lstStyle/>
          <a:p>
            <a:pPr>
              <a:defRPr/>
            </a:pPr>
            <a:fld id="{286607B4-C475-4EF2-BEB5-A5CF16AA23BE}" type="slidenum">
              <a:rPr lang="en-US" smtClean="0"/>
              <a:pPr>
                <a:defRPr/>
              </a:pPr>
              <a:t>40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A somewhat cleaner solution can be obtained if general semaphores (also called counting semaphores) are used</a:t>
            </a:r>
          </a:p>
          <a:p>
            <a:endParaRPr lang="en-NZ"/>
          </a:p>
          <a:p>
            <a:r>
              <a:rPr lang="en-NZ"/>
              <a:t>The variable </a:t>
            </a:r>
            <a:r>
              <a:rPr lang="en-NZ" i="1"/>
              <a:t>n </a:t>
            </a:r>
            <a:r>
              <a:rPr lang="en-NZ"/>
              <a:t>is now a semaphore. </a:t>
            </a:r>
          </a:p>
          <a:p>
            <a:pPr lvl="1"/>
            <a:r>
              <a:rPr lang="en-NZ"/>
              <a:t>Its value still is equal to the number of items in the buffer. </a:t>
            </a:r>
          </a:p>
          <a:p>
            <a:endParaRPr lang="en-NZ"/>
          </a:p>
          <a:p>
            <a:r>
              <a:rPr lang="en-NZ"/>
              <a:t>Suppose now that in transcribing this program, a mistake is made and the operations </a:t>
            </a:r>
            <a:r>
              <a:rPr lang="en-NZ" i="1"/>
              <a:t>semSignal(s)</a:t>
            </a:r>
            <a:r>
              <a:rPr lang="en-NZ"/>
              <a:t> and </a:t>
            </a:r>
            <a:r>
              <a:rPr lang="en-NZ" i="1"/>
              <a:t>semSignal(n) </a:t>
            </a:r>
            <a:r>
              <a:rPr lang="en-NZ"/>
              <a:t>are interchanged.</a:t>
            </a:r>
          </a:p>
          <a:p>
            <a:pPr lvl="1"/>
            <a:r>
              <a:rPr lang="en-NZ"/>
              <a:t>This would require that the </a:t>
            </a:r>
            <a:r>
              <a:rPr lang="en-NZ" i="1"/>
              <a:t>semSignal(n) </a:t>
            </a:r>
            <a:r>
              <a:rPr lang="en-NZ"/>
              <a:t>operation be performed in the producer’s critical section without interruption by the consumer or another producer.</a:t>
            </a:r>
          </a:p>
          <a:p>
            <a:endParaRPr lang="en-NZ"/>
          </a:p>
          <a:p>
            <a:r>
              <a:rPr lang="en-NZ"/>
              <a:t>Would this affect the program?</a:t>
            </a:r>
          </a:p>
          <a:p>
            <a:pPr lvl="1"/>
            <a:r>
              <a:rPr lang="en-NZ"/>
              <a:t>No, because the consumer must wait on both semaphores before proceeding in any case.</a:t>
            </a:r>
            <a:endParaRPr lang="en-US"/>
          </a:p>
        </p:txBody>
      </p:sp>
      <p:sp>
        <p:nvSpPr>
          <p:cNvPr id="4" name="Slide Number Placeholder 3"/>
          <p:cNvSpPr>
            <a:spLocks noGrp="1"/>
          </p:cNvSpPr>
          <p:nvPr>
            <p:ph type="sldNum" sz="quarter" idx="5"/>
          </p:nvPr>
        </p:nvSpPr>
        <p:spPr/>
        <p:txBody>
          <a:bodyPr/>
          <a:lstStyle/>
          <a:p>
            <a:pPr>
              <a:defRPr/>
            </a:pPr>
            <a:fld id="{28E8C051-76CD-4F66-9665-6A4183980B52}" type="slidenum">
              <a:rPr lang="en-US" smtClean="0"/>
              <a:pPr>
                <a:defRPr/>
              </a:pPr>
              <a:t>41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15A120E4-27AA-4C4B-B07D-235245917701}" type="slidenum">
              <a:rPr lang="en-US" smtClean="0"/>
              <a:pPr>
                <a:defRPr/>
              </a:pPr>
              <a:t>46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47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293C9E74-2AC7-4D95-97DF-3DFBB84DD271}" type="slidenum">
              <a:rPr lang="en-US" smtClean="0"/>
              <a:pPr>
                <a:defRPr/>
              </a:pPr>
              <a:t>48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Although a process can enter the monitor by invoking any of its procedures, we can think of the monitor as having a single entry point that is guarded so that only one process may be in the monitor at a time. </a:t>
            </a:r>
          </a:p>
          <a:p>
            <a:pPr lvl="1">
              <a:buFontTx/>
              <a:buChar char="•"/>
            </a:pPr>
            <a:r>
              <a:rPr lang="en-NZ" dirty="0"/>
              <a:t>Other processes that attempt to enter the monitor join a queue of processes blocked waiting for monitor availability. </a:t>
            </a:r>
          </a:p>
          <a:p>
            <a:endParaRPr lang="en-NZ" dirty="0"/>
          </a:p>
          <a:p>
            <a:r>
              <a:rPr lang="en-NZ" dirty="0"/>
              <a:t>Once a process is in the monitor, it may temporarily block itself on condition x by issuing </a:t>
            </a:r>
            <a:r>
              <a:rPr lang="en-NZ" dirty="0" err="1"/>
              <a:t>cwait</a:t>
            </a:r>
            <a:r>
              <a:rPr lang="en-NZ" dirty="0"/>
              <a:t>(x); </a:t>
            </a:r>
          </a:p>
          <a:p>
            <a:pPr lvl="1">
              <a:buFontTx/>
              <a:buChar char="•"/>
            </a:pPr>
            <a:r>
              <a:rPr lang="en-NZ" dirty="0"/>
              <a:t> it is then placed in a queue of processes waiting to re-enter the monitor when the condition changes, and resume execution at the point in its program following the </a:t>
            </a:r>
            <a:r>
              <a:rPr lang="en-NZ" dirty="0" err="1"/>
              <a:t>cwait</a:t>
            </a:r>
            <a:r>
              <a:rPr lang="en-NZ" dirty="0"/>
              <a:t>(x) call.</a:t>
            </a:r>
          </a:p>
          <a:p>
            <a:pPr lvl="1"/>
            <a:endParaRPr lang="en-NZ" dirty="0"/>
          </a:p>
          <a:p>
            <a:r>
              <a:rPr lang="en-NZ" dirty="0"/>
              <a:t>If a process that is executing in the monitor detects a change in the condition variable x, it issues </a:t>
            </a:r>
            <a:r>
              <a:rPr lang="en-NZ" dirty="0" err="1"/>
              <a:t>csignal</a:t>
            </a:r>
            <a:r>
              <a:rPr lang="en-NZ" dirty="0"/>
              <a:t>(x), </a:t>
            </a:r>
          </a:p>
          <a:p>
            <a:pPr lvl="1"/>
            <a:r>
              <a:rPr lang="en-NZ" dirty="0"/>
              <a:t>which alerts the corresponding condition queue that the condition has changed.</a:t>
            </a:r>
            <a:endParaRPr lang="en-US" dirty="0"/>
          </a:p>
        </p:txBody>
      </p:sp>
      <p:sp>
        <p:nvSpPr>
          <p:cNvPr id="4" name="Slide Number Placeholder 3"/>
          <p:cNvSpPr>
            <a:spLocks noGrp="1"/>
          </p:cNvSpPr>
          <p:nvPr>
            <p:ph type="sldNum" sz="quarter" idx="5"/>
          </p:nvPr>
        </p:nvSpPr>
        <p:spPr/>
        <p:txBody>
          <a:bodyPr/>
          <a:lstStyle/>
          <a:p>
            <a:pPr>
              <a:defRPr/>
            </a:pPr>
            <a:fld id="{5BD82C05-C246-4D19-8A7F-1802B0CE2BCA}" type="slidenum">
              <a:rPr lang="en-US" smtClean="0"/>
              <a:pPr>
                <a:defRPr/>
              </a:pPr>
              <a:t>50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Returning to the bounded-buffer producer/consumer problem – this is a solution using a monitor.</a:t>
            </a:r>
          </a:p>
          <a:p>
            <a:endParaRPr lang="en-NZ" dirty="0"/>
          </a:p>
          <a:p>
            <a:r>
              <a:rPr lang="en-NZ" dirty="0"/>
              <a:t>The module, </a:t>
            </a:r>
            <a:r>
              <a:rPr lang="en-NZ" i="1" dirty="0" err="1"/>
              <a:t>boundedbuffer</a:t>
            </a:r>
            <a:r>
              <a:rPr lang="en-NZ" dirty="0"/>
              <a:t>, controls the buffer used to store and retrieve characters. </a:t>
            </a:r>
          </a:p>
          <a:p>
            <a:endParaRPr lang="en-NZ" dirty="0"/>
          </a:p>
          <a:p>
            <a:r>
              <a:rPr lang="en-NZ"/>
              <a:t>The monitor includes two condition variables (declared with the construct </a:t>
            </a:r>
            <a:r>
              <a:rPr lang="en-NZ" dirty="0" err="1"/>
              <a:t>cond</a:t>
            </a:r>
            <a:r>
              <a:rPr lang="en-NZ" dirty="0"/>
              <a:t>): </a:t>
            </a:r>
          </a:p>
          <a:p>
            <a:pPr lvl="1">
              <a:buFontTx/>
              <a:buChar char="•"/>
            </a:pPr>
            <a:r>
              <a:rPr lang="en-NZ" i="1" dirty="0"/>
              <a:t> </a:t>
            </a:r>
            <a:r>
              <a:rPr lang="en-NZ" i="1" dirty="0" err="1"/>
              <a:t>notfull</a:t>
            </a:r>
            <a:r>
              <a:rPr lang="en-NZ" i="1" dirty="0"/>
              <a:t> </a:t>
            </a:r>
            <a:r>
              <a:rPr lang="en-NZ" dirty="0"/>
              <a:t>is true when there is room to add at least one character to the buffer, </a:t>
            </a:r>
          </a:p>
          <a:p>
            <a:pPr lvl="1">
              <a:buFontTx/>
              <a:buChar char="•"/>
            </a:pPr>
            <a:r>
              <a:rPr lang="en-NZ" dirty="0"/>
              <a:t> and </a:t>
            </a:r>
            <a:r>
              <a:rPr lang="en-NZ" i="1" dirty="0" err="1"/>
              <a:t>notempty</a:t>
            </a:r>
            <a:r>
              <a:rPr lang="en-NZ" i="1" dirty="0"/>
              <a:t> </a:t>
            </a:r>
            <a:r>
              <a:rPr lang="en-NZ" dirty="0"/>
              <a:t>is true when there is at least one character in the buffer.</a:t>
            </a:r>
          </a:p>
          <a:p>
            <a:endParaRPr lang="en-NZ" dirty="0"/>
          </a:p>
          <a:p>
            <a:r>
              <a:rPr lang="en-NZ" dirty="0"/>
              <a:t>This example points out the division of responsibility with monitors compared to semaphores. </a:t>
            </a:r>
          </a:p>
          <a:p>
            <a:endParaRPr lang="en-NZ" dirty="0"/>
          </a:p>
          <a:p>
            <a:r>
              <a:rPr lang="en-NZ" dirty="0"/>
              <a:t>In the case of monitors, the monitor construct itself enforces mutual exclusion:</a:t>
            </a:r>
          </a:p>
          <a:p>
            <a:pPr lvl="1">
              <a:buFontTx/>
              <a:buChar char="•"/>
            </a:pPr>
            <a:r>
              <a:rPr lang="en-NZ" dirty="0"/>
              <a:t> It is not possible for both a producer and a consumer simultaneously to access the buffer. </a:t>
            </a:r>
          </a:p>
          <a:p>
            <a:pPr lvl="1">
              <a:buFontTx/>
              <a:buChar char="•"/>
            </a:pPr>
            <a:r>
              <a:rPr lang="en-NZ" dirty="0"/>
              <a:t> However, the programmer must place the appropriate </a:t>
            </a:r>
            <a:r>
              <a:rPr lang="en-NZ" i="1" dirty="0" err="1"/>
              <a:t>cwait</a:t>
            </a:r>
            <a:r>
              <a:rPr lang="en-NZ" dirty="0"/>
              <a:t> and </a:t>
            </a:r>
            <a:r>
              <a:rPr lang="en-NZ" i="1" dirty="0" err="1"/>
              <a:t>csignal</a:t>
            </a:r>
            <a:r>
              <a:rPr lang="en-NZ" dirty="0"/>
              <a:t> primitives inside the monitor to prevent processes from depositing items in a full buffer or removing them from an empty one. </a:t>
            </a:r>
          </a:p>
          <a:p>
            <a:endParaRPr lang="en-NZ" dirty="0"/>
          </a:p>
          <a:p>
            <a:r>
              <a:rPr lang="en-NZ" dirty="0"/>
              <a:t>In the case of semaphores, both mutual exclusion and synchronization are the responsibility of the programmer.</a:t>
            </a:r>
          </a:p>
          <a:p>
            <a:endParaRPr lang="en-US" dirty="0"/>
          </a:p>
        </p:txBody>
      </p:sp>
      <p:sp>
        <p:nvSpPr>
          <p:cNvPr id="4" name="Slide Number Placeholder 3"/>
          <p:cNvSpPr>
            <a:spLocks noGrp="1"/>
          </p:cNvSpPr>
          <p:nvPr>
            <p:ph type="sldNum" sz="quarter" idx="5"/>
          </p:nvPr>
        </p:nvSpPr>
        <p:spPr/>
        <p:txBody>
          <a:bodyPr/>
          <a:lstStyle/>
          <a:p>
            <a:pPr>
              <a:defRPr/>
            </a:pPr>
            <a:fld id="{67F5F025-05C2-412D-A250-84FFF546CE7A}" type="slidenum">
              <a:rPr lang="en-US" smtClean="0"/>
              <a:pPr>
                <a:defRPr/>
              </a:pPr>
              <a:t>51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Note here that </a:t>
            </a:r>
            <a:r>
              <a:rPr lang="en-NZ"/>
              <a:t>a process exits the monitor immediately after executing the csignal function.</a:t>
            </a:r>
          </a:p>
          <a:p>
            <a:pPr lvl="1"/>
            <a:r>
              <a:rPr lang="en-NZ"/>
              <a:t>One language, ConcurrentPascal,  insists that nothing follows a csignal call</a:t>
            </a:r>
            <a:endParaRPr lang="en-US"/>
          </a:p>
        </p:txBody>
      </p:sp>
      <p:sp>
        <p:nvSpPr>
          <p:cNvPr id="4" name="Slide Number Placeholder 3"/>
          <p:cNvSpPr>
            <a:spLocks noGrp="1"/>
          </p:cNvSpPr>
          <p:nvPr>
            <p:ph type="sldNum" sz="quarter" idx="5"/>
          </p:nvPr>
        </p:nvSpPr>
        <p:spPr/>
        <p:txBody>
          <a:bodyPr/>
          <a:lstStyle/>
          <a:p>
            <a:pPr>
              <a:defRPr/>
            </a:pPr>
            <a:fld id="{59CA59B9-375F-414F-A183-7C4630A7164A}" type="slidenum">
              <a:rPr lang="en-US" smtClean="0"/>
              <a:pPr>
                <a:defRPr/>
              </a:pPr>
              <a:t>52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55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r>
              <a:rPr lang="en-NZ" b="1"/>
              <a:t>Animated Slide </a:t>
            </a:r>
            <a:r>
              <a:rPr lang="en-NZ"/>
              <a:t>– each item below is magnified for instructor to address separately</a:t>
            </a:r>
          </a:p>
          <a:p>
            <a:endParaRPr lang="en-NZ" b="1"/>
          </a:p>
          <a:p>
            <a:r>
              <a:rPr lang="en-NZ" b="1"/>
              <a:t>1) A one-to-one relationship </a:t>
            </a:r>
          </a:p>
          <a:p>
            <a:pPr lvl="1">
              <a:buFontTx/>
              <a:buChar char="•"/>
            </a:pPr>
            <a:r>
              <a:rPr lang="en-NZ" b="1"/>
              <a:t> </a:t>
            </a:r>
            <a:r>
              <a:rPr lang="en-NZ"/>
              <a:t>allows a private communications link to be set up between two processes. </a:t>
            </a:r>
          </a:p>
          <a:p>
            <a:pPr lvl="1">
              <a:buFontTx/>
              <a:buChar char="•"/>
            </a:pPr>
            <a:r>
              <a:rPr lang="en-NZ"/>
              <a:t>This insulates their interaction from erroneous interference from other processes.</a:t>
            </a:r>
          </a:p>
          <a:p>
            <a:endParaRPr lang="en-NZ"/>
          </a:p>
          <a:p>
            <a:r>
              <a:rPr lang="en-NZ" b="1"/>
              <a:t>2) A many-to-one relationship is useful for client/server interaction;</a:t>
            </a:r>
          </a:p>
          <a:p>
            <a:pPr lvl="1">
              <a:buFontTx/>
              <a:buChar char="•"/>
            </a:pPr>
            <a:r>
              <a:rPr lang="en-NZ"/>
              <a:t> one process provides service to a number of other processes. </a:t>
            </a:r>
          </a:p>
          <a:p>
            <a:pPr lvl="1">
              <a:buFontTx/>
              <a:buChar char="•"/>
            </a:pPr>
            <a:r>
              <a:rPr lang="en-NZ"/>
              <a:t> In this case, the mailbox is often referred to as a </a:t>
            </a:r>
            <a:r>
              <a:rPr lang="en-NZ" i="1"/>
              <a:t>port.</a:t>
            </a:r>
          </a:p>
          <a:p>
            <a:endParaRPr lang="en-NZ" b="1"/>
          </a:p>
          <a:p>
            <a:r>
              <a:rPr lang="en-NZ" b="1"/>
              <a:t>3) A one-to-many relationship allows for one sender and multiple receivers; </a:t>
            </a:r>
          </a:p>
          <a:p>
            <a:pPr lvl="1">
              <a:buFontTx/>
              <a:buChar char="•"/>
            </a:pPr>
            <a:r>
              <a:rPr lang="en-NZ" b="1"/>
              <a:t> </a:t>
            </a:r>
            <a:r>
              <a:rPr lang="en-NZ"/>
              <a:t>it is useful for applications where a message or some information is to be broadcast to a set of processes.</a:t>
            </a:r>
          </a:p>
          <a:p>
            <a:endParaRPr lang="en-NZ"/>
          </a:p>
          <a:p>
            <a:r>
              <a:rPr lang="en-NZ" b="1"/>
              <a:t>4) A many-to-many relationship </a:t>
            </a:r>
          </a:p>
          <a:p>
            <a:pPr lvl="1">
              <a:buFontTx/>
              <a:buChar char="•"/>
            </a:pPr>
            <a:r>
              <a:rPr lang="en-NZ"/>
              <a:t>allows multiple server processes to provide concurrent service to multiple clients.</a:t>
            </a:r>
          </a:p>
          <a:p>
            <a:endParaRPr lang="en-US"/>
          </a:p>
          <a:p>
            <a:r>
              <a:rPr lang="en-NZ"/>
              <a:t>The association of processes to mailboxes can be either static or dynamic. </a:t>
            </a:r>
          </a:p>
          <a:p>
            <a:endParaRPr lang="en-NZ"/>
          </a:p>
          <a:p>
            <a:r>
              <a:rPr lang="en-NZ"/>
              <a:t>Ports are often statically associated with a particular process; that is, the port is created and assigned to the process permanently.</a:t>
            </a:r>
          </a:p>
          <a:p>
            <a:pPr lvl="1"/>
            <a:r>
              <a:rPr lang="en-NZ"/>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a:p>
          <a:p>
            <a:endParaRPr 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9D9193A-0E11-4D0A-AE32-EA6861298410}" type="slidenum">
              <a:rPr lang="en-US" sz="1200">
                <a:latin typeface="+mn-lt"/>
                <a:cs typeface="+mn-cs"/>
              </a:rPr>
              <a:pPr algn="r" fontAlgn="auto">
                <a:spcBef>
                  <a:spcPts val="0"/>
                </a:spcBef>
                <a:spcAft>
                  <a:spcPts val="0"/>
                </a:spcAft>
                <a:defRPr/>
              </a:pPr>
              <a:t>61</a:t>
            </a:fld>
            <a:endParaRPr lang="en-US" sz="1200" dirty="0">
              <a:latin typeface="+mn-lt"/>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format of the message depends on the objectives of the messaging facility and whether the facility runs on a single computer or on a distributed system.</a:t>
            </a:r>
          </a:p>
          <a:p>
            <a:endParaRPr lang="en-NZ" dirty="0"/>
          </a:p>
          <a:p>
            <a:r>
              <a:rPr lang="en-NZ" dirty="0"/>
              <a:t>This is a typical message format for operating systems that support variable-length messages.</a:t>
            </a:r>
          </a:p>
          <a:p>
            <a:endParaRPr lang="en-NZ" dirty="0"/>
          </a:p>
          <a:p>
            <a:r>
              <a:rPr lang="en-NZ" dirty="0"/>
              <a:t>The message is divided into two parts: </a:t>
            </a:r>
          </a:p>
          <a:p>
            <a:pPr lvl="1"/>
            <a:r>
              <a:rPr lang="en-NZ" b="1"/>
              <a:t>a header</a:t>
            </a:r>
            <a:r>
              <a:rPr lang="en-NZ"/>
              <a:t>, which contains information about the message. </a:t>
            </a:r>
          </a:p>
          <a:p>
            <a:pPr lvl="2">
              <a:buFontTx/>
              <a:buChar char="•"/>
            </a:pPr>
            <a:r>
              <a:rPr lang="en-NZ" dirty="0"/>
              <a:t> The header may contain an identification of the source and intended destination of the message, a length field, and a type field to discriminate among various types of messages.</a:t>
            </a:r>
          </a:p>
          <a:p>
            <a:pPr lvl="2">
              <a:buFontTx/>
              <a:buChar char="•"/>
            </a:pPr>
            <a:r>
              <a:rPr lang="en-NZ" dirty="0"/>
              <a:t>additional control information, e.g. pointer field so a linked list of messages can be created; a sequence number, to keep track of the number and order of messages passed between source and destination; and a priority field.</a:t>
            </a:r>
          </a:p>
          <a:p>
            <a:pPr lvl="1"/>
            <a:r>
              <a:rPr lang="en-NZ" b="1" dirty="0"/>
              <a:t>a body</a:t>
            </a:r>
            <a:r>
              <a:rPr lang="en-NZ" dirty="0"/>
              <a:t>, which contains the actual contents of the message.</a:t>
            </a:r>
          </a:p>
          <a:p>
            <a:endParaRPr lang="en-US" dirty="0"/>
          </a:p>
        </p:txBody>
      </p:sp>
      <p:sp>
        <p:nvSpPr>
          <p:cNvPr id="4" name="Slide Number Placeholder 3"/>
          <p:cNvSpPr>
            <a:spLocks noGrp="1"/>
          </p:cNvSpPr>
          <p:nvPr>
            <p:ph type="sldNum" sz="quarter" idx="5"/>
          </p:nvPr>
        </p:nvSpPr>
        <p:spPr/>
        <p:txBody>
          <a:bodyPr/>
          <a:lstStyle/>
          <a:p>
            <a:pPr>
              <a:defRPr/>
            </a:pPr>
            <a:fld id="{DFE1BCE9-6F2C-4352-AB1B-178477D92BAB}" type="slidenum">
              <a:rPr lang="en-US" smtClean="0"/>
              <a:pPr>
                <a:defRPr/>
              </a:pPr>
              <a:t>64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A program that will provide a character echo procedure; </a:t>
            </a:r>
          </a:p>
          <a:p>
            <a:pPr lvl="1">
              <a:buFontTx/>
              <a:buChar char="•"/>
            </a:pPr>
            <a:r>
              <a:rPr lang="en-NZ" dirty="0"/>
              <a:t> input is obtained from a keyboard one keystroke at a time.</a:t>
            </a:r>
          </a:p>
          <a:p>
            <a:pPr lvl="1">
              <a:buFontTx/>
              <a:buChar char="•"/>
            </a:pPr>
            <a:r>
              <a:rPr lang="en-NZ" dirty="0"/>
              <a:t> Each input character is stored in variable chin. </a:t>
            </a:r>
          </a:p>
          <a:p>
            <a:pPr lvl="1">
              <a:buFontTx/>
              <a:buChar char="•"/>
            </a:pPr>
            <a:r>
              <a:rPr lang="en-NZ" dirty="0"/>
              <a:t> It is then transferred to variable </a:t>
            </a:r>
            <a:r>
              <a:rPr lang="en-NZ" dirty="0" err="1"/>
              <a:t>chout</a:t>
            </a:r>
            <a:r>
              <a:rPr lang="en-NZ" dirty="0"/>
              <a:t> </a:t>
            </a:r>
          </a:p>
          <a:p>
            <a:pPr lvl="1">
              <a:buFontTx/>
              <a:buChar char="•"/>
            </a:pPr>
            <a:r>
              <a:rPr lang="en-NZ" dirty="0"/>
              <a:t> and finally sent to the display. </a:t>
            </a:r>
          </a:p>
          <a:p>
            <a:endParaRPr lang="en-NZ" dirty="0"/>
          </a:p>
          <a:p>
            <a:r>
              <a:rPr lang="en-NZ" dirty="0"/>
              <a:t>Any program can call this procedure repeatedly to accept user input and display it on the user’s screen.</a:t>
            </a:r>
          </a:p>
          <a:p>
            <a:endParaRPr lang="en-NZ" dirty="0"/>
          </a:p>
          <a:p>
            <a:r>
              <a:rPr lang="en-NZ" dirty="0"/>
              <a:t>Now consider that we have a single-processor multiprogramming system supporting a single user. </a:t>
            </a:r>
          </a:p>
          <a:p>
            <a:pPr lvl="1">
              <a:buFontTx/>
              <a:buChar char="•"/>
            </a:pPr>
            <a:r>
              <a:rPr lang="en-NZ" dirty="0"/>
              <a:t> The user can jump from one application to another, and each application uses the same keyboard for input and the same screen for output. </a:t>
            </a:r>
          </a:p>
          <a:p>
            <a:endParaRPr lang="en-NZ" dirty="0"/>
          </a:p>
          <a:p>
            <a:r>
              <a:rPr lang="en-NZ" dirty="0"/>
              <a:t>Each application needs to use the procedure echo, </a:t>
            </a:r>
          </a:p>
          <a:p>
            <a:pPr lvl="1">
              <a:buFontTx/>
              <a:buChar char="•"/>
            </a:pPr>
            <a:r>
              <a:rPr lang="en-NZ" dirty="0"/>
              <a:t> So it makes sense for it to be a shared procedure that is loaded into a portion of memory global to all applications.</a:t>
            </a:r>
          </a:p>
          <a:p>
            <a:pPr lvl="1">
              <a:buFontTx/>
              <a:buChar char="•"/>
            </a:pPr>
            <a:r>
              <a:rPr lang="en-NZ" dirty="0"/>
              <a:t> Thus, only a single copy of the echo procedure is used, saving space.</a:t>
            </a:r>
            <a:endParaRPr lang="en-US" dirty="0"/>
          </a:p>
        </p:txBody>
      </p:sp>
      <p:sp>
        <p:nvSpPr>
          <p:cNvPr id="4" name="Slide Number Placeholder 3"/>
          <p:cNvSpPr>
            <a:spLocks noGrp="1"/>
          </p:cNvSpPr>
          <p:nvPr>
            <p:ph type="sldNum" sz="quarter" idx="5"/>
          </p:nvPr>
        </p:nvSpPr>
        <p:spPr/>
        <p:txBody>
          <a:bodyPr/>
          <a:lstStyle/>
          <a:p>
            <a:pPr>
              <a:defRPr/>
            </a:pPr>
            <a:fld id="{E2BC05C6-D98A-4E63-8D40-63787E906828}" type="slidenum">
              <a:rPr lang="en-US" smtClean="0"/>
              <a:pPr>
                <a:defRPr/>
              </a:pPr>
              <a:t>6</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is </a:t>
            </a:r>
            <a:r>
              <a:rPr lang="en-NZ"/>
              <a:t>one way in which message passing can be used to enforce mutual exclusion.</a:t>
            </a:r>
          </a:p>
          <a:p>
            <a:endParaRPr lang="en-NZ"/>
          </a:p>
          <a:p>
            <a:r>
              <a:rPr lang="en-NZ"/>
              <a:t>We assume the use of the blocking receive primitive and the non-blocking send primitive.</a:t>
            </a:r>
          </a:p>
          <a:p>
            <a:endParaRPr lang="en-NZ"/>
          </a:p>
          <a:p>
            <a:r>
              <a:rPr lang="en-US"/>
              <a:t>This assumes that </a:t>
            </a:r>
            <a:r>
              <a:rPr lang="en-NZ"/>
              <a:t>if more than one process performs the receive operation concurrently, then</a:t>
            </a:r>
          </a:p>
          <a:p>
            <a:pPr lvl="1"/>
            <a:r>
              <a:rPr lang="en-NZ"/>
              <a:t>• If there is a message, it is delivered to only one process and the others are blocked, or</a:t>
            </a:r>
          </a:p>
          <a:p>
            <a:pPr lvl="1"/>
            <a:r>
              <a:rPr lang="en-NZ"/>
              <a:t>• If the message queue is empty, all processes are blocked; when a message is available, only one blocked process is activated and given the message.</a:t>
            </a:r>
            <a:endParaRPr lang="en-US"/>
          </a:p>
        </p:txBody>
      </p:sp>
      <p:sp>
        <p:nvSpPr>
          <p:cNvPr id="4" name="Slide Number Placeholder 3"/>
          <p:cNvSpPr>
            <a:spLocks noGrp="1"/>
          </p:cNvSpPr>
          <p:nvPr>
            <p:ph type="sldNum" sz="quarter" idx="5"/>
          </p:nvPr>
        </p:nvSpPr>
        <p:spPr/>
        <p:txBody>
          <a:bodyPr/>
          <a:lstStyle/>
          <a:p>
            <a:pPr>
              <a:defRPr/>
            </a:pPr>
            <a:fld id="{F20CF5C9-9323-4CD4-A25C-61421F613BE3}" type="slidenum">
              <a:rPr lang="en-US" smtClean="0"/>
              <a:pPr>
                <a:defRPr/>
              </a:pPr>
              <a:t>67</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This is an example of the use of message passing to the bounded-buffer producer/consumer problem.</a:t>
            </a:r>
          </a:p>
          <a:p>
            <a:endParaRPr lang="en-NZ" dirty="0"/>
          </a:p>
          <a:p>
            <a:r>
              <a:rPr lang="en-NZ" dirty="0"/>
              <a:t>This program takes advantage of the ability of message passing to be used to pass data in addition to signals.</a:t>
            </a:r>
          </a:p>
          <a:p>
            <a:endParaRPr lang="en-NZ" dirty="0"/>
          </a:p>
          <a:p>
            <a:r>
              <a:rPr lang="en-NZ" dirty="0"/>
              <a:t>Two mailboxes are used. </a:t>
            </a:r>
          </a:p>
          <a:p>
            <a:pPr lvl="1"/>
            <a:r>
              <a:rPr lang="en-NZ"/>
              <a:t>As the producer generates data, it is sent as messages to the mailbox </a:t>
            </a:r>
            <a:r>
              <a:rPr lang="en-NZ" dirty="0" err="1"/>
              <a:t>mayconsume</a:t>
            </a:r>
            <a:r>
              <a:rPr lang="en-NZ" dirty="0"/>
              <a:t>. </a:t>
            </a:r>
          </a:p>
          <a:p>
            <a:pPr lvl="1"/>
            <a:r>
              <a:rPr lang="en-NZ" dirty="0"/>
              <a:t>As long as there is at least one message in that mailbox, the consumer can consume. </a:t>
            </a:r>
          </a:p>
          <a:p>
            <a:endParaRPr lang="en-NZ" dirty="0"/>
          </a:p>
          <a:p>
            <a:r>
              <a:rPr lang="en-NZ" dirty="0"/>
              <a:t>Hence </a:t>
            </a:r>
            <a:r>
              <a:rPr lang="en-NZ" dirty="0" err="1"/>
              <a:t>mayconsume</a:t>
            </a:r>
            <a:r>
              <a:rPr lang="en-NZ" dirty="0"/>
              <a:t> serves as the buffer; the data in the buffer are organized as a queue of messages.</a:t>
            </a:r>
          </a:p>
          <a:p>
            <a:endParaRPr lang="en-NZ" dirty="0"/>
          </a:p>
          <a:p>
            <a:r>
              <a:rPr lang="en-NZ" dirty="0"/>
              <a:t>The “size” of the buffer is determined by the global variable capacity.  Initially, the mailbox </a:t>
            </a:r>
            <a:r>
              <a:rPr lang="en-NZ" dirty="0" err="1"/>
              <a:t>mayproduce</a:t>
            </a:r>
            <a:r>
              <a:rPr lang="en-NZ" dirty="0"/>
              <a:t> is filled with a</a:t>
            </a:r>
          </a:p>
          <a:p>
            <a:r>
              <a:rPr lang="en-NZ" dirty="0"/>
              <a:t>number of null messages equal to the capacity of the buffer. The number of messages in </a:t>
            </a:r>
            <a:r>
              <a:rPr lang="en-NZ" dirty="0" err="1"/>
              <a:t>mayproduce</a:t>
            </a:r>
            <a:r>
              <a:rPr lang="en-NZ" dirty="0"/>
              <a:t> shrinks with each production and grows with each consumption.</a:t>
            </a:r>
            <a:endParaRPr lang="en-US" dirty="0"/>
          </a:p>
        </p:txBody>
      </p:sp>
      <p:sp>
        <p:nvSpPr>
          <p:cNvPr id="4" name="Slide Number Placeholder 3"/>
          <p:cNvSpPr>
            <a:spLocks noGrp="1"/>
          </p:cNvSpPr>
          <p:nvPr>
            <p:ph type="sldNum" sz="quarter" idx="5"/>
          </p:nvPr>
        </p:nvSpPr>
        <p:spPr/>
        <p:txBody>
          <a:bodyPr/>
          <a:lstStyle/>
          <a:p>
            <a:pPr>
              <a:defRPr/>
            </a:pPr>
            <a:fld id="{243106D9-7A2A-44CC-A25A-679D74AE3945}" type="slidenum">
              <a:rPr lang="en-US" smtClean="0"/>
              <a:pPr>
                <a:defRPr/>
              </a:pPr>
              <a:t>68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70</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a:t>
            </a:r>
            <a:r>
              <a:rPr lang="en-NZ"/>
              <a:t>solution uses semaphores, showing one instance each of a reader and a writer; the solution does not change for multiple readers and writers. </a:t>
            </a:r>
          </a:p>
          <a:p>
            <a:endParaRPr lang="en-US"/>
          </a:p>
          <a:p>
            <a:r>
              <a:rPr lang="en-NZ"/>
              <a:t>Once a single reader has begun to access the data area, it is possible for readers to retain control of the data area as long as there is at least one reader in the act of reading.</a:t>
            </a:r>
          </a:p>
          <a:p>
            <a:pPr lvl="1"/>
            <a:r>
              <a:rPr lang="en-NZ"/>
              <a:t>Therefore, writers are subject to starvation.</a:t>
            </a:r>
            <a:endParaRPr lang="en-US"/>
          </a:p>
        </p:txBody>
      </p:sp>
      <p:sp>
        <p:nvSpPr>
          <p:cNvPr id="4" name="Slide Number Placeholder 3"/>
          <p:cNvSpPr>
            <a:spLocks noGrp="1"/>
          </p:cNvSpPr>
          <p:nvPr>
            <p:ph type="sldNum" sz="quarter" idx="5"/>
          </p:nvPr>
        </p:nvSpPr>
        <p:spPr/>
        <p:txBody>
          <a:bodyPr/>
          <a:lstStyle/>
          <a:p>
            <a:pPr>
              <a:defRPr/>
            </a:pPr>
            <a:fld id="{1CEC9BEC-CE66-4747-A072-B59358AAD8B9}" type="slidenum">
              <a:rPr lang="en-US" smtClean="0"/>
              <a:pPr>
                <a:defRPr/>
              </a:pPr>
              <a:t>72</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shows </a:t>
            </a:r>
            <a:r>
              <a:rPr lang="en-NZ"/>
              <a:t>an alternative solution, which gives writers priority and which is implemented using message passing.</a:t>
            </a:r>
            <a:endParaRPr lang="en-US"/>
          </a:p>
        </p:txBody>
      </p:sp>
      <p:sp>
        <p:nvSpPr>
          <p:cNvPr id="4" name="Slide Number Placeholder 3"/>
          <p:cNvSpPr>
            <a:spLocks noGrp="1"/>
          </p:cNvSpPr>
          <p:nvPr>
            <p:ph type="sldNum" sz="quarter" idx="5"/>
          </p:nvPr>
        </p:nvSpPr>
        <p:spPr/>
        <p:txBody>
          <a:bodyPr/>
          <a:lstStyle/>
          <a:p>
            <a:pPr>
              <a:defRPr/>
            </a:pPr>
            <a:fld id="{815F0D96-78F9-44FF-B132-FA8B8603E466}" type="slidenum">
              <a:rPr lang="en-US" smtClean="0"/>
              <a:pPr>
                <a:defRPr/>
              </a:pPr>
              <a:t>78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result is that the character input to P1 is lost before being displayed,</a:t>
            </a:r>
          </a:p>
          <a:p>
            <a:pPr lvl="1"/>
            <a:r>
              <a:rPr lang="en-NZ"/>
              <a:t>and the character input to P2 is displayed by both P1 and P2.</a:t>
            </a:r>
            <a:endParaRPr lang="en-US"/>
          </a:p>
        </p:txBody>
      </p:sp>
      <p:sp>
        <p:nvSpPr>
          <p:cNvPr id="4" name="Slide Number Placeholder 3"/>
          <p:cNvSpPr>
            <a:spLocks noGrp="1"/>
          </p:cNvSpPr>
          <p:nvPr>
            <p:ph type="sldNum" sz="quarter" idx="5"/>
          </p:nvPr>
        </p:nvSpPr>
        <p:spPr/>
        <p:txBody>
          <a:bodyPr/>
          <a:lstStyle/>
          <a:p>
            <a:pPr>
              <a:defRPr/>
            </a:pPr>
            <a:fld id="{DD246034-28C0-4BE7-8753-AA9F75DC3482}"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instruction exchanges the contents of a register with that of a memory location.</a:t>
            </a:r>
          </a:p>
          <a:p>
            <a:endParaRPr lang="en-NZ" dirty="0"/>
          </a:p>
          <a:p>
            <a:r>
              <a:rPr lang="en-NZ" dirty="0"/>
              <a:t>Both the Intel IA-32 architecture (Pentium) and the IA-64 architecture (Itanium) contain an XCHG instruction.</a:t>
            </a:r>
            <a:endParaRPr lang="en-US" dirty="0"/>
          </a:p>
          <a:p>
            <a:endParaRPr lang="en-NZ" dirty="0"/>
          </a:p>
        </p:txBody>
      </p:sp>
      <p:sp>
        <p:nvSpPr>
          <p:cNvPr id="4" name="Slide Number Placeholder 3"/>
          <p:cNvSpPr>
            <a:spLocks noGrp="1"/>
          </p:cNvSpPr>
          <p:nvPr>
            <p:ph type="sldNum" sz="quarter" idx="5"/>
          </p:nvPr>
        </p:nvSpPr>
        <p:spPr/>
        <p:txBody>
          <a:bodyPr/>
          <a:lstStyle/>
          <a:p>
            <a:pPr>
              <a:defRPr/>
            </a:pPr>
            <a:fld id="{1ADCA26C-8010-480F-A608-57286E935BA0}" type="slidenum">
              <a:rPr lang="en-US" smtClean="0"/>
              <a:pPr>
                <a:defRPr/>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D8546CF2-5422-46FA-9B8D-4BA442E88EB2}" type="slidenum">
              <a:rPr lang="en-US" smtClean="0"/>
              <a:pPr>
                <a:defRPr/>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dirty="0"/>
              <a:t>Busy waiting </a:t>
            </a:r>
          </a:p>
          <a:p>
            <a:pPr lvl="1"/>
            <a:r>
              <a:rPr lang="en-NZ" dirty="0"/>
              <a:t>While a process is waiting for access to a critical section, it continues to consume processor time.</a:t>
            </a:r>
          </a:p>
          <a:p>
            <a:pPr lvl="1"/>
            <a:endParaRPr lang="en-NZ" dirty="0"/>
          </a:p>
          <a:p>
            <a:r>
              <a:rPr lang="en-NZ" b="1" dirty="0"/>
              <a:t>Starvation is possible. </a:t>
            </a:r>
          </a:p>
          <a:p>
            <a:pPr lvl="1"/>
            <a:r>
              <a:rPr lang="en-NZ" dirty="0"/>
              <a:t>When a process leaves a critical section and more than one process is waiting, the selection of a waiting process is arbitrary. </a:t>
            </a:r>
          </a:p>
          <a:p>
            <a:pPr lvl="1"/>
            <a:r>
              <a:rPr lang="en-NZ" dirty="0"/>
              <a:t>Thus, some process could indefinitely be denied access.</a:t>
            </a:r>
          </a:p>
          <a:p>
            <a:pPr lvl="1"/>
            <a:endParaRPr lang="en-NZ" dirty="0"/>
          </a:p>
          <a:p>
            <a:r>
              <a:rPr lang="en-NZ" b="1" dirty="0"/>
              <a:t>Deadlock is possible. </a:t>
            </a:r>
          </a:p>
          <a:p>
            <a:pPr lvl="1"/>
            <a:r>
              <a:rPr lang="en-NZ" dirty="0"/>
              <a:t>Example (on a uniprocessor).</a:t>
            </a:r>
          </a:p>
          <a:p>
            <a:pPr lvl="1">
              <a:buFontTx/>
              <a:buChar char="•"/>
            </a:pPr>
            <a:r>
              <a:rPr lang="en-NZ" dirty="0"/>
              <a:t> Process P1 executes the special instruction (e.g., compare&amp;swap, exchange) and enters its critical section. </a:t>
            </a:r>
          </a:p>
          <a:p>
            <a:pPr lvl="1">
              <a:buFontTx/>
              <a:buChar char="•"/>
            </a:pPr>
            <a:r>
              <a:rPr lang="en-NZ" dirty="0"/>
              <a:t> P1 is then interrupted to give the processor to P2, which has higher priority. </a:t>
            </a:r>
          </a:p>
          <a:p>
            <a:pPr lvl="1">
              <a:buFontTx/>
              <a:buChar char="•"/>
            </a:pPr>
            <a:r>
              <a:rPr lang="en-NZ" dirty="0"/>
              <a:t> If P2 now attempts to use the same resource as P1, it will be denied access because of the mutual exclusion mechanism. </a:t>
            </a:r>
          </a:p>
          <a:p>
            <a:pPr lvl="2">
              <a:buFontTx/>
              <a:buChar char="•"/>
            </a:pPr>
            <a:r>
              <a:rPr lang="en-NZ" dirty="0"/>
              <a:t> Thus it will go into a busy waiting loop. </a:t>
            </a:r>
          </a:p>
          <a:p>
            <a:pPr lvl="1">
              <a:buFontTx/>
              <a:buChar char="•"/>
            </a:pPr>
            <a:r>
              <a:rPr lang="en-NZ" dirty="0"/>
              <a:t>However, P1 will never be dispatched because it is of lower priority than another ready process, P2.</a:t>
            </a:r>
            <a:endParaRPr lang="en-US" dirty="0"/>
          </a:p>
        </p:txBody>
      </p:sp>
      <p:sp>
        <p:nvSpPr>
          <p:cNvPr id="4" name="Slide Number Placeholder 3"/>
          <p:cNvSpPr>
            <a:spLocks noGrp="1"/>
          </p:cNvSpPr>
          <p:nvPr>
            <p:ph type="sldNum" sz="quarter" idx="5"/>
          </p:nvPr>
        </p:nvSpPr>
        <p:spPr/>
        <p:txBody>
          <a:bodyPr/>
          <a:lstStyle/>
          <a:p>
            <a:pPr>
              <a:defRPr/>
            </a:pPr>
            <a:fld id="{C0638CFF-F7F0-44AF-8FDD-C0BA35053308}" type="slidenum">
              <a:rPr lang="en-US" smtClean="0"/>
              <a:pPr>
                <a:defRPr/>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47D38F-692F-4F83-BA54-C1A4CDEC862E}" type="datetime1">
              <a:rPr lang="en-US" smtClean="0"/>
              <a:pPr/>
              <a:t>1/16/2019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3D67CA-C146-4FB8-B3D0-2CFA118FA21A}" type="datetime1">
              <a:rPr lang="en-US" smtClean="0"/>
              <a:pPr/>
              <a:t>1/16/2019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E7B31-DE32-4F77-AB83-B967F52B91A0}" type="datetime1">
              <a:rPr lang="en-US" smtClean="0"/>
              <a:pPr/>
              <a:t>1/16/2019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558CD7-1A4D-4D9F-A6D8-3553D272AAA7}" type="datetime1">
              <a:rPr lang="en-US" smtClean="0"/>
              <a:pPr/>
              <a:t>1/16/2019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B6FCD-5D07-4A8F-8C04-B5CA42EFA2E0}" type="datetime1">
              <a:rPr lang="en-US" smtClean="0"/>
              <a:pPr/>
              <a:t>1/16/2019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FE3C24-8856-4CA3-B5DB-5DF5CD8D3F1D}" type="datetime1">
              <a:rPr lang="en-US" smtClean="0"/>
              <a:pPr/>
              <a:t>1/16/2019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5A270F-3C30-4A83-8B26-0B213CC3EACF}" type="datetime1">
              <a:rPr lang="en-US" smtClean="0"/>
              <a:pPr/>
              <a:t>1/16/2019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FD73B8-FC47-4A21-8B67-8186FD6569F7}" type="datetime1">
              <a:rPr lang="en-US" smtClean="0"/>
              <a:pPr/>
              <a:t>1/16/2019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559BB-67C9-4059-A59A-26CA3C594353}" type="datetime1">
              <a:rPr lang="en-US" smtClean="0"/>
              <a:pPr/>
              <a:t>1/16/2019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9B687-C43C-4A8D-9897-9AB64239FA7C}" type="datetime1">
              <a:rPr lang="en-US" smtClean="0"/>
              <a:pPr/>
              <a:t>1/16/2019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56CCE-A8CA-41AA-9A1D-9719E0E17FDD}" type="datetime1">
              <a:rPr lang="en-US" smtClean="0"/>
              <a:pPr/>
              <a:t>1/16/2019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E13AA-35D1-4687-9BC1-DD246A67FA27}" type="datetime1">
              <a:rPr lang="en-US" smtClean="0"/>
              <a:pPr/>
              <a:t>1/16/2019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1AD9F-4A2E-478F-ACDB-FC942917418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85814" y="219068"/>
            <a:ext cx="7772400" cy="2209800"/>
          </a:xfrm>
        </p:spPr>
        <p:style>
          <a:lnRef idx="3">
            <a:schemeClr val="lt1"/>
          </a:lnRef>
          <a:fillRef idx="1">
            <a:schemeClr val="accent5"/>
          </a:fillRef>
          <a:effectRef idx="1">
            <a:schemeClr val="accent5"/>
          </a:effectRef>
          <a:fontRef idx="minor">
            <a:schemeClr val="lt1"/>
          </a:fontRef>
        </p:style>
        <p:txBody>
          <a:bodyPr>
            <a:normAutofit/>
          </a:bodyPr>
          <a:lstStyle/>
          <a:p>
            <a:pPr algn="ctr" eaLnBrk="1" hangingPunct="1"/>
            <a:r>
              <a:rPr lang="en-US" sz="3600" b="1" dirty="0">
                <a:solidFill>
                  <a:schemeClr val="bg1"/>
                </a:solidFill>
                <a:effectLst>
                  <a:outerShdw blurRad="38100" dist="38100" dir="2700000" algn="tl">
                    <a:srgbClr val="000000">
                      <a:alpha val="43137"/>
                    </a:srgbClr>
                  </a:outerShdw>
                </a:effectLst>
              </a:rPr>
              <a:t>Chapter 5</a:t>
            </a:r>
            <a:br>
              <a:rPr lang="en-US" sz="3600" b="1" dirty="0">
                <a:solidFill>
                  <a:schemeClr val="bg1"/>
                </a:solidFill>
                <a:effectLst>
                  <a:outerShdw blurRad="38100" dist="38100" dir="2700000" algn="tl">
                    <a:srgbClr val="000000">
                      <a:alpha val="43137"/>
                    </a:srgbClr>
                  </a:outerShdw>
                </a:effectLst>
              </a:rPr>
            </a:br>
            <a:r>
              <a:rPr lang="en-US" sz="3600" b="1" dirty="0">
                <a:solidFill>
                  <a:schemeClr val="bg1"/>
                </a:solidFill>
                <a:effectLst>
                  <a:outerShdw blurRad="38100" dist="38100" dir="2700000" algn="tl">
                    <a:srgbClr val="000000">
                      <a:alpha val="43137"/>
                    </a:srgbClr>
                  </a:outerShdw>
                </a:effectLst>
              </a:rPr>
              <a:t>Concurrency: Mutual Exclusion and Synchronization</a:t>
            </a:r>
          </a:p>
        </p:txBody>
      </p:sp>
      <p:sp>
        <p:nvSpPr>
          <p:cNvPr id="4" name="Slide Number Placeholder 3"/>
          <p:cNvSpPr>
            <a:spLocks noGrp="1"/>
          </p:cNvSpPr>
          <p:nvPr>
            <p:ph type="sldNum" sz="quarter" idx="12"/>
          </p:nvPr>
        </p:nvSpPr>
        <p:spPr/>
        <p:txBody>
          <a:bodyPr/>
          <a:lstStyle/>
          <a:p>
            <a:fld id="{8721AD9F-4A2E-478F-ACDB-FC9429174183}" type="slidenum">
              <a:rPr lang="en-GB" smtClean="0"/>
              <a:pPr/>
              <a:t>1</a:t>
            </a:fld>
            <a:endParaRPr lang="en-GB"/>
          </a:p>
        </p:txBody>
      </p:sp>
      <p:sp>
        <p:nvSpPr>
          <p:cNvPr id="7" name="Subtitle 5"/>
          <p:cNvSpPr txBox="1">
            <a:spLocks/>
          </p:cNvSpPr>
          <p:nvPr/>
        </p:nvSpPr>
        <p:spPr bwMode="auto">
          <a:xfrm>
            <a:off x="2857488" y="2928934"/>
            <a:ext cx="5800708" cy="342902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lstStyle/>
          <a:p>
            <a:pPr algn="ctr" eaLnBrk="0" hangingPunct="0">
              <a:spcBef>
                <a:spcPct val="20000"/>
              </a:spcBef>
              <a:buFont typeface="Arial" charset="0"/>
              <a:buNone/>
              <a:defRPr/>
            </a:pPr>
            <a:r>
              <a:rPr lang="en-US" sz="3200" b="1" dirty="0">
                <a:solidFill>
                  <a:schemeClr val="accent5"/>
                </a:solidFill>
                <a:effectLst>
                  <a:outerShdw blurRad="38100" dist="38100" dir="2700000" algn="tl">
                    <a:srgbClr val="000000">
                      <a:alpha val="43137"/>
                    </a:srgbClr>
                  </a:outerShdw>
                </a:effectLst>
                <a:latin typeface="+mn-lt"/>
              </a:rPr>
              <a:t>Represented By:-</a:t>
            </a:r>
          </a:p>
          <a:p>
            <a:pPr algn="ctr" eaLnBrk="0" hangingPunct="0">
              <a:spcBef>
                <a:spcPct val="20000"/>
              </a:spcBef>
              <a:buFont typeface="Arial" charset="0"/>
              <a:buNone/>
              <a:defRPr/>
            </a:pPr>
            <a:r>
              <a:rPr lang="en-US" sz="3200" b="1" dirty="0">
                <a:solidFill>
                  <a:schemeClr val="accent5"/>
                </a:solidFill>
                <a:effectLst>
                  <a:outerShdw blurRad="38100" dist="38100" dir="2700000" algn="tl">
                    <a:srgbClr val="000000">
                      <a:alpha val="43137"/>
                    </a:srgbClr>
                  </a:outerShdw>
                </a:effectLst>
                <a:latin typeface="+mn-lt"/>
              </a:rPr>
              <a:t>Riddhi Joshi</a:t>
            </a:r>
          </a:p>
          <a:p>
            <a:pPr algn="ctr" eaLnBrk="0" hangingPunct="0">
              <a:spcBef>
                <a:spcPct val="20000"/>
              </a:spcBef>
              <a:buFont typeface="Arial" charset="0"/>
              <a:buNone/>
              <a:defRPr/>
            </a:pPr>
            <a:r>
              <a:rPr lang="en-US" sz="3200" b="1" dirty="0">
                <a:solidFill>
                  <a:schemeClr val="accent5"/>
                </a:solidFill>
                <a:effectLst>
                  <a:outerShdw blurRad="38100" dist="38100" dir="2700000" algn="tl">
                    <a:srgbClr val="000000">
                      <a:alpha val="43137"/>
                    </a:srgbClr>
                  </a:outerShdw>
                </a:effectLst>
                <a:latin typeface="+mn-lt"/>
              </a:rPr>
              <a:t>Assistant Professor</a:t>
            </a:r>
          </a:p>
          <a:p>
            <a:pPr algn="ctr" eaLnBrk="0" hangingPunct="0">
              <a:spcBef>
                <a:spcPct val="20000"/>
              </a:spcBef>
              <a:buFont typeface="Arial" charset="0"/>
              <a:buNone/>
              <a:defRPr/>
            </a:pPr>
            <a:r>
              <a:rPr lang="en-US" sz="3200" b="1" dirty="0">
                <a:solidFill>
                  <a:schemeClr val="accent5"/>
                </a:solidFill>
                <a:effectLst>
                  <a:outerShdw blurRad="38100" dist="38100" dir="2700000" algn="tl">
                    <a:srgbClr val="000000">
                      <a:alpha val="43137"/>
                    </a:srgbClr>
                  </a:outerShdw>
                </a:effectLst>
                <a:latin typeface="+mn-lt"/>
              </a:rPr>
              <a:t>Mar wadi Education</a:t>
            </a:r>
          </a:p>
          <a:p>
            <a:pPr algn="ctr" eaLnBrk="0" hangingPunct="0">
              <a:spcBef>
                <a:spcPct val="20000"/>
              </a:spcBef>
              <a:buFont typeface="Arial" charset="0"/>
              <a:buNone/>
              <a:defRPr/>
            </a:pPr>
            <a:r>
              <a:rPr lang="en-US" sz="3200" b="1" dirty="0">
                <a:solidFill>
                  <a:schemeClr val="accent5"/>
                </a:solidFill>
                <a:effectLst>
                  <a:outerShdw blurRad="38100" dist="38100" dir="2700000" algn="tl">
                    <a:srgbClr val="000000">
                      <a:alpha val="43137"/>
                    </a:srgbClr>
                  </a:outerShdw>
                </a:effectLst>
              </a:rPr>
              <a:t>Foundation Group Of Institutions</a:t>
            </a:r>
            <a:r>
              <a:rPr lang="en-US" sz="3200" b="1" dirty="0">
                <a:solidFill>
                  <a:schemeClr val="accent5"/>
                </a:solidFill>
                <a:effectLst>
                  <a:outerShdw blurRad="38100" dist="38100" dir="2700000" algn="tl">
                    <a:srgbClr val="000000">
                      <a:alpha val="43137"/>
                    </a:srgbClr>
                  </a:outerShdw>
                </a:effectLst>
                <a:latin typeface="+mn-lt"/>
              </a:rPr>
              <a:t> </a:t>
            </a:r>
          </a:p>
        </p:txBody>
      </p:sp>
      <p:pic>
        <p:nvPicPr>
          <p:cNvPr id="2050" name="Picture 2" descr="E:\gp image\teamwork_rotate_earth_pa_sm_wm.gif"/>
          <p:cNvPicPr>
            <a:picLocks noChangeAspect="1" noChangeArrowheads="1" noCrop="1"/>
          </p:cNvPicPr>
          <p:nvPr/>
        </p:nvPicPr>
        <p:blipFill>
          <a:blip r:embed="rId3"/>
          <a:srcRect/>
          <a:stretch>
            <a:fillRect/>
          </a:stretch>
        </p:blipFill>
        <p:spPr bwMode="auto">
          <a:xfrm>
            <a:off x="238102" y="3429000"/>
            <a:ext cx="2214578" cy="221457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1285860"/>
            <a:ext cx="9072562" cy="5286412"/>
          </a:xfrm>
        </p:spPr>
        <p:style>
          <a:lnRef idx="2">
            <a:schemeClr val="accent5"/>
          </a:lnRef>
          <a:fillRef idx="1">
            <a:schemeClr val="lt1"/>
          </a:fillRef>
          <a:effectRef idx="0">
            <a:schemeClr val="accent5"/>
          </a:effectRef>
          <a:fontRef idx="minor">
            <a:schemeClr val="dk1"/>
          </a:fontRef>
        </p:style>
        <p:txBody>
          <a:bodyPr>
            <a:noAutofit/>
          </a:bodyPr>
          <a:lstStyle/>
          <a:p>
            <a:r>
              <a:rPr lang="en-US" sz="2000" dirty="0">
                <a:latin typeface="Calibri" pitchFamily="34" charset="0"/>
              </a:rPr>
              <a:t>Following are several hardware approaches to mutual exclusion:-</a:t>
            </a:r>
            <a:endParaRPr lang="en-GB" sz="2000" dirty="0">
              <a:solidFill>
                <a:schemeClr val="tx2">
                  <a:lumMod val="75000"/>
                </a:schemeClr>
              </a:solidFill>
              <a:latin typeface="Calibri" pitchFamily="34" charset="0"/>
            </a:endParaRPr>
          </a:p>
          <a:p>
            <a:pPr lvl="0">
              <a:buNone/>
            </a:pPr>
            <a:r>
              <a:rPr lang="en-GB" sz="2000" b="1" dirty="0">
                <a:solidFill>
                  <a:schemeClr val="tx2">
                    <a:lumMod val="75000"/>
                  </a:schemeClr>
                </a:solidFill>
                <a:latin typeface="Calibri" pitchFamily="34" charset="0"/>
              </a:rPr>
              <a:t>(1) Disabling Interrupts:-</a:t>
            </a:r>
          </a:p>
          <a:p>
            <a:r>
              <a:rPr lang="en-US" sz="2000" dirty="0">
                <a:latin typeface="Calibri" pitchFamily="34" charset="0"/>
              </a:rPr>
              <a:t>In a uniprocessor system, concurrent processes cannot have overlapped execution;</a:t>
            </a:r>
          </a:p>
          <a:p>
            <a:pPr>
              <a:buNone/>
            </a:pPr>
            <a:r>
              <a:rPr lang="en-US" sz="2000" dirty="0">
                <a:latin typeface="Calibri" pitchFamily="34" charset="0"/>
              </a:rPr>
              <a:t>     they can only be interleaved.</a:t>
            </a:r>
            <a:endParaRPr lang="en-US" sz="2000" dirty="0">
              <a:latin typeface="Calibri" pitchFamily="34" charset="0"/>
              <a:cs typeface="Calibri" pitchFamily="34" charset="0"/>
            </a:endParaRPr>
          </a:p>
          <a:p>
            <a:r>
              <a:rPr lang="en-US" sz="2000" dirty="0">
                <a:latin typeface="Calibri" pitchFamily="34" charset="0"/>
                <a:cs typeface="Calibri" pitchFamily="34" charset="0"/>
              </a:rPr>
              <a:t>A process runs until it invokes an operating system service or until it is interrupted</a:t>
            </a:r>
          </a:p>
          <a:p>
            <a:r>
              <a:rPr lang="en-US" sz="2000" dirty="0">
                <a:latin typeface="Calibri" pitchFamily="34" charset="0"/>
              </a:rPr>
              <a:t>Because the critical section cannot be interrupted, mutual exclusion is guaranteed.</a:t>
            </a:r>
            <a:endParaRPr lang="en-US" sz="2000" dirty="0">
              <a:latin typeface="Calibri" pitchFamily="34" charset="0"/>
              <a:cs typeface="Calibri" pitchFamily="34" charset="0"/>
            </a:endParaRPr>
          </a:p>
          <a:p>
            <a:r>
              <a:rPr lang="en-US" sz="2000" dirty="0">
                <a:latin typeface="Calibri" pitchFamily="34" charset="0"/>
              </a:rPr>
              <a:t>This approach </a:t>
            </a:r>
            <a:r>
              <a:rPr lang="en-US" sz="2000" dirty="0">
                <a:latin typeface="Calibri" pitchFamily="34" charset="0"/>
                <a:cs typeface="Calibri" pitchFamily="34" charset="0"/>
              </a:rPr>
              <a:t>Will not work in multiprocessor architecture</a:t>
            </a:r>
          </a:p>
          <a:p>
            <a:r>
              <a:rPr lang="en-GB" sz="2000" b="1" dirty="0">
                <a:latin typeface="Calibri" pitchFamily="34" charset="0"/>
                <a:cs typeface="Calibri" pitchFamily="34" charset="0"/>
              </a:rPr>
              <a:t>while (true) </a:t>
            </a:r>
          </a:p>
          <a:p>
            <a:pPr>
              <a:buNone/>
            </a:pPr>
            <a:r>
              <a:rPr lang="en-GB" sz="2000" b="1" dirty="0">
                <a:latin typeface="Calibri" pitchFamily="34" charset="0"/>
                <a:cs typeface="Calibri" pitchFamily="34" charset="0"/>
              </a:rPr>
              <a:t>	{</a:t>
            </a:r>
          </a:p>
          <a:p>
            <a:pPr>
              <a:buNone/>
            </a:pPr>
            <a:r>
              <a:rPr lang="en-GB" sz="2000" dirty="0">
                <a:latin typeface="Calibri" pitchFamily="34" charset="0"/>
                <a:cs typeface="Calibri" pitchFamily="34" charset="0"/>
              </a:rPr>
              <a:t>		/* disable interrupts */;</a:t>
            </a:r>
          </a:p>
          <a:p>
            <a:pPr>
              <a:buNone/>
            </a:pPr>
            <a:r>
              <a:rPr lang="en-GB" sz="2000" dirty="0">
                <a:latin typeface="Calibri" pitchFamily="34" charset="0"/>
                <a:cs typeface="Calibri" pitchFamily="34" charset="0"/>
              </a:rPr>
              <a:t>		/* critical section */;</a:t>
            </a:r>
          </a:p>
          <a:p>
            <a:pPr>
              <a:buNone/>
            </a:pPr>
            <a:r>
              <a:rPr lang="en-GB" sz="2000" dirty="0">
                <a:latin typeface="Calibri" pitchFamily="34" charset="0"/>
                <a:cs typeface="Calibri" pitchFamily="34" charset="0"/>
              </a:rPr>
              <a:t>		/* enable interrupts */;</a:t>
            </a:r>
          </a:p>
          <a:p>
            <a:pPr>
              <a:buNone/>
            </a:pPr>
            <a:r>
              <a:rPr lang="en-GB" sz="2000" dirty="0">
                <a:latin typeface="Calibri" pitchFamily="34" charset="0"/>
                <a:cs typeface="Calibri" pitchFamily="34" charset="0"/>
              </a:rPr>
              <a:t>		/* remainder */;</a:t>
            </a:r>
          </a:p>
          <a:p>
            <a:pPr>
              <a:buNone/>
            </a:pPr>
            <a:r>
              <a:rPr lang="en-GB" sz="2000" dirty="0">
                <a:latin typeface="Calibri" pitchFamily="34" charset="0"/>
                <a:cs typeface="Calibri" pitchFamily="34" charset="0"/>
              </a:rPr>
              <a:t>	}</a:t>
            </a:r>
          </a:p>
        </p:txBody>
      </p:sp>
      <p:sp>
        <p:nvSpPr>
          <p:cNvPr id="6" name="Slide Number Placeholder 5"/>
          <p:cNvSpPr>
            <a:spLocks noGrp="1"/>
          </p:cNvSpPr>
          <p:nvPr>
            <p:ph type="sldNum" sz="quarter" idx="12"/>
          </p:nvPr>
        </p:nvSpPr>
        <p:spPr/>
        <p:txBody>
          <a:bodyPr/>
          <a:lstStyle/>
          <a:p>
            <a:fld id="{8721AD9F-4A2E-478F-ACDB-FC9429174183}" type="slidenum">
              <a:rPr lang="en-GB" smtClean="0"/>
              <a:pPr/>
              <a:t>10</a:t>
            </a:fld>
            <a:endParaRPr lang="en-GB"/>
          </a:p>
        </p:txBody>
      </p:sp>
      <p:sp>
        <p:nvSpPr>
          <p:cNvPr id="4" name="Title 1"/>
          <p:cNvSpPr txBox="1">
            <a:spLocks/>
          </p:cNvSpPr>
          <p:nvPr/>
        </p:nvSpPr>
        <p:spPr>
          <a:xfrm>
            <a:off x="2500298" y="-24"/>
            <a:ext cx="4714908"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bg1"/>
                </a:solidFill>
                <a:effectLst>
                  <a:outerShdw blurRad="38100" dist="38100" dir="2700000" algn="tl">
                    <a:srgbClr val="000000">
                      <a:alpha val="43137"/>
                    </a:srgbClr>
                  </a:outerShdw>
                </a:effectLst>
                <a:latin typeface="+mj-lt"/>
              </a:rPr>
              <a:t>Mutual Exclusion : Hardware Support</a:t>
            </a:r>
            <a:endParaRPr kumimoji="0" lang="en-GB"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149505" name="Rectangle 1"/>
          <p:cNvSpPr>
            <a:spLocks noChangeArrowheads="1"/>
          </p:cNvSpPr>
          <p:nvPr/>
        </p:nvSpPr>
        <p:spPr bwMode="auto">
          <a:xfrm>
            <a:off x="1" y="500042"/>
            <a:ext cx="9144000" cy="70788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a:ln>
                  <a:noFill/>
                </a:ln>
                <a:solidFill>
                  <a:schemeClr val="bg1"/>
                </a:solidFill>
                <a:effectLst/>
                <a:latin typeface="Calibri" pitchFamily="34" charset="0"/>
                <a:ea typeface="Calibri" pitchFamily="34" charset="0"/>
                <a:cs typeface="TimesNewRoman"/>
              </a:rPr>
              <a:t>Q-5: Define Mutual Exclusion – hardware support. Explain advantages and </a:t>
            </a:r>
          </a:p>
          <a:p>
            <a:pPr marL="0" marR="0" lvl="0" indent="0" algn="l" defTabSz="914400" rtl="0" eaLnBrk="1" fontAlgn="base" latinLnBrk="0" hangingPunct="1">
              <a:lnSpc>
                <a:spcPct val="100000"/>
              </a:lnSpc>
              <a:spcBef>
                <a:spcPct val="0"/>
              </a:spcBef>
              <a:spcAft>
                <a:spcPct val="0"/>
              </a:spcAft>
              <a:buClrTx/>
              <a:buSzTx/>
              <a:tabLst/>
            </a:pPr>
            <a:r>
              <a:rPr lang="en-US" sz="2000" b="1" dirty="0">
                <a:solidFill>
                  <a:schemeClr val="bg1"/>
                </a:solidFill>
                <a:latin typeface="Calibri" pitchFamily="34" charset="0"/>
                <a:ea typeface="Calibri" pitchFamily="34" charset="0"/>
                <a:cs typeface="TimesNewRoman"/>
              </a:rPr>
              <a:t>         </a:t>
            </a:r>
            <a:r>
              <a:rPr kumimoji="0" lang="en-US" sz="2000" b="1" i="0" u="none" strike="noStrike" cap="none" normalizeH="0" baseline="0" dirty="0">
                <a:ln>
                  <a:noFill/>
                </a:ln>
                <a:solidFill>
                  <a:schemeClr val="bg1"/>
                </a:solidFill>
                <a:effectLst/>
                <a:latin typeface="Calibri" pitchFamily="34" charset="0"/>
                <a:ea typeface="Calibri" pitchFamily="34" charset="0"/>
                <a:cs typeface="TimesNewRoman"/>
              </a:rPr>
              <a:t>disadvantages of Hardware Mutual Exclusion.</a:t>
            </a:r>
            <a:endParaRPr kumimoji="0" lang="en-US" sz="2000" b="1" i="0" u="none" strike="noStrike" cap="none" normalizeH="0" baseline="0" dirty="0">
              <a:ln>
                <a:noFill/>
              </a:ln>
              <a:solidFill>
                <a:schemeClr val="bg1"/>
              </a:solidFill>
              <a:effectLst/>
              <a:latin typeface="Calibri" pitchFamily="34" charset="0"/>
              <a:cs typeface="Arial" pitchFamily="34" charset="0"/>
            </a:endParaRPr>
          </a:p>
        </p:txBody>
      </p:sp>
      <p:pic>
        <p:nvPicPr>
          <p:cNvPr id="1027" name="Picture 3" descr="E:\gp image\stick_figure_handyman_pounding_nail_sm_wm.gif"/>
          <p:cNvPicPr>
            <a:picLocks noChangeAspect="1" noChangeArrowheads="1" noCrop="1"/>
          </p:cNvPicPr>
          <p:nvPr/>
        </p:nvPicPr>
        <p:blipFill>
          <a:blip r:embed="rId2"/>
          <a:srcRect/>
          <a:stretch>
            <a:fillRect/>
          </a:stretch>
        </p:blipFill>
        <p:spPr bwMode="auto">
          <a:xfrm>
            <a:off x="6429388" y="4286256"/>
            <a:ext cx="1500198" cy="150019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2" y="142852"/>
            <a:ext cx="9144032" cy="6357982"/>
          </a:xfrm>
        </p:spPr>
        <p:style>
          <a:lnRef idx="2">
            <a:schemeClr val="accent5"/>
          </a:lnRef>
          <a:fillRef idx="1">
            <a:schemeClr val="lt1"/>
          </a:fillRef>
          <a:effectRef idx="0">
            <a:schemeClr val="accent5"/>
          </a:effectRef>
          <a:fontRef idx="minor">
            <a:schemeClr val="dk1"/>
          </a:fontRef>
        </p:style>
        <p:txBody>
          <a:bodyPr>
            <a:noAutofit/>
          </a:bodyPr>
          <a:lstStyle/>
          <a:p>
            <a:pPr lvl="0">
              <a:buNone/>
            </a:pPr>
            <a:r>
              <a:rPr lang="en-IN" sz="1800" b="1" dirty="0">
                <a:solidFill>
                  <a:schemeClr val="tx2">
                    <a:lumMod val="75000"/>
                  </a:schemeClr>
                </a:solidFill>
                <a:latin typeface="Calibri" pitchFamily="34" charset="0"/>
              </a:rPr>
              <a:t>(2) Special Machine Instructions:-</a:t>
            </a:r>
            <a:endParaRPr lang="en-GB" sz="1800" b="1" dirty="0">
              <a:solidFill>
                <a:schemeClr val="tx2">
                  <a:lumMod val="75000"/>
                </a:schemeClr>
              </a:solidFill>
              <a:latin typeface="Calibri" pitchFamily="34" charset="0"/>
            </a:endParaRPr>
          </a:p>
          <a:p>
            <a:r>
              <a:rPr lang="en-IN" sz="1800" dirty="0">
                <a:latin typeface="Calibri" pitchFamily="34" charset="0"/>
                <a:cs typeface="Calibri" pitchFamily="34" charset="0"/>
              </a:rPr>
              <a:t>On multiprocessor We will look </a:t>
            </a:r>
            <a:r>
              <a:rPr lang="en-GB" sz="1800" dirty="0">
                <a:latin typeface="Calibri" pitchFamily="34" charset="0"/>
                <a:cs typeface="Calibri" pitchFamily="34" charset="0"/>
              </a:rPr>
              <a:t>at two of the most commonly implemented instructions.</a:t>
            </a:r>
          </a:p>
          <a:p>
            <a:pPr>
              <a:buNone/>
            </a:pPr>
            <a:r>
              <a:rPr lang="en-GB" sz="1800" b="1" dirty="0">
                <a:latin typeface="Calibri" pitchFamily="34" charset="0"/>
                <a:cs typeface="Calibri" pitchFamily="34" charset="0"/>
              </a:rPr>
              <a:t>	(1) </a:t>
            </a:r>
            <a:r>
              <a:rPr lang="en-GB" sz="1800" b="1" dirty="0" err="1">
                <a:latin typeface="Calibri" pitchFamily="34" charset="0"/>
                <a:cs typeface="Calibri" pitchFamily="34" charset="0"/>
              </a:rPr>
              <a:t>Compare&amp;Swap</a:t>
            </a:r>
            <a:r>
              <a:rPr lang="en-GB" sz="1800" b="1" dirty="0">
                <a:latin typeface="Calibri" pitchFamily="34" charset="0"/>
                <a:cs typeface="Calibri" pitchFamily="34" charset="0"/>
              </a:rPr>
              <a:t> Instruction:-</a:t>
            </a:r>
          </a:p>
          <a:p>
            <a:pPr lvl="1"/>
            <a:r>
              <a:rPr lang="en-GB" sz="1800" dirty="0">
                <a:latin typeface="Calibri" pitchFamily="34" charset="0"/>
                <a:cs typeface="Calibri" pitchFamily="34" charset="0"/>
              </a:rPr>
              <a:t>The </a:t>
            </a:r>
            <a:r>
              <a:rPr lang="en-GB" sz="1800" dirty="0" err="1">
                <a:latin typeface="Calibri" pitchFamily="34" charset="0"/>
                <a:cs typeface="Calibri" pitchFamily="34" charset="0"/>
              </a:rPr>
              <a:t>compare&amp;swap</a:t>
            </a:r>
            <a:r>
              <a:rPr lang="en-GB" sz="1800" dirty="0">
                <a:latin typeface="Calibri" pitchFamily="34" charset="0"/>
                <a:cs typeface="Calibri" pitchFamily="34" charset="0"/>
              </a:rPr>
              <a:t> instruction, also called a compare and exchange instruction, can be defined as follows:</a:t>
            </a:r>
          </a:p>
          <a:p>
            <a:pPr lvl="8"/>
            <a:r>
              <a:rPr lang="en-IN" sz="1800" dirty="0">
                <a:latin typeface="Calibri" pitchFamily="34" charset="0"/>
                <a:cs typeface="Calibri" pitchFamily="34" charset="0"/>
              </a:rPr>
              <a:t>0	 	0 	1     --  BOLT =1   RETURN 0</a:t>
            </a:r>
          </a:p>
          <a:p>
            <a:pPr lvl="8"/>
            <a:r>
              <a:rPr lang="en-IN" sz="1800" dirty="0">
                <a:latin typeface="Calibri" pitchFamily="34" charset="0"/>
                <a:cs typeface="Calibri" pitchFamily="34" charset="0"/>
              </a:rPr>
              <a:t>1		0	1       --BOLT=1  RETURN 1</a:t>
            </a:r>
            <a:endParaRPr lang="en-GB" sz="1800" dirty="0">
              <a:latin typeface="Calibri" pitchFamily="34" charset="0"/>
              <a:cs typeface="Calibri" pitchFamily="34" charset="0"/>
            </a:endParaRPr>
          </a:p>
          <a:p>
            <a:pPr>
              <a:buNone/>
            </a:pPr>
            <a:r>
              <a:rPr lang="en-GB" sz="1800" b="1" dirty="0">
                <a:latin typeface="Calibri" pitchFamily="34" charset="0"/>
                <a:cs typeface="Calibri" pitchFamily="34" charset="0"/>
              </a:rPr>
              <a:t>	</a:t>
            </a:r>
            <a:r>
              <a:rPr lang="en-GB" sz="1800" b="1" dirty="0" err="1">
                <a:latin typeface="Calibri" pitchFamily="34" charset="0"/>
                <a:cs typeface="Calibri" pitchFamily="34" charset="0"/>
              </a:rPr>
              <a:t>int</a:t>
            </a:r>
            <a:r>
              <a:rPr lang="en-GB" sz="1800" b="1" dirty="0">
                <a:latin typeface="Calibri" pitchFamily="34" charset="0"/>
                <a:cs typeface="Calibri" pitchFamily="34" charset="0"/>
              </a:rPr>
              <a:t> </a:t>
            </a:r>
            <a:r>
              <a:rPr lang="en-GB" sz="1800" b="1" dirty="0" err="1">
                <a:latin typeface="Calibri" pitchFamily="34" charset="0"/>
                <a:cs typeface="Calibri" pitchFamily="34" charset="0"/>
              </a:rPr>
              <a:t>compare_and_swap</a:t>
            </a:r>
            <a:r>
              <a:rPr lang="en-GB" sz="1800" b="1" dirty="0">
                <a:latin typeface="Calibri" pitchFamily="34" charset="0"/>
                <a:cs typeface="Calibri" pitchFamily="34" charset="0"/>
              </a:rPr>
              <a:t> (</a:t>
            </a:r>
            <a:r>
              <a:rPr lang="en-GB" sz="1800" b="1" dirty="0" err="1">
                <a:latin typeface="Calibri" pitchFamily="34" charset="0"/>
                <a:cs typeface="Calibri" pitchFamily="34" charset="0"/>
              </a:rPr>
              <a:t>int</a:t>
            </a:r>
            <a:r>
              <a:rPr lang="en-GB" sz="1800" b="1" dirty="0">
                <a:latin typeface="Calibri" pitchFamily="34" charset="0"/>
                <a:cs typeface="Calibri" pitchFamily="34" charset="0"/>
              </a:rPr>
              <a:t> *word, </a:t>
            </a:r>
            <a:r>
              <a:rPr lang="en-GB" sz="1800" b="1" dirty="0" err="1">
                <a:latin typeface="Calibri" pitchFamily="34" charset="0"/>
                <a:cs typeface="Calibri" pitchFamily="34" charset="0"/>
              </a:rPr>
              <a:t>int</a:t>
            </a:r>
            <a:r>
              <a:rPr lang="en-GB" sz="1800" b="1" dirty="0">
                <a:latin typeface="Calibri" pitchFamily="34" charset="0"/>
                <a:cs typeface="Calibri" pitchFamily="34" charset="0"/>
              </a:rPr>
              <a:t> </a:t>
            </a:r>
            <a:r>
              <a:rPr lang="en-GB" sz="1800" b="1" dirty="0" err="1">
                <a:latin typeface="Calibri" pitchFamily="34" charset="0"/>
                <a:cs typeface="Calibri" pitchFamily="34" charset="0"/>
              </a:rPr>
              <a:t>testval</a:t>
            </a:r>
            <a:r>
              <a:rPr lang="en-GB" sz="1800" b="1" dirty="0">
                <a:latin typeface="Calibri" pitchFamily="34" charset="0"/>
                <a:cs typeface="Calibri" pitchFamily="34" charset="0"/>
              </a:rPr>
              <a:t>, </a:t>
            </a:r>
            <a:r>
              <a:rPr lang="en-GB" sz="1800" b="1" dirty="0" err="1">
                <a:latin typeface="Calibri" pitchFamily="34" charset="0"/>
                <a:cs typeface="Calibri" pitchFamily="34" charset="0"/>
              </a:rPr>
              <a:t>int</a:t>
            </a:r>
            <a:r>
              <a:rPr lang="en-GB" sz="1800" b="1" dirty="0">
                <a:latin typeface="Calibri" pitchFamily="34" charset="0"/>
                <a:cs typeface="Calibri" pitchFamily="34" charset="0"/>
              </a:rPr>
              <a:t> </a:t>
            </a:r>
            <a:r>
              <a:rPr lang="en-GB" sz="1800" b="1" dirty="0" err="1">
                <a:latin typeface="Calibri" pitchFamily="34" charset="0"/>
                <a:cs typeface="Calibri" pitchFamily="34" charset="0"/>
              </a:rPr>
              <a:t>newval</a:t>
            </a:r>
            <a:r>
              <a:rPr lang="en-GB" sz="1800" b="1" dirty="0">
                <a:latin typeface="Calibri" pitchFamily="34" charset="0"/>
                <a:cs typeface="Calibri" pitchFamily="34" charset="0"/>
              </a:rPr>
              <a:t>)</a:t>
            </a:r>
          </a:p>
          <a:p>
            <a:pPr>
              <a:buNone/>
            </a:pPr>
            <a:r>
              <a:rPr lang="en-GB" sz="1800" dirty="0">
                <a:latin typeface="Calibri" pitchFamily="34" charset="0"/>
                <a:cs typeface="Calibri" pitchFamily="34" charset="0"/>
              </a:rPr>
              <a:t>	{</a:t>
            </a:r>
            <a:r>
              <a:rPr lang="en-GB" sz="1800" b="1" dirty="0">
                <a:latin typeface="Calibri" pitchFamily="34" charset="0"/>
                <a:cs typeface="Calibri" pitchFamily="34" charset="0"/>
              </a:rPr>
              <a:t>		</a:t>
            </a:r>
            <a:r>
              <a:rPr lang="en-GB" sz="1800" dirty="0" err="1">
                <a:latin typeface="Calibri" pitchFamily="34" charset="0"/>
                <a:cs typeface="Calibri" pitchFamily="34" charset="0"/>
              </a:rPr>
              <a:t>int</a:t>
            </a:r>
            <a:r>
              <a:rPr lang="en-GB" sz="1800" dirty="0">
                <a:latin typeface="Calibri" pitchFamily="34" charset="0"/>
                <a:cs typeface="Calibri" pitchFamily="34" charset="0"/>
              </a:rPr>
              <a:t> </a:t>
            </a:r>
            <a:r>
              <a:rPr lang="en-GB" sz="1800" dirty="0" err="1">
                <a:latin typeface="Calibri" pitchFamily="34" charset="0"/>
                <a:cs typeface="Calibri" pitchFamily="34" charset="0"/>
              </a:rPr>
              <a:t>oldval</a:t>
            </a:r>
            <a:r>
              <a:rPr lang="en-GB" sz="1800" dirty="0">
                <a:latin typeface="Calibri" pitchFamily="34" charset="0"/>
                <a:cs typeface="Calibri" pitchFamily="34" charset="0"/>
              </a:rPr>
              <a:t>;</a:t>
            </a:r>
          </a:p>
          <a:p>
            <a:pPr>
              <a:buNone/>
            </a:pPr>
            <a:r>
              <a:rPr lang="en-GB" sz="1800" dirty="0">
                <a:latin typeface="Calibri" pitchFamily="34" charset="0"/>
                <a:cs typeface="Calibri" pitchFamily="34" charset="0"/>
              </a:rPr>
              <a:t>	 		</a:t>
            </a:r>
            <a:r>
              <a:rPr lang="en-GB" sz="1800" dirty="0" err="1">
                <a:latin typeface="Calibri" pitchFamily="34" charset="0"/>
                <a:cs typeface="Calibri" pitchFamily="34" charset="0"/>
              </a:rPr>
              <a:t>oldval</a:t>
            </a:r>
            <a:r>
              <a:rPr lang="en-GB" sz="1800" dirty="0">
                <a:latin typeface="Calibri" pitchFamily="34" charset="0"/>
                <a:cs typeface="Calibri" pitchFamily="34" charset="0"/>
              </a:rPr>
              <a:t> = *word</a:t>
            </a:r>
          </a:p>
          <a:p>
            <a:pPr>
              <a:buNone/>
            </a:pPr>
            <a:r>
              <a:rPr lang="en-GB" sz="1800" b="1" dirty="0">
                <a:latin typeface="Calibri" pitchFamily="34" charset="0"/>
                <a:cs typeface="Calibri" pitchFamily="34" charset="0"/>
              </a:rPr>
              <a:t>			</a:t>
            </a:r>
            <a:r>
              <a:rPr lang="en-GB" sz="1800" dirty="0">
                <a:latin typeface="Calibri" pitchFamily="34" charset="0"/>
                <a:cs typeface="Calibri" pitchFamily="34" charset="0"/>
              </a:rPr>
              <a:t>if (</a:t>
            </a:r>
            <a:r>
              <a:rPr lang="en-GB" sz="1800" dirty="0" err="1">
                <a:latin typeface="Calibri" pitchFamily="34" charset="0"/>
                <a:cs typeface="Calibri" pitchFamily="34" charset="0"/>
              </a:rPr>
              <a:t>oldval</a:t>
            </a:r>
            <a:r>
              <a:rPr lang="en-GB" sz="1800" dirty="0">
                <a:latin typeface="Calibri" pitchFamily="34" charset="0"/>
                <a:cs typeface="Calibri" pitchFamily="34" charset="0"/>
              </a:rPr>
              <a:t> == </a:t>
            </a:r>
            <a:r>
              <a:rPr lang="en-GB" sz="1800" dirty="0" err="1">
                <a:latin typeface="Calibri" pitchFamily="34" charset="0"/>
                <a:cs typeface="Calibri" pitchFamily="34" charset="0"/>
              </a:rPr>
              <a:t>testval</a:t>
            </a:r>
            <a:r>
              <a:rPr lang="en-GB" sz="1800" dirty="0">
                <a:latin typeface="Calibri" pitchFamily="34" charset="0"/>
                <a:cs typeface="Calibri" pitchFamily="34" charset="0"/>
              </a:rPr>
              <a:t>) *word = </a:t>
            </a:r>
            <a:r>
              <a:rPr lang="en-GB" sz="1800" dirty="0" err="1">
                <a:latin typeface="Calibri" pitchFamily="34" charset="0"/>
                <a:cs typeface="Calibri" pitchFamily="34" charset="0"/>
              </a:rPr>
              <a:t>newval</a:t>
            </a:r>
            <a:r>
              <a:rPr lang="en-GB" sz="1800" dirty="0">
                <a:latin typeface="Calibri" pitchFamily="34" charset="0"/>
                <a:cs typeface="Calibri" pitchFamily="34" charset="0"/>
              </a:rPr>
              <a:t>;</a:t>
            </a:r>
          </a:p>
          <a:p>
            <a:pPr>
              <a:buNone/>
            </a:pPr>
            <a:r>
              <a:rPr lang="en-GB" sz="1800" b="1" dirty="0">
                <a:latin typeface="Calibri" pitchFamily="34" charset="0"/>
                <a:cs typeface="Calibri" pitchFamily="34" charset="0"/>
              </a:rPr>
              <a:t>			</a:t>
            </a:r>
            <a:r>
              <a:rPr lang="en-GB" sz="1800" dirty="0">
                <a:latin typeface="Calibri" pitchFamily="34" charset="0"/>
                <a:cs typeface="Calibri" pitchFamily="34" charset="0"/>
              </a:rPr>
              <a:t>return </a:t>
            </a:r>
            <a:r>
              <a:rPr lang="en-GB" sz="1800" dirty="0" err="1">
                <a:latin typeface="Calibri" pitchFamily="34" charset="0"/>
                <a:cs typeface="Calibri" pitchFamily="34" charset="0"/>
              </a:rPr>
              <a:t>oldval</a:t>
            </a:r>
            <a:r>
              <a:rPr lang="en-GB" sz="1800" dirty="0">
                <a:latin typeface="Calibri" pitchFamily="34" charset="0"/>
                <a:cs typeface="Calibri" pitchFamily="34" charset="0"/>
              </a:rPr>
              <a:t>; </a:t>
            </a:r>
            <a:r>
              <a:rPr lang="en-GB" sz="1800" b="1" dirty="0">
                <a:latin typeface="Calibri" pitchFamily="34" charset="0"/>
                <a:cs typeface="Calibri" pitchFamily="34" charset="0"/>
              </a:rPr>
              <a:t>			</a:t>
            </a:r>
            <a:r>
              <a:rPr lang="en-GB" sz="1800" dirty="0">
                <a:latin typeface="Calibri" pitchFamily="34" charset="0"/>
                <a:cs typeface="Calibri" pitchFamily="34" charset="0"/>
              </a:rPr>
              <a:t>}</a:t>
            </a:r>
          </a:p>
          <a:p>
            <a:pPr>
              <a:defRPr/>
            </a:pPr>
            <a:r>
              <a:rPr lang="en-NZ" sz="1800" dirty="0">
                <a:latin typeface="Calibri" pitchFamily="34" charset="0"/>
                <a:cs typeface="Calibri" pitchFamily="34" charset="0"/>
              </a:rPr>
              <a:t>This version of the instruction checks a memory location (*word) against a test value (</a:t>
            </a:r>
            <a:r>
              <a:rPr lang="en-NZ" sz="1800" dirty="0" err="1">
                <a:latin typeface="Calibri" pitchFamily="34" charset="0"/>
                <a:cs typeface="Calibri" pitchFamily="34" charset="0"/>
              </a:rPr>
              <a:t>testval</a:t>
            </a:r>
            <a:r>
              <a:rPr lang="en-NZ" sz="1800" dirty="0">
                <a:latin typeface="Calibri" pitchFamily="34" charset="0"/>
                <a:cs typeface="Calibri" pitchFamily="34" charset="0"/>
              </a:rPr>
              <a:t>). </a:t>
            </a:r>
          </a:p>
          <a:p>
            <a:pPr>
              <a:defRPr/>
            </a:pPr>
            <a:r>
              <a:rPr lang="en-NZ" sz="1800" dirty="0">
                <a:latin typeface="Calibri" pitchFamily="34" charset="0"/>
                <a:cs typeface="Calibri" pitchFamily="34" charset="0"/>
              </a:rPr>
              <a:t>If the memory location’s current value is </a:t>
            </a:r>
            <a:r>
              <a:rPr lang="en-NZ" sz="1800" dirty="0" err="1">
                <a:latin typeface="Calibri" pitchFamily="34" charset="0"/>
                <a:cs typeface="Calibri" pitchFamily="34" charset="0"/>
              </a:rPr>
              <a:t>testval</a:t>
            </a:r>
            <a:r>
              <a:rPr lang="en-NZ" sz="1800" dirty="0">
                <a:latin typeface="Calibri" pitchFamily="34" charset="0"/>
                <a:cs typeface="Calibri" pitchFamily="34" charset="0"/>
              </a:rPr>
              <a:t>, it is replaced with </a:t>
            </a:r>
            <a:r>
              <a:rPr lang="en-NZ" sz="1800" dirty="0" err="1">
                <a:latin typeface="Calibri" pitchFamily="34" charset="0"/>
                <a:cs typeface="Calibri" pitchFamily="34" charset="0"/>
              </a:rPr>
              <a:t>newval</a:t>
            </a:r>
            <a:r>
              <a:rPr lang="en-NZ" sz="1800" dirty="0">
                <a:latin typeface="Calibri" pitchFamily="34" charset="0"/>
                <a:cs typeface="Calibri" pitchFamily="34" charset="0"/>
              </a:rPr>
              <a:t>; </a:t>
            </a:r>
          </a:p>
          <a:p>
            <a:pPr lvl="1">
              <a:defRPr/>
            </a:pPr>
            <a:r>
              <a:rPr lang="en-NZ" sz="1800" dirty="0">
                <a:latin typeface="Calibri" pitchFamily="34" charset="0"/>
                <a:cs typeface="Calibri" pitchFamily="34" charset="0"/>
              </a:rPr>
              <a:t>otherwise it is left unchanged. </a:t>
            </a:r>
          </a:p>
          <a:p>
            <a:pPr>
              <a:defRPr/>
            </a:pPr>
            <a:r>
              <a:rPr lang="en-NZ" sz="1800" dirty="0">
                <a:latin typeface="Calibri" pitchFamily="34" charset="0"/>
                <a:cs typeface="Calibri" pitchFamily="34" charset="0"/>
              </a:rPr>
              <a:t>The old memory value is always returned; thus, the memory location has been updated if the returned value is the same as the test value.</a:t>
            </a:r>
          </a:p>
        </p:txBody>
      </p:sp>
      <p:sp>
        <p:nvSpPr>
          <p:cNvPr id="4" name="Slide Number Placeholder 3"/>
          <p:cNvSpPr>
            <a:spLocks noGrp="1"/>
          </p:cNvSpPr>
          <p:nvPr>
            <p:ph type="sldNum" sz="quarter" idx="12"/>
          </p:nvPr>
        </p:nvSpPr>
        <p:spPr/>
        <p:txBody>
          <a:bodyPr/>
          <a:lstStyle/>
          <a:p>
            <a:fld id="{8721AD9F-4A2E-478F-ACDB-FC9429174183}" type="slidenum">
              <a:rPr lang="en-GB" smtClean="0"/>
              <a:pPr/>
              <a:t>11</a:t>
            </a:fld>
            <a:endParaRPr lang="en-GB"/>
          </a:p>
        </p:txBody>
      </p:sp>
      <p:pic>
        <p:nvPicPr>
          <p:cNvPr id="2050" name="Picture 2" descr="E:\gp image\stick_figure_cranking_screwdriver_md_wm.gif"/>
          <p:cNvPicPr>
            <a:picLocks noChangeAspect="1" noChangeArrowheads="1" noCrop="1"/>
          </p:cNvPicPr>
          <p:nvPr/>
        </p:nvPicPr>
        <p:blipFill>
          <a:blip r:embed="rId2"/>
          <a:srcRect/>
          <a:stretch>
            <a:fillRect/>
          </a:stretch>
        </p:blipFill>
        <p:spPr bwMode="auto">
          <a:xfrm>
            <a:off x="7143768" y="2571744"/>
            <a:ext cx="1476378" cy="147637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142852"/>
            <a:ext cx="8929718" cy="1428760"/>
          </a:xfrm>
        </p:spPr>
        <p:style>
          <a:lnRef idx="2">
            <a:schemeClr val="accent5"/>
          </a:lnRef>
          <a:fillRef idx="1">
            <a:schemeClr val="lt1"/>
          </a:fillRef>
          <a:effectRef idx="0">
            <a:schemeClr val="accent5"/>
          </a:effectRef>
          <a:fontRef idx="minor">
            <a:schemeClr val="dk1"/>
          </a:fontRef>
        </p:style>
        <p:txBody>
          <a:bodyPr/>
          <a:lstStyle/>
          <a:p>
            <a:pPr marL="228600" indent="-228600">
              <a:buNone/>
              <a:defRPr/>
            </a:pPr>
            <a:r>
              <a:rPr lang="en-NZ" sz="1800" dirty="0">
                <a:latin typeface="Calibri" pitchFamily="34" charset="0"/>
                <a:cs typeface="Calibri" pitchFamily="34" charset="0"/>
              </a:rPr>
              <a:t>(1) A compare is made between a memory value and a test value; </a:t>
            </a:r>
          </a:p>
          <a:p>
            <a:pPr marL="228600" indent="-228600">
              <a:buNone/>
              <a:defRPr/>
            </a:pPr>
            <a:r>
              <a:rPr lang="en-NZ" sz="1800" dirty="0">
                <a:latin typeface="Calibri" pitchFamily="34" charset="0"/>
                <a:cs typeface="Calibri" pitchFamily="34" charset="0"/>
              </a:rPr>
              <a:t>(2) if the values differ a swap occurs.</a:t>
            </a:r>
          </a:p>
          <a:p>
            <a:pPr marL="228600" indent="-228600">
              <a:buNone/>
              <a:defRPr/>
            </a:pPr>
            <a:r>
              <a:rPr lang="en-NZ" sz="1800" dirty="0">
                <a:latin typeface="Calibri" pitchFamily="34" charset="0"/>
                <a:cs typeface="Calibri" pitchFamily="34" charset="0"/>
              </a:rPr>
              <a:t>The entire compare&amp;swap function is carried out atomically; </a:t>
            </a:r>
          </a:p>
          <a:p>
            <a:pPr lvl="1">
              <a:defRPr/>
            </a:pPr>
            <a:r>
              <a:rPr lang="en-NZ" sz="1800" dirty="0">
                <a:latin typeface="Calibri" pitchFamily="34" charset="0"/>
                <a:cs typeface="Calibri" pitchFamily="34" charset="0"/>
              </a:rPr>
              <a:t>i.e.  it is not subject to interruption.</a:t>
            </a:r>
            <a:endParaRPr lang="en-US" sz="1800" dirty="0">
              <a:latin typeface="Calibri" pitchFamily="34" charset="0"/>
              <a:cs typeface="Calibri" pitchFamily="34" charset="0"/>
            </a:endParaRPr>
          </a:p>
          <a:p>
            <a:pPr>
              <a:buNone/>
            </a:pPr>
            <a:endParaRPr lang="en-GB" sz="1800" dirty="0">
              <a:latin typeface="Calibri" pitchFamily="34" charset="0"/>
              <a:cs typeface="Calibri" pitchFamily="34" charset="0"/>
            </a:endParaRPr>
          </a:p>
          <a:p>
            <a:endParaRPr lang="en-GB" dirty="0"/>
          </a:p>
        </p:txBody>
      </p:sp>
      <p:sp>
        <p:nvSpPr>
          <p:cNvPr id="5" name="Slide Number Placeholder 4"/>
          <p:cNvSpPr>
            <a:spLocks noGrp="1"/>
          </p:cNvSpPr>
          <p:nvPr>
            <p:ph type="sldNum" sz="quarter" idx="12"/>
          </p:nvPr>
        </p:nvSpPr>
        <p:spPr/>
        <p:txBody>
          <a:bodyPr/>
          <a:lstStyle/>
          <a:p>
            <a:fld id="{8721AD9F-4A2E-478F-ACDB-FC9429174183}" type="slidenum">
              <a:rPr lang="en-GB" smtClean="0"/>
              <a:pPr/>
              <a:t>12</a:t>
            </a:fld>
            <a:endParaRPr lang="en-GB"/>
          </a:p>
        </p:txBody>
      </p:sp>
      <p:pic>
        <p:nvPicPr>
          <p:cNvPr id="4" name="Picture 2"/>
          <p:cNvPicPr>
            <a:picLocks noChangeAspect="1" noChangeArrowheads="1"/>
          </p:cNvPicPr>
          <p:nvPr/>
        </p:nvPicPr>
        <p:blipFill>
          <a:blip r:embed="rId2"/>
          <a:srcRect/>
          <a:stretch>
            <a:fillRect/>
          </a:stretch>
        </p:blipFill>
        <p:spPr bwMode="auto">
          <a:xfrm>
            <a:off x="71406" y="1643050"/>
            <a:ext cx="8858312" cy="5072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71438" y="71414"/>
            <a:ext cx="8929718" cy="2714644"/>
          </a:xfrm>
        </p:spPr>
        <p:style>
          <a:lnRef idx="2">
            <a:schemeClr val="accent5"/>
          </a:lnRef>
          <a:fillRef idx="1">
            <a:schemeClr val="lt1"/>
          </a:fillRef>
          <a:effectRef idx="0">
            <a:schemeClr val="accent5"/>
          </a:effectRef>
          <a:fontRef idx="minor">
            <a:schemeClr val="dk1"/>
          </a:fontRef>
        </p:style>
        <p:txBody>
          <a:bodyPr>
            <a:normAutofit/>
          </a:bodyPr>
          <a:lstStyle/>
          <a:p>
            <a:pPr>
              <a:buFont typeface="Arial" charset="0"/>
              <a:buNone/>
            </a:pPr>
            <a:r>
              <a:rPr lang="en-GB" sz="2200" b="1" dirty="0">
                <a:latin typeface="Calibri" pitchFamily="34" charset="0"/>
                <a:cs typeface="Calibri" pitchFamily="34" charset="0"/>
              </a:rPr>
              <a:t>(2) Exchange Instruction:-</a:t>
            </a:r>
            <a:endParaRPr lang="en-US" sz="2200" dirty="0">
              <a:latin typeface="Calibri" pitchFamily="34" charset="0"/>
              <a:cs typeface="Courier New" pitchFamily="49" charset="0"/>
            </a:endParaRPr>
          </a:p>
          <a:p>
            <a:pPr>
              <a:buFont typeface="Arial" charset="0"/>
              <a:buNone/>
            </a:pPr>
            <a:r>
              <a:rPr lang="en-US" sz="2000" dirty="0">
                <a:latin typeface="Calibri" pitchFamily="34" charset="0"/>
                <a:cs typeface="Courier New" pitchFamily="49" charset="0"/>
              </a:rPr>
              <a:t>void exchange (</a:t>
            </a:r>
            <a:r>
              <a:rPr lang="en-US" sz="2000" dirty="0" err="1">
                <a:latin typeface="Calibri" pitchFamily="34" charset="0"/>
                <a:cs typeface="Courier New" pitchFamily="49" charset="0"/>
              </a:rPr>
              <a:t>int</a:t>
            </a:r>
            <a:r>
              <a:rPr lang="en-US" sz="2000" dirty="0">
                <a:latin typeface="Calibri" pitchFamily="34" charset="0"/>
                <a:cs typeface="Courier New" pitchFamily="49" charset="0"/>
              </a:rPr>
              <a:t> register, </a:t>
            </a:r>
            <a:r>
              <a:rPr lang="en-US" sz="2000" dirty="0" err="1">
                <a:latin typeface="Calibri" pitchFamily="34" charset="0"/>
                <a:cs typeface="Courier New" pitchFamily="49" charset="0"/>
              </a:rPr>
              <a:t>int</a:t>
            </a:r>
            <a:r>
              <a:rPr lang="en-US" sz="2000" dirty="0">
                <a:latin typeface="Calibri" pitchFamily="34" charset="0"/>
                <a:cs typeface="Courier New" pitchFamily="49" charset="0"/>
              </a:rPr>
              <a:t> memory)</a:t>
            </a:r>
          </a:p>
          <a:p>
            <a:pPr>
              <a:buFont typeface="Arial" charset="0"/>
              <a:buNone/>
            </a:pPr>
            <a:r>
              <a:rPr lang="en-US" sz="2000" dirty="0">
                <a:latin typeface="Calibri" pitchFamily="34" charset="0"/>
                <a:cs typeface="Courier New" pitchFamily="49" charset="0"/>
              </a:rPr>
              <a:t>{     </a:t>
            </a:r>
            <a:r>
              <a:rPr lang="en-US" sz="2000" dirty="0" err="1">
                <a:latin typeface="Calibri" pitchFamily="34" charset="0"/>
                <a:cs typeface="Courier New" pitchFamily="49" charset="0"/>
              </a:rPr>
              <a:t>int</a:t>
            </a:r>
            <a:r>
              <a:rPr lang="en-US" sz="2000" dirty="0">
                <a:latin typeface="Calibri" pitchFamily="34" charset="0"/>
                <a:cs typeface="Courier New" pitchFamily="49" charset="0"/>
              </a:rPr>
              <a:t> temp;</a:t>
            </a:r>
          </a:p>
          <a:p>
            <a:pPr lvl="1">
              <a:buFont typeface="Arial" charset="0"/>
              <a:buNone/>
            </a:pPr>
            <a:r>
              <a:rPr lang="en-US" sz="2000" dirty="0">
                <a:latin typeface="Calibri" pitchFamily="34" charset="0"/>
                <a:cs typeface="Courier New" pitchFamily="49" charset="0"/>
              </a:rPr>
              <a:t>temp = memory;</a:t>
            </a:r>
          </a:p>
          <a:p>
            <a:pPr lvl="1">
              <a:buFont typeface="Arial" charset="0"/>
              <a:buNone/>
            </a:pPr>
            <a:r>
              <a:rPr lang="en-US" sz="2000" dirty="0">
                <a:latin typeface="Calibri" pitchFamily="34" charset="0"/>
                <a:cs typeface="Courier New" pitchFamily="49" charset="0"/>
              </a:rPr>
              <a:t>memory = register;</a:t>
            </a:r>
          </a:p>
          <a:p>
            <a:pPr lvl="1">
              <a:buFont typeface="Arial" charset="0"/>
              <a:buNone/>
            </a:pPr>
            <a:r>
              <a:rPr lang="en-US" sz="2000" dirty="0">
                <a:latin typeface="Calibri" pitchFamily="34" charset="0"/>
                <a:cs typeface="Courier New" pitchFamily="49" charset="0"/>
              </a:rPr>
              <a:t>register = temp;              }</a:t>
            </a:r>
          </a:p>
          <a:p>
            <a:pPr>
              <a:buNone/>
            </a:pPr>
            <a:r>
              <a:rPr lang="en-NZ" sz="2000" dirty="0">
                <a:latin typeface="Calibri" pitchFamily="34" charset="0"/>
                <a:cs typeface="Calibri" pitchFamily="34" charset="0"/>
              </a:rPr>
              <a:t>The instruction exchanges the contents of a register with that of a memory location.</a:t>
            </a:r>
          </a:p>
          <a:p>
            <a:pPr>
              <a:buFont typeface="Arial" charset="0"/>
              <a:buNone/>
            </a:pPr>
            <a:endParaRPr lang="en-US" sz="2000" dirty="0">
              <a:latin typeface="Calibri" pitchFamily="34" charset="0"/>
              <a:cs typeface="Courier New" pitchFamily="49" charset="0"/>
            </a:endParaRPr>
          </a:p>
          <a:p>
            <a:pPr>
              <a:buFont typeface="Arial" charset="0"/>
              <a:buNone/>
            </a:pPr>
            <a:endParaRPr lang="en-US" sz="2000" dirty="0">
              <a:latin typeface="Calibri" pitchFamily="34" charset="0"/>
              <a:cs typeface="Courier New" pitchFamily="49"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13</a:t>
            </a:fld>
            <a:endParaRPr lang="en-GB"/>
          </a:p>
        </p:txBody>
      </p:sp>
      <p:pic>
        <p:nvPicPr>
          <p:cNvPr id="5" name="Picture 2"/>
          <p:cNvPicPr>
            <a:picLocks noChangeAspect="1" noChangeArrowheads="1"/>
          </p:cNvPicPr>
          <p:nvPr/>
        </p:nvPicPr>
        <p:blipFill>
          <a:blip r:embed="rId3"/>
          <a:srcRect/>
          <a:stretch>
            <a:fillRect/>
          </a:stretch>
        </p:blipFill>
        <p:spPr bwMode="auto">
          <a:xfrm>
            <a:off x="-32" y="2857496"/>
            <a:ext cx="9144000" cy="4071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500042"/>
            <a:ext cx="5286412" cy="5857916"/>
          </a:xfrm>
        </p:spPr>
        <p:style>
          <a:lnRef idx="2">
            <a:schemeClr val="accent5"/>
          </a:lnRef>
          <a:fillRef idx="1">
            <a:schemeClr val="lt1"/>
          </a:fillRef>
          <a:effectRef idx="0">
            <a:schemeClr val="accent5"/>
          </a:effectRef>
          <a:fontRef idx="minor">
            <a:schemeClr val="dk1"/>
          </a:fontRef>
        </p:style>
        <p:txBody>
          <a:bodyPr>
            <a:noAutofit/>
          </a:bodyPr>
          <a:lstStyle/>
          <a:p>
            <a:r>
              <a:rPr lang="en-NZ" sz="2000" dirty="0">
                <a:latin typeface="Calibri" pitchFamily="34" charset="0"/>
                <a:cs typeface="Calibri" pitchFamily="34" charset="0"/>
              </a:rPr>
              <a:t>This shows a mutual exclusion protocol based on the use of an exchange instruction. </a:t>
            </a:r>
          </a:p>
          <a:p>
            <a:endParaRPr lang="en-NZ" sz="2000" dirty="0">
              <a:latin typeface="Calibri" pitchFamily="34" charset="0"/>
              <a:cs typeface="Calibri" pitchFamily="34" charset="0"/>
            </a:endParaRPr>
          </a:p>
          <a:p>
            <a:r>
              <a:rPr lang="en-NZ" sz="2000" dirty="0">
                <a:latin typeface="Calibri" pitchFamily="34" charset="0"/>
                <a:cs typeface="Calibri" pitchFamily="34" charset="0"/>
              </a:rPr>
              <a:t>A shared variable bolt is initialized to 0. </a:t>
            </a:r>
          </a:p>
          <a:p>
            <a:pPr lvl="1">
              <a:buFontTx/>
              <a:buChar char="•"/>
            </a:pPr>
            <a:r>
              <a:rPr lang="en-NZ" sz="2000" dirty="0">
                <a:latin typeface="Calibri" pitchFamily="34" charset="0"/>
                <a:cs typeface="Calibri" pitchFamily="34" charset="0"/>
              </a:rPr>
              <a:t>Each process uses a local variable key that is initialized to 1.</a:t>
            </a:r>
          </a:p>
          <a:p>
            <a:pPr lvl="1">
              <a:buFontTx/>
              <a:buChar char="•"/>
            </a:pPr>
            <a:r>
              <a:rPr lang="en-NZ" sz="2000" dirty="0">
                <a:latin typeface="Calibri" pitchFamily="34" charset="0"/>
                <a:cs typeface="Calibri" pitchFamily="34" charset="0"/>
              </a:rPr>
              <a:t>The only process that may enter its critical section is one that finds bolt equal to 0. </a:t>
            </a:r>
          </a:p>
          <a:p>
            <a:pPr lvl="1">
              <a:buFontTx/>
              <a:buChar char="•"/>
            </a:pPr>
            <a:r>
              <a:rPr lang="en-NZ" sz="2000" dirty="0">
                <a:latin typeface="Calibri" pitchFamily="34" charset="0"/>
                <a:cs typeface="Calibri" pitchFamily="34" charset="0"/>
              </a:rPr>
              <a:t>It excludes all other processes from the critical section by setting bolt to 1.</a:t>
            </a:r>
          </a:p>
          <a:p>
            <a:pPr lvl="1">
              <a:buFontTx/>
              <a:buChar char="•"/>
            </a:pPr>
            <a:r>
              <a:rPr lang="en-NZ" sz="2000" dirty="0">
                <a:latin typeface="Calibri" pitchFamily="34" charset="0"/>
                <a:cs typeface="Calibri" pitchFamily="34" charset="0"/>
              </a:rPr>
              <a:t>When a process leaves its critical section, it resets bolt to 0, allowing another process to gain access to its critical section.</a:t>
            </a:r>
          </a:p>
          <a:p>
            <a:endParaRPr lang="en-GB" sz="20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14</a:t>
            </a:fld>
            <a:endParaRPr lang="en-GB"/>
          </a:p>
        </p:txBody>
      </p:sp>
      <p:pic>
        <p:nvPicPr>
          <p:cNvPr id="3074" name="Picture 2" descr="E:\gp image\Slide-show-presentations.gif"/>
          <p:cNvPicPr>
            <a:picLocks noChangeAspect="1" noChangeArrowheads="1" noCrop="1"/>
          </p:cNvPicPr>
          <p:nvPr/>
        </p:nvPicPr>
        <p:blipFill>
          <a:blip r:embed="rId2"/>
          <a:srcRect/>
          <a:stretch>
            <a:fillRect/>
          </a:stretch>
        </p:blipFill>
        <p:spPr bwMode="auto">
          <a:xfrm>
            <a:off x="6357950" y="2000240"/>
            <a:ext cx="2095500" cy="20955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71406" y="1142984"/>
            <a:ext cx="8786874" cy="1714512"/>
          </a:xfrm>
        </p:spPr>
        <p:style>
          <a:lnRef idx="2">
            <a:schemeClr val="accent5"/>
          </a:lnRef>
          <a:fillRef idx="1">
            <a:schemeClr val="lt1"/>
          </a:fillRef>
          <a:effectRef idx="0">
            <a:schemeClr val="accent5"/>
          </a:effectRef>
          <a:fontRef idx="minor">
            <a:schemeClr val="dk1"/>
          </a:fontRef>
        </p:style>
        <p:txBody>
          <a:bodyPr>
            <a:normAutofit/>
          </a:bodyPr>
          <a:lstStyle/>
          <a:p>
            <a:r>
              <a:rPr lang="en-US" sz="2200" dirty="0">
                <a:latin typeface="Calibri" pitchFamily="34" charset="0"/>
                <a:cs typeface="Calibri" pitchFamily="34" charset="0"/>
              </a:rPr>
              <a:t>Applicable to any number of processes on either a single processor or multiple processors sharing main memory</a:t>
            </a:r>
          </a:p>
          <a:p>
            <a:r>
              <a:rPr lang="en-US" sz="2200" dirty="0">
                <a:latin typeface="Calibri" pitchFamily="34" charset="0"/>
                <a:cs typeface="Calibri" pitchFamily="34" charset="0"/>
              </a:rPr>
              <a:t>It is simple and therefore easy to verify</a:t>
            </a:r>
          </a:p>
          <a:p>
            <a:r>
              <a:rPr lang="en-US" sz="2200" dirty="0">
                <a:latin typeface="Calibri" pitchFamily="34" charset="0"/>
                <a:cs typeface="Calibri" pitchFamily="34" charset="0"/>
              </a:rPr>
              <a:t>It can be used to support multiple critical sections</a:t>
            </a:r>
          </a:p>
          <a:p>
            <a:endParaRPr lang="en-US" sz="22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15</a:t>
            </a:fld>
            <a:endParaRPr lang="en-GB"/>
          </a:p>
        </p:txBody>
      </p:sp>
      <p:sp>
        <p:nvSpPr>
          <p:cNvPr id="5" name="Title 1"/>
          <p:cNvSpPr txBox="1">
            <a:spLocks/>
          </p:cNvSpPr>
          <p:nvPr/>
        </p:nvSpPr>
        <p:spPr>
          <a:xfrm>
            <a:off x="2500298" y="-24"/>
            <a:ext cx="4714908" cy="85725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bg1"/>
                </a:solidFill>
                <a:effectLst>
                  <a:outerShdw blurRad="38100" dist="38100" dir="2700000" algn="tl">
                    <a:srgbClr val="000000">
                      <a:alpha val="43137"/>
                    </a:srgbClr>
                  </a:outerShdw>
                </a:effectLst>
                <a:latin typeface="+mj-lt"/>
              </a:rPr>
              <a:t>Mutual Exclusion : Hardware Support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Advantages</a:t>
            </a:r>
          </a:p>
        </p:txBody>
      </p:sp>
      <p:pic>
        <p:nvPicPr>
          <p:cNvPr id="4098" name="Picture 2" descr="E:\gp image\g.gif"/>
          <p:cNvPicPr>
            <a:picLocks noChangeAspect="1" noChangeArrowheads="1" noCrop="1"/>
          </p:cNvPicPr>
          <p:nvPr/>
        </p:nvPicPr>
        <p:blipFill>
          <a:blip r:embed="rId3"/>
          <a:srcRect/>
          <a:stretch>
            <a:fillRect/>
          </a:stretch>
        </p:blipFill>
        <p:spPr bwMode="auto">
          <a:xfrm>
            <a:off x="5929322" y="3643314"/>
            <a:ext cx="2309825" cy="2309825"/>
          </a:xfrm>
          <a:prstGeom prst="rect">
            <a:avLst/>
          </a:prstGeom>
          <a:noFill/>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0" y="500042"/>
            <a:ext cx="7572428" cy="5857916"/>
          </a:xfrm>
        </p:spPr>
        <p:style>
          <a:lnRef idx="2">
            <a:schemeClr val="accent5"/>
          </a:lnRef>
          <a:fillRef idx="1">
            <a:schemeClr val="lt1"/>
          </a:fillRef>
          <a:effectRef idx="0">
            <a:schemeClr val="accent5"/>
          </a:effectRef>
          <a:fontRef idx="minor">
            <a:schemeClr val="dk1"/>
          </a:fontRef>
        </p:style>
        <p:txBody>
          <a:bodyPr>
            <a:noAutofit/>
          </a:bodyPr>
          <a:lstStyle/>
          <a:p>
            <a:r>
              <a:rPr lang="en-US" sz="2000" dirty="0">
                <a:latin typeface="Calibri" pitchFamily="34" charset="0"/>
                <a:cs typeface="Calibri" pitchFamily="34" charset="0"/>
              </a:rPr>
              <a:t>Busy-waiting consumes processor time</a:t>
            </a:r>
          </a:p>
          <a:p>
            <a:pPr marL="548640" lvl="2" indent="-274320">
              <a:buClr>
                <a:schemeClr val="accent3"/>
              </a:buClr>
              <a:buSzPct val="95000"/>
            </a:pPr>
            <a:r>
              <a:rPr lang="en-NZ" sz="2000" dirty="0">
                <a:latin typeface="Calibri" pitchFamily="34" charset="0"/>
                <a:cs typeface="Calibri" pitchFamily="34" charset="0"/>
              </a:rPr>
              <a:t>While a process is waiting for access to a critical section, it continues to consume processor time.</a:t>
            </a:r>
            <a:endParaRPr lang="en-US" sz="2000" dirty="0">
              <a:latin typeface="Calibri" pitchFamily="34" charset="0"/>
              <a:cs typeface="Calibri" pitchFamily="34" charset="0"/>
            </a:endParaRPr>
          </a:p>
          <a:p>
            <a:r>
              <a:rPr lang="en-US" sz="2000" dirty="0">
                <a:latin typeface="Calibri" pitchFamily="34" charset="0"/>
                <a:cs typeface="Calibri" pitchFamily="34" charset="0"/>
              </a:rPr>
              <a:t>Starvation is possible when a process leaves a critical section and more than one process is waiting. </a:t>
            </a:r>
          </a:p>
          <a:p>
            <a:pPr lvl="1"/>
            <a:r>
              <a:rPr lang="en-NZ" sz="2000" dirty="0">
                <a:latin typeface="Calibri" pitchFamily="34" charset="0"/>
                <a:cs typeface="Calibri" pitchFamily="34" charset="0"/>
              </a:rPr>
              <a:t>Some process could indefinitely be denied access.</a:t>
            </a:r>
          </a:p>
          <a:p>
            <a:r>
              <a:rPr lang="en-US" sz="2000" dirty="0">
                <a:latin typeface="Calibri" pitchFamily="34" charset="0"/>
                <a:cs typeface="Calibri" pitchFamily="34" charset="0"/>
              </a:rPr>
              <a:t> Deadlock is possible</a:t>
            </a:r>
          </a:p>
          <a:p>
            <a:pPr lvl="1"/>
            <a:r>
              <a:rPr lang="en-NZ" sz="2000" dirty="0">
                <a:latin typeface="Calibri" pitchFamily="34" charset="0"/>
                <a:cs typeface="Calibri" pitchFamily="34" charset="0"/>
              </a:rPr>
              <a:t>Example (on a uniprocessor).</a:t>
            </a:r>
          </a:p>
          <a:p>
            <a:pPr lvl="1">
              <a:buFontTx/>
              <a:buChar char="•"/>
            </a:pPr>
            <a:r>
              <a:rPr lang="en-NZ" sz="2000" dirty="0">
                <a:latin typeface="Calibri" pitchFamily="34" charset="0"/>
                <a:cs typeface="Calibri" pitchFamily="34" charset="0"/>
              </a:rPr>
              <a:t> Process P1 executes the special instruction (e.g., compare&amp;swap, exchange) and enters its critical section. </a:t>
            </a:r>
          </a:p>
          <a:p>
            <a:pPr lvl="1">
              <a:buFontTx/>
              <a:buChar char="•"/>
            </a:pPr>
            <a:r>
              <a:rPr lang="en-NZ" sz="2000" dirty="0">
                <a:latin typeface="Calibri" pitchFamily="34" charset="0"/>
                <a:cs typeface="Calibri" pitchFamily="34" charset="0"/>
              </a:rPr>
              <a:t> P1 is then interrupted to give the processor to P2, which has higher priority. </a:t>
            </a:r>
          </a:p>
          <a:p>
            <a:pPr lvl="1">
              <a:buFontTx/>
              <a:buChar char="•"/>
            </a:pPr>
            <a:r>
              <a:rPr lang="en-NZ" sz="2000" dirty="0">
                <a:latin typeface="Calibri" pitchFamily="34" charset="0"/>
                <a:cs typeface="Calibri" pitchFamily="34" charset="0"/>
              </a:rPr>
              <a:t> If P2 now attempts to use the same resource as P1, it will be denied access because of the mutual exclusion mechanism. </a:t>
            </a:r>
          </a:p>
          <a:p>
            <a:pPr lvl="2">
              <a:buFontTx/>
              <a:buChar char="•"/>
            </a:pPr>
            <a:r>
              <a:rPr lang="en-NZ" sz="2000" dirty="0">
                <a:latin typeface="Calibri" pitchFamily="34" charset="0"/>
                <a:cs typeface="Calibri" pitchFamily="34" charset="0"/>
              </a:rPr>
              <a:t> Thus it will go into a busy waiting loop. </a:t>
            </a:r>
          </a:p>
          <a:p>
            <a:pPr lvl="1">
              <a:buFontTx/>
              <a:buChar char="•"/>
            </a:pPr>
            <a:r>
              <a:rPr lang="en-NZ" sz="2000" dirty="0">
                <a:latin typeface="Calibri" pitchFamily="34" charset="0"/>
                <a:cs typeface="Calibri" pitchFamily="34" charset="0"/>
              </a:rPr>
              <a:t>However, P1 will never be dispatched because it is of lower priority than another ready process, P2.</a:t>
            </a:r>
            <a:endParaRPr lang="en-US" sz="2000" dirty="0">
              <a:latin typeface="Calibri" pitchFamily="34" charset="0"/>
              <a:cs typeface="Calibri" pitchFamily="34" charset="0"/>
            </a:endParaRPr>
          </a:p>
          <a:p>
            <a:endParaRPr lang="en-US" sz="20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16</a:t>
            </a:fld>
            <a:endParaRPr lang="en-GB"/>
          </a:p>
        </p:txBody>
      </p:sp>
      <p:sp>
        <p:nvSpPr>
          <p:cNvPr id="5" name="Title 1"/>
          <p:cNvSpPr txBox="1">
            <a:spLocks/>
          </p:cNvSpPr>
          <p:nvPr/>
        </p:nvSpPr>
        <p:spPr>
          <a:xfrm>
            <a:off x="1428728" y="-24"/>
            <a:ext cx="6500858" cy="357190"/>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bg1"/>
                </a:solidFill>
                <a:effectLst>
                  <a:outerShdw blurRad="38100" dist="38100" dir="2700000" algn="tl">
                    <a:srgbClr val="000000">
                      <a:alpha val="43137"/>
                    </a:srgbClr>
                  </a:outerShdw>
                </a:effectLst>
                <a:latin typeface="+mj-lt"/>
              </a:rPr>
              <a:t>Mutual Exclusion : Hardware Support </a:t>
            </a:r>
            <a:r>
              <a:rPr kumimoji="0" lang="en-GB"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Disadvantages</a:t>
            </a:r>
          </a:p>
        </p:txBody>
      </p:sp>
      <p:sp>
        <p:nvSpPr>
          <p:cNvPr id="6" name="Title 1"/>
          <p:cNvSpPr txBox="1">
            <a:spLocks/>
          </p:cNvSpPr>
          <p:nvPr/>
        </p:nvSpPr>
        <p:spPr>
          <a:xfrm>
            <a:off x="2000232" y="6500834"/>
            <a:ext cx="2419368" cy="285728"/>
          </a:xfrm>
          <a:prstGeom prst="rect">
            <a:avLst/>
          </a:prstGeom>
        </p:spPr>
        <p:style>
          <a:lnRef idx="2">
            <a:schemeClr val="dk1"/>
          </a:lnRef>
          <a:fillRef idx="1">
            <a:schemeClr val="lt1"/>
          </a:fillRef>
          <a:effectRef idx="0">
            <a:schemeClr val="dk1"/>
          </a:effectRef>
          <a:fontRef idx="minor">
            <a:schemeClr val="dk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tx1"/>
                </a:solidFill>
                <a:latin typeface="+mj-lt"/>
              </a:rPr>
              <a:t>Q-5 Ends</a:t>
            </a:r>
            <a:endParaRPr kumimoji="0" lang="en-GB" sz="2000" b="1" i="0" u="none" strike="noStrike" kern="1200" cap="none" spc="0" normalizeH="0" baseline="0" noProof="0" dirty="0">
              <a:ln>
                <a:noFill/>
              </a:ln>
              <a:solidFill>
                <a:schemeClr val="tx1"/>
              </a:solidFill>
              <a:effectLst/>
              <a:uLnTx/>
              <a:uFillTx/>
              <a:latin typeface="+mj-lt"/>
              <a:ea typeface="+mn-ea"/>
              <a:cs typeface="+mn-cs"/>
            </a:endParaRPr>
          </a:p>
        </p:txBody>
      </p:sp>
      <p:pic>
        <p:nvPicPr>
          <p:cNvPr id="5122" name="Picture 2" descr="E:\gp image\stick_figure_red_tape_md_wm.gif"/>
          <p:cNvPicPr>
            <a:picLocks noChangeAspect="1" noChangeArrowheads="1" noCrop="1"/>
          </p:cNvPicPr>
          <p:nvPr/>
        </p:nvPicPr>
        <p:blipFill>
          <a:blip r:embed="rId3"/>
          <a:srcRect/>
          <a:stretch>
            <a:fillRect/>
          </a:stretch>
        </p:blipFill>
        <p:spPr bwMode="auto">
          <a:xfrm>
            <a:off x="7596184" y="785794"/>
            <a:ext cx="1547816" cy="1547816"/>
          </a:xfrm>
          <a:prstGeom prst="rect">
            <a:avLst/>
          </a:prstGeom>
          <a:noFill/>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a:solidFill>
                  <a:schemeClr val="tx1"/>
                </a:solidFill>
                <a:latin typeface="Calibri" pitchFamily="34" charset="0"/>
              </a:rPr>
              <a:t>Principals of Concurrency</a:t>
            </a:r>
          </a:p>
          <a:p>
            <a:pPr>
              <a:buClr>
                <a:schemeClr val="accent5">
                  <a:lumMod val="75000"/>
                </a:schemeClr>
              </a:buClr>
              <a:defRPr/>
            </a:pPr>
            <a:r>
              <a:rPr lang="en-NZ" dirty="0">
                <a:latin typeface="Calibri" pitchFamily="34" charset="0"/>
              </a:rPr>
              <a:t>Mutual Exclusion: Hardware Support</a:t>
            </a:r>
          </a:p>
          <a:p>
            <a:pPr>
              <a:buClr>
                <a:schemeClr val="accent5">
                  <a:lumMod val="75000"/>
                </a:schemeClr>
              </a:buClr>
              <a:defRPr/>
            </a:pPr>
            <a:r>
              <a:rPr lang="en-NZ" b="1" dirty="0">
                <a:solidFill>
                  <a:schemeClr val="accent5"/>
                </a:solidFill>
                <a:latin typeface="Calibri" pitchFamily="34" charset="0"/>
              </a:rPr>
              <a:t>Semaphores</a:t>
            </a:r>
          </a:p>
          <a:p>
            <a:pPr>
              <a:buClr>
                <a:schemeClr val="accent5">
                  <a:lumMod val="75000"/>
                </a:schemeClr>
              </a:buClr>
              <a:defRPr/>
            </a:pPr>
            <a:r>
              <a:rPr lang="en-NZ" dirty="0">
                <a:latin typeface="Calibri" pitchFamily="34" charset="0"/>
              </a:rPr>
              <a:t>Monitors</a:t>
            </a:r>
          </a:p>
          <a:p>
            <a:pPr>
              <a:buClr>
                <a:schemeClr val="accent5">
                  <a:lumMod val="75000"/>
                </a:schemeClr>
              </a:buClr>
              <a:defRPr/>
            </a:pPr>
            <a:r>
              <a:rPr lang="en-NZ" dirty="0">
                <a:latin typeface="Calibri" pitchFamily="34" charset="0"/>
              </a:rPr>
              <a:t>Message Passing</a:t>
            </a:r>
          </a:p>
          <a:p>
            <a:pPr>
              <a:buClr>
                <a:schemeClr val="accent5">
                  <a:lumMod val="75000"/>
                </a:schemeClr>
              </a:buClr>
              <a:defRPr/>
            </a:pPr>
            <a:r>
              <a:rPr lang="en-NZ" dirty="0">
                <a:latin typeface="Calibri" pitchFamily="34" charset="0"/>
              </a:rPr>
              <a:t>Readers/Writers Problem</a:t>
            </a:r>
          </a:p>
        </p:txBody>
      </p:sp>
      <p:sp>
        <p:nvSpPr>
          <p:cNvPr id="5" name="Slide Number Placeholder 4"/>
          <p:cNvSpPr>
            <a:spLocks noGrp="1"/>
          </p:cNvSpPr>
          <p:nvPr>
            <p:ph type="sldNum" sz="quarter" idx="12"/>
          </p:nvPr>
        </p:nvSpPr>
        <p:spPr/>
        <p:txBody>
          <a:bodyPr/>
          <a:lstStyle/>
          <a:p>
            <a:fld id="{8721AD9F-4A2E-478F-ACDB-FC9429174183}" type="slidenum">
              <a:rPr lang="en-GB" smtClean="0"/>
              <a:pPr/>
              <a:t>17</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lumMod val="95000"/>
                  </a:schemeClr>
                </a:solidFill>
                <a:effectLst>
                  <a:outerShdw blurRad="38100" dist="38100" dir="2700000" algn="tl">
                    <a:srgbClr val="000000">
                      <a:alpha val="43137"/>
                    </a:srgbClr>
                  </a:outerShdw>
                </a:effectLst>
                <a:latin typeface="+mj-lt"/>
              </a:rPr>
              <a:t>ROADMAP</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2857496"/>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descr="E:\gp image\stick_figures_walking_talking_md_wm.gif"/>
          <p:cNvPicPr>
            <a:picLocks noChangeAspect="1" noChangeArrowheads="1" noCrop="1"/>
          </p:cNvPicPr>
          <p:nvPr/>
        </p:nvPicPr>
        <p:blipFill>
          <a:blip r:embed="rId3"/>
          <a:srcRect/>
          <a:stretch>
            <a:fillRect/>
          </a:stretch>
        </p:blipFill>
        <p:spPr bwMode="auto">
          <a:xfrm>
            <a:off x="7119970" y="1928802"/>
            <a:ext cx="1738310" cy="1738310"/>
          </a:xfrm>
          <a:prstGeom prst="rect">
            <a:avLst/>
          </a:prstGeom>
          <a:noFill/>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00298" y="-24"/>
            <a:ext cx="4000528"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bg1"/>
                </a:solidFill>
                <a:effectLst>
                  <a:outerShdw blurRad="38100" dist="38100" dir="2700000" algn="tl">
                    <a:srgbClr val="000000">
                      <a:alpha val="43137"/>
                    </a:srgbClr>
                  </a:outerShdw>
                </a:effectLst>
                <a:latin typeface="+mj-lt"/>
              </a:rPr>
              <a:t>SEMAPHORE</a:t>
            </a:r>
            <a:endParaRPr kumimoji="0" lang="en-GB"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5" name="Rectangle 4"/>
          <p:cNvSpPr/>
          <p:nvPr/>
        </p:nvSpPr>
        <p:spPr>
          <a:xfrm>
            <a:off x="71406" y="1096108"/>
            <a:ext cx="8929718" cy="504753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NZ" sz="2200" b="1" dirty="0">
                <a:latin typeface="Calibri" pitchFamily="34" charset="0"/>
                <a:cs typeface="Calibri" pitchFamily="34" charset="0"/>
              </a:rPr>
              <a:t>  Semaphore: </a:t>
            </a:r>
          </a:p>
          <a:p>
            <a:pPr lvl="1">
              <a:buFont typeface="Arial" pitchFamily="34" charset="0"/>
              <a:buChar char="•"/>
            </a:pPr>
            <a:r>
              <a:rPr lang="en-NZ" sz="2000" dirty="0">
                <a:latin typeface="Calibri" pitchFamily="34" charset="0"/>
                <a:cs typeface="Calibri" pitchFamily="34" charset="0"/>
              </a:rPr>
              <a:t>A semaphore is an integer value used for signalling among processes.  </a:t>
            </a:r>
          </a:p>
          <a:p>
            <a:pPr lvl="1">
              <a:buFont typeface="Arial" pitchFamily="34" charset="0"/>
              <a:buChar char="•"/>
            </a:pPr>
            <a:r>
              <a:rPr lang="en-NZ" sz="2000" dirty="0">
                <a:latin typeface="Calibri" pitchFamily="34" charset="0"/>
                <a:cs typeface="Calibri" pitchFamily="34" charset="0"/>
              </a:rPr>
              <a:t>Only three operations may be performed on a semaphore, all of which are atomic:</a:t>
            </a:r>
          </a:p>
          <a:p>
            <a:pPr lvl="1"/>
            <a:endParaRPr lang="en-NZ" sz="2000" dirty="0">
              <a:latin typeface="Calibri" pitchFamily="34" charset="0"/>
              <a:cs typeface="Calibri" pitchFamily="34" charset="0"/>
            </a:endParaRPr>
          </a:p>
          <a:p>
            <a:pPr lvl="1"/>
            <a:r>
              <a:rPr lang="en-NZ" sz="2000" b="1" dirty="0">
                <a:latin typeface="Calibri" pitchFamily="34" charset="0"/>
                <a:cs typeface="Calibri" pitchFamily="34" charset="0"/>
              </a:rPr>
              <a:t>1. Initialize:-</a:t>
            </a:r>
          </a:p>
          <a:p>
            <a:pPr marL="1257300" lvl="2" indent="-342900"/>
            <a:r>
              <a:rPr lang="en-NZ" sz="2000" dirty="0">
                <a:latin typeface="Calibri" pitchFamily="34" charset="0"/>
                <a:cs typeface="Calibri" pitchFamily="34" charset="0"/>
              </a:rPr>
              <a:t>	A semaphore may be initialized to a nonnegative integer value.</a:t>
            </a:r>
          </a:p>
          <a:p>
            <a:pPr marL="0" lvl="1"/>
            <a:r>
              <a:rPr lang="en-NZ" sz="2000" b="1" dirty="0">
                <a:latin typeface="Calibri" pitchFamily="34" charset="0"/>
                <a:cs typeface="Calibri" pitchFamily="34" charset="0"/>
              </a:rPr>
              <a:t>       2.</a:t>
            </a:r>
            <a:r>
              <a:rPr lang="en-NZ" sz="2000" b="1" dirty="0">
                <a:latin typeface="Calibri" pitchFamily="34" charset="0"/>
              </a:rPr>
              <a:t>Decrement (</a:t>
            </a:r>
            <a:r>
              <a:rPr lang="en-US" sz="2000" b="1" dirty="0">
                <a:latin typeface="Calibri" pitchFamily="34" charset="0"/>
                <a:cs typeface="Courier New" pitchFamily="49" charset="0"/>
              </a:rPr>
              <a:t>semWait</a:t>
            </a:r>
            <a:r>
              <a:rPr lang="en-US" sz="2000" dirty="0">
                <a:latin typeface="Calibri" pitchFamily="34" charset="0"/>
                <a:cs typeface="Courier New" pitchFamily="49" charset="0"/>
              </a:rPr>
              <a:t>)</a:t>
            </a:r>
            <a:r>
              <a:rPr lang="en-US" sz="2000" b="1" dirty="0">
                <a:latin typeface="Calibri" pitchFamily="34" charset="0"/>
                <a:cs typeface="Courier New" pitchFamily="49" charset="0"/>
              </a:rPr>
              <a:t>:-</a:t>
            </a:r>
            <a:r>
              <a:rPr lang="en-US" sz="2000" dirty="0">
                <a:latin typeface="Calibri" pitchFamily="34" charset="0"/>
                <a:cs typeface="Courier New" pitchFamily="49" charset="0"/>
              </a:rPr>
              <a:t> // To receive a signal</a:t>
            </a:r>
            <a:endParaRPr lang="en-NZ" sz="2000" dirty="0">
              <a:latin typeface="Calibri" pitchFamily="34" charset="0"/>
            </a:endParaRPr>
          </a:p>
          <a:p>
            <a:pPr lvl="2">
              <a:buFont typeface="Arial" pitchFamily="34" charset="0"/>
              <a:buChar char="•"/>
            </a:pPr>
            <a:r>
              <a:rPr lang="en-NZ" sz="2000" dirty="0">
                <a:latin typeface="Calibri" pitchFamily="34" charset="0"/>
                <a:cs typeface="Calibri" pitchFamily="34" charset="0"/>
              </a:rPr>
              <a:t>The semWait operation decrements the semaphore value. </a:t>
            </a:r>
          </a:p>
          <a:p>
            <a:pPr lvl="2">
              <a:buFontTx/>
              <a:buChar char="•"/>
            </a:pPr>
            <a:r>
              <a:rPr lang="en-NZ" sz="2000" dirty="0">
                <a:latin typeface="Calibri" pitchFamily="34" charset="0"/>
                <a:cs typeface="Calibri" pitchFamily="34" charset="0"/>
              </a:rPr>
              <a:t>If the value becomes negative, then the process executing the semWait is  </a:t>
            </a:r>
          </a:p>
          <a:p>
            <a:pPr lvl="2"/>
            <a:r>
              <a:rPr lang="en-NZ" sz="2000" dirty="0">
                <a:latin typeface="Calibri" pitchFamily="34" charset="0"/>
                <a:cs typeface="Calibri" pitchFamily="34" charset="0"/>
              </a:rPr>
              <a:t>   blocked. </a:t>
            </a:r>
          </a:p>
          <a:p>
            <a:pPr lvl="2">
              <a:buFontTx/>
              <a:buChar char="•"/>
            </a:pPr>
            <a:r>
              <a:rPr lang="en-NZ" sz="2000" dirty="0">
                <a:latin typeface="Calibri" pitchFamily="34" charset="0"/>
                <a:cs typeface="Calibri" pitchFamily="34" charset="0"/>
              </a:rPr>
              <a:t> Otherwise, the process continues execution.</a:t>
            </a:r>
          </a:p>
          <a:p>
            <a:pPr marL="0" lvl="1"/>
            <a:r>
              <a:rPr lang="en-NZ" sz="2000" dirty="0">
                <a:latin typeface="Calibri" pitchFamily="34" charset="0"/>
                <a:cs typeface="Calibri" pitchFamily="34" charset="0"/>
              </a:rPr>
              <a:t>       </a:t>
            </a:r>
            <a:r>
              <a:rPr lang="en-NZ" sz="2000" b="1" dirty="0">
                <a:latin typeface="Calibri" pitchFamily="34" charset="0"/>
                <a:cs typeface="Calibri" pitchFamily="34" charset="0"/>
              </a:rPr>
              <a:t>3. </a:t>
            </a:r>
            <a:r>
              <a:rPr lang="en-NZ" sz="2000" b="1" dirty="0">
                <a:latin typeface="Calibri" pitchFamily="34" charset="0"/>
              </a:rPr>
              <a:t>increment (</a:t>
            </a:r>
            <a:r>
              <a:rPr lang="en-US" sz="2000" b="1" dirty="0">
                <a:latin typeface="Calibri" pitchFamily="34" charset="0"/>
                <a:cs typeface="Courier New" pitchFamily="49" charset="0"/>
              </a:rPr>
              <a:t>semSignal):-</a:t>
            </a:r>
            <a:r>
              <a:rPr lang="en-US" sz="2000" dirty="0">
                <a:latin typeface="Calibri" pitchFamily="34" charset="0"/>
                <a:cs typeface="Courier New" pitchFamily="49" charset="0"/>
              </a:rPr>
              <a:t> //  To transmit a signal</a:t>
            </a:r>
            <a:endParaRPr lang="en-NZ" sz="2000" dirty="0">
              <a:latin typeface="Calibri" pitchFamily="34" charset="0"/>
            </a:endParaRPr>
          </a:p>
          <a:p>
            <a:pPr lvl="2">
              <a:buFont typeface="Arial" pitchFamily="34" charset="0"/>
              <a:buChar char="•"/>
            </a:pPr>
            <a:r>
              <a:rPr lang="en-NZ" sz="2000" dirty="0">
                <a:latin typeface="Calibri" pitchFamily="34" charset="0"/>
                <a:cs typeface="Calibri" pitchFamily="34" charset="0"/>
              </a:rPr>
              <a:t> The </a:t>
            </a:r>
            <a:r>
              <a:rPr lang="en-NZ" sz="2000" dirty="0" err="1">
                <a:latin typeface="Calibri" pitchFamily="34" charset="0"/>
                <a:cs typeface="Calibri" pitchFamily="34" charset="0"/>
              </a:rPr>
              <a:t>semSignal</a:t>
            </a:r>
            <a:r>
              <a:rPr lang="en-NZ" sz="2000" dirty="0">
                <a:latin typeface="Calibri" pitchFamily="34" charset="0"/>
                <a:cs typeface="Calibri" pitchFamily="34" charset="0"/>
              </a:rPr>
              <a:t> operation increments the semaphore value. </a:t>
            </a:r>
          </a:p>
          <a:p>
            <a:pPr lvl="2">
              <a:buFontTx/>
              <a:buChar char="•"/>
            </a:pPr>
            <a:r>
              <a:rPr lang="en-NZ" sz="2000" dirty="0">
                <a:latin typeface="Calibri" pitchFamily="34" charset="0"/>
                <a:cs typeface="Calibri" pitchFamily="34" charset="0"/>
              </a:rPr>
              <a:t>If the resulting value is less than or equal to zero, then a process blocked  </a:t>
            </a:r>
          </a:p>
          <a:p>
            <a:pPr lvl="2"/>
            <a:r>
              <a:rPr lang="en-NZ" sz="2000" dirty="0">
                <a:latin typeface="Calibri" pitchFamily="34" charset="0"/>
                <a:cs typeface="Calibri" pitchFamily="34" charset="0"/>
              </a:rPr>
              <a:t>   by a semWait operation, if any, is unblocked.</a:t>
            </a:r>
          </a:p>
        </p:txBody>
      </p:sp>
      <p:sp>
        <p:nvSpPr>
          <p:cNvPr id="6" name="Slide Number Placeholder 5"/>
          <p:cNvSpPr>
            <a:spLocks noGrp="1"/>
          </p:cNvSpPr>
          <p:nvPr>
            <p:ph type="sldNum" sz="quarter" idx="12"/>
          </p:nvPr>
        </p:nvSpPr>
        <p:spPr/>
        <p:txBody>
          <a:bodyPr/>
          <a:lstStyle/>
          <a:p>
            <a:fld id="{8721AD9F-4A2E-478F-ACDB-FC9429174183}" type="slidenum">
              <a:rPr lang="en-GB" smtClean="0"/>
              <a:pPr/>
              <a:t>18</a:t>
            </a:fld>
            <a:endParaRPr lang="en-GB"/>
          </a:p>
        </p:txBody>
      </p:sp>
      <p:sp>
        <p:nvSpPr>
          <p:cNvPr id="7" name="Rectangle 1"/>
          <p:cNvSpPr>
            <a:spLocks noChangeArrowheads="1"/>
          </p:cNvSpPr>
          <p:nvPr/>
        </p:nvSpPr>
        <p:spPr bwMode="auto">
          <a:xfrm>
            <a:off x="142877" y="599998"/>
            <a:ext cx="8858279" cy="40011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000" b="1" i="0" u="none" strike="noStrike" cap="none" normalizeH="0" baseline="0" dirty="0">
                <a:ln>
                  <a:noFill/>
                </a:ln>
                <a:solidFill>
                  <a:schemeClr val="bg1"/>
                </a:solidFill>
                <a:latin typeface="Calibri" pitchFamily="34" charset="0"/>
                <a:ea typeface="Calibri" pitchFamily="34" charset="0"/>
                <a:cs typeface="TimesNewRoman"/>
              </a:rPr>
              <a:t>Q-6: </a:t>
            </a:r>
            <a:r>
              <a:rPr lang="en-US" sz="2000" b="1" dirty="0">
                <a:solidFill>
                  <a:schemeClr val="bg1"/>
                </a:solidFill>
                <a:latin typeface="Calibri" pitchFamily="34" charset="0"/>
              </a:rPr>
              <a:t>What operations can be performed on a semaphore?</a:t>
            </a:r>
            <a:endParaRPr kumimoji="0" lang="en-US" sz="2000" b="1" i="0" u="none" strike="noStrike" cap="none" normalizeH="0" baseline="0" dirty="0">
              <a:ln>
                <a:noFill/>
              </a:ln>
              <a:solidFill>
                <a:schemeClr val="bg1"/>
              </a:solidFill>
              <a:latin typeface="Calibri"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Content Placeholder 3" descr="Fig05_03.gif"/>
          <p:cNvPicPr>
            <a:picLocks noGrp="1" noChangeAspect="1"/>
          </p:cNvPicPr>
          <p:nvPr>
            <p:ph idx="1"/>
          </p:nvPr>
        </p:nvPicPr>
        <p:blipFill>
          <a:blip r:embed="rId3"/>
          <a:srcRect/>
          <a:stretch>
            <a:fillRect/>
          </a:stretch>
        </p:blipFill>
        <p:spPr>
          <a:xfrm>
            <a:off x="0" y="571504"/>
            <a:ext cx="9144000" cy="57864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19</a:t>
            </a:fld>
            <a:endParaRPr lang="en-GB"/>
          </a:p>
        </p:txBody>
      </p:sp>
      <p:sp>
        <p:nvSpPr>
          <p:cNvPr id="6" name="Rectangle 1"/>
          <p:cNvSpPr>
            <a:spLocks noChangeArrowheads="1"/>
          </p:cNvSpPr>
          <p:nvPr/>
        </p:nvSpPr>
        <p:spPr bwMode="auto">
          <a:xfrm>
            <a:off x="1643042" y="6457914"/>
            <a:ext cx="3500430"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000" b="1" u="none" strike="noStrike" cap="none" normalizeH="0" baseline="0" dirty="0">
                <a:ln>
                  <a:noFill/>
                </a:ln>
                <a:solidFill>
                  <a:schemeClr val="accent5"/>
                </a:solidFill>
                <a:effectLst>
                  <a:outerShdw blurRad="38100" dist="38100" dir="2700000" algn="tl">
                    <a:srgbClr val="000000">
                      <a:alpha val="43137"/>
                    </a:srgbClr>
                  </a:outerShdw>
                </a:effectLst>
                <a:latin typeface="Calibri" pitchFamily="34" charset="0"/>
                <a:ea typeface="Calibri" pitchFamily="34" charset="0"/>
                <a:cs typeface="TimesNewRoman"/>
              </a:rPr>
              <a:t>Q-6: </a:t>
            </a:r>
            <a:r>
              <a:rPr lang="en-US" sz="2000" b="1" dirty="0">
                <a:solidFill>
                  <a:schemeClr val="accent5"/>
                </a:solidFill>
                <a:effectLst>
                  <a:outerShdw blurRad="38100" dist="38100" dir="2700000" algn="tl">
                    <a:srgbClr val="000000">
                      <a:alpha val="43137"/>
                    </a:srgbClr>
                  </a:outerShdw>
                </a:effectLst>
                <a:latin typeface="Calibri" pitchFamily="34" charset="0"/>
              </a:rPr>
              <a:t>Ends</a:t>
            </a:r>
            <a:endParaRPr kumimoji="0" lang="en-US" sz="2000" b="1" u="none" strike="noStrike" cap="none" normalizeH="0" baseline="0" dirty="0">
              <a:ln>
                <a:noFill/>
              </a:ln>
              <a:solidFill>
                <a:schemeClr val="accent5"/>
              </a:solidFill>
              <a:effectLst>
                <a:outerShdw blurRad="38100" dist="38100" dir="2700000" algn="tl">
                  <a:srgbClr val="000000">
                    <a:alpha val="43137"/>
                  </a:srgbClr>
                </a:outerShdw>
              </a:effectLst>
              <a:latin typeface="Calibri" pitchFamily="34" charset="0"/>
              <a:cs typeface="Arial" pitchFamily="34" charset="0"/>
            </a:endParaRPr>
          </a:p>
        </p:txBody>
      </p:sp>
      <p:sp>
        <p:nvSpPr>
          <p:cNvPr id="7" name="Title 1"/>
          <p:cNvSpPr txBox="1">
            <a:spLocks/>
          </p:cNvSpPr>
          <p:nvPr/>
        </p:nvSpPr>
        <p:spPr>
          <a:xfrm>
            <a:off x="2500298" y="71414"/>
            <a:ext cx="4000528" cy="357190"/>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bg1"/>
                </a:solidFill>
                <a:effectLst>
                  <a:outerShdw blurRad="38100" dist="38100" dir="2700000" algn="tl">
                    <a:srgbClr val="000000">
                      <a:alpha val="43137"/>
                    </a:srgbClr>
                  </a:outerShdw>
                </a:effectLst>
                <a:latin typeface="+mj-lt"/>
              </a:rPr>
              <a:t>SEMAPHORE</a:t>
            </a:r>
            <a:endParaRPr kumimoji="0" lang="en-GB"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b="1" dirty="0">
                <a:solidFill>
                  <a:schemeClr val="accent5"/>
                </a:solidFill>
                <a:latin typeface="Calibri" pitchFamily="34" charset="0"/>
              </a:rPr>
              <a:t>Principals of Concurrency</a:t>
            </a:r>
          </a:p>
          <a:p>
            <a:pPr>
              <a:buClr>
                <a:schemeClr val="accent5">
                  <a:lumMod val="75000"/>
                </a:schemeClr>
              </a:buClr>
              <a:defRPr/>
            </a:pPr>
            <a:r>
              <a:rPr lang="en-NZ" dirty="0">
                <a:latin typeface="Calibri" pitchFamily="34" charset="0"/>
              </a:rPr>
              <a:t>Mutual Exclusion: Hardware Support</a:t>
            </a:r>
          </a:p>
          <a:p>
            <a:pPr>
              <a:buClr>
                <a:schemeClr val="accent5">
                  <a:lumMod val="75000"/>
                </a:schemeClr>
              </a:buClr>
              <a:defRPr/>
            </a:pPr>
            <a:r>
              <a:rPr lang="en-NZ" dirty="0">
                <a:latin typeface="Calibri" pitchFamily="34" charset="0"/>
              </a:rPr>
              <a:t>Semaphores</a:t>
            </a:r>
          </a:p>
          <a:p>
            <a:pPr>
              <a:buClr>
                <a:schemeClr val="accent5">
                  <a:lumMod val="75000"/>
                </a:schemeClr>
              </a:buClr>
              <a:defRPr/>
            </a:pPr>
            <a:r>
              <a:rPr lang="en-NZ" dirty="0">
                <a:latin typeface="Calibri" pitchFamily="34" charset="0"/>
              </a:rPr>
              <a:t>Monitors</a:t>
            </a:r>
          </a:p>
          <a:p>
            <a:pPr>
              <a:buClr>
                <a:schemeClr val="accent5">
                  <a:lumMod val="75000"/>
                </a:schemeClr>
              </a:buClr>
              <a:defRPr/>
            </a:pPr>
            <a:r>
              <a:rPr lang="en-NZ" dirty="0">
                <a:latin typeface="Calibri" pitchFamily="34" charset="0"/>
              </a:rPr>
              <a:t>Message Passing</a:t>
            </a:r>
          </a:p>
          <a:p>
            <a:pPr>
              <a:buClr>
                <a:schemeClr val="accent5">
                  <a:lumMod val="75000"/>
                </a:schemeClr>
              </a:buClr>
              <a:defRPr/>
            </a:pPr>
            <a:r>
              <a:rPr lang="en-NZ" dirty="0">
                <a:latin typeface="Calibri" pitchFamily="34" charset="0"/>
              </a:rPr>
              <a:t>Readers/Writers Problem</a:t>
            </a:r>
          </a:p>
        </p:txBody>
      </p:sp>
      <p:sp>
        <p:nvSpPr>
          <p:cNvPr id="5" name="Slide Number Placeholder 4"/>
          <p:cNvSpPr>
            <a:spLocks noGrp="1"/>
          </p:cNvSpPr>
          <p:nvPr>
            <p:ph type="sldNum" sz="quarter" idx="12"/>
          </p:nvPr>
        </p:nvSpPr>
        <p:spPr/>
        <p:txBody>
          <a:bodyPr/>
          <a:lstStyle/>
          <a:p>
            <a:fld id="{8721AD9F-4A2E-478F-ACDB-FC9429174183}" type="slidenum">
              <a:rPr lang="en-GB" smtClean="0"/>
              <a:pPr/>
              <a:t>2</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lumMod val="95000"/>
                  </a:schemeClr>
                </a:solidFill>
                <a:effectLst>
                  <a:outerShdw blurRad="38100" dist="38100" dir="2700000" algn="tl">
                    <a:srgbClr val="000000">
                      <a:alpha val="43137"/>
                    </a:srgbClr>
                  </a:outerShdw>
                </a:effectLst>
                <a:latin typeface="+mj-lt"/>
              </a:rPr>
              <a:t>ROADMAP</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1643050"/>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descr="E:\gp image\stick_figures_walking_talking_md_wm.gif"/>
          <p:cNvPicPr>
            <a:picLocks noChangeAspect="1" noChangeArrowheads="1" noCrop="1"/>
          </p:cNvPicPr>
          <p:nvPr/>
        </p:nvPicPr>
        <p:blipFill>
          <a:blip r:embed="rId3"/>
          <a:srcRect/>
          <a:stretch>
            <a:fillRect/>
          </a:stretch>
        </p:blipFill>
        <p:spPr bwMode="auto">
          <a:xfrm>
            <a:off x="7119970" y="1928802"/>
            <a:ext cx="1738310" cy="1738310"/>
          </a:xfrm>
          <a:prstGeom prst="rect">
            <a:avLst/>
          </a:prstGeom>
          <a:noFill/>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14290"/>
            <a:ext cx="8229600" cy="500066"/>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Semaphore Example 1</a:t>
            </a:r>
          </a:p>
        </p:txBody>
      </p:sp>
      <p:sp>
        <p:nvSpPr>
          <p:cNvPr id="20483"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2;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0484" name="Content Placeholder 7"/>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buFont typeface="Wingdings" pitchFamily="2" charset="2"/>
              <a:buNone/>
            </a:pPr>
            <a:br>
              <a:rPr lang="en-US" sz="2000" dirty="0">
                <a:latin typeface="Calibri" pitchFamily="34" charset="0"/>
              </a:rPr>
            </a:br>
            <a:endParaRPr lang="en-US" sz="2000" dirty="0">
              <a:latin typeface="Calibri" pitchFamily="34" charset="0"/>
            </a:endParaRPr>
          </a:p>
          <a:p>
            <a:pPr eaLnBrk="1" hangingPunct="1"/>
            <a:r>
              <a:rPr lang="en-US" sz="2400" dirty="0">
                <a:latin typeface="Calibri" pitchFamily="34" charset="0"/>
              </a:rPr>
              <a:t>When might this be desirable?</a:t>
            </a:r>
          </a:p>
          <a:p>
            <a:endParaRPr lang="en-US" sz="2400" dirty="0">
              <a:latin typeface="Calibri" pitchFamily="34" charset="0"/>
            </a:endParaRPr>
          </a:p>
        </p:txBody>
      </p:sp>
      <p:sp>
        <p:nvSpPr>
          <p:cNvPr id="20485" name="Slide Number Placeholder 4"/>
          <p:cNvSpPr>
            <a:spLocks noGrp="1"/>
          </p:cNvSpPr>
          <p:nvPr>
            <p:ph type="sldNum" sz="quarter" idx="12"/>
          </p:nvPr>
        </p:nvSpPr>
        <p:spPr>
          <a:noFill/>
        </p:spPr>
        <p:txBody>
          <a:bodyPr/>
          <a:lstStyle/>
          <a:p>
            <a:fld id="{B2BBFAC5-8BFA-4BCC-8E29-BABED547D49D}" type="slidenum">
              <a:rPr lang="en-US" smtClean="0">
                <a:latin typeface="Tahoma" pitchFamily="34" charset="0"/>
              </a:rPr>
              <a:pPr/>
              <a:t>20</a:t>
            </a:fld>
            <a:endParaRPr lang="en-US">
              <a:latin typeface="Tahoma"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2;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semWait(s);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semSignal(s);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1508" name="Content Placeholder 7"/>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normAutofit/>
          </a:bodyPr>
          <a:lstStyle/>
          <a:p>
            <a:pPr eaLnBrk="1" hangingPunct="1"/>
            <a:r>
              <a:rPr lang="en-US" sz="2200" dirty="0">
                <a:latin typeface="Calibri" pitchFamily="34" charset="0"/>
              </a:rPr>
              <a:t>What happens?</a:t>
            </a:r>
          </a:p>
          <a:p>
            <a:pPr lvl="1" eaLnBrk="1" hangingPunct="1">
              <a:buFont typeface="Wingdings" pitchFamily="2" charset="2"/>
              <a:buNone/>
            </a:pPr>
            <a:br>
              <a:rPr lang="en-US" sz="2200" dirty="0">
                <a:latin typeface="Calibri" pitchFamily="34" charset="0"/>
              </a:rPr>
            </a:br>
            <a:endParaRPr lang="en-US" sz="2200" dirty="0">
              <a:latin typeface="Calibri" pitchFamily="34" charset="0"/>
            </a:endParaRPr>
          </a:p>
          <a:p>
            <a:pPr eaLnBrk="1" hangingPunct="1"/>
            <a:r>
              <a:rPr lang="en-US" sz="2200" dirty="0">
                <a:latin typeface="Calibri" pitchFamily="34" charset="0"/>
              </a:rPr>
              <a:t>When might this be desirable?</a:t>
            </a:r>
          </a:p>
          <a:p>
            <a:endParaRPr lang="en-US" sz="2200" dirty="0">
              <a:latin typeface="Calibri" pitchFamily="34" charset="0"/>
            </a:endParaRPr>
          </a:p>
        </p:txBody>
      </p:sp>
      <p:sp>
        <p:nvSpPr>
          <p:cNvPr id="21509" name="Slide Number Placeholder 4"/>
          <p:cNvSpPr>
            <a:spLocks noGrp="1"/>
          </p:cNvSpPr>
          <p:nvPr>
            <p:ph type="sldNum" sz="quarter" idx="12"/>
          </p:nvPr>
        </p:nvSpPr>
        <p:spPr>
          <a:noFill/>
        </p:spPr>
        <p:txBody>
          <a:bodyPr/>
          <a:lstStyle/>
          <a:p>
            <a:fld id="{9032EC69-B739-4D3C-A5F7-5261EE9BBA2F}" type="slidenum">
              <a:rPr lang="en-US" smtClean="0">
                <a:latin typeface="Tahoma" pitchFamily="34" charset="0"/>
              </a:rPr>
              <a:pPr/>
              <a:t>21</a:t>
            </a:fld>
            <a:endParaRPr lang="en-US">
              <a:latin typeface="Tahoma" pitchFamily="34" charset="0"/>
            </a:endParaRPr>
          </a:p>
        </p:txBody>
      </p:sp>
      <p:sp>
        <p:nvSpPr>
          <p:cNvPr id="21511" name="Rectangle 7"/>
          <p:cNvSpPr>
            <a:spLocks noChangeArrowheads="1"/>
          </p:cNvSpPr>
          <p:nvPr/>
        </p:nvSpPr>
        <p:spPr bwMode="auto">
          <a:xfrm>
            <a:off x="1371600" y="5562600"/>
            <a:ext cx="874713"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s = 2</a:t>
            </a:r>
            <a:endParaRPr lang="en-US"/>
          </a:p>
        </p:txBody>
      </p:sp>
      <p:sp>
        <p:nvSpPr>
          <p:cNvPr id="9" name="Right Arrow 8"/>
          <p:cNvSpPr>
            <a:spLocks noChangeArrowheads="1"/>
          </p:cNvSpPr>
          <p:nvPr/>
        </p:nvSpPr>
        <p:spPr bwMode="auto">
          <a:xfrm>
            <a:off x="152400" y="2708920"/>
            <a:ext cx="685800" cy="381000"/>
          </a:xfrm>
          <a:prstGeom prst="rightArrow">
            <a:avLst>
              <a:gd name="adj1" fmla="val 50000"/>
              <a:gd name="adj2" fmla="val 50000"/>
            </a:avLst>
          </a:prstGeom>
          <a:solidFill>
            <a:srgbClr val="FF0000"/>
          </a:solidFill>
          <a:ln w="19050" algn="ctr">
            <a:solidFill>
              <a:schemeClr val="tx1"/>
            </a:solidFill>
            <a:round/>
            <a:headEnd/>
            <a:tailEnd/>
          </a:ln>
        </p:spPr>
        <p:txBody>
          <a:bodyPr anchor="ctr"/>
          <a:lstStyle/>
          <a:p>
            <a:endParaRPr lang="en-US">
              <a:latin typeface="Arial" charset="0"/>
            </a:endParaRPr>
          </a:p>
        </p:txBody>
      </p:sp>
      <p:sp>
        <p:nvSpPr>
          <p:cNvPr id="11" name="Rectangle 10"/>
          <p:cNvSpPr>
            <a:spLocks noChangeArrowheads="1"/>
          </p:cNvSpPr>
          <p:nvPr/>
        </p:nvSpPr>
        <p:spPr bwMode="auto">
          <a:xfrm>
            <a:off x="2268538" y="5562600"/>
            <a:ext cx="322262"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1</a:t>
            </a:r>
            <a:endParaRPr lang="en-US"/>
          </a:p>
        </p:txBody>
      </p:sp>
      <p:sp>
        <p:nvSpPr>
          <p:cNvPr id="12" name="TextBox 11"/>
          <p:cNvSpPr txBox="1">
            <a:spLocks noChangeArrowheads="1"/>
          </p:cNvSpPr>
          <p:nvPr/>
        </p:nvSpPr>
        <p:spPr bwMode="auto">
          <a:xfrm>
            <a:off x="1828800" y="5373688"/>
            <a:ext cx="520700" cy="646112"/>
          </a:xfrm>
          <a:prstGeom prst="rect">
            <a:avLst/>
          </a:prstGeom>
          <a:noFill/>
          <a:ln w="9525">
            <a:noFill/>
            <a:miter lim="800000"/>
            <a:headEnd/>
            <a:tailEnd/>
          </a:ln>
        </p:spPr>
        <p:txBody>
          <a:bodyPr wrap="none">
            <a:spAutoFit/>
          </a:bodyPr>
          <a:lstStyle/>
          <a:p>
            <a:r>
              <a:rPr lang="en-US" sz="3600"/>
              <a:t>×</a:t>
            </a:r>
          </a:p>
        </p:txBody>
      </p:sp>
      <p:sp>
        <p:nvSpPr>
          <p:cNvPr id="13" name="Right Arrow 12"/>
          <p:cNvSpPr>
            <a:spLocks noChangeArrowheads="1"/>
          </p:cNvSpPr>
          <p:nvPr/>
        </p:nvSpPr>
        <p:spPr bwMode="auto">
          <a:xfrm>
            <a:off x="304800" y="2708920"/>
            <a:ext cx="685800" cy="381000"/>
          </a:xfrm>
          <a:prstGeom prst="rightArrow">
            <a:avLst>
              <a:gd name="adj1" fmla="val 50000"/>
              <a:gd name="adj2" fmla="val 50000"/>
            </a:avLst>
          </a:prstGeom>
          <a:solidFill>
            <a:srgbClr val="0000CC"/>
          </a:solidFill>
          <a:ln w="19050" algn="ctr">
            <a:solidFill>
              <a:schemeClr val="tx1"/>
            </a:solidFill>
            <a:round/>
            <a:headEnd/>
            <a:tailEnd/>
          </a:ln>
        </p:spPr>
        <p:txBody>
          <a:bodyPr anchor="ctr"/>
          <a:lstStyle/>
          <a:p>
            <a:endParaRPr lang="en-US">
              <a:latin typeface="Arial" charset="0"/>
            </a:endParaRPr>
          </a:p>
        </p:txBody>
      </p:sp>
      <p:sp>
        <p:nvSpPr>
          <p:cNvPr id="14" name="Rectangle 13"/>
          <p:cNvSpPr>
            <a:spLocks noChangeArrowheads="1"/>
          </p:cNvSpPr>
          <p:nvPr/>
        </p:nvSpPr>
        <p:spPr bwMode="auto">
          <a:xfrm>
            <a:off x="2573338" y="5562600"/>
            <a:ext cx="322262"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0</a:t>
            </a:r>
            <a:endParaRPr lang="en-US"/>
          </a:p>
        </p:txBody>
      </p:sp>
      <p:sp>
        <p:nvSpPr>
          <p:cNvPr id="15" name="TextBox 14"/>
          <p:cNvSpPr txBox="1">
            <a:spLocks noChangeArrowheads="1"/>
          </p:cNvSpPr>
          <p:nvPr/>
        </p:nvSpPr>
        <p:spPr bwMode="auto">
          <a:xfrm>
            <a:off x="2133600" y="5373688"/>
            <a:ext cx="520700" cy="646112"/>
          </a:xfrm>
          <a:prstGeom prst="rect">
            <a:avLst/>
          </a:prstGeom>
          <a:noFill/>
          <a:ln w="9525">
            <a:noFill/>
            <a:miter lim="800000"/>
            <a:headEnd/>
            <a:tailEnd/>
          </a:ln>
        </p:spPr>
        <p:txBody>
          <a:bodyPr wrap="none">
            <a:spAutoFit/>
          </a:bodyPr>
          <a:lstStyle/>
          <a:p>
            <a:r>
              <a:rPr lang="en-US" sz="3600"/>
              <a:t>×</a:t>
            </a:r>
          </a:p>
        </p:txBody>
      </p:sp>
      <p:sp>
        <p:nvSpPr>
          <p:cNvPr id="16" name="Right Arrow 15"/>
          <p:cNvSpPr>
            <a:spLocks noChangeArrowheads="1"/>
          </p:cNvSpPr>
          <p:nvPr/>
        </p:nvSpPr>
        <p:spPr bwMode="auto">
          <a:xfrm>
            <a:off x="457200" y="2708920"/>
            <a:ext cx="685800" cy="381000"/>
          </a:xfrm>
          <a:prstGeom prst="rightArrow">
            <a:avLst>
              <a:gd name="adj1" fmla="val 50000"/>
              <a:gd name="adj2" fmla="val 50000"/>
            </a:avLst>
          </a:prstGeom>
          <a:solidFill>
            <a:srgbClr val="00B050"/>
          </a:solidFill>
          <a:ln w="19050" algn="ctr">
            <a:solidFill>
              <a:schemeClr val="tx1"/>
            </a:solidFill>
            <a:round/>
            <a:headEnd/>
            <a:tailEnd/>
          </a:ln>
        </p:spPr>
        <p:txBody>
          <a:bodyPr anchor="ctr"/>
          <a:lstStyle/>
          <a:p>
            <a:endParaRPr lang="en-US">
              <a:latin typeface="Arial" charset="0"/>
            </a:endParaRPr>
          </a:p>
        </p:txBody>
      </p:sp>
      <p:sp>
        <p:nvSpPr>
          <p:cNvPr id="17" name="Rectangle 16"/>
          <p:cNvSpPr>
            <a:spLocks noChangeArrowheads="1"/>
          </p:cNvSpPr>
          <p:nvPr/>
        </p:nvSpPr>
        <p:spPr bwMode="auto">
          <a:xfrm>
            <a:off x="29543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-1</a:t>
            </a:r>
            <a:endParaRPr lang="en-US"/>
          </a:p>
        </p:txBody>
      </p:sp>
      <p:sp>
        <p:nvSpPr>
          <p:cNvPr id="18" name="TextBox 17"/>
          <p:cNvSpPr txBox="1">
            <a:spLocks noChangeArrowheads="1"/>
          </p:cNvSpPr>
          <p:nvPr/>
        </p:nvSpPr>
        <p:spPr bwMode="auto">
          <a:xfrm>
            <a:off x="2514600" y="5373688"/>
            <a:ext cx="520700" cy="646112"/>
          </a:xfrm>
          <a:prstGeom prst="rect">
            <a:avLst/>
          </a:prstGeom>
          <a:noFill/>
          <a:ln w="9525">
            <a:noFill/>
            <a:miter lim="800000"/>
            <a:headEnd/>
            <a:tailEnd/>
          </a:ln>
        </p:spPr>
        <p:txBody>
          <a:bodyPr wrap="none">
            <a:spAutoFit/>
          </a:bodyPr>
          <a:lstStyle/>
          <a:p>
            <a:r>
              <a:rPr lang="en-US" sz="3600"/>
              <a:t>×</a:t>
            </a:r>
          </a:p>
        </p:txBody>
      </p:sp>
      <p:sp>
        <p:nvSpPr>
          <p:cNvPr id="20" name="Rectangle 2"/>
          <p:cNvSpPr>
            <a:spLocks noGrp="1" noChangeArrowheads="1"/>
          </p:cNvSpPr>
          <p:nvPr>
            <p:ph type="title"/>
          </p:nvPr>
        </p:nvSpPr>
        <p:spPr>
          <a:xfrm>
            <a:off x="457200" y="214290"/>
            <a:ext cx="8229600" cy="500066"/>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Semaphore Example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5177E-6 L 3.33333E-6 0.04997 " pathEditMode="relative" rAng="0" ptsTypes="AA">
                                      <p:cBhvr>
                                        <p:cTn id="6" dur="500" fill="hold"/>
                                        <p:tgtEl>
                                          <p:spTgt spid="9"/>
                                        </p:tgtEl>
                                        <p:attrNameLst>
                                          <p:attrName>ppt_x</p:attrName>
                                          <p:attrName>ppt_y</p:attrName>
                                        </p:attrNameLst>
                                      </p:cBhvr>
                                      <p:rCtr x="0" y="25"/>
                                    </p:animMotion>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33333E-6 -4.5177E-6 L 3.33333E-6 0.04997 " pathEditMode="relative" rAng="0" ptsTypes="AA">
                                      <p:cBhvr>
                                        <p:cTn id="18" dur="500" fill="hold"/>
                                        <p:tgtEl>
                                          <p:spTgt spid="13"/>
                                        </p:tgtEl>
                                        <p:attrNameLst>
                                          <p:attrName>ppt_x</p:attrName>
                                          <p:attrName>ppt_y</p:attrName>
                                        </p:attrNameLst>
                                      </p:cBhvr>
                                      <p:rCtr x="0" y="25"/>
                                    </p:animMotion>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animBg="1"/>
      <p:bldP spid="13" grpId="1" animBg="1"/>
      <p:bldP spid="14" grpId="0"/>
      <p:bldP spid="15" grpId="0"/>
      <p:bldP spid="16" grpId="0" animBg="1"/>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2;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semWait(s);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semSignal(s);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2532"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normAutofit/>
          </a:bodyPr>
          <a:lstStyle/>
          <a:p>
            <a:r>
              <a:rPr lang="en-US" sz="2200" dirty="0">
                <a:latin typeface="Calibri" pitchFamily="34" charset="0"/>
              </a:rPr>
              <a:t>What happens?</a:t>
            </a:r>
          </a:p>
          <a:p>
            <a:pPr lvl="1"/>
            <a:r>
              <a:rPr lang="en-US" sz="2200" dirty="0">
                <a:latin typeface="Calibri" pitchFamily="34" charset="0"/>
              </a:rPr>
              <a:t>Allows up to 2 processes to enter CS</a:t>
            </a:r>
          </a:p>
          <a:p>
            <a:r>
              <a:rPr lang="en-US" sz="2200" dirty="0">
                <a:latin typeface="Calibri" pitchFamily="34" charset="0"/>
              </a:rPr>
              <a:t>When might this be desirable?</a:t>
            </a:r>
          </a:p>
          <a:p>
            <a:pPr lvl="1"/>
            <a:r>
              <a:rPr lang="en-US" sz="2200" dirty="0">
                <a:latin typeface="Calibri" pitchFamily="34" charset="0"/>
              </a:rPr>
              <a:t>Need up to 2 processes inside CS</a:t>
            </a:r>
          </a:p>
          <a:p>
            <a:pPr lvl="2"/>
            <a:r>
              <a:rPr lang="en-US" sz="2200" dirty="0">
                <a:latin typeface="Calibri" pitchFamily="34" charset="0"/>
              </a:rPr>
              <a:t>e.g., limit number of processes reading a </a:t>
            </a:r>
            <a:r>
              <a:rPr lang="en-US" sz="2200" dirty="0" err="1">
                <a:latin typeface="Calibri" pitchFamily="34" charset="0"/>
              </a:rPr>
              <a:t>var</a:t>
            </a:r>
            <a:r>
              <a:rPr lang="en-US" sz="2200" dirty="0">
                <a:latin typeface="Calibri" pitchFamily="34" charset="0"/>
              </a:rPr>
              <a:t> </a:t>
            </a:r>
          </a:p>
          <a:p>
            <a:pPr lvl="1"/>
            <a:r>
              <a:rPr lang="en-US" sz="2200" dirty="0">
                <a:latin typeface="Calibri" pitchFamily="34" charset="0"/>
              </a:rPr>
              <a:t>Be careful not to violate mutual 	exclusion inside CS!</a:t>
            </a:r>
          </a:p>
        </p:txBody>
      </p:sp>
      <p:sp>
        <p:nvSpPr>
          <p:cNvPr id="22533" name="Slide Number Placeholder 4"/>
          <p:cNvSpPr>
            <a:spLocks noGrp="1"/>
          </p:cNvSpPr>
          <p:nvPr>
            <p:ph type="sldNum" sz="quarter" idx="12"/>
          </p:nvPr>
        </p:nvSpPr>
        <p:spPr>
          <a:noFill/>
        </p:spPr>
        <p:txBody>
          <a:bodyPr/>
          <a:lstStyle/>
          <a:p>
            <a:fld id="{8E564197-A80D-45B3-8958-39E8BFA8E63E}" type="slidenum">
              <a:rPr lang="en-US" smtClean="0">
                <a:latin typeface="Tahoma" pitchFamily="34" charset="0"/>
              </a:rPr>
              <a:pPr/>
              <a:t>22</a:t>
            </a:fld>
            <a:endParaRPr lang="en-US">
              <a:latin typeface="Tahoma" pitchFamily="34" charset="0"/>
            </a:endParaRPr>
          </a:p>
        </p:txBody>
      </p:sp>
      <p:sp>
        <p:nvSpPr>
          <p:cNvPr id="8" name="Rectangle 2"/>
          <p:cNvSpPr>
            <a:spLocks noGrp="1" noChangeArrowheads="1"/>
          </p:cNvSpPr>
          <p:nvPr>
            <p:ph type="title"/>
          </p:nvPr>
        </p:nvSpPr>
        <p:spPr>
          <a:xfrm>
            <a:off x="457200" y="214290"/>
            <a:ext cx="8229600" cy="500066"/>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Semaphore Example 1</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0;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3556"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buFont typeface="Wingdings" pitchFamily="2" charset="2"/>
              <a:buNone/>
            </a:pPr>
            <a:br>
              <a:rPr lang="en-US" sz="2000" dirty="0">
                <a:latin typeface="Calibri" pitchFamily="34" charset="0"/>
              </a:rPr>
            </a:br>
            <a:endParaRPr lang="en-US" sz="2000" dirty="0">
              <a:latin typeface="Calibri" pitchFamily="34" charset="0"/>
            </a:endParaRPr>
          </a:p>
          <a:p>
            <a:pPr eaLnBrk="1" hangingPunct="1"/>
            <a:r>
              <a:rPr lang="en-US" sz="2400" dirty="0">
                <a:latin typeface="Calibri" pitchFamily="34" charset="0"/>
              </a:rPr>
              <a:t>When might this be desirable?</a:t>
            </a:r>
          </a:p>
          <a:p>
            <a:endParaRPr lang="en-US" sz="2400" dirty="0">
              <a:latin typeface="Calibri" pitchFamily="34" charset="0"/>
            </a:endParaRPr>
          </a:p>
        </p:txBody>
      </p:sp>
      <p:sp>
        <p:nvSpPr>
          <p:cNvPr id="23557" name="Slide Number Placeholder 4"/>
          <p:cNvSpPr>
            <a:spLocks noGrp="1"/>
          </p:cNvSpPr>
          <p:nvPr>
            <p:ph type="sldNum" sz="quarter" idx="12"/>
          </p:nvPr>
        </p:nvSpPr>
        <p:spPr>
          <a:noFill/>
        </p:spPr>
        <p:txBody>
          <a:bodyPr/>
          <a:lstStyle/>
          <a:p>
            <a:fld id="{1AB81D5D-3701-4BF9-8924-330EC53E049C}" type="slidenum">
              <a:rPr lang="en-US" smtClean="0">
                <a:latin typeface="Tahoma" pitchFamily="34" charset="0"/>
              </a:rPr>
              <a:pPr/>
              <a:t>23</a:t>
            </a:fld>
            <a:endParaRPr lang="en-US">
              <a:latin typeface="Tahoma" pitchFamily="34" charset="0"/>
            </a:endParaRPr>
          </a:p>
        </p:txBody>
      </p:sp>
      <p:sp>
        <p:nvSpPr>
          <p:cNvPr id="6" name="Rectangle 2"/>
          <p:cNvSpPr txBox="1">
            <a:spLocks noChangeArrowheads="1"/>
          </p:cNvSpPr>
          <p:nvPr/>
        </p:nvSpPr>
        <p:spPr>
          <a:xfrm>
            <a:off x="457200" y="214290"/>
            <a:ext cx="8229600"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Semaphore Example 2</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0;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4580"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buFont typeface="Wingdings" pitchFamily="2" charset="2"/>
              <a:buNone/>
            </a:pPr>
            <a:br>
              <a:rPr lang="en-US" sz="2000" dirty="0">
                <a:latin typeface="Calibri" pitchFamily="34" charset="0"/>
              </a:rPr>
            </a:br>
            <a:endParaRPr lang="en-US" sz="2000" dirty="0">
              <a:latin typeface="Calibri" pitchFamily="34" charset="0"/>
            </a:endParaRPr>
          </a:p>
          <a:p>
            <a:pPr eaLnBrk="1" hangingPunct="1"/>
            <a:r>
              <a:rPr lang="en-US" sz="2400" dirty="0">
                <a:latin typeface="Calibri" pitchFamily="34" charset="0"/>
              </a:rPr>
              <a:t>When might this be desirable?</a:t>
            </a:r>
          </a:p>
          <a:p>
            <a:endParaRPr lang="en-US" sz="2400" dirty="0">
              <a:latin typeface="Calibri" pitchFamily="34" charset="0"/>
            </a:endParaRPr>
          </a:p>
        </p:txBody>
      </p:sp>
      <p:sp>
        <p:nvSpPr>
          <p:cNvPr id="24581" name="Slide Number Placeholder 4"/>
          <p:cNvSpPr>
            <a:spLocks noGrp="1"/>
          </p:cNvSpPr>
          <p:nvPr>
            <p:ph type="sldNum" sz="quarter" idx="12"/>
          </p:nvPr>
        </p:nvSpPr>
        <p:spPr>
          <a:noFill/>
        </p:spPr>
        <p:txBody>
          <a:bodyPr/>
          <a:lstStyle/>
          <a:p>
            <a:fld id="{DD067FF2-9014-4F32-8C5C-89CFFCCFACD0}" type="slidenum">
              <a:rPr lang="en-US" smtClean="0">
                <a:latin typeface="Tahoma" pitchFamily="34" charset="0"/>
              </a:rPr>
              <a:pPr/>
              <a:t>24</a:t>
            </a:fld>
            <a:endParaRPr lang="en-US">
              <a:latin typeface="Tahoma" pitchFamily="34" charset="0"/>
            </a:endParaRPr>
          </a:p>
        </p:txBody>
      </p:sp>
      <p:sp>
        <p:nvSpPr>
          <p:cNvPr id="24583" name="Rectangle 7"/>
          <p:cNvSpPr>
            <a:spLocks noChangeArrowheads="1"/>
          </p:cNvSpPr>
          <p:nvPr/>
        </p:nvSpPr>
        <p:spPr bwMode="auto">
          <a:xfrm>
            <a:off x="1371600" y="5562600"/>
            <a:ext cx="874713"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s = 0</a:t>
            </a:r>
            <a:endParaRPr lang="en-US"/>
          </a:p>
        </p:txBody>
      </p:sp>
      <p:sp>
        <p:nvSpPr>
          <p:cNvPr id="11" name="Right Arrow 10"/>
          <p:cNvSpPr>
            <a:spLocks noChangeArrowheads="1"/>
          </p:cNvSpPr>
          <p:nvPr/>
        </p:nvSpPr>
        <p:spPr bwMode="auto">
          <a:xfrm>
            <a:off x="152400" y="2708920"/>
            <a:ext cx="685800" cy="381000"/>
          </a:xfrm>
          <a:prstGeom prst="rightArrow">
            <a:avLst>
              <a:gd name="adj1" fmla="val 50000"/>
              <a:gd name="adj2" fmla="val 50000"/>
            </a:avLst>
          </a:prstGeom>
          <a:solidFill>
            <a:srgbClr val="FF0000"/>
          </a:solidFill>
          <a:ln w="19050" algn="ctr">
            <a:solidFill>
              <a:schemeClr val="tx1"/>
            </a:solidFill>
            <a:round/>
            <a:headEnd/>
            <a:tailEnd/>
          </a:ln>
        </p:spPr>
        <p:txBody>
          <a:bodyPr anchor="ctr"/>
          <a:lstStyle/>
          <a:p>
            <a:endParaRPr lang="en-US">
              <a:latin typeface="Arial" charset="0"/>
            </a:endParaRPr>
          </a:p>
        </p:txBody>
      </p:sp>
      <p:sp>
        <p:nvSpPr>
          <p:cNvPr id="10" name="Right Arrow 9"/>
          <p:cNvSpPr>
            <a:spLocks noChangeArrowheads="1"/>
          </p:cNvSpPr>
          <p:nvPr/>
        </p:nvSpPr>
        <p:spPr bwMode="auto">
          <a:xfrm>
            <a:off x="304800" y="2708920"/>
            <a:ext cx="685800" cy="381000"/>
          </a:xfrm>
          <a:prstGeom prst="rightArrow">
            <a:avLst>
              <a:gd name="adj1" fmla="val 50000"/>
              <a:gd name="adj2" fmla="val 50000"/>
            </a:avLst>
          </a:prstGeom>
          <a:solidFill>
            <a:srgbClr val="0000CC"/>
          </a:solidFill>
          <a:ln w="19050" algn="ctr">
            <a:solidFill>
              <a:schemeClr val="tx1"/>
            </a:solidFill>
            <a:round/>
            <a:headEnd/>
            <a:tailEnd/>
          </a:ln>
        </p:spPr>
        <p:txBody>
          <a:bodyPr anchor="ctr"/>
          <a:lstStyle/>
          <a:p>
            <a:endParaRPr lang="en-US">
              <a:latin typeface="Arial" charset="0"/>
            </a:endParaRPr>
          </a:p>
        </p:txBody>
      </p:sp>
      <p:sp>
        <p:nvSpPr>
          <p:cNvPr id="9" name="Right Arrow 8"/>
          <p:cNvSpPr>
            <a:spLocks noChangeArrowheads="1"/>
          </p:cNvSpPr>
          <p:nvPr/>
        </p:nvSpPr>
        <p:spPr bwMode="auto">
          <a:xfrm>
            <a:off x="457200" y="2708920"/>
            <a:ext cx="685800" cy="381000"/>
          </a:xfrm>
          <a:prstGeom prst="rightArrow">
            <a:avLst>
              <a:gd name="adj1" fmla="val 50000"/>
              <a:gd name="adj2" fmla="val 50000"/>
            </a:avLst>
          </a:prstGeom>
          <a:solidFill>
            <a:srgbClr val="00B050"/>
          </a:solidFill>
          <a:ln w="19050" algn="ctr">
            <a:solidFill>
              <a:schemeClr val="tx1"/>
            </a:solidFill>
            <a:round/>
            <a:headEnd/>
            <a:tailEnd/>
          </a:ln>
        </p:spPr>
        <p:txBody>
          <a:bodyPr anchor="ctr"/>
          <a:lstStyle/>
          <a:p>
            <a:endParaRPr lang="en-US">
              <a:latin typeface="Arial" charset="0"/>
            </a:endParaRPr>
          </a:p>
        </p:txBody>
      </p:sp>
      <p:sp>
        <p:nvSpPr>
          <p:cNvPr id="12" name="Rectangle 11"/>
          <p:cNvSpPr>
            <a:spLocks noChangeArrowheads="1"/>
          </p:cNvSpPr>
          <p:nvPr/>
        </p:nvSpPr>
        <p:spPr bwMode="auto">
          <a:xfrm>
            <a:off x="22685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-1</a:t>
            </a:r>
            <a:endParaRPr lang="en-US"/>
          </a:p>
        </p:txBody>
      </p:sp>
      <p:sp>
        <p:nvSpPr>
          <p:cNvPr id="13" name="TextBox 12"/>
          <p:cNvSpPr txBox="1">
            <a:spLocks noChangeArrowheads="1"/>
          </p:cNvSpPr>
          <p:nvPr/>
        </p:nvSpPr>
        <p:spPr bwMode="auto">
          <a:xfrm>
            <a:off x="1828800" y="5373688"/>
            <a:ext cx="520700" cy="646112"/>
          </a:xfrm>
          <a:prstGeom prst="rect">
            <a:avLst/>
          </a:prstGeom>
          <a:noFill/>
          <a:ln w="9525">
            <a:noFill/>
            <a:miter lim="800000"/>
            <a:headEnd/>
            <a:tailEnd/>
          </a:ln>
        </p:spPr>
        <p:txBody>
          <a:bodyPr wrap="none">
            <a:spAutoFit/>
          </a:bodyPr>
          <a:lstStyle/>
          <a:p>
            <a:r>
              <a:rPr lang="en-US" sz="3600"/>
              <a:t>×</a:t>
            </a:r>
          </a:p>
        </p:txBody>
      </p:sp>
      <p:sp>
        <p:nvSpPr>
          <p:cNvPr id="14" name="Rectangle 13"/>
          <p:cNvSpPr>
            <a:spLocks noChangeArrowheads="1"/>
          </p:cNvSpPr>
          <p:nvPr/>
        </p:nvSpPr>
        <p:spPr bwMode="auto">
          <a:xfrm>
            <a:off x="28781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-2</a:t>
            </a:r>
            <a:endParaRPr lang="en-US"/>
          </a:p>
        </p:txBody>
      </p:sp>
      <p:sp>
        <p:nvSpPr>
          <p:cNvPr id="15" name="TextBox 14"/>
          <p:cNvSpPr txBox="1">
            <a:spLocks noChangeArrowheads="1"/>
          </p:cNvSpPr>
          <p:nvPr/>
        </p:nvSpPr>
        <p:spPr bwMode="auto">
          <a:xfrm>
            <a:off x="2286000" y="5373688"/>
            <a:ext cx="520700" cy="646112"/>
          </a:xfrm>
          <a:prstGeom prst="rect">
            <a:avLst/>
          </a:prstGeom>
          <a:noFill/>
          <a:ln w="9525">
            <a:noFill/>
            <a:miter lim="800000"/>
            <a:headEnd/>
            <a:tailEnd/>
          </a:ln>
        </p:spPr>
        <p:txBody>
          <a:bodyPr wrap="none">
            <a:spAutoFit/>
          </a:bodyPr>
          <a:lstStyle/>
          <a:p>
            <a:r>
              <a:rPr lang="en-US" sz="3600"/>
              <a:t>×</a:t>
            </a:r>
          </a:p>
        </p:txBody>
      </p:sp>
      <p:sp>
        <p:nvSpPr>
          <p:cNvPr id="16" name="Rectangle 15"/>
          <p:cNvSpPr>
            <a:spLocks noChangeArrowheads="1"/>
          </p:cNvSpPr>
          <p:nvPr/>
        </p:nvSpPr>
        <p:spPr bwMode="auto">
          <a:xfrm>
            <a:off x="33353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-3</a:t>
            </a:r>
            <a:endParaRPr lang="en-US"/>
          </a:p>
        </p:txBody>
      </p:sp>
      <p:sp>
        <p:nvSpPr>
          <p:cNvPr id="17" name="TextBox 16"/>
          <p:cNvSpPr txBox="1">
            <a:spLocks noChangeArrowheads="1"/>
          </p:cNvSpPr>
          <p:nvPr/>
        </p:nvSpPr>
        <p:spPr bwMode="auto">
          <a:xfrm>
            <a:off x="2895600" y="5373688"/>
            <a:ext cx="520700" cy="646112"/>
          </a:xfrm>
          <a:prstGeom prst="rect">
            <a:avLst/>
          </a:prstGeom>
          <a:noFill/>
          <a:ln w="9525">
            <a:noFill/>
            <a:miter lim="800000"/>
            <a:headEnd/>
            <a:tailEnd/>
          </a:ln>
        </p:spPr>
        <p:txBody>
          <a:bodyPr wrap="none">
            <a:spAutoFit/>
          </a:bodyPr>
          <a:lstStyle/>
          <a:p>
            <a:r>
              <a:rPr lang="en-US" sz="3600"/>
              <a:t>×</a:t>
            </a:r>
          </a:p>
        </p:txBody>
      </p:sp>
      <p:sp>
        <p:nvSpPr>
          <p:cNvPr id="19" name="Rectangle 2"/>
          <p:cNvSpPr txBox="1">
            <a:spLocks noChangeArrowheads="1"/>
          </p:cNvSpPr>
          <p:nvPr/>
        </p:nvSpPr>
        <p:spPr>
          <a:xfrm>
            <a:off x="457200" y="214290"/>
            <a:ext cx="8229600"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Semaphore Example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P spid="12" grpId="0"/>
      <p:bldP spid="13"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0;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5604"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r>
              <a:rPr lang="en-US" sz="2000" dirty="0">
                <a:latin typeface="Calibri" pitchFamily="34" charset="0"/>
              </a:rPr>
              <a:t>No one can enter CS! Ever!</a:t>
            </a:r>
          </a:p>
          <a:p>
            <a:pPr eaLnBrk="1" hangingPunct="1"/>
            <a:r>
              <a:rPr lang="en-US" sz="2400" dirty="0">
                <a:latin typeface="Calibri" pitchFamily="34" charset="0"/>
              </a:rPr>
              <a:t>When might this be desirable?</a:t>
            </a:r>
          </a:p>
          <a:p>
            <a:pPr lvl="1" eaLnBrk="1" hangingPunct="1"/>
            <a:r>
              <a:rPr lang="en-US" sz="2000" dirty="0">
                <a:latin typeface="Calibri" pitchFamily="34" charset="0"/>
              </a:rPr>
              <a:t>Never!</a:t>
            </a:r>
          </a:p>
          <a:p>
            <a:endParaRPr lang="en-US" sz="2400" dirty="0">
              <a:latin typeface="Calibri" pitchFamily="34" charset="0"/>
            </a:endParaRPr>
          </a:p>
        </p:txBody>
      </p:sp>
      <p:sp>
        <p:nvSpPr>
          <p:cNvPr id="25605" name="Slide Number Placeholder 4"/>
          <p:cNvSpPr>
            <a:spLocks noGrp="1"/>
          </p:cNvSpPr>
          <p:nvPr>
            <p:ph type="sldNum" sz="quarter" idx="12"/>
          </p:nvPr>
        </p:nvSpPr>
        <p:spPr>
          <a:noFill/>
        </p:spPr>
        <p:txBody>
          <a:bodyPr/>
          <a:lstStyle/>
          <a:p>
            <a:fld id="{9FACD287-75BC-476E-9467-B25136E9524A}" type="slidenum">
              <a:rPr lang="en-US" smtClean="0">
                <a:latin typeface="Tahoma" pitchFamily="34" charset="0"/>
              </a:rPr>
              <a:pPr/>
              <a:t>25</a:t>
            </a:fld>
            <a:endParaRPr lang="en-US">
              <a:latin typeface="Tahoma" pitchFamily="34" charset="0"/>
            </a:endParaRPr>
          </a:p>
        </p:txBody>
      </p:sp>
      <p:sp>
        <p:nvSpPr>
          <p:cNvPr id="7" name="Rectangle 2"/>
          <p:cNvSpPr txBox="1">
            <a:spLocks noChangeArrowheads="1"/>
          </p:cNvSpPr>
          <p:nvPr/>
        </p:nvSpPr>
        <p:spPr>
          <a:xfrm>
            <a:off x="457200" y="214290"/>
            <a:ext cx="8229600"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Semaphore Example 2</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77" y="571480"/>
            <a:ext cx="8929717" cy="120032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b="1" i="0" u="none" strike="noStrike" cap="none" normalizeH="0" baseline="0" dirty="0">
                <a:ln>
                  <a:noFill/>
                </a:ln>
                <a:solidFill>
                  <a:schemeClr val="bg1"/>
                </a:solidFill>
                <a:latin typeface="Calibri" pitchFamily="34" charset="0"/>
                <a:ea typeface="Calibri" pitchFamily="34" charset="0"/>
                <a:cs typeface="Times New Roman" pitchFamily="18" charset="0"/>
              </a:rPr>
              <a:t>Q-7: What is semaphore? Write down </a:t>
            </a:r>
            <a:r>
              <a:rPr kumimoji="0" lang="en-US" b="1" i="0" u="none" strike="noStrike" cap="none" normalizeH="0" baseline="0" dirty="0" err="1">
                <a:ln>
                  <a:noFill/>
                </a:ln>
                <a:solidFill>
                  <a:schemeClr val="bg1"/>
                </a:solidFill>
                <a:latin typeface="Calibri" pitchFamily="34" charset="0"/>
                <a:ea typeface="Calibri" pitchFamily="34" charset="0"/>
                <a:cs typeface="Times New Roman" pitchFamily="18" charset="0"/>
              </a:rPr>
              <a:t>Semwait</a:t>
            </a:r>
            <a:r>
              <a:rPr kumimoji="0" lang="en-US" b="1" i="0" u="none" strike="noStrike" cap="none" normalizeH="0" baseline="0" dirty="0">
                <a:ln>
                  <a:noFill/>
                </a:ln>
                <a:solidFill>
                  <a:schemeClr val="bg1"/>
                </a:solidFill>
                <a:latin typeface="Calibri" pitchFamily="34" charset="0"/>
                <a:ea typeface="Calibri" pitchFamily="34" charset="0"/>
                <a:cs typeface="Times New Roman" pitchFamily="18" charset="0"/>
              </a:rPr>
              <a:t> and </a:t>
            </a:r>
            <a:r>
              <a:rPr kumimoji="0" lang="en-US" b="1" i="0" u="none" strike="noStrike" cap="none" normalizeH="0" baseline="0" dirty="0" err="1">
                <a:ln>
                  <a:noFill/>
                </a:ln>
                <a:solidFill>
                  <a:schemeClr val="bg1"/>
                </a:solidFill>
                <a:latin typeface="Calibri" pitchFamily="34" charset="0"/>
                <a:ea typeface="Calibri" pitchFamily="34" charset="0"/>
                <a:cs typeface="Times New Roman" pitchFamily="18" charset="0"/>
              </a:rPr>
              <a:t>Semsignal</a:t>
            </a:r>
            <a:r>
              <a:rPr kumimoji="0" lang="en-US" b="1" i="0" u="none" strike="noStrike" cap="none" normalizeH="0" baseline="0" dirty="0">
                <a:ln>
                  <a:noFill/>
                </a:ln>
                <a:solidFill>
                  <a:schemeClr val="bg1"/>
                </a:solidFill>
                <a:latin typeface="Calibri" pitchFamily="34" charset="0"/>
                <a:ea typeface="Calibri" pitchFamily="34" charset="0"/>
                <a:cs typeface="Times New Roman" pitchFamily="18" charset="0"/>
              </a:rPr>
              <a:t> procedures for binary </a:t>
            </a:r>
          </a:p>
          <a:p>
            <a:pPr lvl="0" fontAlgn="base">
              <a:spcBef>
                <a:spcPct val="0"/>
              </a:spcBef>
              <a:spcAft>
                <a:spcPct val="0"/>
              </a:spcAft>
            </a:pPr>
            <a:r>
              <a:rPr lang="en-US" b="1" dirty="0">
                <a:solidFill>
                  <a:schemeClr val="bg1"/>
                </a:solidFill>
                <a:latin typeface="Calibri" pitchFamily="34" charset="0"/>
                <a:ea typeface="Calibri" pitchFamily="34" charset="0"/>
                <a:cs typeface="Times New Roman" pitchFamily="18" charset="0"/>
              </a:rPr>
              <a:t>          </a:t>
            </a:r>
            <a:r>
              <a:rPr kumimoji="0" lang="en-US" b="1" i="0" u="none" strike="noStrike" cap="none" normalizeH="0" baseline="0" dirty="0">
                <a:ln>
                  <a:noFill/>
                </a:ln>
                <a:solidFill>
                  <a:schemeClr val="bg1"/>
                </a:solidFill>
                <a:latin typeface="Calibri" pitchFamily="34" charset="0"/>
                <a:ea typeface="Calibri" pitchFamily="34" charset="0"/>
                <a:cs typeface="Times New Roman" pitchFamily="18" charset="0"/>
              </a:rPr>
              <a:t>semaphore. 								OR </a:t>
            </a:r>
          </a:p>
          <a:p>
            <a:pPr lvl="0" fontAlgn="base">
              <a:spcBef>
                <a:spcPct val="0"/>
              </a:spcBef>
              <a:spcAft>
                <a:spcPct val="0"/>
              </a:spcAft>
            </a:pPr>
            <a:r>
              <a:rPr lang="en-US" b="1" dirty="0">
                <a:solidFill>
                  <a:schemeClr val="bg1"/>
                </a:solidFill>
                <a:latin typeface="Calibri" pitchFamily="34" charset="0"/>
              </a:rPr>
              <a:t>Write a short note on Binary semaphore with primitives also differentiate the strong semaphore and weak semaphore</a:t>
            </a:r>
            <a:endParaRPr kumimoji="0" lang="en-US" b="1" i="0" u="none" strike="noStrike" cap="none" normalizeH="0" baseline="0" dirty="0">
              <a:ln>
                <a:noFill/>
              </a:ln>
              <a:solidFill>
                <a:schemeClr val="bg1"/>
              </a:solidFill>
              <a:latin typeface="Calibri" pitchFamily="34" charset="0"/>
              <a:cs typeface="Arial" pitchFamily="34" charset="0"/>
            </a:endParaRPr>
          </a:p>
        </p:txBody>
      </p:sp>
      <p:sp>
        <p:nvSpPr>
          <p:cNvPr id="6" name="Title 1"/>
          <p:cNvSpPr txBox="1">
            <a:spLocks/>
          </p:cNvSpPr>
          <p:nvPr/>
        </p:nvSpPr>
        <p:spPr>
          <a:xfrm>
            <a:off x="2500298" y="-24"/>
            <a:ext cx="4143404"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200" b="1" dirty="0">
                <a:solidFill>
                  <a:schemeClr val="bg1"/>
                </a:solidFill>
                <a:effectLst>
                  <a:outerShdw blurRad="38100" dist="38100" dir="2700000" algn="tl">
                    <a:srgbClr val="000000">
                      <a:alpha val="43137"/>
                    </a:srgbClr>
                  </a:outerShdw>
                </a:effectLst>
                <a:latin typeface="+mj-lt"/>
              </a:rPr>
              <a:t>Binary Semaphore</a:t>
            </a:r>
            <a:endParaRPr kumimoji="0" lang="en-GB" sz="2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7" name="Rectangle 6"/>
          <p:cNvSpPr/>
          <p:nvPr/>
        </p:nvSpPr>
        <p:spPr>
          <a:xfrm>
            <a:off x="142844" y="1928802"/>
            <a:ext cx="8929750" cy="40934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cs typeface="Calibri" pitchFamily="34" charset="0"/>
              </a:rPr>
              <a:t> A more restrictive semaphore which may only have the value of 0 or 1</a:t>
            </a:r>
          </a:p>
          <a:p>
            <a:pPr marL="342900" indent="-342900">
              <a:buAutoNum type="arabicPeriod"/>
            </a:pPr>
            <a:r>
              <a:rPr lang="en-GB" sz="2000" dirty="0">
                <a:latin typeface="Calibri" pitchFamily="34" charset="0"/>
                <a:cs typeface="Calibri" pitchFamily="34" charset="0"/>
              </a:rPr>
              <a:t>A binary semaphore may be initialized to 0 or 1.</a:t>
            </a:r>
          </a:p>
          <a:p>
            <a:r>
              <a:rPr lang="en-GB" sz="2000" dirty="0">
                <a:latin typeface="Calibri" pitchFamily="34" charset="0"/>
                <a:cs typeface="Calibri" pitchFamily="34" charset="0"/>
              </a:rPr>
              <a:t>2.  The semWaitB operation checks the semaphore value. If the value is zero, then  </a:t>
            </a:r>
          </a:p>
          <a:p>
            <a:r>
              <a:rPr lang="en-GB" sz="2000" dirty="0">
                <a:latin typeface="Calibri" pitchFamily="34" charset="0"/>
                <a:cs typeface="Calibri" pitchFamily="34" charset="0"/>
              </a:rPr>
              <a:t>     the Process executing the semWaitB is blocked. If the value is one, then the value  </a:t>
            </a:r>
          </a:p>
          <a:p>
            <a:r>
              <a:rPr lang="en-GB" sz="2000" dirty="0">
                <a:latin typeface="Calibri" pitchFamily="34" charset="0"/>
                <a:cs typeface="Calibri" pitchFamily="34" charset="0"/>
              </a:rPr>
              <a:t>     is Changed to zero and the process continues execution.</a:t>
            </a:r>
          </a:p>
          <a:p>
            <a:r>
              <a:rPr lang="en-GB" sz="2000" dirty="0">
                <a:latin typeface="Calibri" pitchFamily="34" charset="0"/>
                <a:cs typeface="Calibri" pitchFamily="34" charset="0"/>
              </a:rPr>
              <a:t>3. The semSignalB operation checks to see if any processes are blocked on this </a:t>
            </a:r>
          </a:p>
          <a:p>
            <a:r>
              <a:rPr lang="en-GB" sz="2000" dirty="0">
                <a:latin typeface="Calibri" pitchFamily="34" charset="0"/>
                <a:cs typeface="Calibri" pitchFamily="34" charset="0"/>
              </a:rPr>
              <a:t>    semaphore (semaphore value equals zero). </a:t>
            </a:r>
          </a:p>
          <a:p>
            <a:r>
              <a:rPr lang="en-GB" sz="2000" dirty="0">
                <a:latin typeface="Calibri" pitchFamily="34" charset="0"/>
                <a:cs typeface="Calibri" pitchFamily="34" charset="0"/>
              </a:rPr>
              <a:t>    If so, then a process blocked by a semWaitB operation is unblocked. </a:t>
            </a:r>
          </a:p>
          <a:p>
            <a:r>
              <a:rPr lang="en-GB" sz="2000" dirty="0">
                <a:latin typeface="Calibri" pitchFamily="34" charset="0"/>
                <a:cs typeface="Calibri" pitchFamily="34" charset="0"/>
              </a:rPr>
              <a:t>    If no processes are blocked, then the value of the semaphore is set to one.</a:t>
            </a:r>
          </a:p>
          <a:p>
            <a:endParaRPr lang="en-IN" sz="2000" dirty="0">
              <a:latin typeface="Calibri" pitchFamily="34" charset="0"/>
              <a:cs typeface="Calibri" pitchFamily="34" charset="0"/>
            </a:endParaRPr>
          </a:p>
          <a:p>
            <a:pPr>
              <a:buFont typeface="Arial" pitchFamily="34" charset="0"/>
              <a:buChar char="•"/>
            </a:pPr>
            <a:r>
              <a:rPr lang="en-GB" sz="2000" dirty="0">
                <a:latin typeface="Calibri" pitchFamily="34" charset="0"/>
                <a:cs typeface="Calibri" pitchFamily="34" charset="0"/>
              </a:rPr>
              <a:t>  To contrast the two types of semaphores, the nonbinary semaphore is often    </a:t>
            </a:r>
          </a:p>
          <a:p>
            <a:r>
              <a:rPr lang="en-GB" sz="2000" dirty="0">
                <a:latin typeface="Calibri" pitchFamily="34" charset="0"/>
                <a:cs typeface="Calibri" pitchFamily="34" charset="0"/>
              </a:rPr>
              <a:t>    referred  to as either a </a:t>
            </a:r>
            <a:r>
              <a:rPr lang="en-GB" sz="2000" b="1" dirty="0">
                <a:solidFill>
                  <a:schemeClr val="accent5"/>
                </a:solidFill>
                <a:effectLst>
                  <a:outerShdw blurRad="38100" dist="38100" dir="2700000" algn="tl">
                    <a:srgbClr val="000000">
                      <a:alpha val="43137"/>
                    </a:srgbClr>
                  </a:outerShdw>
                </a:effectLst>
                <a:latin typeface="Calibri" pitchFamily="34" charset="0"/>
                <a:cs typeface="Calibri" pitchFamily="34" charset="0"/>
              </a:rPr>
              <a:t>counting semaphore or a general semaphore.</a:t>
            </a:r>
          </a:p>
          <a:p>
            <a:endParaRPr lang="en-US" sz="2000" dirty="0">
              <a:latin typeface="Calibri" pitchFamily="34" charset="0"/>
              <a:cs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Content Placeholder 3" descr="Fig05_04.gif"/>
          <p:cNvPicPr>
            <a:picLocks noGrp="1" noChangeAspect="1"/>
          </p:cNvPicPr>
          <p:nvPr>
            <p:ph idx="1"/>
          </p:nvPr>
        </p:nvPicPr>
        <p:blipFill>
          <a:blip r:embed="rId3"/>
          <a:srcRect/>
          <a:stretch>
            <a:fillRect/>
          </a:stretch>
        </p:blipFill>
        <p:spPr>
          <a:xfrm>
            <a:off x="0" y="571480"/>
            <a:ext cx="9144000" cy="557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27</a:t>
            </a:fld>
            <a:endParaRPr lang="en-GB"/>
          </a:p>
        </p:txBody>
      </p:sp>
      <p:sp>
        <p:nvSpPr>
          <p:cNvPr id="5" name="Title 1"/>
          <p:cNvSpPr txBox="1">
            <a:spLocks/>
          </p:cNvSpPr>
          <p:nvPr/>
        </p:nvSpPr>
        <p:spPr>
          <a:xfrm>
            <a:off x="2143108" y="-24"/>
            <a:ext cx="607223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lvl="0" algn="ctr">
              <a:spcBef>
                <a:spcPct val="0"/>
              </a:spcBef>
              <a:defRPr/>
            </a:pPr>
            <a:r>
              <a:rPr lang="en-GB" sz="2200" b="1" dirty="0">
                <a:solidFill>
                  <a:schemeClr val="bg1"/>
                </a:solidFill>
                <a:effectLst>
                  <a:outerShdw blurRad="38100" dist="38100" dir="2700000" algn="tl">
                    <a:srgbClr val="000000">
                      <a:alpha val="43137"/>
                    </a:srgbClr>
                  </a:outerShdw>
                </a:effectLst>
                <a:latin typeface="Calibri" pitchFamily="34" charset="0"/>
              </a:rPr>
              <a:t>Binary Semaphore </a:t>
            </a:r>
            <a:r>
              <a:rPr lang="en-US" sz="2200" b="1" dirty="0">
                <a:solidFill>
                  <a:schemeClr val="bg1"/>
                </a:solidFill>
                <a:effectLst>
                  <a:outerShdw blurRad="38100" dist="38100" dir="2700000" algn="tl">
                    <a:srgbClr val="000000">
                      <a:alpha val="43137"/>
                    </a:srgbClr>
                  </a:outerShdw>
                </a:effectLst>
                <a:latin typeface="Calibri" pitchFamily="34" charset="0"/>
              </a:rPr>
              <a:t>Primitives (locks &amp; </a:t>
            </a:r>
            <a:r>
              <a:rPr lang="en-US" sz="2200" b="1" dirty="0" err="1">
                <a:solidFill>
                  <a:schemeClr val="bg1"/>
                </a:solidFill>
                <a:effectLst>
                  <a:outerShdw blurRad="38100" dist="38100" dir="2700000" algn="tl">
                    <a:srgbClr val="000000">
                      <a:alpha val="43137"/>
                    </a:srgbClr>
                  </a:outerShdw>
                </a:effectLst>
                <a:latin typeface="Calibri" pitchFamily="34" charset="0"/>
              </a:rPr>
              <a:t>mutex</a:t>
            </a:r>
            <a:r>
              <a:rPr lang="en-US" sz="2200" b="1" dirty="0">
                <a:solidFill>
                  <a:schemeClr val="bg1"/>
                </a:solidFill>
                <a:effectLst>
                  <a:outerShdw blurRad="38100" dist="38100" dir="2700000" algn="tl">
                    <a:srgbClr val="000000">
                      <a:alpha val="43137"/>
                    </a:srgbClr>
                  </a:outerShdw>
                </a:effectLst>
                <a:latin typeface="Calibri" pitchFamily="34" charset="0"/>
              </a:rPr>
              <a:t>)</a:t>
            </a:r>
            <a:endParaRPr kumimoji="0" lang="en-GB" sz="2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714356"/>
            <a:ext cx="8929750" cy="4572032"/>
          </a:xfrm>
        </p:spPr>
        <p:style>
          <a:lnRef idx="2">
            <a:schemeClr val="accent5"/>
          </a:lnRef>
          <a:fillRef idx="1">
            <a:schemeClr val="lt1"/>
          </a:fillRef>
          <a:effectRef idx="0">
            <a:schemeClr val="accent5"/>
          </a:effectRef>
          <a:fontRef idx="minor">
            <a:schemeClr val="dk1"/>
          </a:fontRef>
        </p:style>
        <p:txBody>
          <a:bodyPr>
            <a:noAutofit/>
          </a:bodyPr>
          <a:lstStyle/>
          <a:p>
            <a:r>
              <a:rPr lang="en-NZ" sz="2000" dirty="0">
                <a:latin typeface="Calibri" pitchFamily="34" charset="0"/>
                <a:cs typeface="Calibri" pitchFamily="34" charset="0"/>
              </a:rPr>
              <a:t>It is important to decide the order in which processes are removed from a blocked queue.</a:t>
            </a:r>
          </a:p>
          <a:p>
            <a:r>
              <a:rPr lang="en-NZ" sz="2000" dirty="0">
                <a:latin typeface="Calibri" pitchFamily="34" charset="0"/>
                <a:cs typeface="Calibri" pitchFamily="34" charset="0"/>
              </a:rPr>
              <a:t>The fairest removal policy is first-in-first-out (FIFO):</a:t>
            </a:r>
          </a:p>
          <a:p>
            <a:pPr lvl="1">
              <a:buFontTx/>
              <a:buChar char="•"/>
            </a:pPr>
            <a:r>
              <a:rPr lang="en-NZ" sz="2000" dirty="0">
                <a:latin typeface="Calibri" pitchFamily="34" charset="0"/>
                <a:cs typeface="Calibri" pitchFamily="34" charset="0"/>
              </a:rPr>
              <a:t>The process that has been blocked the longest is released from the queue first; a semaphore follows this policy is called a </a:t>
            </a:r>
            <a:r>
              <a:rPr lang="en-NZ" sz="2000" b="1" dirty="0">
                <a:latin typeface="Calibri" pitchFamily="34" charset="0"/>
                <a:cs typeface="Calibri" pitchFamily="34" charset="0"/>
              </a:rPr>
              <a:t>strong semaphore. </a:t>
            </a:r>
          </a:p>
          <a:p>
            <a:pPr>
              <a:buFontTx/>
              <a:buChar char="•"/>
            </a:pPr>
            <a:r>
              <a:rPr lang="en-NZ" sz="2000" dirty="0">
                <a:latin typeface="Calibri" pitchFamily="34" charset="0"/>
                <a:cs typeface="Calibri" pitchFamily="34" charset="0"/>
              </a:rPr>
              <a:t>A semaphore that does not specify the order in which processes are removed from the queue is a </a:t>
            </a:r>
            <a:r>
              <a:rPr lang="en-NZ" sz="2000" b="1" dirty="0">
                <a:latin typeface="Calibri" pitchFamily="34" charset="0"/>
                <a:cs typeface="Calibri" pitchFamily="34" charset="0"/>
              </a:rPr>
              <a:t>weak semaphore</a:t>
            </a:r>
            <a:r>
              <a:rPr lang="en-NZ" sz="2000" dirty="0">
                <a:latin typeface="Calibri" pitchFamily="34" charset="0"/>
                <a:cs typeface="Calibri" pitchFamily="34" charset="0"/>
              </a:rPr>
              <a:t>.</a:t>
            </a:r>
          </a:p>
          <a:p>
            <a:r>
              <a:rPr lang="en-US" sz="2000" b="1" dirty="0">
                <a:latin typeface="Calibri" pitchFamily="34" charset="0"/>
              </a:rPr>
              <a:t>Strong semaphores </a:t>
            </a:r>
            <a:r>
              <a:rPr lang="en-US" sz="2000" dirty="0">
                <a:latin typeface="Calibri" pitchFamily="34" charset="0"/>
              </a:rPr>
              <a:t>guarantee freedom from starvation, while</a:t>
            </a:r>
          </a:p>
          <a:p>
            <a:r>
              <a:rPr lang="en-US" sz="2000" b="1" dirty="0">
                <a:latin typeface="Calibri" pitchFamily="34" charset="0"/>
              </a:rPr>
              <a:t>Weak semaphores</a:t>
            </a:r>
            <a:r>
              <a:rPr lang="en-US" sz="2000" dirty="0">
                <a:latin typeface="Calibri" pitchFamily="34" charset="0"/>
              </a:rPr>
              <a:t> do not guarantee freedom from starvation.</a:t>
            </a:r>
          </a:p>
          <a:p>
            <a:r>
              <a:rPr lang="en-US" sz="2000" b="1" dirty="0">
                <a:latin typeface="Calibri" pitchFamily="34" charset="0"/>
              </a:rPr>
              <a:t>Strong semaphores</a:t>
            </a:r>
            <a:r>
              <a:rPr lang="en-US" sz="2000" dirty="0">
                <a:latin typeface="Calibri" pitchFamily="34" charset="0"/>
              </a:rPr>
              <a:t> are more convenient because this is the form of semaphore typically provided by operating systems.</a:t>
            </a:r>
          </a:p>
          <a:p>
            <a:r>
              <a:rPr lang="en-US" sz="2000" b="1" dirty="0">
                <a:latin typeface="Calibri" pitchFamily="34" charset="0"/>
              </a:rPr>
              <a:t>Weak semaphores</a:t>
            </a:r>
            <a:r>
              <a:rPr lang="en-US" sz="2000" dirty="0">
                <a:latin typeface="Calibri" pitchFamily="34" charset="0"/>
              </a:rPr>
              <a:t> are not convenient as strong semaphores.</a:t>
            </a:r>
            <a:endParaRPr lang="en-NZ" sz="2000" dirty="0">
              <a:latin typeface="Calibri" pitchFamily="34" charset="0"/>
              <a:cs typeface="Calibri" pitchFamily="34" charset="0"/>
            </a:endParaRPr>
          </a:p>
          <a:p>
            <a:endParaRPr lang="en-NZ" sz="2000" dirty="0">
              <a:latin typeface="Calibri" pitchFamily="34" charset="0"/>
              <a:cs typeface="Calibri" pitchFamily="34" charset="0"/>
            </a:endParaRPr>
          </a:p>
          <a:p>
            <a:endParaRPr lang="en-GB" sz="2000"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28</a:t>
            </a:fld>
            <a:endParaRPr lang="en-GB"/>
          </a:p>
        </p:txBody>
      </p:sp>
      <p:sp>
        <p:nvSpPr>
          <p:cNvPr id="6" name="Title 1"/>
          <p:cNvSpPr txBox="1">
            <a:spLocks/>
          </p:cNvSpPr>
          <p:nvPr/>
        </p:nvSpPr>
        <p:spPr>
          <a:xfrm>
            <a:off x="2000232" y="71414"/>
            <a:ext cx="607223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lvl="0" algn="ctr">
              <a:spcBef>
                <a:spcPct val="0"/>
              </a:spcBef>
              <a:defRPr/>
            </a:pPr>
            <a:r>
              <a:rPr lang="en-NZ" sz="2400" b="1" dirty="0">
                <a:effectLst>
                  <a:outerShdw blurRad="38100" dist="38100" dir="2700000" algn="tl">
                    <a:srgbClr val="000000">
                      <a:alpha val="43137"/>
                    </a:srgbClr>
                  </a:outerShdw>
                </a:effectLst>
                <a:latin typeface="Calibri" pitchFamily="34" charset="0"/>
                <a:cs typeface="Calibri" pitchFamily="34" charset="0"/>
              </a:rPr>
              <a:t>Strong Semaphore Vs. Weak Semaphore</a:t>
            </a:r>
            <a:endParaRPr kumimoji="0" lang="en-GB" sz="2200" b="1" i="0" u="none" strike="noStrike" kern="1200" cap="none" spc="0" normalizeH="0" baseline="0" noProof="0" dirty="0">
              <a:ln>
                <a:noFill/>
              </a:ln>
              <a:solidFill>
                <a:schemeClr val="tx2">
                  <a:lumMod val="75000"/>
                </a:schemeClr>
              </a:solidFill>
              <a:effectLst>
                <a:outerShdw blurRad="38100" dist="38100" dir="2700000" algn="tl">
                  <a:srgbClr val="000000">
                    <a:alpha val="43137"/>
                  </a:srgbClr>
                </a:outerShdw>
              </a:effectLst>
              <a:uLnTx/>
              <a:uFillTx/>
              <a:latin typeface="Calibri" pitchFamily="34" charset="0"/>
            </a:endParaRPr>
          </a:p>
        </p:txBody>
      </p:sp>
      <p:sp>
        <p:nvSpPr>
          <p:cNvPr id="8" name="Rectangle 1"/>
          <p:cNvSpPr>
            <a:spLocks noChangeArrowheads="1"/>
          </p:cNvSpPr>
          <p:nvPr/>
        </p:nvSpPr>
        <p:spPr bwMode="auto">
          <a:xfrm>
            <a:off x="2214546" y="6357958"/>
            <a:ext cx="3500430"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000" b="1" u="none" strike="noStrike" cap="none" normalizeH="0" baseline="0" dirty="0">
                <a:ln>
                  <a:noFill/>
                </a:ln>
                <a:solidFill>
                  <a:srgbClr val="0070C0"/>
                </a:solidFill>
                <a:effectLst>
                  <a:outerShdw blurRad="38100" dist="38100" dir="2700000" algn="tl">
                    <a:srgbClr val="000000">
                      <a:alpha val="43137"/>
                    </a:srgbClr>
                  </a:outerShdw>
                </a:effectLst>
                <a:latin typeface="Calibri" pitchFamily="34" charset="0"/>
                <a:ea typeface="Calibri" pitchFamily="34" charset="0"/>
                <a:cs typeface="TimesNewRoman"/>
              </a:rPr>
              <a:t>Q-7: </a:t>
            </a:r>
            <a:r>
              <a:rPr lang="en-US" sz="2000" b="1" dirty="0">
                <a:effectLst>
                  <a:outerShdw blurRad="38100" dist="38100" dir="2700000" algn="tl">
                    <a:srgbClr val="000000">
                      <a:alpha val="43137"/>
                    </a:srgbClr>
                  </a:outerShdw>
                </a:effectLst>
                <a:latin typeface="Calibri" pitchFamily="34" charset="0"/>
              </a:rPr>
              <a:t>Ends</a:t>
            </a:r>
            <a:endParaRPr kumimoji="0" lang="en-US" sz="2000" b="1" u="none" strike="noStrike" cap="none" normalizeH="0" baseline="0" dirty="0">
              <a:ln>
                <a:noFill/>
              </a:ln>
              <a:solidFill>
                <a:srgbClr val="0070C0"/>
              </a:solidFill>
              <a:effectLst>
                <a:outerShdw blurRad="38100" dist="38100" dir="2700000" algn="tl">
                  <a:srgbClr val="000000">
                    <a:alpha val="43137"/>
                  </a:srgbClr>
                </a:outerShdw>
              </a:effectLst>
              <a:latin typeface="Calibri"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1571612"/>
            <a:ext cx="8715436" cy="11079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200" b="1" dirty="0">
                <a:latin typeface="Calibri" pitchFamily="34" charset="0"/>
              </a:rPr>
              <a:t>Q-8:- What is the difference between binary and general semaphores?</a:t>
            </a:r>
          </a:p>
          <a:p>
            <a:endParaRPr lang="en-US" sz="2200" b="1" dirty="0">
              <a:latin typeface="Calibri" pitchFamily="34" charset="0"/>
            </a:endParaRPr>
          </a:p>
          <a:p>
            <a:r>
              <a:rPr lang="en-US" sz="2200" b="1" dirty="0">
                <a:latin typeface="Calibri" pitchFamily="34" charset="0"/>
              </a:rPr>
              <a:t>Q-9:- What is the difference between strong and weak semaphores?   03</a:t>
            </a:r>
          </a:p>
        </p:txBody>
      </p:sp>
      <p:sp>
        <p:nvSpPr>
          <p:cNvPr id="6" name="Title 1"/>
          <p:cNvSpPr txBox="1">
            <a:spLocks/>
          </p:cNvSpPr>
          <p:nvPr/>
        </p:nvSpPr>
        <p:spPr>
          <a:xfrm>
            <a:off x="1357290" y="571480"/>
            <a:ext cx="607223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lvl="0" algn="ctr">
              <a:spcBef>
                <a:spcPct val="0"/>
              </a:spcBef>
              <a:defRPr/>
            </a:pPr>
            <a:r>
              <a:rPr lang="en-US" sz="2400" b="1" dirty="0">
                <a:solidFill>
                  <a:schemeClr val="bg1"/>
                </a:solidFill>
                <a:effectLst>
                  <a:outerShdw blurRad="38100" dist="38100" dir="2700000" algn="tl">
                    <a:srgbClr val="000000">
                      <a:alpha val="43137"/>
                    </a:srgbClr>
                  </a:outerShdw>
                </a:effectLst>
                <a:latin typeface="Calibri" pitchFamily="34" charset="0"/>
              </a:rPr>
              <a:t>Do Following:-</a:t>
            </a:r>
            <a:endParaRPr kumimoji="0" lang="en-GB"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06" y="500042"/>
            <a:ext cx="8858312" cy="6286496"/>
          </a:xfrm>
        </p:spPr>
        <p:style>
          <a:lnRef idx="2">
            <a:schemeClr val="accent5"/>
          </a:lnRef>
          <a:fillRef idx="1">
            <a:schemeClr val="lt1"/>
          </a:fillRef>
          <a:effectRef idx="0">
            <a:schemeClr val="accent5"/>
          </a:effectRef>
          <a:fontRef idx="minor">
            <a:schemeClr val="dk1"/>
          </a:fontRef>
        </p:style>
        <p:txBody>
          <a:bodyPr>
            <a:noAutofit/>
          </a:bodyPr>
          <a:lstStyle/>
          <a:p>
            <a:r>
              <a:rPr lang="en-GB" sz="2000" dirty="0">
                <a:latin typeface="Calibri" pitchFamily="34" charset="0"/>
              </a:rPr>
              <a:t>The central themes of operating system design are all concerned with the management of processes and threads:</a:t>
            </a:r>
          </a:p>
          <a:p>
            <a:r>
              <a:rPr lang="en-GB" sz="2000" b="1" dirty="0">
                <a:latin typeface="Calibri" pitchFamily="34" charset="0"/>
              </a:rPr>
              <a:t>Multiprogramming: </a:t>
            </a:r>
          </a:p>
          <a:p>
            <a:pPr lvl="2"/>
            <a:r>
              <a:rPr lang="en-GB" sz="2000" dirty="0">
                <a:latin typeface="Calibri" pitchFamily="34" charset="0"/>
              </a:rPr>
              <a:t>The management of multiple processes within a uniprocessor system.</a:t>
            </a:r>
          </a:p>
          <a:p>
            <a:r>
              <a:rPr lang="en-GB" sz="2000" b="1" dirty="0">
                <a:latin typeface="Calibri" pitchFamily="34" charset="0"/>
              </a:rPr>
              <a:t>Multiprocessing:</a:t>
            </a:r>
            <a:r>
              <a:rPr lang="en-GB" sz="2000" dirty="0">
                <a:latin typeface="Calibri" pitchFamily="34" charset="0"/>
              </a:rPr>
              <a:t> </a:t>
            </a:r>
          </a:p>
          <a:p>
            <a:pPr lvl="2"/>
            <a:r>
              <a:rPr lang="en-GB" sz="2000" dirty="0">
                <a:latin typeface="Calibri" pitchFamily="34" charset="0"/>
              </a:rPr>
              <a:t>The management of multiple processes within a multiprocessor.</a:t>
            </a:r>
          </a:p>
          <a:p>
            <a:r>
              <a:rPr lang="en-GB" sz="2000" b="1" dirty="0">
                <a:latin typeface="Calibri" pitchFamily="34" charset="0"/>
              </a:rPr>
              <a:t>Distributed processing</a:t>
            </a:r>
            <a:r>
              <a:rPr lang="en-GB" sz="2000" dirty="0">
                <a:latin typeface="Calibri" pitchFamily="34" charset="0"/>
              </a:rPr>
              <a:t>: </a:t>
            </a:r>
          </a:p>
          <a:p>
            <a:pPr lvl="2"/>
            <a:r>
              <a:rPr lang="en-GB" sz="2000" dirty="0">
                <a:latin typeface="Calibri" pitchFamily="34" charset="0"/>
              </a:rPr>
              <a:t>The management of multiple processes executing on multiple, distributed computer systems.</a:t>
            </a:r>
          </a:p>
          <a:p>
            <a:r>
              <a:rPr lang="en-US" sz="2000" b="1" dirty="0">
                <a:latin typeface="Calibri" pitchFamily="34" charset="0"/>
              </a:rPr>
              <a:t>Concurrency: </a:t>
            </a:r>
            <a:r>
              <a:rPr lang="en-US" sz="2000" dirty="0">
                <a:latin typeface="Calibri" pitchFamily="34" charset="0"/>
              </a:rPr>
              <a:t>It is a property of systems in which several computations are executing simultaneously, and potentially interacting with each other.</a:t>
            </a:r>
            <a:endParaRPr lang="en-GB" sz="2000" dirty="0">
              <a:latin typeface="Calibri" pitchFamily="34" charset="0"/>
            </a:endParaRPr>
          </a:p>
          <a:p>
            <a:pPr lvl="1"/>
            <a:r>
              <a:rPr lang="en-US" sz="2000" dirty="0">
                <a:latin typeface="Calibri" pitchFamily="34" charset="0"/>
              </a:rPr>
              <a:t>It means managing the interaction of all of the processes.</a:t>
            </a:r>
          </a:p>
        </p:txBody>
      </p:sp>
      <p:sp>
        <p:nvSpPr>
          <p:cNvPr id="5" name="Slide Number Placeholder 4"/>
          <p:cNvSpPr>
            <a:spLocks noGrp="1"/>
          </p:cNvSpPr>
          <p:nvPr>
            <p:ph type="sldNum" sz="quarter" idx="12"/>
          </p:nvPr>
        </p:nvSpPr>
        <p:spPr/>
        <p:txBody>
          <a:bodyPr/>
          <a:lstStyle/>
          <a:p>
            <a:fld id="{8721AD9F-4A2E-478F-ACDB-FC9429174183}" type="slidenum">
              <a:rPr lang="en-GB" smtClean="0"/>
              <a:pPr/>
              <a:t>3</a:t>
            </a:fld>
            <a:endParaRPr lang="en-GB"/>
          </a:p>
        </p:txBody>
      </p:sp>
      <p:sp>
        <p:nvSpPr>
          <p:cNvPr id="4" name="Title 1"/>
          <p:cNvSpPr txBox="1">
            <a:spLocks/>
          </p:cNvSpPr>
          <p:nvPr/>
        </p:nvSpPr>
        <p:spPr>
          <a:xfrm>
            <a:off x="2500298" y="-16"/>
            <a:ext cx="4000528" cy="428620"/>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solidFill>
                <a:effectLst>
                  <a:outerShdw blurRad="38100" dist="38100" dir="2700000" algn="tl">
                    <a:srgbClr val="000000">
                      <a:alpha val="43137"/>
                    </a:srgbClr>
                  </a:outerShdw>
                </a:effectLst>
                <a:latin typeface="+mj-lt"/>
              </a:rPr>
              <a:t>Concurrency</a:t>
            </a:r>
            <a:endParaRPr kumimoji="0" lang="en-GB"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57356" y="71414"/>
            <a:ext cx="607223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lvl="0" algn="ctr">
              <a:spcBef>
                <a:spcPct val="0"/>
              </a:spcBef>
              <a:defRPr/>
            </a:pPr>
            <a:r>
              <a:rPr lang="en-US" sz="2400" b="1" dirty="0">
                <a:solidFill>
                  <a:schemeClr val="bg1"/>
                </a:solidFill>
                <a:effectLst>
                  <a:outerShdw blurRad="38100" dist="38100" dir="2700000" algn="tl">
                    <a:srgbClr val="000000">
                      <a:alpha val="43137"/>
                    </a:srgbClr>
                  </a:outerShdw>
                </a:effectLst>
                <a:latin typeface="+mj-lt"/>
              </a:rPr>
              <a:t>Example of Strong Semaphore Mechanism</a:t>
            </a:r>
          </a:p>
        </p:txBody>
      </p:sp>
      <p:pic>
        <p:nvPicPr>
          <p:cNvPr id="1026" name="Picture 2"/>
          <p:cNvPicPr>
            <a:picLocks noChangeAspect="1" noChangeArrowheads="1"/>
          </p:cNvPicPr>
          <p:nvPr/>
        </p:nvPicPr>
        <p:blipFill>
          <a:blip r:embed="rId2"/>
          <a:srcRect/>
          <a:stretch>
            <a:fillRect/>
          </a:stretch>
        </p:blipFill>
        <p:spPr bwMode="auto">
          <a:xfrm>
            <a:off x="71438" y="642918"/>
            <a:ext cx="8929718" cy="2786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1406" y="3611123"/>
            <a:ext cx="9072594" cy="22467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NZ" sz="2000" dirty="0">
                <a:latin typeface="Calibri" pitchFamily="34" charset="0"/>
                <a:cs typeface="Calibri" pitchFamily="34" charset="0"/>
              </a:rPr>
              <a:t> Initially </a:t>
            </a:r>
            <a:r>
              <a:rPr lang="en-NZ" sz="2000" b="1" dirty="0">
                <a:latin typeface="Calibri" pitchFamily="34" charset="0"/>
                <a:cs typeface="Calibri" pitchFamily="34" charset="0"/>
              </a:rPr>
              <a:t>(1), </a:t>
            </a:r>
            <a:r>
              <a:rPr lang="en-NZ" sz="2000" dirty="0">
                <a:latin typeface="Calibri" pitchFamily="34" charset="0"/>
                <a:cs typeface="Calibri" pitchFamily="34" charset="0"/>
              </a:rPr>
              <a:t>A is running;</a:t>
            </a:r>
          </a:p>
          <a:p>
            <a:pPr>
              <a:buFontTx/>
              <a:buChar char="•"/>
            </a:pPr>
            <a:r>
              <a:rPr lang="en-NZ" sz="2000" dirty="0">
                <a:latin typeface="Calibri" pitchFamily="34" charset="0"/>
                <a:cs typeface="Calibri" pitchFamily="34" charset="0"/>
              </a:rPr>
              <a:t> B, C, and D are ready; </a:t>
            </a:r>
          </a:p>
          <a:p>
            <a:pPr>
              <a:buFontTx/>
              <a:buChar char="•"/>
            </a:pPr>
            <a:r>
              <a:rPr lang="en-NZ" sz="2000" dirty="0">
                <a:latin typeface="Calibri" pitchFamily="34" charset="0"/>
                <a:cs typeface="Calibri" pitchFamily="34" charset="0"/>
              </a:rPr>
              <a:t> The semaphore count is 1, indicating that one of D’s results is available. </a:t>
            </a:r>
          </a:p>
          <a:p>
            <a:pPr>
              <a:buFontTx/>
              <a:buChar char="•"/>
            </a:pPr>
            <a:r>
              <a:rPr lang="en-NZ" sz="2000" dirty="0">
                <a:latin typeface="Calibri" pitchFamily="34" charset="0"/>
                <a:cs typeface="Calibri" pitchFamily="34" charset="0"/>
              </a:rPr>
              <a:t> That means up to 1 process can enter critical section.</a:t>
            </a:r>
          </a:p>
          <a:p>
            <a:pPr>
              <a:buFontTx/>
              <a:buChar char="•"/>
            </a:pPr>
            <a:r>
              <a:rPr lang="en-NZ" sz="2000" dirty="0">
                <a:latin typeface="Calibri" pitchFamily="34" charset="0"/>
                <a:cs typeface="Calibri" pitchFamily="34" charset="0"/>
              </a:rPr>
              <a:t> When A issues a semWait instruction on semaphore </a:t>
            </a:r>
            <a:r>
              <a:rPr lang="en-NZ" sz="2000" b="1" dirty="0">
                <a:latin typeface="Calibri" pitchFamily="34" charset="0"/>
                <a:cs typeface="Calibri" pitchFamily="34" charset="0"/>
              </a:rPr>
              <a:t>s</a:t>
            </a:r>
            <a:r>
              <a:rPr lang="en-NZ" sz="2000" dirty="0">
                <a:latin typeface="Calibri" pitchFamily="34" charset="0"/>
                <a:cs typeface="Calibri" pitchFamily="34" charset="0"/>
              </a:rPr>
              <a:t>, the semaphore decrements </a:t>
            </a:r>
          </a:p>
          <a:p>
            <a:r>
              <a:rPr lang="en-NZ" sz="2000" dirty="0">
                <a:latin typeface="Calibri" pitchFamily="34" charset="0"/>
                <a:cs typeface="Calibri" pitchFamily="34" charset="0"/>
              </a:rPr>
              <a:t>   to 0, and A can continue to execute; </a:t>
            </a:r>
          </a:p>
          <a:p>
            <a:pPr>
              <a:buFontTx/>
              <a:buChar char="•"/>
            </a:pPr>
            <a:r>
              <a:rPr lang="en-NZ" sz="2000" dirty="0">
                <a:latin typeface="Calibri" pitchFamily="34" charset="0"/>
                <a:cs typeface="Calibri" pitchFamily="34" charset="0"/>
              </a:rPr>
              <a:t> Subsequently it rejoins the ready queue.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24"/>
            <a:ext cx="9144000" cy="2500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0" y="5357826"/>
            <a:ext cx="8929718"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buAutoNum type="arabicParenBoth" startAt="2"/>
            </a:pPr>
            <a:r>
              <a:rPr lang="en-US" sz="2200" dirty="0">
                <a:latin typeface="Calibri" pitchFamily="34" charset="0"/>
              </a:rPr>
              <a:t>Then B runs, eventually issues a semWait instruction, and is blocked, </a:t>
            </a:r>
          </a:p>
          <a:p>
            <a:pPr marL="457200" indent="-457200"/>
            <a:r>
              <a:rPr lang="en-US" sz="2200" dirty="0">
                <a:latin typeface="Calibri" pitchFamily="34" charset="0"/>
              </a:rPr>
              <a:t>       allowing D to run </a:t>
            </a:r>
            <a:r>
              <a:rPr lang="en-US" sz="2200" b="1" dirty="0">
                <a:latin typeface="Calibri" pitchFamily="34" charset="0"/>
              </a:rPr>
              <a:t>(3)</a:t>
            </a:r>
            <a:r>
              <a:rPr lang="en-US" sz="2200" dirty="0">
                <a:latin typeface="Calibri" pitchFamily="34" charset="0"/>
              </a:rPr>
              <a:t>.</a:t>
            </a:r>
          </a:p>
        </p:txBody>
      </p:sp>
      <p:pic>
        <p:nvPicPr>
          <p:cNvPr id="2051" name="Picture 3"/>
          <p:cNvPicPr>
            <a:picLocks noChangeAspect="1" noChangeArrowheads="1"/>
          </p:cNvPicPr>
          <p:nvPr/>
        </p:nvPicPr>
        <p:blipFill>
          <a:blip r:embed="rId3"/>
          <a:srcRect/>
          <a:stretch>
            <a:fillRect/>
          </a:stretch>
        </p:blipFill>
        <p:spPr bwMode="auto">
          <a:xfrm>
            <a:off x="0" y="2647954"/>
            <a:ext cx="9144000" cy="2495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42876"/>
            <a:ext cx="9144000" cy="23574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0" y="2643182"/>
            <a:ext cx="9144000"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b="1" dirty="0">
                <a:latin typeface="Calibri" pitchFamily="34" charset="0"/>
              </a:rPr>
              <a:t> (4) </a:t>
            </a:r>
            <a:r>
              <a:rPr lang="en-US" sz="2200" dirty="0">
                <a:latin typeface="Calibri" pitchFamily="34" charset="0"/>
              </a:rPr>
              <a:t>When D completes a new result, it issues a semSignal instruction, which </a:t>
            </a:r>
          </a:p>
          <a:p>
            <a:r>
              <a:rPr lang="en-US" sz="2200" dirty="0">
                <a:latin typeface="Calibri" pitchFamily="34" charset="0"/>
              </a:rPr>
              <a:t>       allows B to move to the ready queue.</a:t>
            </a:r>
            <a:endParaRPr lang="en-US" sz="2200" b="1" dirty="0">
              <a:latin typeface="Calibri" pitchFamily="34" charset="0"/>
            </a:endParaRPr>
          </a:p>
        </p:txBody>
      </p:sp>
      <p:sp>
        <p:nvSpPr>
          <p:cNvPr id="7" name="Rectangle 6"/>
          <p:cNvSpPr/>
          <p:nvPr/>
        </p:nvSpPr>
        <p:spPr>
          <a:xfrm>
            <a:off x="0" y="5874269"/>
            <a:ext cx="9001156"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latin typeface="Calibri" pitchFamily="34" charset="0"/>
              </a:rPr>
              <a:t> </a:t>
            </a:r>
            <a:r>
              <a:rPr lang="en-US" sz="2200" b="1" dirty="0">
                <a:latin typeface="Calibri" pitchFamily="34" charset="0"/>
              </a:rPr>
              <a:t>(5) </a:t>
            </a:r>
            <a:r>
              <a:rPr lang="en-US" sz="2200" dirty="0">
                <a:latin typeface="Calibri" pitchFamily="34" charset="0"/>
              </a:rPr>
              <a:t>D rejoins the ready queue and C begins to run but is blocked when it   </a:t>
            </a:r>
          </a:p>
          <a:p>
            <a:r>
              <a:rPr lang="en-US" sz="2200" dirty="0">
                <a:latin typeface="Calibri" pitchFamily="34" charset="0"/>
              </a:rPr>
              <a:t>       issues a semWait instruction.</a:t>
            </a:r>
          </a:p>
        </p:txBody>
      </p:sp>
      <p:pic>
        <p:nvPicPr>
          <p:cNvPr id="3075" name="Picture 3"/>
          <p:cNvPicPr>
            <a:picLocks noChangeAspect="1" noChangeArrowheads="1"/>
          </p:cNvPicPr>
          <p:nvPr/>
        </p:nvPicPr>
        <p:blipFill>
          <a:blip r:embed="rId3"/>
          <a:srcRect/>
          <a:stretch>
            <a:fillRect/>
          </a:stretch>
        </p:blipFill>
        <p:spPr bwMode="auto">
          <a:xfrm>
            <a:off x="0" y="3571876"/>
            <a:ext cx="9144000" cy="2143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70" y="2496917"/>
            <a:ext cx="9072562"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latin typeface="Calibri" pitchFamily="34" charset="0"/>
              </a:rPr>
              <a:t>Similarly, A and B run and are blocked on the semaphore, allowing D to resume execution </a:t>
            </a:r>
            <a:r>
              <a:rPr lang="en-US" sz="2200" b="1" dirty="0">
                <a:latin typeface="Calibri" pitchFamily="34" charset="0"/>
              </a:rPr>
              <a:t>(6)</a:t>
            </a:r>
          </a:p>
        </p:txBody>
      </p:sp>
      <p:sp>
        <p:nvSpPr>
          <p:cNvPr id="6" name="Rectangle 5"/>
          <p:cNvSpPr/>
          <p:nvPr/>
        </p:nvSpPr>
        <p:spPr>
          <a:xfrm>
            <a:off x="71470" y="5715016"/>
            <a:ext cx="8786810" cy="70788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latin typeface="Calibri" pitchFamily="34" charset="0"/>
              </a:rPr>
              <a:t>When D has a result, it issues a semSignal, which transfers C to the ready queue. Later cycles of D will release A and B from the Blocked state.</a:t>
            </a:r>
          </a:p>
        </p:txBody>
      </p:sp>
      <p:pic>
        <p:nvPicPr>
          <p:cNvPr id="4098" name="Picture 2"/>
          <p:cNvPicPr>
            <a:picLocks noChangeAspect="1" noChangeArrowheads="1"/>
          </p:cNvPicPr>
          <p:nvPr/>
        </p:nvPicPr>
        <p:blipFill>
          <a:blip r:embed="rId2"/>
          <a:srcRect/>
          <a:stretch>
            <a:fillRect/>
          </a:stretch>
        </p:blipFill>
        <p:spPr bwMode="auto">
          <a:xfrm>
            <a:off x="0" y="142852"/>
            <a:ext cx="9144000" cy="2200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p:cNvPicPr>
            <a:picLocks noChangeAspect="1" noChangeArrowheads="1"/>
          </p:cNvPicPr>
          <p:nvPr/>
        </p:nvPicPr>
        <p:blipFill>
          <a:blip r:embed="rId3"/>
          <a:srcRect/>
          <a:stretch>
            <a:fillRect/>
          </a:stretch>
        </p:blipFill>
        <p:spPr bwMode="auto">
          <a:xfrm>
            <a:off x="0" y="3357562"/>
            <a:ext cx="9144000" cy="2214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0" y="0"/>
            <a:ext cx="492919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4" name="Picture 4"/>
          <p:cNvPicPr>
            <a:picLocks noChangeAspect="1" noChangeArrowheads="1"/>
          </p:cNvPicPr>
          <p:nvPr/>
        </p:nvPicPr>
        <p:blipFill>
          <a:blip r:embed="rId3"/>
          <a:srcRect/>
          <a:stretch>
            <a:fillRect/>
          </a:stretch>
        </p:blipFill>
        <p:spPr bwMode="auto">
          <a:xfrm>
            <a:off x="5000628" y="0"/>
            <a:ext cx="4143372"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Fig05_06.gif"/>
          <p:cNvPicPr>
            <a:picLocks noGrp="1" noChangeAspect="1"/>
          </p:cNvPicPr>
          <p:nvPr>
            <p:ph idx="1"/>
          </p:nvPr>
        </p:nvPicPr>
        <p:blipFill>
          <a:blip r:embed="rId2"/>
          <a:srcRect/>
          <a:stretch>
            <a:fillRect/>
          </a:stretch>
        </p:blipFill>
        <p:spPr>
          <a:xfrm>
            <a:off x="-32" y="785794"/>
            <a:ext cx="9072594" cy="557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p:cNvSpPr>
            <a:spLocks noGrp="1"/>
          </p:cNvSpPr>
          <p:nvPr>
            <p:ph type="sldNum" sz="quarter" idx="12"/>
          </p:nvPr>
        </p:nvSpPr>
        <p:spPr/>
        <p:txBody>
          <a:bodyPr/>
          <a:lstStyle/>
          <a:p>
            <a:fld id="{8721AD9F-4A2E-478F-ACDB-FC9429174183}" type="slidenum">
              <a:rPr lang="en-GB" smtClean="0"/>
              <a:pPr/>
              <a:t>35</a:t>
            </a:fld>
            <a:endParaRPr lang="en-GB"/>
          </a:p>
        </p:txBody>
      </p:sp>
      <p:sp>
        <p:nvSpPr>
          <p:cNvPr id="7" name="Title 1"/>
          <p:cNvSpPr txBox="1">
            <a:spLocks/>
          </p:cNvSpPr>
          <p:nvPr/>
        </p:nvSpPr>
        <p:spPr>
          <a:xfrm>
            <a:off x="2500298" y="71414"/>
            <a:ext cx="4929222"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200" b="1" dirty="0">
                <a:solidFill>
                  <a:schemeClr val="bg1"/>
                </a:solidFill>
                <a:effectLst>
                  <a:outerShdw blurRad="38100" dist="38100" dir="2700000" algn="tl">
                    <a:srgbClr val="000000">
                      <a:alpha val="43137"/>
                    </a:srgbClr>
                  </a:outerShdw>
                </a:effectLst>
                <a:latin typeface="+mj-lt"/>
              </a:rPr>
              <a:t>Mutual Exclusion Using Semaphore</a:t>
            </a:r>
            <a:endParaRPr kumimoji="0" lang="en-GB" sz="2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2"/>
          <p:cNvPicPr>
            <a:picLocks noChangeAspect="1" noChangeArrowheads="1"/>
          </p:cNvPicPr>
          <p:nvPr/>
        </p:nvPicPr>
        <p:blipFill>
          <a:blip r:embed="rId3"/>
          <a:srcRect/>
          <a:stretch>
            <a:fillRect/>
          </a:stretch>
        </p:blipFill>
        <p:spPr bwMode="auto">
          <a:xfrm>
            <a:off x="0" y="571504"/>
            <a:ext cx="9144000" cy="628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36</a:t>
            </a:fld>
            <a:endParaRPr lang="en-GB"/>
          </a:p>
        </p:txBody>
      </p:sp>
      <p:sp>
        <p:nvSpPr>
          <p:cNvPr id="6" name="Rectangle 5"/>
          <p:cNvSpPr/>
          <p:nvPr/>
        </p:nvSpPr>
        <p:spPr>
          <a:xfrm>
            <a:off x="642910" y="0"/>
            <a:ext cx="7429552"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sz="2200" b="1" dirty="0">
                <a:effectLst>
                  <a:outerShdw blurRad="38100" dist="38100" dir="2700000" algn="tl">
                    <a:srgbClr val="000000">
                      <a:alpha val="43137"/>
                    </a:srgbClr>
                  </a:outerShdw>
                </a:effectLst>
                <a:latin typeface="+mj-lt"/>
              </a:rPr>
              <a:t>Processes Accessing Shared Data Protected by a Semaphore</a:t>
            </a:r>
            <a:endParaRPr lang="en-US" sz="2200" dirty="0">
              <a:effectLst>
                <a:outerShdw blurRad="38100" dist="38100" dir="2700000" algn="tl">
                  <a:srgbClr val="000000">
                    <a:alpha val="43137"/>
                  </a:srgbClr>
                </a:outerShdw>
              </a:effectLst>
              <a:latin typeface="+mj-lt"/>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06" y="642919"/>
            <a:ext cx="9001156" cy="495520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We now examine one of the most common problems faced in concurrent </a:t>
            </a:r>
          </a:p>
          <a:p>
            <a:r>
              <a:rPr lang="en-US" sz="2000" dirty="0">
                <a:latin typeface="Calibri" pitchFamily="34" charset="0"/>
              </a:rPr>
              <a:t>  processing: the producer/consumer problem</a:t>
            </a:r>
            <a:endParaRPr lang="en-NZ" sz="2000" dirty="0">
              <a:latin typeface="Calibri" pitchFamily="34" charset="0"/>
              <a:cs typeface="Calibri" pitchFamily="34" charset="0"/>
            </a:endParaRPr>
          </a:p>
          <a:p>
            <a:pPr>
              <a:buFont typeface="Arial" pitchFamily="34" charset="0"/>
              <a:buChar char="•"/>
            </a:pPr>
            <a:r>
              <a:rPr lang="en-NZ" sz="2000" dirty="0">
                <a:latin typeface="Calibri" pitchFamily="34" charset="0"/>
                <a:cs typeface="Calibri" pitchFamily="34" charset="0"/>
              </a:rPr>
              <a:t>The general statement is this: </a:t>
            </a:r>
          </a:p>
          <a:p>
            <a:pPr lvl="1">
              <a:buFontTx/>
              <a:buChar char="•"/>
            </a:pPr>
            <a:r>
              <a:rPr lang="en-NZ" sz="2000" dirty="0">
                <a:latin typeface="Calibri" pitchFamily="34" charset="0"/>
                <a:cs typeface="Calibri" pitchFamily="34" charset="0"/>
              </a:rPr>
              <a:t> There are one or more producers generating some type of data and placing </a:t>
            </a:r>
          </a:p>
          <a:p>
            <a:pPr lvl="1"/>
            <a:r>
              <a:rPr lang="en-NZ" sz="2000" dirty="0">
                <a:latin typeface="Calibri" pitchFamily="34" charset="0"/>
                <a:cs typeface="Calibri" pitchFamily="34" charset="0"/>
              </a:rPr>
              <a:t>    these in a buffer.</a:t>
            </a:r>
          </a:p>
          <a:p>
            <a:pPr lvl="1">
              <a:buFontTx/>
              <a:buChar char="•"/>
            </a:pPr>
            <a:r>
              <a:rPr lang="en-NZ" sz="2000" dirty="0">
                <a:latin typeface="Calibri" pitchFamily="34" charset="0"/>
                <a:cs typeface="Calibri" pitchFamily="34" charset="0"/>
              </a:rPr>
              <a:t> There is a single consumer that is taking items out of the buffer one at a time.</a:t>
            </a:r>
          </a:p>
          <a:p>
            <a:pPr lvl="1">
              <a:buFontTx/>
              <a:buChar char="•"/>
            </a:pPr>
            <a:r>
              <a:rPr lang="en-NZ" sz="2000" dirty="0">
                <a:latin typeface="Calibri" pitchFamily="34" charset="0"/>
                <a:cs typeface="Calibri" pitchFamily="34" charset="0"/>
              </a:rPr>
              <a:t> The system is to be constrained to prevent the overlap of buffer operations. </a:t>
            </a:r>
          </a:p>
          <a:p>
            <a:pPr lvl="1">
              <a:buFontTx/>
              <a:buChar char="•"/>
            </a:pPr>
            <a:r>
              <a:rPr lang="en-NZ" sz="2000" dirty="0">
                <a:latin typeface="Calibri" pitchFamily="34" charset="0"/>
                <a:cs typeface="Calibri" pitchFamily="34" charset="0"/>
              </a:rPr>
              <a:t>That is, only one agent (producer or consumer) may access the buffer at any </a:t>
            </a:r>
          </a:p>
          <a:p>
            <a:pPr lvl="1"/>
            <a:r>
              <a:rPr lang="en-NZ" sz="2000" dirty="0">
                <a:latin typeface="Calibri" pitchFamily="34" charset="0"/>
                <a:cs typeface="Calibri" pitchFamily="34" charset="0"/>
              </a:rPr>
              <a:t>   one time. </a:t>
            </a:r>
          </a:p>
          <a:p>
            <a:pPr>
              <a:buFont typeface="Arial" pitchFamily="34" charset="0"/>
              <a:buChar char="•"/>
            </a:pPr>
            <a:r>
              <a:rPr lang="en-NZ" sz="2000" dirty="0">
                <a:latin typeface="Calibri" pitchFamily="34" charset="0"/>
                <a:cs typeface="Calibri" pitchFamily="34" charset="0"/>
              </a:rPr>
              <a:t> </a:t>
            </a:r>
            <a:r>
              <a:rPr lang="en-US" dirty="0">
                <a:latin typeface="Calibri" pitchFamily="34" charset="0"/>
                <a:cs typeface="Calibri" pitchFamily="34" charset="0"/>
              </a:rPr>
              <a:t>The Problem:</a:t>
            </a:r>
          </a:p>
          <a:p>
            <a:pPr lvl="1">
              <a:buFont typeface="Arial" pitchFamily="34" charset="0"/>
              <a:buChar char="•"/>
            </a:pPr>
            <a:r>
              <a:rPr lang="en-US" dirty="0">
                <a:latin typeface="Calibri" pitchFamily="34" charset="0"/>
                <a:cs typeface="Calibri" pitchFamily="34" charset="0"/>
              </a:rPr>
              <a:t> Ensure that the Producer can’t add data into full buffer and consumer can’t remove data </a:t>
            </a:r>
          </a:p>
          <a:p>
            <a:pPr lvl="1"/>
            <a:r>
              <a:rPr lang="en-US" dirty="0">
                <a:latin typeface="Calibri" pitchFamily="34" charset="0"/>
                <a:cs typeface="Calibri" pitchFamily="34" charset="0"/>
              </a:rPr>
              <a:t>   from empty buffer</a:t>
            </a:r>
          </a:p>
          <a:p>
            <a:r>
              <a:rPr lang="en-NZ" sz="2000" dirty="0">
                <a:latin typeface="Calibri" pitchFamily="34" charset="0"/>
                <a:cs typeface="Calibri" pitchFamily="34" charset="0"/>
              </a:rPr>
              <a:t> </a:t>
            </a:r>
          </a:p>
          <a:p>
            <a:pPr>
              <a:buFont typeface="Arial" pitchFamily="34" charset="0"/>
              <a:buChar char="•"/>
            </a:pPr>
            <a:r>
              <a:rPr lang="en-NZ" sz="2000" dirty="0">
                <a:latin typeface="Calibri" pitchFamily="34" charset="0"/>
                <a:cs typeface="Calibri" pitchFamily="34" charset="0"/>
              </a:rPr>
              <a:t>We will look at a number of solutions to this problem to illustrate both the power </a:t>
            </a:r>
          </a:p>
          <a:p>
            <a:r>
              <a:rPr lang="en-NZ" sz="2000" dirty="0">
                <a:latin typeface="Calibri" pitchFamily="34" charset="0"/>
                <a:cs typeface="Calibri" pitchFamily="34" charset="0"/>
              </a:rPr>
              <a:t>   and the pitfalls of semaphores.</a:t>
            </a:r>
          </a:p>
          <a:p>
            <a:pPr>
              <a:buFont typeface="Arial" pitchFamily="34" charset="0"/>
              <a:buChar char="•"/>
            </a:pP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fld id="{8721AD9F-4A2E-478F-ACDB-FC9429174183}" type="slidenum">
              <a:rPr lang="en-GB" smtClean="0"/>
              <a:pPr/>
              <a:t>38</a:t>
            </a:fld>
            <a:endParaRPr lang="en-GB"/>
          </a:p>
        </p:txBody>
      </p:sp>
      <p:sp>
        <p:nvSpPr>
          <p:cNvPr id="7" name="Rectangle 6"/>
          <p:cNvSpPr/>
          <p:nvPr/>
        </p:nvSpPr>
        <p:spPr>
          <a:xfrm>
            <a:off x="642910" y="69155"/>
            <a:ext cx="7358114"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effectLst>
                  <a:outerShdw blurRad="38100" dist="38100" dir="2700000" algn="tl">
                    <a:srgbClr val="000000">
                      <a:alpha val="43137"/>
                    </a:srgbClr>
                  </a:outerShdw>
                </a:effectLst>
                <a:latin typeface="+mj-lt"/>
              </a:rPr>
              <a:t>Producer/Consumer Problem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69155"/>
            <a:ext cx="7358114"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effectLst>
                  <a:outerShdw blurRad="38100" dist="38100" dir="2700000" algn="tl">
                    <a:srgbClr val="000000">
                      <a:alpha val="43137"/>
                    </a:srgbClr>
                  </a:outerShdw>
                </a:effectLst>
                <a:latin typeface="+mj-lt"/>
              </a:rPr>
              <a:t>Producer/Consumer Problem</a:t>
            </a:r>
          </a:p>
        </p:txBody>
      </p:sp>
      <p:sp>
        <p:nvSpPr>
          <p:cNvPr id="6" name="Rectangle 5"/>
          <p:cNvSpPr/>
          <p:nvPr/>
        </p:nvSpPr>
        <p:spPr>
          <a:xfrm>
            <a:off x="0" y="642918"/>
            <a:ext cx="9144000" cy="8371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0" hangingPunct="0">
              <a:spcBef>
                <a:spcPct val="20000"/>
              </a:spcBef>
              <a:buFont typeface="Arial" charset="0"/>
              <a:buChar char="•"/>
              <a:defRPr/>
            </a:pPr>
            <a:r>
              <a:rPr lang="en-US" sz="2200" dirty="0">
                <a:latin typeface="Calibri" pitchFamily="34" charset="0"/>
              </a:rPr>
              <a:t>Assume an infinite buffer </a:t>
            </a:r>
            <a:r>
              <a:rPr lang="en-US" sz="2200" b="1" i="1" dirty="0">
                <a:latin typeface="Calibri" pitchFamily="34" charset="0"/>
              </a:rPr>
              <a:t>b </a:t>
            </a:r>
            <a:r>
              <a:rPr lang="en-US" sz="2200" dirty="0">
                <a:latin typeface="Calibri" pitchFamily="34" charset="0"/>
              </a:rPr>
              <a:t>with a linear array of elements</a:t>
            </a:r>
          </a:p>
          <a:p>
            <a:pPr marL="342900" indent="-342900" eaLnBrk="0" hangingPunct="0">
              <a:spcBef>
                <a:spcPct val="20000"/>
              </a:spcBef>
              <a:buFont typeface="Arial" charset="0"/>
              <a:buChar char="•"/>
              <a:defRPr/>
            </a:pPr>
            <a:r>
              <a:rPr lang="en-US" sz="2200" dirty="0">
                <a:latin typeface="Calibri" pitchFamily="34" charset="0"/>
              </a:rPr>
              <a:t>In = last , out = first</a:t>
            </a:r>
          </a:p>
        </p:txBody>
      </p:sp>
      <p:pic>
        <p:nvPicPr>
          <p:cNvPr id="1026" name="Picture 2"/>
          <p:cNvPicPr>
            <a:picLocks noChangeAspect="1" noChangeArrowheads="1"/>
          </p:cNvPicPr>
          <p:nvPr/>
        </p:nvPicPr>
        <p:blipFill>
          <a:blip r:embed="rId2"/>
          <a:srcRect/>
          <a:stretch>
            <a:fillRect/>
          </a:stretch>
        </p:blipFill>
        <p:spPr bwMode="auto">
          <a:xfrm>
            <a:off x="142844" y="1714488"/>
            <a:ext cx="3929090" cy="4143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4286248" y="1643050"/>
            <a:ext cx="4714876" cy="4214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16"/>
            <a:ext cx="4000528" cy="428620"/>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GB" sz="2800" b="1" dirty="0">
                <a:solidFill>
                  <a:schemeClr val="bg1"/>
                </a:solidFill>
                <a:effectLst>
                  <a:outerShdw blurRad="38100" dist="38100" dir="2700000" algn="tl">
                    <a:srgbClr val="000000">
                      <a:alpha val="43137"/>
                    </a:srgbClr>
                  </a:outerShdw>
                </a:effectLst>
                <a:latin typeface="+mj-lt"/>
              </a:rPr>
              <a:t>KEY TERMS</a:t>
            </a:r>
          </a:p>
        </p:txBody>
      </p:sp>
      <p:pic>
        <p:nvPicPr>
          <p:cNvPr id="4" name="Content Placeholder 3" descr="Table05_01.gif"/>
          <p:cNvPicPr>
            <a:picLocks noGrp="1" noChangeAspect="1"/>
          </p:cNvPicPr>
          <p:nvPr>
            <p:ph idx="1"/>
          </p:nvPr>
        </p:nvPicPr>
        <p:blipFill>
          <a:blip r:embed="rId2"/>
          <a:srcRect/>
          <a:stretch>
            <a:fillRect/>
          </a:stretch>
        </p:blipFill>
        <p:spPr>
          <a:xfrm>
            <a:off x="0" y="500042"/>
            <a:ext cx="9144000" cy="6357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8721AD9F-4A2E-478F-ACDB-FC9429174183}" type="slidenum">
              <a:rPr lang="en-GB" smtClean="0"/>
              <a:pPr/>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8" y="4276090"/>
            <a:ext cx="9001156" cy="193899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NZ" sz="2000" dirty="0">
                <a:latin typeface="Calibri" pitchFamily="34" charset="0"/>
                <a:cs typeface="Calibri" pitchFamily="34" charset="0"/>
              </a:rPr>
              <a:t>The producer can generate items and store them in the buffer at its own pace. </a:t>
            </a:r>
          </a:p>
          <a:p>
            <a:pPr lvl="1">
              <a:buFont typeface="Arial" pitchFamily="34" charset="0"/>
              <a:buChar char="•"/>
            </a:pPr>
            <a:r>
              <a:rPr lang="en-NZ" sz="2000" dirty="0">
                <a:latin typeface="Calibri" pitchFamily="34" charset="0"/>
                <a:cs typeface="Calibri" pitchFamily="34" charset="0"/>
              </a:rPr>
              <a:t>Each time, an index (in) into the buffer is incremented.</a:t>
            </a:r>
          </a:p>
          <a:p>
            <a:pPr>
              <a:buFont typeface="Arial" pitchFamily="34" charset="0"/>
              <a:buChar char="•"/>
            </a:pPr>
            <a:r>
              <a:rPr lang="en-NZ" sz="2000" dirty="0">
                <a:latin typeface="Calibri" pitchFamily="34" charset="0"/>
                <a:cs typeface="Calibri" pitchFamily="34" charset="0"/>
              </a:rPr>
              <a:t> The consumer proceeds in a similar fashion but must make sure that it does not </a:t>
            </a:r>
          </a:p>
          <a:p>
            <a:r>
              <a:rPr lang="en-NZ" sz="2000" dirty="0">
                <a:latin typeface="Calibri" pitchFamily="34" charset="0"/>
                <a:cs typeface="Calibri" pitchFamily="34" charset="0"/>
              </a:rPr>
              <a:t>  attempt to read from an empty buffer.</a:t>
            </a:r>
          </a:p>
          <a:p>
            <a:pPr>
              <a:buFont typeface="Arial" pitchFamily="34" charset="0"/>
              <a:buChar char="•"/>
            </a:pPr>
            <a:r>
              <a:rPr lang="en-US" sz="2000" dirty="0">
                <a:latin typeface="Calibri" pitchFamily="34" charset="0"/>
              </a:rPr>
              <a:t>Hence, consumer makes sure that the producer has advanced beyond it </a:t>
            </a:r>
          </a:p>
          <a:p>
            <a:r>
              <a:rPr lang="en-US" sz="2000" dirty="0">
                <a:latin typeface="Calibri" pitchFamily="34" charset="0"/>
              </a:rPr>
              <a:t>  (</a:t>
            </a:r>
            <a:r>
              <a:rPr lang="en-US" sz="2000" i="1" dirty="0">
                <a:latin typeface="Calibri" pitchFamily="34" charset="0"/>
              </a:rPr>
              <a:t>in &gt; out) before </a:t>
            </a:r>
            <a:r>
              <a:rPr lang="en-US" sz="2000" dirty="0">
                <a:latin typeface="Calibri" pitchFamily="34" charset="0"/>
              </a:rPr>
              <a:t>proceeding.</a:t>
            </a:r>
            <a:endParaRPr lang="en-NZ" sz="2000"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40</a:t>
            </a:fld>
            <a:endParaRPr lang="en-GB"/>
          </a:p>
        </p:txBody>
      </p:sp>
      <p:pic>
        <p:nvPicPr>
          <p:cNvPr id="2050" name="Picture 2"/>
          <p:cNvPicPr>
            <a:picLocks noChangeAspect="1" noChangeArrowheads="1"/>
          </p:cNvPicPr>
          <p:nvPr/>
        </p:nvPicPr>
        <p:blipFill>
          <a:blip r:embed="rId3"/>
          <a:srcRect/>
          <a:stretch>
            <a:fillRect/>
          </a:stretch>
        </p:blipFill>
        <p:spPr bwMode="auto">
          <a:xfrm>
            <a:off x="71406" y="642918"/>
            <a:ext cx="9001188" cy="35004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642910" y="69155"/>
            <a:ext cx="7358114"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effectLst>
                  <a:outerShdw blurRad="38100" dist="38100" dir="2700000" algn="tl">
                    <a:srgbClr val="000000">
                      <a:alpha val="43137"/>
                    </a:srgbClr>
                  </a:outerShdw>
                </a:effectLst>
                <a:latin typeface="+mj-lt"/>
              </a:rPr>
              <a:t>Buffer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721AD9F-4A2E-478F-ACDB-FC9429174183}" type="slidenum">
              <a:rPr lang="en-GB" smtClean="0"/>
              <a:pPr/>
              <a:t>41</a:t>
            </a:fld>
            <a:endParaRPr lang="en-GB"/>
          </a:p>
        </p:txBody>
      </p:sp>
      <p:sp>
        <p:nvSpPr>
          <p:cNvPr id="5" name="Rectangle 4"/>
          <p:cNvSpPr/>
          <p:nvPr/>
        </p:nvSpPr>
        <p:spPr>
          <a:xfrm>
            <a:off x="0" y="1"/>
            <a:ext cx="3357554"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b="1" dirty="0">
                <a:effectLst>
                  <a:outerShdw blurRad="38100" dist="38100" dir="2700000" algn="tl">
                    <a:srgbClr val="000000">
                      <a:alpha val="43137"/>
                    </a:srgbClr>
                  </a:outerShdw>
                </a:effectLst>
                <a:latin typeface="+mj-lt"/>
              </a:rPr>
              <a:t>Solution Using semaphores </a:t>
            </a:r>
          </a:p>
        </p:txBody>
      </p:sp>
      <p:sp>
        <p:nvSpPr>
          <p:cNvPr id="6" name="Rectangle 5"/>
          <p:cNvSpPr/>
          <p:nvPr/>
        </p:nvSpPr>
        <p:spPr>
          <a:xfrm>
            <a:off x="0" y="357166"/>
            <a:ext cx="9144000"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1600" b="1" dirty="0">
                <a:latin typeface="Calibri" pitchFamily="34" charset="0"/>
              </a:rPr>
              <a:t>Q-10: What is semaphore? Give and explain the algorithm of producer/consumer problem infinite buffer using general semaphore.</a:t>
            </a:r>
          </a:p>
        </p:txBody>
      </p:sp>
      <p:pic>
        <p:nvPicPr>
          <p:cNvPr id="1026" name="Picture 2"/>
          <p:cNvPicPr>
            <a:picLocks noChangeAspect="1" noChangeArrowheads="1"/>
          </p:cNvPicPr>
          <p:nvPr/>
        </p:nvPicPr>
        <p:blipFill>
          <a:blip r:embed="rId3"/>
          <a:srcRect/>
          <a:stretch>
            <a:fillRect/>
          </a:stretch>
        </p:blipFill>
        <p:spPr bwMode="auto">
          <a:xfrm>
            <a:off x="0" y="928670"/>
            <a:ext cx="9144000" cy="5929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06" y="642918"/>
            <a:ext cx="9072594" cy="5643602"/>
          </a:xfrm>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NZ" sz="2000" dirty="0">
                <a:latin typeface="Calibri" pitchFamily="34" charset="0"/>
                <a:cs typeface="Calibri" pitchFamily="34" charset="0"/>
              </a:rPr>
              <a:t>A somewhat cleaner solution can be obtained if general semaphores (also called counting semaphores) are used.</a:t>
            </a:r>
          </a:p>
          <a:p>
            <a:r>
              <a:rPr lang="en-NZ" sz="2000" dirty="0">
                <a:latin typeface="Calibri" pitchFamily="34" charset="0"/>
                <a:cs typeface="Calibri" pitchFamily="34" charset="0"/>
              </a:rPr>
              <a:t>The variable </a:t>
            </a:r>
            <a:r>
              <a:rPr lang="en-NZ" sz="2000" i="1" dirty="0">
                <a:latin typeface="Calibri" pitchFamily="34" charset="0"/>
                <a:cs typeface="Calibri" pitchFamily="34" charset="0"/>
              </a:rPr>
              <a:t>n </a:t>
            </a:r>
            <a:r>
              <a:rPr lang="en-NZ" sz="2000" dirty="0">
                <a:latin typeface="Calibri" pitchFamily="34" charset="0"/>
                <a:cs typeface="Calibri" pitchFamily="34" charset="0"/>
              </a:rPr>
              <a:t>is now a semaphore. </a:t>
            </a:r>
          </a:p>
          <a:p>
            <a:pPr lvl="1"/>
            <a:r>
              <a:rPr lang="en-NZ" sz="2000" dirty="0">
                <a:latin typeface="Calibri" pitchFamily="34" charset="0"/>
                <a:cs typeface="Calibri" pitchFamily="34" charset="0"/>
              </a:rPr>
              <a:t>Its value still is equal to the number of items in the buffer. </a:t>
            </a:r>
          </a:p>
          <a:p>
            <a:r>
              <a:rPr lang="en-NZ" sz="2000" dirty="0">
                <a:latin typeface="Calibri" pitchFamily="34" charset="0"/>
                <a:cs typeface="Calibri" pitchFamily="34" charset="0"/>
              </a:rPr>
              <a:t>Suppose now that in transcribing this program, a mistake is made and the operations </a:t>
            </a:r>
            <a:r>
              <a:rPr lang="en-NZ" sz="2000" i="1" dirty="0" err="1">
                <a:latin typeface="Calibri" pitchFamily="34" charset="0"/>
                <a:cs typeface="Calibri" pitchFamily="34" charset="0"/>
              </a:rPr>
              <a:t>semSignal</a:t>
            </a:r>
            <a:r>
              <a:rPr lang="en-NZ" sz="2000" i="1" dirty="0">
                <a:latin typeface="Calibri" pitchFamily="34" charset="0"/>
                <a:cs typeface="Calibri" pitchFamily="34" charset="0"/>
              </a:rPr>
              <a:t>(s)</a:t>
            </a:r>
            <a:r>
              <a:rPr lang="en-NZ" sz="2000" dirty="0">
                <a:latin typeface="Calibri" pitchFamily="34" charset="0"/>
                <a:cs typeface="Calibri" pitchFamily="34" charset="0"/>
              </a:rPr>
              <a:t> and </a:t>
            </a:r>
            <a:r>
              <a:rPr lang="en-NZ" sz="2000" i="1" dirty="0" err="1">
                <a:latin typeface="Calibri" pitchFamily="34" charset="0"/>
                <a:cs typeface="Calibri" pitchFamily="34" charset="0"/>
              </a:rPr>
              <a:t>semSignal</a:t>
            </a:r>
            <a:r>
              <a:rPr lang="en-NZ" sz="2000" i="1" dirty="0">
                <a:latin typeface="Calibri" pitchFamily="34" charset="0"/>
                <a:cs typeface="Calibri" pitchFamily="34" charset="0"/>
              </a:rPr>
              <a:t>(n) </a:t>
            </a:r>
            <a:r>
              <a:rPr lang="en-NZ" sz="2000" dirty="0">
                <a:latin typeface="Calibri" pitchFamily="34" charset="0"/>
                <a:cs typeface="Calibri" pitchFamily="34" charset="0"/>
              </a:rPr>
              <a:t>are interchanged.</a:t>
            </a:r>
          </a:p>
          <a:p>
            <a:pPr lvl="1"/>
            <a:r>
              <a:rPr lang="en-NZ" sz="2000" dirty="0">
                <a:latin typeface="Calibri" pitchFamily="34" charset="0"/>
                <a:cs typeface="Calibri" pitchFamily="34" charset="0"/>
              </a:rPr>
              <a:t>This would require that the </a:t>
            </a:r>
            <a:r>
              <a:rPr lang="en-NZ" sz="2000" i="1" dirty="0" err="1">
                <a:latin typeface="Calibri" pitchFamily="34" charset="0"/>
                <a:cs typeface="Calibri" pitchFamily="34" charset="0"/>
              </a:rPr>
              <a:t>semSignal</a:t>
            </a:r>
            <a:r>
              <a:rPr lang="en-NZ" sz="2000" i="1" dirty="0">
                <a:latin typeface="Calibri" pitchFamily="34" charset="0"/>
                <a:cs typeface="Calibri" pitchFamily="34" charset="0"/>
              </a:rPr>
              <a:t>(n) </a:t>
            </a:r>
            <a:r>
              <a:rPr lang="en-NZ" sz="2000" dirty="0">
                <a:latin typeface="Calibri" pitchFamily="34" charset="0"/>
                <a:cs typeface="Calibri" pitchFamily="34" charset="0"/>
              </a:rPr>
              <a:t>operation be performed in the producer’s critical section without interruption by the consumer or another producer.</a:t>
            </a:r>
          </a:p>
          <a:p>
            <a:r>
              <a:rPr lang="en-NZ" sz="2000" dirty="0">
                <a:latin typeface="Calibri" pitchFamily="34" charset="0"/>
                <a:cs typeface="Calibri" pitchFamily="34" charset="0"/>
              </a:rPr>
              <a:t>Would this affect the program?</a:t>
            </a:r>
          </a:p>
          <a:p>
            <a:pPr lvl="1"/>
            <a:r>
              <a:rPr lang="en-NZ" sz="2000" dirty="0">
                <a:latin typeface="Calibri" pitchFamily="34" charset="0"/>
                <a:cs typeface="Calibri" pitchFamily="34" charset="0"/>
              </a:rPr>
              <a:t>No, because the consumer must wait on both semaphores before proceeding in any case.</a:t>
            </a:r>
            <a:endParaRPr lang="en-US" sz="2000" dirty="0">
              <a:latin typeface="Calibri" pitchFamily="34" charset="0"/>
              <a:cs typeface="Calibri" pitchFamily="34" charset="0"/>
            </a:endParaRPr>
          </a:p>
          <a:p>
            <a:r>
              <a:rPr lang="en-US" sz="2000" b="1" dirty="0">
                <a:latin typeface="Calibri" pitchFamily="34" charset="0"/>
              </a:rPr>
              <a:t>Problem is: </a:t>
            </a:r>
          </a:p>
          <a:p>
            <a:r>
              <a:rPr lang="en-US" sz="2000" dirty="0">
                <a:latin typeface="Calibri" pitchFamily="34" charset="0"/>
              </a:rPr>
              <a:t>Suppose that the </a:t>
            </a:r>
            <a:r>
              <a:rPr lang="en-US" sz="2000" dirty="0" err="1">
                <a:latin typeface="Calibri" pitchFamily="34" charset="0"/>
              </a:rPr>
              <a:t>semWait</a:t>
            </a:r>
            <a:r>
              <a:rPr lang="en-US" sz="2000" dirty="0">
                <a:latin typeface="Calibri" pitchFamily="34" charset="0"/>
              </a:rPr>
              <a:t>(n) and </a:t>
            </a:r>
            <a:r>
              <a:rPr lang="en-US" sz="2000" dirty="0" err="1">
                <a:latin typeface="Calibri" pitchFamily="34" charset="0"/>
              </a:rPr>
              <a:t>semWait</a:t>
            </a:r>
            <a:r>
              <a:rPr lang="en-US" sz="2000" dirty="0">
                <a:latin typeface="Calibri" pitchFamily="34" charset="0"/>
              </a:rPr>
              <a:t>(s) operations are accidentally reversed. </a:t>
            </a:r>
          </a:p>
          <a:p>
            <a:r>
              <a:rPr lang="en-US" sz="2000" dirty="0">
                <a:latin typeface="Calibri" pitchFamily="34" charset="0"/>
              </a:rPr>
              <a:t>This means if the consumer ever enters its critical section when the buffer is empty (</a:t>
            </a:r>
            <a:r>
              <a:rPr lang="en-US" sz="2000" i="1" dirty="0" err="1">
                <a:latin typeface="Calibri" pitchFamily="34" charset="0"/>
              </a:rPr>
              <a:t>n.count</a:t>
            </a:r>
            <a:r>
              <a:rPr lang="en-US" sz="2000" i="1" dirty="0">
                <a:latin typeface="Calibri" pitchFamily="34" charset="0"/>
              </a:rPr>
              <a:t> = 0), then no producer </a:t>
            </a:r>
            <a:r>
              <a:rPr lang="en-US" sz="2000" dirty="0">
                <a:latin typeface="Calibri" pitchFamily="34" charset="0"/>
              </a:rPr>
              <a:t>can ever append to the buffer and the system is deadlocked.</a:t>
            </a:r>
            <a:endParaRPr lang="en-GB" sz="20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42</a:t>
            </a:fld>
            <a:endParaRPr lang="en-GB"/>
          </a:p>
        </p:txBody>
      </p:sp>
      <p:sp>
        <p:nvSpPr>
          <p:cNvPr id="5" name="Rectangle 4"/>
          <p:cNvSpPr/>
          <p:nvPr/>
        </p:nvSpPr>
        <p:spPr>
          <a:xfrm>
            <a:off x="642910" y="-23"/>
            <a:ext cx="7358114"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effectLst>
                  <a:outerShdw blurRad="38100" dist="38100" dir="2700000" algn="tl">
                    <a:srgbClr val="000000">
                      <a:alpha val="43137"/>
                    </a:srgbClr>
                  </a:outerShdw>
                </a:effectLst>
                <a:latin typeface="+mj-lt"/>
              </a:rPr>
              <a:t>Solution Using semaphores </a:t>
            </a:r>
          </a:p>
        </p:txBody>
      </p:sp>
      <p:sp>
        <p:nvSpPr>
          <p:cNvPr id="6" name="Rectangle 5"/>
          <p:cNvSpPr/>
          <p:nvPr/>
        </p:nvSpPr>
        <p:spPr>
          <a:xfrm>
            <a:off x="6286512" y="6488668"/>
            <a:ext cx="142872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atin typeface="Calibri" pitchFamily="34" charset="0"/>
              </a:rPr>
              <a:t>Q-10: Ends</a:t>
            </a:r>
            <a:endParaRPr lang="en-US" dirty="0">
              <a:latin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0"/>
            <a:ext cx="7358114"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effectLst>
                  <a:outerShdw blurRad="38100" dist="38100" dir="2700000" algn="tl">
                    <a:srgbClr val="000000">
                      <a:alpha val="43137"/>
                    </a:srgbClr>
                  </a:outerShdw>
                </a:effectLst>
                <a:latin typeface="+mj-lt"/>
              </a:rPr>
              <a:t>Finite Circular Buffer / Bounded Buffer</a:t>
            </a:r>
          </a:p>
        </p:txBody>
      </p:sp>
      <p:sp>
        <p:nvSpPr>
          <p:cNvPr id="6" name="Rectangle 5"/>
          <p:cNvSpPr/>
          <p:nvPr/>
        </p:nvSpPr>
        <p:spPr>
          <a:xfrm>
            <a:off x="0" y="583338"/>
            <a:ext cx="9144000" cy="163121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Finally, let us add a new and realistic restriction to the producer/consumer problem: </a:t>
            </a:r>
          </a:p>
          <a:p>
            <a:r>
              <a:rPr lang="en-US" sz="2000" dirty="0">
                <a:latin typeface="Calibri" pitchFamily="34" charset="0"/>
              </a:rPr>
              <a:t>  namely, that the buffer is finite. </a:t>
            </a:r>
          </a:p>
          <a:p>
            <a:pPr>
              <a:buFont typeface="Arial" pitchFamily="34" charset="0"/>
              <a:buChar char="•"/>
            </a:pPr>
            <a:r>
              <a:rPr lang="en-US" sz="2000" dirty="0">
                <a:latin typeface="Calibri" pitchFamily="34" charset="0"/>
              </a:rPr>
              <a:t>The buffer is treated as a circular storage (Figure 5.12), and pointer values must be expressed modulo the size of the buffer.</a:t>
            </a:r>
          </a:p>
          <a:p>
            <a:pPr>
              <a:buFont typeface="Arial" pitchFamily="34" charset="0"/>
              <a:buChar char="•"/>
            </a:pPr>
            <a:r>
              <a:rPr lang="en-US" sz="2000" dirty="0">
                <a:latin typeface="Calibri" pitchFamily="34" charset="0"/>
              </a:rPr>
              <a:t>The following relationships hold:</a:t>
            </a:r>
          </a:p>
        </p:txBody>
      </p:sp>
      <p:pic>
        <p:nvPicPr>
          <p:cNvPr id="1026" name="Picture 2"/>
          <p:cNvPicPr>
            <a:picLocks noChangeAspect="1" noChangeArrowheads="1"/>
          </p:cNvPicPr>
          <p:nvPr/>
        </p:nvPicPr>
        <p:blipFill>
          <a:blip r:embed="rId2"/>
          <a:srcRect/>
          <a:stretch>
            <a:fillRect/>
          </a:stretch>
        </p:blipFill>
        <p:spPr bwMode="auto">
          <a:xfrm>
            <a:off x="0" y="2428868"/>
            <a:ext cx="9144000" cy="2071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0"/>
            <a:ext cx="7358114"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effectLst>
                  <a:outerShdw blurRad="38100" dist="38100" dir="2700000" algn="tl">
                    <a:srgbClr val="000000">
                      <a:alpha val="43137"/>
                    </a:srgbClr>
                  </a:outerShdw>
                </a:effectLst>
                <a:latin typeface="+mj-lt"/>
              </a:rPr>
              <a:t>Finite Circular Buffer / Bounded Buffer</a:t>
            </a:r>
          </a:p>
        </p:txBody>
      </p:sp>
      <p:pic>
        <p:nvPicPr>
          <p:cNvPr id="6" name="Picture 3"/>
          <p:cNvPicPr>
            <a:picLocks noChangeAspect="1" noChangeArrowheads="1"/>
          </p:cNvPicPr>
          <p:nvPr/>
        </p:nvPicPr>
        <p:blipFill>
          <a:blip r:embed="rId2"/>
          <a:srcRect/>
          <a:stretch>
            <a:fillRect/>
          </a:stretch>
        </p:blipFill>
        <p:spPr bwMode="auto">
          <a:xfrm>
            <a:off x="214282" y="714356"/>
            <a:ext cx="8429684" cy="5286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1472" y="0"/>
            <a:ext cx="7358114"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effectLst>
                  <a:outerShdw blurRad="38100" dist="38100" dir="2700000" algn="tl">
                    <a:srgbClr val="000000">
                      <a:alpha val="43137"/>
                    </a:srgbClr>
                  </a:outerShdw>
                </a:effectLst>
                <a:latin typeface="+mj-lt"/>
              </a:rPr>
              <a:t>Finite Circular Buffer / Bounded Buffer</a:t>
            </a:r>
          </a:p>
        </p:txBody>
      </p:sp>
      <p:pic>
        <p:nvPicPr>
          <p:cNvPr id="2050" name="Picture 2"/>
          <p:cNvPicPr>
            <a:picLocks noChangeAspect="1" noChangeArrowheads="1"/>
          </p:cNvPicPr>
          <p:nvPr/>
        </p:nvPicPr>
        <p:blipFill>
          <a:blip r:embed="rId2"/>
          <a:srcRect/>
          <a:stretch>
            <a:fillRect/>
          </a:stretch>
        </p:blipFill>
        <p:spPr bwMode="auto">
          <a:xfrm>
            <a:off x="71406" y="1438619"/>
            <a:ext cx="9072594" cy="4429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71406" y="571480"/>
            <a:ext cx="8572560"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latin typeface="Calibri" pitchFamily="34" charset="0"/>
              </a:rPr>
              <a:t>The producer and consumer functions can be expressed as follows (variable </a:t>
            </a:r>
            <a:r>
              <a:rPr lang="en-US" sz="2200" i="1" dirty="0">
                <a:latin typeface="Calibri" pitchFamily="34" charset="0"/>
              </a:rPr>
              <a:t>in </a:t>
            </a:r>
            <a:r>
              <a:rPr lang="en-US" sz="2200" dirty="0">
                <a:latin typeface="Calibri" pitchFamily="34" charset="0"/>
              </a:rPr>
              <a:t>and </a:t>
            </a:r>
            <a:r>
              <a:rPr lang="en-US" sz="2200" i="1" dirty="0">
                <a:latin typeface="Calibri" pitchFamily="34" charset="0"/>
              </a:rPr>
              <a:t>out are initialized to 0 and n is the size of the buffer):</a:t>
            </a:r>
            <a:endParaRPr lang="en-US" sz="2200" dirty="0">
              <a:latin typeface="Calibri" pitchFamily="34" charset="0"/>
            </a:endParaRPr>
          </a:p>
        </p:txBody>
      </p:sp>
      <p:sp>
        <p:nvSpPr>
          <p:cNvPr id="9" name="Rectangle 8"/>
          <p:cNvSpPr/>
          <p:nvPr/>
        </p:nvSpPr>
        <p:spPr>
          <a:xfrm>
            <a:off x="71438" y="6007262"/>
            <a:ext cx="8929718" cy="70788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latin typeface="Calibri" pitchFamily="34" charset="0"/>
              </a:rPr>
              <a:t>Figure 5.13 shows a solution using general semaphores. The semaphore </a:t>
            </a:r>
            <a:r>
              <a:rPr lang="en-US" sz="2000" i="1" dirty="0">
                <a:latin typeface="Calibri" pitchFamily="34" charset="0"/>
              </a:rPr>
              <a:t>e has</a:t>
            </a:r>
          </a:p>
          <a:p>
            <a:r>
              <a:rPr lang="en-US" sz="2000" dirty="0">
                <a:latin typeface="Calibri" pitchFamily="34" charset="0"/>
              </a:rPr>
              <a:t>been added to keep track of the number of empty spaces.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4"/>
            <a:ext cx="7615262" cy="285752"/>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Semaphores</a:t>
            </a:r>
          </a:p>
        </p:txBody>
      </p:sp>
      <p:pic>
        <p:nvPicPr>
          <p:cNvPr id="49155" name="Content Placeholder 3" descr="Fig05_13.gif"/>
          <p:cNvPicPr>
            <a:picLocks noGrp="1" noChangeAspect="1"/>
          </p:cNvPicPr>
          <p:nvPr>
            <p:ph idx="1"/>
          </p:nvPr>
        </p:nvPicPr>
        <p:blipFill>
          <a:blip r:embed="rId3"/>
          <a:srcRect/>
          <a:stretch>
            <a:fillRect/>
          </a:stretch>
        </p:blipFill>
        <p:spPr>
          <a:xfrm>
            <a:off x="71470" y="357190"/>
            <a:ext cx="9144000" cy="6072206"/>
          </a:xfrm>
        </p:spPr>
      </p:pic>
      <p:sp>
        <p:nvSpPr>
          <p:cNvPr id="4" name="Slide Number Placeholder 3"/>
          <p:cNvSpPr>
            <a:spLocks noGrp="1"/>
          </p:cNvSpPr>
          <p:nvPr>
            <p:ph type="sldNum" sz="quarter" idx="12"/>
          </p:nvPr>
        </p:nvSpPr>
        <p:spPr/>
        <p:txBody>
          <a:bodyPr/>
          <a:lstStyle/>
          <a:p>
            <a:fld id="{8721AD9F-4A2E-478F-ACDB-FC9429174183}" type="slidenum">
              <a:rPr lang="en-GB" smtClean="0"/>
              <a:pPr/>
              <a:t>46</a:t>
            </a:fld>
            <a:endParaRPr lang="en-GB"/>
          </a:p>
        </p:txBody>
      </p:sp>
      <p:sp>
        <p:nvSpPr>
          <p:cNvPr id="6" name="Rectangle 5"/>
          <p:cNvSpPr/>
          <p:nvPr/>
        </p:nvSpPr>
        <p:spPr>
          <a:xfrm>
            <a:off x="0" y="6417254"/>
            <a:ext cx="9144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a:latin typeface="Calibri" pitchFamily="34" charset="0"/>
              </a:rPr>
              <a:t>Figure 5.13 A Solution to the Bounded-Buffer Producer/Consumer Problem Using Semaphores</a:t>
            </a:r>
            <a:endParaRPr lang="en-US" dirty="0">
              <a:latin typeface="Calibri"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a:solidFill>
                  <a:schemeClr val="tx1"/>
                </a:solidFill>
                <a:latin typeface="Calibri" pitchFamily="34" charset="0"/>
              </a:rPr>
              <a:t>Principals of Concurrency</a:t>
            </a:r>
          </a:p>
          <a:p>
            <a:pPr>
              <a:buClr>
                <a:schemeClr val="accent5">
                  <a:lumMod val="75000"/>
                </a:schemeClr>
              </a:buClr>
              <a:defRPr/>
            </a:pPr>
            <a:r>
              <a:rPr lang="en-NZ" dirty="0">
                <a:latin typeface="Calibri" pitchFamily="34" charset="0"/>
              </a:rPr>
              <a:t>Mutual Exclusion: Hardware Support</a:t>
            </a:r>
          </a:p>
          <a:p>
            <a:pPr>
              <a:buClr>
                <a:schemeClr val="accent5">
                  <a:lumMod val="75000"/>
                </a:schemeClr>
              </a:buClr>
              <a:defRPr/>
            </a:pPr>
            <a:r>
              <a:rPr lang="en-NZ" dirty="0">
                <a:solidFill>
                  <a:schemeClr val="tx1"/>
                </a:solidFill>
                <a:latin typeface="Calibri" pitchFamily="34" charset="0"/>
              </a:rPr>
              <a:t>Semaphores</a:t>
            </a:r>
          </a:p>
          <a:p>
            <a:pPr>
              <a:buClr>
                <a:schemeClr val="accent5">
                  <a:lumMod val="75000"/>
                </a:schemeClr>
              </a:buClr>
              <a:defRPr/>
            </a:pPr>
            <a:r>
              <a:rPr lang="en-NZ" b="1" dirty="0">
                <a:solidFill>
                  <a:schemeClr val="accent5"/>
                </a:solidFill>
                <a:latin typeface="Calibri" pitchFamily="34" charset="0"/>
              </a:rPr>
              <a:t>Monitors</a:t>
            </a:r>
          </a:p>
          <a:p>
            <a:pPr>
              <a:buClr>
                <a:schemeClr val="accent5">
                  <a:lumMod val="75000"/>
                </a:schemeClr>
              </a:buClr>
              <a:defRPr/>
            </a:pPr>
            <a:r>
              <a:rPr lang="en-NZ" dirty="0">
                <a:latin typeface="Calibri" pitchFamily="34" charset="0"/>
              </a:rPr>
              <a:t>Message Passing</a:t>
            </a:r>
          </a:p>
          <a:p>
            <a:pPr>
              <a:buClr>
                <a:schemeClr val="accent5">
                  <a:lumMod val="75000"/>
                </a:schemeClr>
              </a:buClr>
              <a:defRPr/>
            </a:pPr>
            <a:r>
              <a:rPr lang="en-NZ" dirty="0">
                <a:latin typeface="Calibri" pitchFamily="34" charset="0"/>
              </a:rPr>
              <a:t>Readers/Writers Problem</a:t>
            </a:r>
          </a:p>
        </p:txBody>
      </p:sp>
      <p:sp>
        <p:nvSpPr>
          <p:cNvPr id="5" name="Slide Number Placeholder 4"/>
          <p:cNvSpPr>
            <a:spLocks noGrp="1"/>
          </p:cNvSpPr>
          <p:nvPr>
            <p:ph type="sldNum" sz="quarter" idx="12"/>
          </p:nvPr>
        </p:nvSpPr>
        <p:spPr/>
        <p:txBody>
          <a:bodyPr/>
          <a:lstStyle/>
          <a:p>
            <a:fld id="{8721AD9F-4A2E-478F-ACDB-FC9429174183}" type="slidenum">
              <a:rPr lang="en-GB" smtClean="0"/>
              <a:pPr/>
              <a:t>47</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lumMod val="95000"/>
                  </a:schemeClr>
                </a:solidFill>
                <a:effectLst>
                  <a:outerShdw blurRad="38100" dist="38100" dir="2700000" algn="tl">
                    <a:srgbClr val="000000">
                      <a:alpha val="43137"/>
                    </a:srgbClr>
                  </a:outerShdw>
                </a:effectLst>
                <a:latin typeface="+mj-lt"/>
              </a:rPr>
              <a:t>ROADMAP</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3429000"/>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descr="E:\gp image\stick_figures_walking_talking_md_wm.gif"/>
          <p:cNvPicPr>
            <a:picLocks noChangeAspect="1" noChangeArrowheads="1" noCrop="1"/>
          </p:cNvPicPr>
          <p:nvPr/>
        </p:nvPicPr>
        <p:blipFill>
          <a:blip r:embed="rId3"/>
          <a:srcRect/>
          <a:stretch>
            <a:fillRect/>
          </a:stretch>
        </p:blipFill>
        <p:spPr bwMode="auto">
          <a:xfrm>
            <a:off x="7119970" y="1928802"/>
            <a:ext cx="1738310" cy="1738310"/>
          </a:xfrm>
          <a:prstGeom prst="rect">
            <a:avLst/>
          </a:prstGeom>
          <a:noFill/>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71470" y="611516"/>
            <a:ext cx="9144000" cy="2103104"/>
          </a:xfrm>
        </p:spPr>
        <p:style>
          <a:lnRef idx="2">
            <a:schemeClr val="accent5"/>
          </a:lnRef>
          <a:fillRef idx="1">
            <a:schemeClr val="lt1"/>
          </a:fillRef>
          <a:effectRef idx="0">
            <a:schemeClr val="accent5"/>
          </a:effectRef>
          <a:fontRef idx="minor">
            <a:schemeClr val="dk1"/>
          </a:fontRef>
        </p:style>
        <p:txBody>
          <a:bodyPr>
            <a:normAutofit/>
          </a:bodyPr>
          <a:lstStyle/>
          <a:p>
            <a:r>
              <a:rPr lang="en-NZ" sz="2000" dirty="0">
                <a:latin typeface="Calibri" pitchFamily="34" charset="0"/>
              </a:rPr>
              <a:t>The monitor is a programming-language construct that provides equivalent functionality to that of semaphores and that is easier to control.</a:t>
            </a:r>
          </a:p>
          <a:p>
            <a:r>
              <a:rPr lang="en-NZ" sz="2000" dirty="0">
                <a:latin typeface="Calibri" pitchFamily="34" charset="0"/>
              </a:rPr>
              <a:t>Implemented in a number of programming languages, including </a:t>
            </a:r>
          </a:p>
          <a:p>
            <a:pPr lvl="1"/>
            <a:r>
              <a:rPr lang="en-NZ" sz="2000" dirty="0">
                <a:latin typeface="Calibri" pitchFamily="34" charset="0"/>
              </a:rPr>
              <a:t>Concurrent Pascal, Pascal-Plus,</a:t>
            </a:r>
          </a:p>
          <a:p>
            <a:pPr lvl="1"/>
            <a:r>
              <a:rPr lang="en-NZ" sz="2000" dirty="0">
                <a:latin typeface="Calibri" pitchFamily="34" charset="0"/>
              </a:rPr>
              <a:t>Modula-2, Modula-3, and Java.</a:t>
            </a:r>
          </a:p>
        </p:txBody>
      </p:sp>
      <p:sp>
        <p:nvSpPr>
          <p:cNvPr id="4" name="Slide Number Placeholder 3"/>
          <p:cNvSpPr>
            <a:spLocks noGrp="1"/>
          </p:cNvSpPr>
          <p:nvPr>
            <p:ph type="sldNum" sz="quarter" idx="12"/>
          </p:nvPr>
        </p:nvSpPr>
        <p:spPr/>
        <p:txBody>
          <a:bodyPr/>
          <a:lstStyle/>
          <a:p>
            <a:fld id="{8721AD9F-4A2E-478F-ACDB-FC9429174183}" type="slidenum">
              <a:rPr lang="en-GB" smtClean="0"/>
              <a:pPr/>
              <a:t>48</a:t>
            </a:fld>
            <a:endParaRPr lang="en-GB"/>
          </a:p>
        </p:txBody>
      </p:sp>
      <p:sp>
        <p:nvSpPr>
          <p:cNvPr id="6" name="Rectangle 5"/>
          <p:cNvSpPr/>
          <p:nvPr/>
        </p:nvSpPr>
        <p:spPr>
          <a:xfrm>
            <a:off x="1000100" y="0"/>
            <a:ext cx="6786610" cy="47705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500" b="1" dirty="0">
                <a:effectLst>
                  <a:outerShdw blurRad="38100" dist="38100" dir="2700000" algn="tl">
                    <a:srgbClr val="000000">
                      <a:alpha val="43137"/>
                    </a:srgbClr>
                  </a:outerShdw>
                </a:effectLst>
                <a:latin typeface="+mj-lt"/>
              </a:rPr>
              <a:t>Monitors</a:t>
            </a:r>
            <a:endParaRPr lang="en-US" sz="2500" dirty="0">
              <a:effectLst>
                <a:outerShdw blurRad="38100" dist="38100" dir="2700000" algn="tl">
                  <a:srgbClr val="000000">
                    <a:alpha val="43137"/>
                  </a:srgbClr>
                </a:outerShdw>
              </a:effectLst>
              <a:latin typeface="+mj-lt"/>
            </a:endParaRPr>
          </a:p>
        </p:txBody>
      </p:sp>
      <p:sp>
        <p:nvSpPr>
          <p:cNvPr id="5" name="Rectangle 4"/>
          <p:cNvSpPr/>
          <p:nvPr/>
        </p:nvSpPr>
        <p:spPr>
          <a:xfrm>
            <a:off x="0" y="2902107"/>
            <a:ext cx="9144000" cy="31700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b="1" u="sng" dirty="0">
                <a:latin typeface="Calibri" pitchFamily="34" charset="0"/>
              </a:rPr>
              <a:t>Monitor with Signal</a:t>
            </a:r>
          </a:p>
          <a:p>
            <a:pPr>
              <a:buFont typeface="Arial" pitchFamily="34" charset="0"/>
              <a:buChar char="•"/>
            </a:pPr>
            <a:r>
              <a:rPr lang="en-US" sz="2000" dirty="0">
                <a:latin typeface="Calibri" pitchFamily="34" charset="0"/>
              </a:rPr>
              <a:t>A monitor is a software module consisting of one or more procedures, an initialization</a:t>
            </a:r>
          </a:p>
          <a:p>
            <a:r>
              <a:rPr lang="en-US" sz="2000" dirty="0">
                <a:latin typeface="Calibri" pitchFamily="34" charset="0"/>
              </a:rPr>
              <a:t>  sequence, and local data.</a:t>
            </a:r>
          </a:p>
          <a:p>
            <a:pPr>
              <a:buFont typeface="Arial" pitchFamily="34" charset="0"/>
              <a:buChar char="•"/>
            </a:pPr>
            <a:r>
              <a:rPr lang="en-US" sz="2000" dirty="0">
                <a:latin typeface="Calibri" pitchFamily="34" charset="0"/>
              </a:rPr>
              <a:t>The chief characteristics of a monitor are the following:-</a:t>
            </a:r>
          </a:p>
          <a:p>
            <a:pPr marL="457200" indent="-457200">
              <a:buFont typeface="+mj-lt"/>
              <a:buAutoNum type="arabicPeriod"/>
            </a:pPr>
            <a:r>
              <a:rPr lang="en-US" sz="2000" dirty="0">
                <a:latin typeface="Calibri" pitchFamily="34" charset="0"/>
              </a:rPr>
              <a:t>The local data variables are accessible only by the monitor’s procedures and</a:t>
            </a:r>
          </a:p>
          <a:p>
            <a:pPr marL="457200" indent="-457200"/>
            <a:r>
              <a:rPr lang="en-US" sz="2000" dirty="0">
                <a:latin typeface="Calibri" pitchFamily="34" charset="0"/>
              </a:rPr>
              <a:t>         not by any external procedure.</a:t>
            </a:r>
          </a:p>
          <a:p>
            <a:r>
              <a:rPr lang="en-US" sz="2000" dirty="0">
                <a:latin typeface="Calibri" pitchFamily="34" charset="0"/>
              </a:rPr>
              <a:t>2. A process enters the monitor by invoking one of its procedures.</a:t>
            </a:r>
          </a:p>
          <a:p>
            <a:r>
              <a:rPr lang="en-US" sz="2000" dirty="0">
                <a:latin typeface="Calibri" pitchFamily="34" charset="0"/>
              </a:rPr>
              <a:t>3. Only one process may be executing in the monitor at a time; any other processes</a:t>
            </a:r>
          </a:p>
          <a:p>
            <a:r>
              <a:rPr lang="en-US" sz="2000" dirty="0">
                <a:latin typeface="Calibri" pitchFamily="34" charset="0"/>
              </a:rPr>
              <a:t>    that have invoked the monitor are blocked, waiting for the monitor to become</a:t>
            </a:r>
          </a:p>
          <a:p>
            <a:r>
              <a:rPr lang="en-US" sz="2000" dirty="0">
                <a:latin typeface="Calibri" pitchFamily="34" charset="0"/>
              </a:rPr>
              <a:t>    available.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571480"/>
            <a:ext cx="8929718" cy="3214710"/>
          </a:xfrm>
        </p:spPr>
        <p:style>
          <a:lnRef idx="2">
            <a:schemeClr val="accent5"/>
          </a:lnRef>
          <a:fillRef idx="1">
            <a:schemeClr val="lt1"/>
          </a:fillRef>
          <a:effectRef idx="0">
            <a:schemeClr val="accent5"/>
          </a:effectRef>
          <a:fontRef idx="minor">
            <a:schemeClr val="dk1"/>
          </a:fontRef>
        </p:style>
        <p:txBody>
          <a:bodyPr>
            <a:normAutofit/>
          </a:bodyPr>
          <a:lstStyle/>
          <a:p>
            <a:r>
              <a:rPr lang="en-NZ" sz="2000" dirty="0">
                <a:latin typeface="Calibri" pitchFamily="34" charset="0"/>
              </a:rPr>
              <a:t>A monitor supports synchronization by the use of condition variables that are</a:t>
            </a:r>
          </a:p>
          <a:p>
            <a:pPr>
              <a:buNone/>
            </a:pPr>
            <a:r>
              <a:rPr lang="en-NZ" sz="2000" dirty="0">
                <a:latin typeface="Calibri" pitchFamily="34" charset="0"/>
              </a:rPr>
              <a:t>     contained within the monitor and accessible only within the monitor.</a:t>
            </a:r>
          </a:p>
          <a:p>
            <a:r>
              <a:rPr lang="en-NZ" sz="2000" dirty="0">
                <a:latin typeface="Calibri" pitchFamily="34" charset="0"/>
              </a:rPr>
              <a:t>Monitor Functions:</a:t>
            </a:r>
          </a:p>
          <a:p>
            <a:pPr>
              <a:buNone/>
            </a:pPr>
            <a:r>
              <a:rPr lang="en-NZ" sz="2000" b="1" dirty="0" err="1">
                <a:latin typeface="Calibri" pitchFamily="34" charset="0"/>
              </a:rPr>
              <a:t>cwait</a:t>
            </a:r>
            <a:r>
              <a:rPr lang="en-NZ" sz="2000" b="1" dirty="0">
                <a:latin typeface="Calibri" pitchFamily="34" charset="0"/>
              </a:rPr>
              <a:t>(c): </a:t>
            </a:r>
            <a:r>
              <a:rPr lang="en-NZ" sz="2000" dirty="0">
                <a:latin typeface="Calibri" pitchFamily="34" charset="0"/>
              </a:rPr>
              <a:t>Suspend execution of the calling process on condition </a:t>
            </a:r>
            <a:r>
              <a:rPr lang="en-NZ" sz="2000" i="1" dirty="0">
                <a:latin typeface="Calibri" pitchFamily="34" charset="0"/>
              </a:rPr>
              <a:t>c.</a:t>
            </a:r>
          </a:p>
          <a:p>
            <a:pPr lvl="1"/>
            <a:r>
              <a:rPr lang="en-NZ" sz="2000" dirty="0">
                <a:latin typeface="Calibri" pitchFamily="34" charset="0"/>
              </a:rPr>
              <a:t>The monitor is now available for use by another process.</a:t>
            </a:r>
          </a:p>
          <a:p>
            <a:pPr>
              <a:buNone/>
            </a:pPr>
            <a:r>
              <a:rPr lang="en-NZ" sz="2000" b="1" dirty="0" err="1">
                <a:latin typeface="Calibri" pitchFamily="34" charset="0"/>
              </a:rPr>
              <a:t>csignal</a:t>
            </a:r>
            <a:r>
              <a:rPr lang="en-NZ" sz="2000" b="1" dirty="0">
                <a:latin typeface="Calibri" pitchFamily="34" charset="0"/>
              </a:rPr>
              <a:t>(c): </a:t>
            </a:r>
            <a:r>
              <a:rPr lang="en-NZ" sz="2000" dirty="0">
                <a:latin typeface="Calibri" pitchFamily="34" charset="0"/>
              </a:rPr>
              <a:t>Resume execution of some process blocked after a </a:t>
            </a:r>
            <a:r>
              <a:rPr lang="en-NZ" sz="2000" dirty="0" err="1">
                <a:latin typeface="Calibri" pitchFamily="34" charset="0"/>
              </a:rPr>
              <a:t>cwait</a:t>
            </a:r>
            <a:r>
              <a:rPr lang="en-NZ" sz="2000" dirty="0">
                <a:latin typeface="Calibri" pitchFamily="34" charset="0"/>
              </a:rPr>
              <a:t> on the same condition. </a:t>
            </a:r>
          </a:p>
          <a:p>
            <a:pPr lvl="1"/>
            <a:r>
              <a:rPr lang="en-NZ" sz="2000" dirty="0">
                <a:latin typeface="Calibri" pitchFamily="34" charset="0"/>
              </a:rPr>
              <a:t>If there are several such processes, choose one of them; if there is no such process, do nothing.</a:t>
            </a:r>
          </a:p>
          <a:p>
            <a:endParaRPr lang="en-GB" sz="20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49</a:t>
            </a:fld>
            <a:endParaRPr lang="en-GB"/>
          </a:p>
        </p:txBody>
      </p:sp>
      <p:sp>
        <p:nvSpPr>
          <p:cNvPr id="8" name="Rectangle 7"/>
          <p:cNvSpPr/>
          <p:nvPr/>
        </p:nvSpPr>
        <p:spPr>
          <a:xfrm>
            <a:off x="71438" y="4177263"/>
            <a:ext cx="8929718"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Note that monitor </a:t>
            </a:r>
            <a:r>
              <a:rPr lang="en-US" sz="2000" i="1" dirty="0">
                <a:latin typeface="Calibri" pitchFamily="34" charset="0"/>
              </a:rPr>
              <a:t>wait and signal operations are different from those for the</a:t>
            </a:r>
          </a:p>
          <a:p>
            <a:r>
              <a:rPr lang="en-US" sz="2000" dirty="0">
                <a:latin typeface="Calibri" pitchFamily="34" charset="0"/>
              </a:rPr>
              <a:t> semaphore.</a:t>
            </a:r>
          </a:p>
          <a:p>
            <a:pPr>
              <a:buFont typeface="Arial" pitchFamily="34" charset="0"/>
              <a:buChar char="•"/>
            </a:pPr>
            <a:r>
              <a:rPr lang="en-US" sz="2000" dirty="0">
                <a:latin typeface="Calibri" pitchFamily="34" charset="0"/>
              </a:rPr>
              <a:t> If a process in a monitor signals and no task is waiting on the condition</a:t>
            </a:r>
          </a:p>
          <a:p>
            <a:r>
              <a:rPr lang="en-US" sz="2000" dirty="0">
                <a:latin typeface="Calibri" pitchFamily="34" charset="0"/>
              </a:rPr>
              <a:t>  variable, the signal is lost</a:t>
            </a:r>
          </a:p>
        </p:txBody>
      </p:sp>
      <p:sp>
        <p:nvSpPr>
          <p:cNvPr id="7" name="Rectangle 6"/>
          <p:cNvSpPr/>
          <p:nvPr/>
        </p:nvSpPr>
        <p:spPr>
          <a:xfrm>
            <a:off x="1000100" y="0"/>
            <a:ext cx="6786610" cy="47705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500" b="1" dirty="0">
                <a:effectLst>
                  <a:outerShdw blurRad="38100" dist="38100" dir="2700000" algn="tl">
                    <a:srgbClr val="000000">
                      <a:alpha val="43137"/>
                    </a:srgbClr>
                  </a:outerShdw>
                </a:effectLst>
                <a:latin typeface="+mj-lt"/>
              </a:rPr>
              <a:t>Monitors</a:t>
            </a:r>
            <a:endParaRPr lang="en-US" sz="2500" dirty="0">
              <a:effectLst>
                <a:outerShdw blurRad="38100" dist="38100" dir="2700000" algn="tl">
                  <a:srgbClr val="000000">
                    <a:alpha val="43137"/>
                  </a:srgbClr>
                </a:outerShdw>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642918"/>
            <a:ext cx="6286544" cy="4708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 A thread often acts in response to the action of another  </a:t>
            </a:r>
          </a:p>
          <a:p>
            <a:r>
              <a:rPr lang="en-US" sz="2000" dirty="0">
                <a:latin typeface="Calibri" pitchFamily="34" charset="0"/>
              </a:rPr>
              <a:t>  thread.</a:t>
            </a:r>
          </a:p>
          <a:p>
            <a:pPr>
              <a:buFont typeface="Arial" pitchFamily="34" charset="0"/>
              <a:buChar char="•"/>
            </a:pPr>
            <a:r>
              <a:rPr lang="en-US" sz="2000" dirty="0">
                <a:latin typeface="Calibri" pitchFamily="34" charset="0"/>
              </a:rPr>
              <a:t> If the other thread's action is also a response to the </a:t>
            </a:r>
          </a:p>
          <a:p>
            <a:r>
              <a:rPr lang="en-US" sz="2000" dirty="0">
                <a:latin typeface="Calibri" pitchFamily="34" charset="0"/>
              </a:rPr>
              <a:t>  action of another thread, then </a:t>
            </a:r>
            <a:r>
              <a:rPr lang="en-US" sz="2000" i="1" dirty="0">
                <a:latin typeface="Calibri" pitchFamily="34" charset="0"/>
              </a:rPr>
              <a:t>live lock</a:t>
            </a:r>
            <a:r>
              <a:rPr lang="en-US" sz="2000" dirty="0">
                <a:latin typeface="Calibri" pitchFamily="34" charset="0"/>
              </a:rPr>
              <a:t> may result. </a:t>
            </a:r>
          </a:p>
          <a:p>
            <a:pPr>
              <a:buFont typeface="Arial" pitchFamily="34" charset="0"/>
              <a:buChar char="•"/>
            </a:pPr>
            <a:r>
              <a:rPr lang="en-US" sz="2000" dirty="0">
                <a:latin typeface="Calibri" pitchFamily="34" charset="0"/>
              </a:rPr>
              <a:t>As with deadlock, livelocked threads are unable to make further progress. </a:t>
            </a:r>
          </a:p>
          <a:p>
            <a:pPr>
              <a:buFont typeface="Arial" pitchFamily="34" charset="0"/>
              <a:buChar char="•"/>
            </a:pPr>
            <a:r>
              <a:rPr lang="en-US" sz="2000" dirty="0">
                <a:latin typeface="Calibri" pitchFamily="34" charset="0"/>
              </a:rPr>
              <a:t> However, the threads are not blocked — they are simply too busy responding to each other to resume work. </a:t>
            </a:r>
          </a:p>
          <a:p>
            <a:pPr>
              <a:buFont typeface="Arial" pitchFamily="34" charset="0"/>
              <a:buChar char="•"/>
            </a:pPr>
            <a:r>
              <a:rPr lang="en-US" sz="2000" dirty="0">
                <a:latin typeface="Calibri" pitchFamily="34" charset="0"/>
              </a:rPr>
              <a:t> E.g. :- This is comparable to two people attempting to pass each other in a corridor: </a:t>
            </a:r>
          </a:p>
          <a:p>
            <a:pPr lvl="1">
              <a:buFont typeface="Wingdings" pitchFamily="2" charset="2"/>
              <a:buChar char="ü"/>
            </a:pPr>
            <a:r>
              <a:rPr lang="en-US" sz="2000" dirty="0">
                <a:latin typeface="Calibri" pitchFamily="34" charset="0"/>
              </a:rPr>
              <a:t>A moves to his left to let B pass, </a:t>
            </a:r>
          </a:p>
          <a:p>
            <a:pPr lvl="1">
              <a:buFont typeface="Wingdings" pitchFamily="2" charset="2"/>
              <a:buChar char="ü"/>
            </a:pPr>
            <a:r>
              <a:rPr lang="en-US" sz="2000" dirty="0">
                <a:latin typeface="Calibri" pitchFamily="34" charset="0"/>
              </a:rPr>
              <a:t>While B moves to his right to let A pass. </a:t>
            </a:r>
          </a:p>
          <a:p>
            <a:pPr lvl="1">
              <a:buFont typeface="Wingdings" pitchFamily="2" charset="2"/>
              <a:buChar char="ü"/>
            </a:pPr>
            <a:r>
              <a:rPr lang="en-US" sz="2000" dirty="0">
                <a:latin typeface="Calibri" pitchFamily="34" charset="0"/>
              </a:rPr>
              <a:t>Seeing that they are still blocking each other, </a:t>
            </a:r>
          </a:p>
          <a:p>
            <a:pPr lvl="1">
              <a:buFont typeface="Wingdings" pitchFamily="2" charset="2"/>
              <a:buChar char="ü"/>
            </a:pPr>
            <a:r>
              <a:rPr lang="en-US" sz="2000" dirty="0">
                <a:latin typeface="Calibri" pitchFamily="34" charset="0"/>
              </a:rPr>
              <a:t>A moves to his right, while B moves to his left. </a:t>
            </a:r>
          </a:p>
          <a:p>
            <a:pPr lvl="1">
              <a:buFont typeface="Wingdings" pitchFamily="2" charset="2"/>
              <a:buChar char="ü"/>
            </a:pPr>
            <a:r>
              <a:rPr lang="en-US" sz="2000" dirty="0">
                <a:latin typeface="Calibri" pitchFamily="34" charset="0"/>
              </a:rPr>
              <a:t>They're still blocking each other, so..</a:t>
            </a:r>
          </a:p>
        </p:txBody>
      </p:sp>
      <p:sp>
        <p:nvSpPr>
          <p:cNvPr id="7" name="Title 1"/>
          <p:cNvSpPr>
            <a:spLocks noGrp="1"/>
          </p:cNvSpPr>
          <p:nvPr>
            <p:ph type="title"/>
          </p:nvPr>
        </p:nvSpPr>
        <p:spPr>
          <a:xfrm>
            <a:off x="2000232" y="71422"/>
            <a:ext cx="4000528" cy="428620"/>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GB" sz="2800" b="1" dirty="0">
                <a:solidFill>
                  <a:schemeClr val="bg1"/>
                </a:solidFill>
                <a:effectLst>
                  <a:outerShdw blurRad="38100" dist="38100" dir="2700000" algn="tl">
                    <a:srgbClr val="000000">
                      <a:alpha val="43137"/>
                    </a:srgbClr>
                  </a:outerShdw>
                </a:effectLst>
                <a:latin typeface="+mj-lt"/>
              </a:rPr>
              <a:t>Live Lock </a:t>
            </a:r>
          </a:p>
        </p:txBody>
      </p:sp>
      <p:pic>
        <p:nvPicPr>
          <p:cNvPr id="4098" name="Picture 2" descr="E:\gp image\stick_figure_red_tape_md_wm.gif"/>
          <p:cNvPicPr>
            <a:picLocks noChangeAspect="1" noChangeArrowheads="1" noCrop="1"/>
          </p:cNvPicPr>
          <p:nvPr/>
        </p:nvPicPr>
        <p:blipFill>
          <a:blip r:embed="rId2"/>
          <a:srcRect/>
          <a:stretch>
            <a:fillRect/>
          </a:stretch>
        </p:blipFill>
        <p:spPr bwMode="auto">
          <a:xfrm>
            <a:off x="6643702" y="3857628"/>
            <a:ext cx="2095500" cy="20955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714348" y="-24"/>
            <a:ext cx="8229600" cy="428628"/>
          </a:xfrm>
        </p:spPr>
        <p:style>
          <a:lnRef idx="3">
            <a:schemeClr val="lt1"/>
          </a:lnRef>
          <a:fillRef idx="1">
            <a:schemeClr val="accent5"/>
          </a:fillRef>
          <a:effectRef idx="1">
            <a:schemeClr val="accent5"/>
          </a:effectRef>
          <a:fontRef idx="minor">
            <a:schemeClr val="lt1"/>
          </a:fontRef>
        </p:style>
        <p:txBody>
          <a:bodyPr>
            <a:noAutofit/>
          </a:bodyPr>
          <a:lstStyle/>
          <a:p>
            <a:pPr algn="ctr"/>
            <a:r>
              <a:rPr lang="en-US" sz="2500" b="1" dirty="0">
                <a:effectLst>
                  <a:outerShdw blurRad="38100" dist="38100" dir="2700000" algn="tl">
                    <a:srgbClr val="000000">
                      <a:alpha val="43137"/>
                    </a:srgbClr>
                  </a:outerShdw>
                </a:effectLst>
                <a:latin typeface="Calibri" pitchFamily="34" charset="0"/>
              </a:rPr>
              <a:t>Structure of a Monitor</a:t>
            </a:r>
          </a:p>
        </p:txBody>
      </p:sp>
      <p:pic>
        <p:nvPicPr>
          <p:cNvPr id="55299" name="Content Placeholder 3" descr="Fig05_15.gif"/>
          <p:cNvPicPr>
            <a:picLocks noGrp="1" noChangeAspect="1"/>
          </p:cNvPicPr>
          <p:nvPr>
            <p:ph idx="1"/>
          </p:nvPr>
        </p:nvPicPr>
        <p:blipFill>
          <a:blip r:embed="rId3"/>
          <a:srcRect/>
          <a:stretch>
            <a:fillRect/>
          </a:stretch>
        </p:blipFill>
        <p:spPr>
          <a:xfrm>
            <a:off x="0" y="571480"/>
            <a:ext cx="9144000" cy="628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50</a:t>
            </a:fld>
            <a:endParaRPr lang="en-GB"/>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0"/>
            <a:ext cx="5500694" cy="285728"/>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400" b="1" dirty="0">
                <a:latin typeface="+mj-lt"/>
              </a:rPr>
              <a:t>Bounded Buffer Solution Using Monitor</a:t>
            </a:r>
          </a:p>
        </p:txBody>
      </p:sp>
      <p:pic>
        <p:nvPicPr>
          <p:cNvPr id="56323" name="Content Placeholder 3" descr="Fig05_16a.gif"/>
          <p:cNvPicPr>
            <a:picLocks noGrp="1" noChangeAspect="1"/>
          </p:cNvPicPr>
          <p:nvPr>
            <p:ph idx="1"/>
          </p:nvPr>
        </p:nvPicPr>
        <p:blipFill>
          <a:blip r:embed="rId3"/>
          <a:srcRect/>
          <a:stretch>
            <a:fillRect/>
          </a:stretch>
        </p:blipFill>
        <p:spPr>
          <a:xfrm>
            <a:off x="0" y="928646"/>
            <a:ext cx="9144000" cy="5572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51</a:t>
            </a:fld>
            <a:endParaRPr lang="en-GB"/>
          </a:p>
        </p:txBody>
      </p:sp>
      <p:sp>
        <p:nvSpPr>
          <p:cNvPr id="5" name="Rectangle 4"/>
          <p:cNvSpPr/>
          <p:nvPr/>
        </p:nvSpPr>
        <p:spPr>
          <a:xfrm>
            <a:off x="0" y="6488692"/>
            <a:ext cx="9144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atin typeface="Calibri" pitchFamily="34" charset="0"/>
              </a:rPr>
              <a:t>Figure 5.16 A Solution to the Bounded-Buffer Producer/Consumer Problem Using a Monitor</a:t>
            </a:r>
            <a:endParaRPr lang="en-US" dirty="0">
              <a:latin typeface="Calibri" pitchFamily="34" charset="0"/>
            </a:endParaRPr>
          </a:p>
        </p:txBody>
      </p:sp>
      <p:sp>
        <p:nvSpPr>
          <p:cNvPr id="6" name="Rectangle 5"/>
          <p:cNvSpPr/>
          <p:nvPr/>
        </p:nvSpPr>
        <p:spPr>
          <a:xfrm>
            <a:off x="0" y="285729"/>
            <a:ext cx="9144000"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b="1" dirty="0">
                <a:effectLst>
                  <a:outerShdw blurRad="38100" dist="38100" dir="2700000" algn="tl">
                    <a:srgbClr val="000000">
                      <a:alpha val="43137"/>
                    </a:srgbClr>
                  </a:outerShdw>
                </a:effectLst>
                <a:latin typeface="Calibri" pitchFamily="34" charset="0"/>
              </a:rPr>
              <a:t>Q-11: What is Monitor? Explain the solution to the Bounded-Buffer Producer/Consumer</a:t>
            </a:r>
          </a:p>
          <a:p>
            <a:r>
              <a:rPr lang="en-US" b="1" dirty="0">
                <a:effectLst>
                  <a:outerShdw blurRad="38100" dist="38100" dir="2700000" algn="tl">
                    <a:srgbClr val="000000">
                      <a:alpha val="43137"/>
                    </a:srgbClr>
                  </a:outerShdw>
                </a:effectLst>
                <a:latin typeface="Calibri" pitchFamily="34" charset="0"/>
              </a:rPr>
              <a:t>Problem using a Monitor.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57158" y="-24"/>
            <a:ext cx="8229600" cy="357166"/>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400" b="1" dirty="0">
                <a:effectLst>
                  <a:outerShdw blurRad="38100" dist="38100" dir="2700000" algn="tl">
                    <a:srgbClr val="000000">
                      <a:alpha val="43137"/>
                    </a:srgbClr>
                  </a:outerShdw>
                </a:effectLst>
                <a:latin typeface="+mj-lt"/>
              </a:rPr>
              <a:t>Solution Using Monitor</a:t>
            </a:r>
          </a:p>
        </p:txBody>
      </p:sp>
      <p:pic>
        <p:nvPicPr>
          <p:cNvPr id="57347" name="Content Placeholder 3" descr="Fig05_16b.gif"/>
          <p:cNvPicPr>
            <a:picLocks noGrp="1" noChangeAspect="1"/>
          </p:cNvPicPr>
          <p:nvPr>
            <p:ph idx="1"/>
          </p:nvPr>
        </p:nvPicPr>
        <p:blipFill>
          <a:blip r:embed="rId3"/>
          <a:srcRect/>
          <a:stretch>
            <a:fillRect/>
          </a:stretch>
        </p:blipFill>
        <p:spPr>
          <a:xfrm>
            <a:off x="0" y="357166"/>
            <a:ext cx="8929718" cy="5786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52</a:t>
            </a:fld>
            <a:endParaRPr lang="en-GB"/>
          </a:p>
        </p:txBody>
      </p:sp>
      <p:sp>
        <p:nvSpPr>
          <p:cNvPr id="5" name="Rectangle 4"/>
          <p:cNvSpPr/>
          <p:nvPr/>
        </p:nvSpPr>
        <p:spPr>
          <a:xfrm>
            <a:off x="0" y="6072206"/>
            <a:ext cx="9144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b="1" dirty="0">
                <a:latin typeface="Calibri" pitchFamily="34" charset="0"/>
              </a:rPr>
              <a:t>Figure 5.16 A Solution to the Bounded-Buffer Producer/Consumer Problem Using a Monitor</a:t>
            </a:r>
            <a:endParaRPr lang="en-US" dirty="0">
              <a:latin typeface="Calibri" pitchFamily="34" charset="0"/>
            </a:endParaRPr>
          </a:p>
        </p:txBody>
      </p:sp>
      <p:sp>
        <p:nvSpPr>
          <p:cNvPr id="6" name="Rectangle 5"/>
          <p:cNvSpPr/>
          <p:nvPr/>
        </p:nvSpPr>
        <p:spPr>
          <a:xfrm>
            <a:off x="3286116" y="6500834"/>
            <a:ext cx="235742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1600" dirty="0">
                <a:effectLst>
                  <a:outerShdw blurRad="38100" dist="38100" dir="2700000" algn="tl">
                    <a:srgbClr val="000000">
                      <a:alpha val="43137"/>
                    </a:srgbClr>
                  </a:outerShdw>
                </a:effectLst>
                <a:latin typeface="Calibri" pitchFamily="34" charset="0"/>
              </a:rPr>
              <a:t>Q-12 : Ends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42928" y="0"/>
            <a:ext cx="8229600" cy="428620"/>
          </a:xfrm>
        </p:spPr>
        <p:style>
          <a:lnRef idx="3">
            <a:schemeClr val="lt1"/>
          </a:lnRef>
          <a:fillRef idx="1">
            <a:schemeClr val="accent5"/>
          </a:fillRef>
          <a:effectRef idx="1">
            <a:schemeClr val="accent5"/>
          </a:effectRef>
          <a:fontRef idx="minor">
            <a:schemeClr val="lt1"/>
          </a:fontRef>
        </p:style>
        <p:txBody>
          <a:bodyPr>
            <a:noAutofit/>
          </a:bodyPr>
          <a:lstStyle/>
          <a:p>
            <a:pPr algn="ctr"/>
            <a:r>
              <a:rPr lang="en-US" sz="2500" b="1" dirty="0">
                <a:effectLst>
                  <a:outerShdw blurRad="38100" dist="38100" dir="2700000" algn="tl">
                    <a:srgbClr val="000000">
                      <a:alpha val="43137"/>
                    </a:srgbClr>
                  </a:outerShdw>
                </a:effectLst>
                <a:latin typeface="+mj-lt"/>
              </a:rPr>
              <a:t>Bounded Buffer Solution Using Monitor</a:t>
            </a:r>
          </a:p>
        </p:txBody>
      </p:sp>
      <p:sp>
        <p:nvSpPr>
          <p:cNvPr id="3" name="Content Placeholder 2"/>
          <p:cNvSpPr>
            <a:spLocks noGrp="1"/>
          </p:cNvSpPr>
          <p:nvPr>
            <p:ph idx="1"/>
          </p:nvPr>
        </p:nvSpPr>
        <p:spPr>
          <a:xfrm>
            <a:off x="71438" y="571480"/>
            <a:ext cx="8929718" cy="6072230"/>
          </a:xfrm>
        </p:spPr>
        <p:style>
          <a:lnRef idx="2">
            <a:schemeClr val="accent5"/>
          </a:lnRef>
          <a:fillRef idx="1">
            <a:schemeClr val="lt1"/>
          </a:fillRef>
          <a:effectRef idx="0">
            <a:schemeClr val="accent5"/>
          </a:effectRef>
          <a:fontRef idx="minor">
            <a:schemeClr val="dk1"/>
          </a:fontRef>
        </p:style>
        <p:txBody>
          <a:bodyPr>
            <a:noAutofit/>
          </a:bodyPr>
          <a:lstStyle/>
          <a:p>
            <a:r>
              <a:rPr lang="en-NZ" sz="2400" dirty="0">
                <a:latin typeface="Calibri" pitchFamily="34" charset="0"/>
              </a:rPr>
              <a:t>Returning to the bounded-buffer producer/consumer problem – this is a solution using a monitor. </a:t>
            </a:r>
          </a:p>
          <a:p>
            <a:r>
              <a:rPr lang="en-NZ" sz="2400" dirty="0">
                <a:latin typeface="Calibri" pitchFamily="34" charset="0"/>
              </a:rPr>
              <a:t>The module, </a:t>
            </a:r>
            <a:r>
              <a:rPr lang="en-NZ" sz="2400" i="1" dirty="0" err="1">
                <a:latin typeface="Calibri" pitchFamily="34" charset="0"/>
              </a:rPr>
              <a:t>boundedbuffer</a:t>
            </a:r>
            <a:r>
              <a:rPr lang="en-NZ" sz="2400" dirty="0">
                <a:latin typeface="Calibri" pitchFamily="34" charset="0"/>
              </a:rPr>
              <a:t>, controls the buffer used to store and retrieve characters. </a:t>
            </a:r>
          </a:p>
          <a:p>
            <a:r>
              <a:rPr lang="en-NZ" sz="2400" dirty="0">
                <a:latin typeface="Calibri" pitchFamily="34" charset="0"/>
              </a:rPr>
              <a:t>The monitor includes two condition variables (declared with the construct </a:t>
            </a:r>
            <a:r>
              <a:rPr lang="en-NZ" sz="2400" dirty="0" err="1">
                <a:latin typeface="Calibri" pitchFamily="34" charset="0"/>
              </a:rPr>
              <a:t>cond</a:t>
            </a:r>
            <a:r>
              <a:rPr lang="en-NZ" sz="2400" dirty="0">
                <a:latin typeface="Calibri" pitchFamily="34" charset="0"/>
              </a:rPr>
              <a:t>): </a:t>
            </a:r>
          </a:p>
          <a:p>
            <a:pPr lvl="1">
              <a:buFontTx/>
              <a:buChar char="•"/>
            </a:pPr>
            <a:r>
              <a:rPr lang="en-NZ" sz="2400" i="1" dirty="0">
                <a:latin typeface="Calibri" pitchFamily="34" charset="0"/>
              </a:rPr>
              <a:t> </a:t>
            </a:r>
            <a:r>
              <a:rPr lang="en-NZ" sz="2400" i="1" dirty="0" err="1">
                <a:latin typeface="Calibri" pitchFamily="34" charset="0"/>
              </a:rPr>
              <a:t>notfull</a:t>
            </a:r>
            <a:r>
              <a:rPr lang="en-NZ" sz="2400" i="1" dirty="0">
                <a:latin typeface="Calibri" pitchFamily="34" charset="0"/>
              </a:rPr>
              <a:t> </a:t>
            </a:r>
            <a:r>
              <a:rPr lang="en-NZ" sz="2400" dirty="0">
                <a:latin typeface="Calibri" pitchFamily="34" charset="0"/>
              </a:rPr>
              <a:t>is true when there is room to add at least one character to the buffer, </a:t>
            </a:r>
          </a:p>
          <a:p>
            <a:pPr lvl="1">
              <a:buFontTx/>
              <a:buChar char="•"/>
            </a:pPr>
            <a:r>
              <a:rPr lang="en-NZ" sz="2400" dirty="0">
                <a:latin typeface="Calibri" pitchFamily="34" charset="0"/>
              </a:rPr>
              <a:t> and </a:t>
            </a:r>
            <a:r>
              <a:rPr lang="en-NZ" sz="2400" i="1" dirty="0" err="1">
                <a:latin typeface="Calibri" pitchFamily="34" charset="0"/>
              </a:rPr>
              <a:t>notempty</a:t>
            </a:r>
            <a:r>
              <a:rPr lang="en-NZ" sz="2400" i="1" dirty="0">
                <a:latin typeface="Calibri" pitchFamily="34" charset="0"/>
              </a:rPr>
              <a:t> </a:t>
            </a:r>
            <a:r>
              <a:rPr lang="en-NZ" sz="2400" dirty="0">
                <a:latin typeface="Calibri" pitchFamily="34" charset="0"/>
              </a:rPr>
              <a:t>is true when there is at least one character in the buffer.</a:t>
            </a:r>
          </a:p>
          <a:p>
            <a:r>
              <a:rPr lang="en-NZ" sz="2400" dirty="0">
                <a:latin typeface="Calibri" pitchFamily="34" charset="0"/>
              </a:rPr>
              <a:t>This example points out the division of responsibility with monitors compared to semaphores.  </a:t>
            </a:r>
          </a:p>
        </p:txBody>
      </p:sp>
      <p:sp>
        <p:nvSpPr>
          <p:cNvPr id="4" name="Slide Number Placeholder 3"/>
          <p:cNvSpPr>
            <a:spLocks noGrp="1"/>
          </p:cNvSpPr>
          <p:nvPr>
            <p:ph type="sldNum" sz="quarter" idx="12"/>
          </p:nvPr>
        </p:nvSpPr>
        <p:spPr/>
        <p:txBody>
          <a:bodyPr/>
          <a:lstStyle/>
          <a:p>
            <a:fld id="{8721AD9F-4A2E-478F-ACDB-FC9429174183}" type="slidenum">
              <a:rPr lang="en-GB" smtClean="0"/>
              <a:pPr/>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57158" y="0"/>
            <a:ext cx="8229600" cy="357166"/>
          </a:xfrm>
        </p:spPr>
        <p:style>
          <a:lnRef idx="3">
            <a:schemeClr val="lt1"/>
          </a:lnRef>
          <a:fillRef idx="1">
            <a:schemeClr val="accent5"/>
          </a:fillRef>
          <a:effectRef idx="1">
            <a:schemeClr val="accent5"/>
          </a:effectRef>
          <a:fontRef idx="minor">
            <a:schemeClr val="lt1"/>
          </a:fontRef>
        </p:style>
        <p:txBody>
          <a:bodyPr>
            <a:noAutofit/>
          </a:bodyPr>
          <a:lstStyle/>
          <a:p>
            <a:pPr algn="ctr"/>
            <a:r>
              <a:rPr lang="en-US" sz="2500" b="1" dirty="0">
                <a:effectLst>
                  <a:outerShdw blurRad="38100" dist="38100" dir="2700000" algn="tl">
                    <a:srgbClr val="000000">
                      <a:alpha val="43137"/>
                    </a:srgbClr>
                  </a:outerShdw>
                </a:effectLst>
                <a:latin typeface="+mj-lt"/>
              </a:rPr>
              <a:t>Solution Using Monitor</a:t>
            </a:r>
          </a:p>
        </p:txBody>
      </p:sp>
      <p:sp>
        <p:nvSpPr>
          <p:cNvPr id="3" name="Content Placeholder 2"/>
          <p:cNvSpPr>
            <a:spLocks noGrp="1"/>
          </p:cNvSpPr>
          <p:nvPr>
            <p:ph idx="1"/>
          </p:nvPr>
        </p:nvSpPr>
        <p:spPr>
          <a:xfrm>
            <a:off x="285752" y="500042"/>
            <a:ext cx="8501090" cy="6143668"/>
          </a:xfrm>
        </p:spPr>
        <p:style>
          <a:lnRef idx="2">
            <a:schemeClr val="accent5"/>
          </a:lnRef>
          <a:fillRef idx="1">
            <a:schemeClr val="lt1"/>
          </a:fillRef>
          <a:effectRef idx="0">
            <a:schemeClr val="accent5"/>
          </a:effectRef>
          <a:fontRef idx="minor">
            <a:schemeClr val="dk1"/>
          </a:fontRef>
        </p:style>
        <p:txBody>
          <a:bodyPr>
            <a:noAutofit/>
          </a:bodyPr>
          <a:lstStyle/>
          <a:p>
            <a:pPr algn="just"/>
            <a:r>
              <a:rPr lang="en-US" sz="2000" dirty="0">
                <a:latin typeface="Calibri" pitchFamily="34" charset="0"/>
              </a:rPr>
              <a:t>Note here that </a:t>
            </a:r>
            <a:r>
              <a:rPr lang="en-NZ" sz="2000" dirty="0">
                <a:latin typeface="Calibri" pitchFamily="34" charset="0"/>
              </a:rPr>
              <a:t>a process exits the monitor immediately after executing the </a:t>
            </a:r>
            <a:r>
              <a:rPr lang="en-NZ" sz="2000" dirty="0" err="1">
                <a:latin typeface="Calibri" pitchFamily="34" charset="0"/>
              </a:rPr>
              <a:t>csignal</a:t>
            </a:r>
            <a:r>
              <a:rPr lang="en-NZ" sz="2000" dirty="0">
                <a:latin typeface="Calibri" pitchFamily="34" charset="0"/>
              </a:rPr>
              <a:t> function.</a:t>
            </a:r>
          </a:p>
          <a:p>
            <a:pPr algn="just"/>
            <a:r>
              <a:rPr lang="en-GB" sz="2000" dirty="0">
                <a:latin typeface="Calibri" pitchFamily="34" charset="0"/>
              </a:rPr>
              <a:t>Hoare’s definition of monitors requires that if there is at least one process in a condition queue, a process from that queue runs immediately when another process issues a </a:t>
            </a:r>
            <a:r>
              <a:rPr lang="en-GB" sz="2000" dirty="0" err="1">
                <a:latin typeface="Calibri" pitchFamily="34" charset="0"/>
              </a:rPr>
              <a:t>csignal</a:t>
            </a:r>
            <a:r>
              <a:rPr lang="en-GB" sz="2000" dirty="0">
                <a:latin typeface="Calibri" pitchFamily="34" charset="0"/>
              </a:rPr>
              <a:t> for that condition.</a:t>
            </a:r>
          </a:p>
          <a:p>
            <a:pPr algn="just"/>
            <a:r>
              <a:rPr lang="en-GB" sz="2000" dirty="0">
                <a:latin typeface="Calibri" pitchFamily="34" charset="0"/>
              </a:rPr>
              <a:t>Thus, the process issuing the </a:t>
            </a:r>
            <a:r>
              <a:rPr lang="en-GB" sz="2000" dirty="0" err="1">
                <a:latin typeface="Calibri" pitchFamily="34" charset="0"/>
              </a:rPr>
              <a:t>csignal</a:t>
            </a:r>
            <a:r>
              <a:rPr lang="en-GB" sz="2000" dirty="0">
                <a:latin typeface="Calibri" pitchFamily="34" charset="0"/>
              </a:rPr>
              <a:t> must either immediately exit the monitor or be blocked on the monitor.</a:t>
            </a:r>
          </a:p>
          <a:p>
            <a:pPr algn="just"/>
            <a:r>
              <a:rPr lang="en-GB" sz="2000" dirty="0">
                <a:latin typeface="Calibri" pitchFamily="34" charset="0"/>
              </a:rPr>
              <a:t>Drawback to this approach:</a:t>
            </a:r>
          </a:p>
          <a:p>
            <a:pPr algn="just"/>
            <a:r>
              <a:rPr lang="en-GB" sz="2000" dirty="0">
                <a:latin typeface="Calibri" pitchFamily="34" charset="0"/>
              </a:rPr>
              <a:t>Process scheduling associated with a signal must be perfectly reliable. </a:t>
            </a:r>
          </a:p>
          <a:p>
            <a:pPr algn="just"/>
            <a:r>
              <a:rPr lang="en-GB" sz="2000" dirty="0">
                <a:latin typeface="Calibri" pitchFamily="34" charset="0"/>
              </a:rPr>
              <a:t>When a </a:t>
            </a:r>
            <a:r>
              <a:rPr lang="en-GB" sz="2000" dirty="0" err="1">
                <a:latin typeface="Calibri" pitchFamily="34" charset="0"/>
              </a:rPr>
              <a:t>csignal</a:t>
            </a:r>
            <a:r>
              <a:rPr lang="en-GB" sz="2000" dirty="0">
                <a:latin typeface="Calibri" pitchFamily="34" charset="0"/>
              </a:rPr>
              <a:t> is issued, a process from the corresponding condition queue must be activated immediately and the scheduler must ensure that no other process enters the monitor before activation.</a:t>
            </a:r>
          </a:p>
          <a:p>
            <a:pPr algn="just"/>
            <a:r>
              <a:rPr lang="en-GB" sz="2000" dirty="0">
                <a:latin typeface="Calibri" pitchFamily="34" charset="0"/>
              </a:rPr>
              <a:t> Otherwise, the condition under which the process  was activated could change. </a:t>
            </a:r>
          </a:p>
          <a:p>
            <a:pPr algn="just"/>
            <a:endParaRPr lang="en-GB" sz="2000" dirty="0">
              <a:latin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a:solidFill>
                  <a:schemeClr val="tx1"/>
                </a:solidFill>
                <a:latin typeface="Calibri" pitchFamily="34" charset="0"/>
              </a:rPr>
              <a:t>Principals of Concurrency</a:t>
            </a:r>
          </a:p>
          <a:p>
            <a:pPr>
              <a:buClr>
                <a:schemeClr val="accent5">
                  <a:lumMod val="75000"/>
                </a:schemeClr>
              </a:buClr>
              <a:defRPr/>
            </a:pPr>
            <a:r>
              <a:rPr lang="en-NZ" dirty="0">
                <a:latin typeface="Calibri" pitchFamily="34" charset="0"/>
              </a:rPr>
              <a:t>Mutual Exclusion: Hardware Support</a:t>
            </a:r>
          </a:p>
          <a:p>
            <a:pPr>
              <a:buClr>
                <a:schemeClr val="accent5">
                  <a:lumMod val="75000"/>
                </a:schemeClr>
              </a:buClr>
              <a:defRPr/>
            </a:pPr>
            <a:r>
              <a:rPr lang="en-NZ" dirty="0">
                <a:solidFill>
                  <a:schemeClr val="tx1"/>
                </a:solidFill>
                <a:latin typeface="Calibri" pitchFamily="34" charset="0"/>
              </a:rPr>
              <a:t>Semaphores</a:t>
            </a:r>
          </a:p>
          <a:p>
            <a:pPr>
              <a:buClr>
                <a:schemeClr val="accent5">
                  <a:lumMod val="75000"/>
                </a:schemeClr>
              </a:buClr>
              <a:defRPr/>
            </a:pPr>
            <a:r>
              <a:rPr lang="en-NZ" dirty="0">
                <a:latin typeface="Calibri" pitchFamily="34" charset="0"/>
              </a:rPr>
              <a:t>Monitors</a:t>
            </a:r>
          </a:p>
          <a:p>
            <a:pPr>
              <a:buClr>
                <a:schemeClr val="accent5">
                  <a:lumMod val="75000"/>
                </a:schemeClr>
              </a:buClr>
              <a:defRPr/>
            </a:pPr>
            <a:r>
              <a:rPr lang="en-NZ" b="1" dirty="0">
                <a:solidFill>
                  <a:schemeClr val="accent5"/>
                </a:solidFill>
                <a:latin typeface="Calibri" pitchFamily="34" charset="0"/>
              </a:rPr>
              <a:t>Message Passing</a:t>
            </a:r>
          </a:p>
          <a:p>
            <a:pPr>
              <a:buClr>
                <a:schemeClr val="accent5">
                  <a:lumMod val="75000"/>
                </a:schemeClr>
              </a:buClr>
              <a:defRPr/>
            </a:pPr>
            <a:r>
              <a:rPr lang="en-NZ" dirty="0">
                <a:latin typeface="Calibri" pitchFamily="34" charset="0"/>
              </a:rPr>
              <a:t>Readers/Writers Problem</a:t>
            </a:r>
          </a:p>
        </p:txBody>
      </p:sp>
      <p:sp>
        <p:nvSpPr>
          <p:cNvPr id="5" name="Slide Number Placeholder 4"/>
          <p:cNvSpPr>
            <a:spLocks noGrp="1"/>
          </p:cNvSpPr>
          <p:nvPr>
            <p:ph type="sldNum" sz="quarter" idx="12"/>
          </p:nvPr>
        </p:nvSpPr>
        <p:spPr/>
        <p:txBody>
          <a:bodyPr/>
          <a:lstStyle/>
          <a:p>
            <a:fld id="{8721AD9F-4A2E-478F-ACDB-FC9429174183}" type="slidenum">
              <a:rPr lang="en-GB" smtClean="0"/>
              <a:pPr/>
              <a:t>55</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lumMod val="95000"/>
                  </a:schemeClr>
                </a:solidFill>
                <a:effectLst>
                  <a:outerShdw blurRad="38100" dist="38100" dir="2700000" algn="tl">
                    <a:srgbClr val="000000">
                      <a:alpha val="43137"/>
                    </a:srgbClr>
                  </a:outerShdw>
                </a:effectLst>
                <a:latin typeface="+mj-lt"/>
              </a:rPr>
              <a:t>ROADMAP</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4000504"/>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descr="E:\gp image\stick_figures_walking_talking_md_wm.gif"/>
          <p:cNvPicPr>
            <a:picLocks noChangeAspect="1" noChangeArrowheads="1" noCrop="1"/>
          </p:cNvPicPr>
          <p:nvPr/>
        </p:nvPicPr>
        <p:blipFill>
          <a:blip r:embed="rId3"/>
          <a:srcRect/>
          <a:stretch>
            <a:fillRect/>
          </a:stretch>
        </p:blipFill>
        <p:spPr bwMode="auto">
          <a:xfrm>
            <a:off x="7119970" y="1928802"/>
            <a:ext cx="1738310" cy="1738310"/>
          </a:xfrm>
          <a:prstGeom prst="rect">
            <a:avLst/>
          </a:prstGeom>
          <a:noFill/>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571480"/>
            <a:ext cx="8929718" cy="5786478"/>
          </a:xfrm>
        </p:spPr>
        <p:style>
          <a:lnRef idx="2">
            <a:schemeClr val="accent5"/>
          </a:lnRef>
          <a:fillRef idx="1">
            <a:schemeClr val="lt1"/>
          </a:fillRef>
          <a:effectRef idx="0">
            <a:schemeClr val="accent5"/>
          </a:effectRef>
          <a:fontRef idx="minor">
            <a:schemeClr val="dk1"/>
          </a:fontRef>
        </p:style>
        <p:txBody>
          <a:bodyPr>
            <a:normAutofit/>
          </a:bodyPr>
          <a:lstStyle/>
          <a:p>
            <a:r>
              <a:rPr lang="en-NZ" sz="2200" dirty="0">
                <a:latin typeface="Calibri" pitchFamily="34" charset="0"/>
              </a:rPr>
              <a:t>When processes interact with one another, two fundamental requirements must be satisfied: </a:t>
            </a:r>
          </a:p>
          <a:p>
            <a:pPr lvl="1">
              <a:buFontTx/>
              <a:buChar char="•"/>
            </a:pPr>
            <a:r>
              <a:rPr lang="en-NZ" sz="2200" dirty="0">
                <a:latin typeface="Calibri" pitchFamily="34" charset="0"/>
              </a:rPr>
              <a:t> synchronization and </a:t>
            </a:r>
          </a:p>
          <a:p>
            <a:pPr lvl="1">
              <a:buFontTx/>
              <a:buChar char="•"/>
            </a:pPr>
            <a:r>
              <a:rPr lang="en-NZ" sz="2200" dirty="0">
                <a:latin typeface="Calibri" pitchFamily="34" charset="0"/>
              </a:rPr>
              <a:t> communication. </a:t>
            </a:r>
          </a:p>
          <a:p>
            <a:pPr lvl="1">
              <a:buFontTx/>
              <a:buChar char="•"/>
            </a:pPr>
            <a:endParaRPr lang="en-NZ" sz="2200" dirty="0">
              <a:latin typeface="Calibri" pitchFamily="34" charset="0"/>
            </a:endParaRPr>
          </a:p>
          <a:p>
            <a:r>
              <a:rPr lang="en-NZ" sz="2200" dirty="0">
                <a:latin typeface="Calibri" pitchFamily="34" charset="0"/>
              </a:rPr>
              <a:t>Processes need to be synchronized to enforce mutual exclusion; </a:t>
            </a:r>
          </a:p>
          <a:p>
            <a:pPr lvl="1"/>
            <a:r>
              <a:rPr lang="en-NZ" sz="2200" dirty="0">
                <a:latin typeface="Calibri" pitchFamily="34" charset="0"/>
              </a:rPr>
              <a:t>cooperating processes may need to exchange information.</a:t>
            </a:r>
          </a:p>
          <a:p>
            <a:pPr lvl="1"/>
            <a:endParaRPr lang="en-NZ" sz="2200" dirty="0">
              <a:latin typeface="Calibri" pitchFamily="34" charset="0"/>
            </a:endParaRPr>
          </a:p>
          <a:p>
            <a:r>
              <a:rPr lang="en-NZ" sz="2200" dirty="0">
                <a:latin typeface="Calibri" pitchFamily="34" charset="0"/>
              </a:rPr>
              <a:t>One approach to providing both of these functions is message passing. </a:t>
            </a:r>
          </a:p>
          <a:p>
            <a:endParaRPr lang="en-NZ" sz="2200" dirty="0">
              <a:latin typeface="Calibri" pitchFamily="34" charset="0"/>
            </a:endParaRPr>
          </a:p>
          <a:p>
            <a:r>
              <a:rPr lang="en-NZ" sz="2200" dirty="0">
                <a:latin typeface="Calibri" pitchFamily="34" charset="0"/>
              </a:rPr>
              <a:t>Message passing has the further advantage that it lends itself to implementation in distributed systems as well as in shared-memory  multiprocessor and uniprocessor systems.</a:t>
            </a:r>
          </a:p>
        </p:txBody>
      </p:sp>
      <p:sp>
        <p:nvSpPr>
          <p:cNvPr id="5" name="Slide Number Placeholder 4"/>
          <p:cNvSpPr>
            <a:spLocks noGrp="1"/>
          </p:cNvSpPr>
          <p:nvPr>
            <p:ph type="sldNum" sz="quarter" idx="12"/>
          </p:nvPr>
        </p:nvSpPr>
        <p:spPr/>
        <p:txBody>
          <a:bodyPr/>
          <a:lstStyle/>
          <a:p>
            <a:fld id="{8721AD9F-4A2E-478F-ACDB-FC9429174183}" type="slidenum">
              <a:rPr lang="en-GB" smtClean="0"/>
              <a:pPr/>
              <a:t>56</a:t>
            </a:fld>
            <a:endParaRPr lang="en-GB"/>
          </a:p>
        </p:txBody>
      </p:sp>
      <p:sp>
        <p:nvSpPr>
          <p:cNvPr id="4" name="Title 1"/>
          <p:cNvSpPr txBox="1">
            <a:spLocks/>
          </p:cNvSpPr>
          <p:nvPr/>
        </p:nvSpPr>
        <p:spPr>
          <a:xfrm>
            <a:off x="2500298" y="-16"/>
            <a:ext cx="4214842" cy="428620"/>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rPr>
              <a:t>Process Interaction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06" y="642918"/>
            <a:ext cx="8715436" cy="5072098"/>
          </a:xfrm>
        </p:spPr>
        <p:style>
          <a:lnRef idx="2">
            <a:schemeClr val="accent5"/>
          </a:lnRef>
          <a:fillRef idx="1">
            <a:schemeClr val="lt1"/>
          </a:fillRef>
          <a:effectRef idx="0">
            <a:schemeClr val="accent5"/>
          </a:effectRef>
          <a:fontRef idx="minor">
            <a:schemeClr val="dk1"/>
          </a:fontRef>
        </p:style>
        <p:txBody>
          <a:bodyPr>
            <a:normAutofit/>
          </a:bodyPr>
          <a:lstStyle/>
          <a:p>
            <a:r>
              <a:rPr lang="en-US" sz="2200" dirty="0">
                <a:latin typeface="Calibri" pitchFamily="34" charset="0"/>
              </a:rPr>
              <a:t>Emphasize that </a:t>
            </a:r>
            <a:r>
              <a:rPr lang="en-NZ" sz="2200" dirty="0">
                <a:latin typeface="Calibri" pitchFamily="34" charset="0"/>
              </a:rPr>
              <a:t>message-passing systems come in many forms.</a:t>
            </a:r>
          </a:p>
          <a:p>
            <a:r>
              <a:rPr lang="en-NZ" sz="2200" dirty="0">
                <a:latin typeface="Calibri" pitchFamily="34" charset="0"/>
              </a:rPr>
              <a:t> We provide a </a:t>
            </a:r>
            <a:r>
              <a:rPr lang="en-NZ" sz="2200" b="1" i="1" dirty="0">
                <a:latin typeface="Calibri" pitchFamily="34" charset="0"/>
              </a:rPr>
              <a:t>general </a:t>
            </a:r>
            <a:r>
              <a:rPr lang="en-NZ" sz="2200" dirty="0">
                <a:latin typeface="Calibri" pitchFamily="34" charset="0"/>
              </a:rPr>
              <a:t>introduction that discusses features typically found in such systems.</a:t>
            </a:r>
          </a:p>
          <a:p>
            <a:endParaRPr lang="en-NZ" sz="2200" dirty="0">
              <a:latin typeface="Calibri" pitchFamily="34" charset="0"/>
            </a:endParaRPr>
          </a:p>
          <a:p>
            <a:r>
              <a:rPr lang="en-NZ" sz="2200" dirty="0">
                <a:latin typeface="Calibri" pitchFamily="34" charset="0"/>
              </a:rPr>
              <a:t>These primitives are a minimum set of operations needed for processes to engage in message passing. </a:t>
            </a:r>
          </a:p>
          <a:p>
            <a:pPr lvl="1">
              <a:buFontTx/>
              <a:buChar char="•"/>
            </a:pPr>
            <a:r>
              <a:rPr lang="en-US" sz="2200" dirty="0">
                <a:latin typeface="Calibri" pitchFamily="34" charset="0"/>
              </a:rPr>
              <a:t>send (destination, message)</a:t>
            </a:r>
            <a:r>
              <a:rPr lang="en-NZ" sz="2200" dirty="0">
                <a:latin typeface="Calibri" pitchFamily="34" charset="0"/>
              </a:rPr>
              <a:t> </a:t>
            </a:r>
          </a:p>
          <a:p>
            <a:pPr lvl="2">
              <a:buFontTx/>
              <a:buChar char="•"/>
            </a:pPr>
            <a:r>
              <a:rPr lang="en-NZ" sz="2200" dirty="0">
                <a:latin typeface="Calibri" pitchFamily="34" charset="0"/>
              </a:rPr>
              <a:t>A process sends information in the form of a message to another process designated by a destination.</a:t>
            </a:r>
          </a:p>
          <a:p>
            <a:pPr lvl="1">
              <a:buFontTx/>
              <a:buChar char="•"/>
            </a:pPr>
            <a:r>
              <a:rPr lang="en-US" sz="2200" dirty="0">
                <a:latin typeface="Calibri" pitchFamily="34" charset="0"/>
              </a:rPr>
              <a:t>receive (source, message)</a:t>
            </a:r>
            <a:endParaRPr lang="en-NZ" sz="2200" dirty="0">
              <a:latin typeface="Calibri" pitchFamily="34" charset="0"/>
            </a:endParaRPr>
          </a:p>
          <a:p>
            <a:pPr lvl="1">
              <a:buFontTx/>
              <a:buChar char="•"/>
            </a:pPr>
            <a:r>
              <a:rPr lang="en-NZ" sz="2200" dirty="0">
                <a:latin typeface="Calibri" pitchFamily="34" charset="0"/>
              </a:rPr>
              <a:t> A process receives information by executing the receive primitive, indicating the source and the message.</a:t>
            </a:r>
            <a:endParaRPr lang="en-US" sz="2200" dirty="0">
              <a:latin typeface="Calibri" pitchFamily="34" charset="0"/>
            </a:endParaRPr>
          </a:p>
          <a:p>
            <a:endParaRPr lang="en-GB" sz="22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57</a:t>
            </a:fld>
            <a:endParaRPr lang="en-GB"/>
          </a:p>
        </p:txBody>
      </p:sp>
      <p:sp>
        <p:nvSpPr>
          <p:cNvPr id="4" name="Title 1"/>
          <p:cNvSpPr txBox="1">
            <a:spLocks/>
          </p:cNvSpPr>
          <p:nvPr/>
        </p:nvSpPr>
        <p:spPr>
          <a:xfrm>
            <a:off x="2500298" y="-16"/>
            <a:ext cx="4071966" cy="428620"/>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600" b="1" dirty="0">
                <a:solidFill>
                  <a:schemeClr val="bg1"/>
                </a:solidFill>
                <a:effectLst>
                  <a:outerShdw blurRad="38100" dist="38100" dir="2700000" algn="tl">
                    <a:srgbClr val="000000">
                      <a:alpha val="43137"/>
                    </a:srgbClr>
                  </a:outerShdw>
                </a:effectLst>
                <a:latin typeface="Calibri" pitchFamily="34" charset="0"/>
              </a:rPr>
              <a:t>Message Passing</a:t>
            </a:r>
            <a:endParaRPr kumimoji="0" lang="en-GB" sz="2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785794"/>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algn="ctr"/>
            <a:r>
              <a:rPr lang="en-US" sz="2200" b="1" dirty="0">
                <a:latin typeface="+mj-lt"/>
              </a:rPr>
              <a:t>Design Characteristics of Message Systems for Interprocess Communication and Synchronization  Table 5.5 </a:t>
            </a:r>
            <a:endParaRPr kumimoji="0" lang="en-GB" sz="2200" b="1" i="0" u="none" strike="noStrike" kern="1200" cap="none" spc="0" normalizeH="0" baseline="0" noProof="0" dirty="0">
              <a:ln>
                <a:noFill/>
              </a:ln>
              <a:solidFill>
                <a:schemeClr val="tx2">
                  <a:lumMod val="75000"/>
                </a:schemeClr>
              </a:solidFill>
              <a:uLnTx/>
              <a:uFillTx/>
              <a:latin typeface="+mj-lt"/>
            </a:endParaRPr>
          </a:p>
        </p:txBody>
      </p:sp>
      <p:pic>
        <p:nvPicPr>
          <p:cNvPr id="1026" name="Picture 2"/>
          <p:cNvPicPr>
            <a:picLocks noChangeAspect="1" noChangeArrowheads="1"/>
          </p:cNvPicPr>
          <p:nvPr/>
        </p:nvPicPr>
        <p:blipFill>
          <a:blip r:embed="rId2"/>
          <a:srcRect/>
          <a:stretch>
            <a:fillRect/>
          </a:stretch>
        </p:blipFill>
        <p:spPr bwMode="auto">
          <a:xfrm>
            <a:off x="0" y="785794"/>
            <a:ext cx="9143999" cy="6000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Content Placeholder 2"/>
          <p:cNvSpPr>
            <a:spLocks noGrp="1"/>
          </p:cNvSpPr>
          <p:nvPr>
            <p:ph idx="1"/>
          </p:nvPr>
        </p:nvSpPr>
        <p:spPr>
          <a:xfrm>
            <a:off x="0" y="928670"/>
            <a:ext cx="9144032" cy="5643602"/>
          </a:xfrm>
        </p:spPr>
        <p:style>
          <a:lnRef idx="2">
            <a:schemeClr val="accent5"/>
          </a:lnRef>
          <a:fillRef idx="1">
            <a:schemeClr val="lt1"/>
          </a:fillRef>
          <a:effectRef idx="0">
            <a:schemeClr val="accent5"/>
          </a:effectRef>
          <a:fontRef idx="minor">
            <a:schemeClr val="dk1"/>
          </a:fontRef>
        </p:style>
        <p:txBody>
          <a:bodyPr>
            <a:noAutofit/>
          </a:bodyPr>
          <a:lstStyle/>
          <a:p>
            <a:r>
              <a:rPr lang="en-US" sz="2000" dirty="0">
                <a:latin typeface="Calibri" pitchFamily="34" charset="0"/>
              </a:rPr>
              <a:t>Both the sender and receiver can be blocking or nonblocking. </a:t>
            </a:r>
          </a:p>
          <a:p>
            <a:r>
              <a:rPr lang="en-US" sz="2000" dirty="0">
                <a:latin typeface="Calibri" pitchFamily="34" charset="0"/>
              </a:rPr>
              <a:t>Three combinations are common:-</a:t>
            </a:r>
            <a:endParaRPr lang="en-NZ" sz="2000" dirty="0">
              <a:latin typeface="Calibri" pitchFamily="34" charset="0"/>
            </a:endParaRPr>
          </a:p>
          <a:p>
            <a:pPr>
              <a:buNone/>
            </a:pPr>
            <a:r>
              <a:rPr lang="en-NZ" sz="2000" b="1" dirty="0">
                <a:latin typeface="Calibri" pitchFamily="34" charset="0"/>
              </a:rPr>
              <a:t>(1) </a:t>
            </a:r>
            <a:r>
              <a:rPr lang="en-US" sz="2000" b="1" dirty="0">
                <a:latin typeface="Calibri" pitchFamily="34" charset="0"/>
              </a:rPr>
              <a:t>Blocking send, blocking receive:-</a:t>
            </a:r>
            <a:endParaRPr lang="en-NZ" sz="2000" dirty="0">
              <a:latin typeface="Calibri" pitchFamily="34" charset="0"/>
            </a:endParaRPr>
          </a:p>
          <a:p>
            <a:r>
              <a:rPr lang="en-NZ" sz="2000" dirty="0">
                <a:latin typeface="Calibri" pitchFamily="34" charset="0"/>
              </a:rPr>
              <a:t>Both the sender and receiver are blocked until the message is delivered; </a:t>
            </a:r>
          </a:p>
          <a:p>
            <a:r>
              <a:rPr lang="en-NZ" sz="2000" dirty="0">
                <a:latin typeface="Calibri" pitchFamily="34" charset="0"/>
              </a:rPr>
              <a:t>This is sometimes referred to as a </a:t>
            </a:r>
            <a:r>
              <a:rPr lang="en-NZ" sz="2000" i="1" dirty="0">
                <a:latin typeface="Calibri" pitchFamily="34" charset="0"/>
              </a:rPr>
              <a:t>rendezvous.// Operation starts after some action.</a:t>
            </a:r>
          </a:p>
          <a:p>
            <a:r>
              <a:rPr lang="en-NZ" sz="2000" dirty="0">
                <a:latin typeface="Calibri" pitchFamily="34" charset="0"/>
              </a:rPr>
              <a:t>This combination allows for tight synchronization between processes.</a:t>
            </a:r>
          </a:p>
          <a:p>
            <a:pPr>
              <a:buNone/>
            </a:pPr>
            <a:r>
              <a:rPr lang="en-NZ" sz="2000" b="1" dirty="0">
                <a:latin typeface="Calibri" pitchFamily="34" charset="0"/>
              </a:rPr>
              <a:t>(2) </a:t>
            </a:r>
            <a:r>
              <a:rPr lang="en-US" sz="2000" b="1" dirty="0">
                <a:latin typeface="Calibri" pitchFamily="34" charset="0"/>
              </a:rPr>
              <a:t>Nonblocking send, blocking receive:</a:t>
            </a:r>
          </a:p>
          <a:p>
            <a:r>
              <a:rPr lang="en-US" sz="2000" dirty="0">
                <a:latin typeface="Calibri" pitchFamily="34" charset="0"/>
              </a:rPr>
              <a:t>the sender may continue on, the receiver is blocked until the requested message arrives.</a:t>
            </a:r>
          </a:p>
          <a:p>
            <a:r>
              <a:rPr lang="en-US" sz="2000" dirty="0">
                <a:latin typeface="Calibri" pitchFamily="34" charset="0"/>
              </a:rPr>
              <a:t>This is probably the most useful combination.</a:t>
            </a:r>
          </a:p>
          <a:p>
            <a:pPr lvl="1"/>
            <a:r>
              <a:rPr lang="en-NZ" sz="2000" dirty="0">
                <a:latin typeface="Calibri" pitchFamily="34" charset="0"/>
              </a:rPr>
              <a:t>It allows a process to send one or more messages to a variety of destinations as quickly as possible. </a:t>
            </a:r>
          </a:p>
          <a:p>
            <a:pPr lvl="1"/>
            <a:r>
              <a:rPr lang="en-NZ" sz="2000" dirty="0">
                <a:latin typeface="Calibri" pitchFamily="34" charset="0"/>
              </a:rPr>
              <a:t>A process that must receive a message before it can do useful work needs to be blocked until such a message arrives. </a:t>
            </a:r>
          </a:p>
          <a:p>
            <a:pPr>
              <a:buNone/>
            </a:pPr>
            <a:r>
              <a:rPr lang="en-NZ" sz="2000" b="1" dirty="0">
                <a:latin typeface="Calibri" pitchFamily="34" charset="0"/>
              </a:rPr>
              <a:t>(3)</a:t>
            </a:r>
            <a:r>
              <a:rPr lang="en-US" sz="2000" b="1" dirty="0">
                <a:latin typeface="Calibri" pitchFamily="34" charset="0"/>
              </a:rPr>
              <a:t>Nonblocking send, nonblocking receive: </a:t>
            </a:r>
          </a:p>
          <a:p>
            <a:pPr lvl="1">
              <a:buFont typeface="Arial" pitchFamily="34" charset="0"/>
              <a:buChar char="•"/>
            </a:pPr>
            <a:r>
              <a:rPr lang="en-US" sz="2000" dirty="0">
                <a:latin typeface="Calibri" pitchFamily="34" charset="0"/>
              </a:rPr>
              <a:t>Neither party is required to wait</a:t>
            </a:r>
            <a:endParaRPr lang="en-NZ" sz="2000" dirty="0">
              <a:latin typeface="Calibri" pitchFamily="34" charset="0"/>
            </a:endParaRPr>
          </a:p>
          <a:p>
            <a:endParaRPr lang="en-NZ" sz="2000" dirty="0">
              <a:latin typeface="Calibri" pitchFamily="34" charset="0"/>
            </a:endParaRPr>
          </a:p>
          <a:p>
            <a:endParaRPr lang="en-GB" sz="20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59</a:t>
            </a:fld>
            <a:endParaRPr lang="en-GB"/>
          </a:p>
        </p:txBody>
      </p:sp>
      <p:sp>
        <p:nvSpPr>
          <p:cNvPr id="6" name="Title 1"/>
          <p:cNvSpPr txBox="1">
            <a:spLocks/>
          </p:cNvSpPr>
          <p:nvPr/>
        </p:nvSpPr>
        <p:spPr>
          <a:xfrm>
            <a:off x="0" y="0"/>
            <a:ext cx="9144000" cy="785794"/>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algn="ctr"/>
            <a:r>
              <a:rPr lang="en-US" sz="2200" b="1" dirty="0">
                <a:latin typeface="+mj-lt"/>
              </a:rPr>
              <a:t>Characteristics of Message Systems for Interprocess Communication and Synchronization</a:t>
            </a:r>
            <a:endParaRPr kumimoji="0" lang="en-GB" sz="2200" b="1" i="0" u="none" strike="noStrike" kern="1200" cap="none" spc="0" normalizeH="0" baseline="0" noProof="0" dirty="0">
              <a:ln>
                <a:noFill/>
              </a:ln>
              <a:solidFill>
                <a:schemeClr val="tx2">
                  <a:lumMod val="75000"/>
                </a:schemeClr>
              </a:solidFill>
              <a:uLnTx/>
              <a:uFillTx/>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14480" y="-16"/>
            <a:ext cx="5857916" cy="428620"/>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GB" sz="2800" b="1" dirty="0">
                <a:solidFill>
                  <a:schemeClr val="bg1"/>
                </a:solidFill>
                <a:effectLst>
                  <a:outerShdw blurRad="38100" dist="38100" dir="2700000" algn="tl">
                    <a:srgbClr val="000000">
                      <a:alpha val="43137"/>
                    </a:srgbClr>
                  </a:outerShdw>
                </a:effectLst>
                <a:latin typeface="+mj-lt"/>
              </a:rPr>
              <a:t>A Simple Example</a:t>
            </a:r>
          </a:p>
        </p:txBody>
      </p:sp>
      <p:sp>
        <p:nvSpPr>
          <p:cNvPr id="12291" name="Content Placeholder 2"/>
          <p:cNvSpPr>
            <a:spLocks noGrp="1"/>
          </p:cNvSpPr>
          <p:nvPr>
            <p:ph idx="1"/>
          </p:nvPr>
        </p:nvSpPr>
        <p:spPr>
          <a:xfrm>
            <a:off x="0" y="500042"/>
            <a:ext cx="9144000" cy="6143668"/>
          </a:xfrm>
        </p:spPr>
        <p:style>
          <a:lnRef idx="2">
            <a:schemeClr val="accent5"/>
          </a:lnRef>
          <a:fillRef idx="1">
            <a:schemeClr val="lt1"/>
          </a:fillRef>
          <a:effectRef idx="0">
            <a:schemeClr val="accent5"/>
          </a:effectRef>
          <a:fontRef idx="minor">
            <a:schemeClr val="dk1"/>
          </a:fontRef>
        </p:style>
        <p:txBody>
          <a:bodyPr>
            <a:noAutofit/>
          </a:bodyPr>
          <a:lstStyle/>
          <a:p>
            <a:pPr>
              <a:buFont typeface="Arial" charset="0"/>
              <a:buNone/>
            </a:pPr>
            <a:r>
              <a:rPr lang="en-US" sz="2000" dirty="0">
                <a:latin typeface="Calibri" pitchFamily="34" charset="0"/>
              </a:rPr>
              <a:t>void echo()</a:t>
            </a:r>
          </a:p>
          <a:p>
            <a:pPr>
              <a:buFont typeface="Arial" charset="0"/>
              <a:buNone/>
            </a:pPr>
            <a:r>
              <a:rPr lang="en-US" sz="2000" dirty="0">
                <a:latin typeface="Calibri" pitchFamily="34" charset="0"/>
              </a:rPr>
              <a:t>{</a:t>
            </a:r>
          </a:p>
          <a:p>
            <a:pPr>
              <a:buFont typeface="Arial" charset="0"/>
              <a:buNone/>
            </a:pPr>
            <a:r>
              <a:rPr lang="en-US" sz="2000" dirty="0">
                <a:latin typeface="Calibri" pitchFamily="34" charset="0"/>
              </a:rPr>
              <a:t>	chin = </a:t>
            </a:r>
            <a:r>
              <a:rPr lang="en-US" sz="2000" dirty="0" err="1">
                <a:latin typeface="Calibri" pitchFamily="34" charset="0"/>
              </a:rPr>
              <a:t>getchar</a:t>
            </a:r>
            <a:r>
              <a:rPr lang="en-US" sz="2000" dirty="0">
                <a:latin typeface="Calibri" pitchFamily="34" charset="0"/>
              </a:rPr>
              <a:t>();</a:t>
            </a:r>
          </a:p>
          <a:p>
            <a:pPr>
              <a:buFont typeface="Arial" charset="0"/>
              <a:buNone/>
            </a:pPr>
            <a:r>
              <a:rPr lang="en-US" sz="2000" dirty="0">
                <a:latin typeface="Calibri" pitchFamily="34" charset="0"/>
              </a:rPr>
              <a:t>	</a:t>
            </a:r>
            <a:r>
              <a:rPr lang="en-US" sz="2000" dirty="0" err="1">
                <a:latin typeface="Calibri" pitchFamily="34" charset="0"/>
              </a:rPr>
              <a:t>chout</a:t>
            </a:r>
            <a:r>
              <a:rPr lang="en-US" sz="2000" dirty="0">
                <a:latin typeface="Calibri" pitchFamily="34" charset="0"/>
              </a:rPr>
              <a:t> = chin;</a:t>
            </a:r>
          </a:p>
          <a:p>
            <a:pPr>
              <a:buFont typeface="Arial" charset="0"/>
              <a:buNone/>
            </a:pPr>
            <a:r>
              <a:rPr lang="en-US" sz="2000" dirty="0">
                <a:latin typeface="Calibri" pitchFamily="34" charset="0"/>
              </a:rPr>
              <a:t>	</a:t>
            </a:r>
            <a:r>
              <a:rPr lang="en-US" sz="2000" dirty="0" err="1">
                <a:latin typeface="Calibri" pitchFamily="34" charset="0"/>
              </a:rPr>
              <a:t>putchar</a:t>
            </a:r>
            <a:r>
              <a:rPr lang="en-US" sz="2000" dirty="0">
                <a:latin typeface="Calibri" pitchFamily="34" charset="0"/>
              </a:rPr>
              <a:t>(</a:t>
            </a:r>
            <a:r>
              <a:rPr lang="en-US" sz="2000" dirty="0" err="1">
                <a:latin typeface="Calibri" pitchFamily="34" charset="0"/>
              </a:rPr>
              <a:t>chout</a:t>
            </a:r>
            <a:r>
              <a:rPr lang="en-US" sz="2000" dirty="0">
                <a:latin typeface="Calibri" pitchFamily="34" charset="0"/>
              </a:rPr>
              <a:t>); </a:t>
            </a:r>
          </a:p>
          <a:p>
            <a:pPr>
              <a:buFont typeface="Arial" charset="0"/>
              <a:buNone/>
            </a:pPr>
            <a:r>
              <a:rPr lang="en-US" sz="2000" dirty="0">
                <a:latin typeface="Calibri" pitchFamily="34" charset="0"/>
              </a:rPr>
              <a:t>}</a:t>
            </a:r>
          </a:p>
          <a:p>
            <a:r>
              <a:rPr lang="en-NZ" sz="2000" dirty="0">
                <a:latin typeface="Calibri" pitchFamily="34" charset="0"/>
              </a:rPr>
              <a:t>A program that will provide a character echo procedure; </a:t>
            </a:r>
          </a:p>
          <a:p>
            <a:pPr lvl="1">
              <a:buFontTx/>
              <a:buChar char="•"/>
            </a:pPr>
            <a:r>
              <a:rPr lang="en-NZ" sz="2000" dirty="0">
                <a:latin typeface="Calibri" pitchFamily="34" charset="0"/>
              </a:rPr>
              <a:t> input is obtained from a keyboard one keystroke at a time.</a:t>
            </a:r>
          </a:p>
          <a:p>
            <a:pPr lvl="1">
              <a:buFontTx/>
              <a:buChar char="•"/>
            </a:pPr>
            <a:r>
              <a:rPr lang="en-NZ" sz="2000" dirty="0">
                <a:latin typeface="Calibri" pitchFamily="34" charset="0"/>
              </a:rPr>
              <a:t> Each input character is stored in variable chin. </a:t>
            </a:r>
          </a:p>
          <a:p>
            <a:pPr lvl="1">
              <a:buFontTx/>
              <a:buChar char="•"/>
            </a:pPr>
            <a:r>
              <a:rPr lang="en-NZ" sz="2000" dirty="0">
                <a:latin typeface="Calibri" pitchFamily="34" charset="0"/>
              </a:rPr>
              <a:t> It is then transferred to variable </a:t>
            </a:r>
            <a:r>
              <a:rPr lang="en-NZ" sz="2000" dirty="0" err="1">
                <a:latin typeface="Calibri" pitchFamily="34" charset="0"/>
              </a:rPr>
              <a:t>chout</a:t>
            </a:r>
            <a:r>
              <a:rPr lang="en-NZ" sz="2000" dirty="0">
                <a:latin typeface="Calibri" pitchFamily="34" charset="0"/>
              </a:rPr>
              <a:t> </a:t>
            </a:r>
          </a:p>
          <a:p>
            <a:pPr lvl="1">
              <a:buFontTx/>
              <a:buChar char="•"/>
            </a:pPr>
            <a:r>
              <a:rPr lang="en-NZ" sz="2000" dirty="0">
                <a:latin typeface="Calibri" pitchFamily="34" charset="0"/>
              </a:rPr>
              <a:t> and finally sent to the display. </a:t>
            </a:r>
          </a:p>
          <a:p>
            <a:r>
              <a:rPr lang="en-NZ" sz="2000" dirty="0">
                <a:latin typeface="Calibri" pitchFamily="34" charset="0"/>
              </a:rPr>
              <a:t>Any program can call this procedure repeatedly to accept user input and display it on the user’s screen.</a:t>
            </a:r>
          </a:p>
          <a:p>
            <a:r>
              <a:rPr lang="en-NZ" sz="2000" dirty="0">
                <a:latin typeface="Calibri" pitchFamily="34" charset="0"/>
              </a:rPr>
              <a:t>Now consider that we have a single-processor multiprogramming system</a:t>
            </a:r>
          </a:p>
          <a:p>
            <a:pPr lvl="1">
              <a:buFontTx/>
              <a:buChar char="•"/>
            </a:pPr>
            <a:r>
              <a:rPr lang="en-NZ" sz="2000" dirty="0">
                <a:latin typeface="Calibri" pitchFamily="34" charset="0"/>
              </a:rPr>
              <a:t> The user can jump from one application to another, and each application uses the same keyboard for input and the same screen for output. </a:t>
            </a:r>
          </a:p>
          <a:p>
            <a:endParaRPr lang="en-US" sz="2000" dirty="0">
              <a:latin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6</a:t>
            </a:fld>
            <a:endParaRPr lang="en-GB"/>
          </a:p>
        </p:txBody>
      </p:sp>
      <p:pic>
        <p:nvPicPr>
          <p:cNvPr id="6147" name="Picture 3" descr="E:\gp image\find_the_target.gif"/>
          <p:cNvPicPr>
            <a:picLocks noChangeAspect="1" noChangeArrowheads="1" noCrop="1"/>
          </p:cNvPicPr>
          <p:nvPr/>
        </p:nvPicPr>
        <p:blipFill>
          <a:blip r:embed="rId3"/>
          <a:srcRect/>
          <a:stretch>
            <a:fillRect/>
          </a:stretch>
        </p:blipFill>
        <p:spPr bwMode="auto">
          <a:xfrm>
            <a:off x="6715140" y="714356"/>
            <a:ext cx="2071682" cy="1857388"/>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1438" y="1428736"/>
            <a:ext cx="3357554" cy="357190"/>
          </a:xfrm>
        </p:spPr>
        <p:style>
          <a:lnRef idx="2">
            <a:schemeClr val="accent5">
              <a:shade val="50000"/>
            </a:schemeClr>
          </a:lnRef>
          <a:fillRef idx="1">
            <a:schemeClr val="accent5"/>
          </a:fillRef>
          <a:effectRef idx="0">
            <a:schemeClr val="accent5"/>
          </a:effectRef>
          <a:fontRef idx="minor">
            <a:schemeClr val="lt1"/>
          </a:fontRef>
        </p:style>
        <p:txBody>
          <a:bodyPr lIns="91440" rIns="91440" bIns="45720" anchor="ctr">
            <a:normAutofit fontScale="90000"/>
          </a:bodyPr>
          <a:lstStyle/>
          <a:p>
            <a:r>
              <a:rPr lang="en-NZ" sz="2200" dirty="0">
                <a:effectLst>
                  <a:outerShdw blurRad="38100" dist="38100" dir="2700000" algn="tl">
                    <a:srgbClr val="000000">
                      <a:alpha val="43137"/>
                    </a:srgbClr>
                  </a:outerShdw>
                </a:effectLst>
                <a:latin typeface="Calibri" pitchFamily="34" charset="0"/>
              </a:rPr>
              <a:t>Direct Addressing:-</a:t>
            </a:r>
          </a:p>
        </p:txBody>
      </p:sp>
      <p:sp>
        <p:nvSpPr>
          <p:cNvPr id="160771" name="Rectangle 3"/>
          <p:cNvSpPr>
            <a:spLocks noGrp="1"/>
          </p:cNvSpPr>
          <p:nvPr>
            <p:ph idx="1"/>
          </p:nvPr>
        </p:nvSpPr>
        <p:spPr>
          <a:xfrm>
            <a:off x="0" y="428604"/>
            <a:ext cx="9144000" cy="928694"/>
          </a:xfrm>
        </p:spPr>
        <p:style>
          <a:lnRef idx="2">
            <a:schemeClr val="accent5"/>
          </a:lnRef>
          <a:fillRef idx="1">
            <a:schemeClr val="lt1"/>
          </a:fillRef>
          <a:effectRef idx="0">
            <a:schemeClr val="accent5"/>
          </a:effectRef>
          <a:fontRef idx="minor">
            <a:schemeClr val="dk1"/>
          </a:fontRef>
        </p:style>
        <p:txBody>
          <a:bodyPr>
            <a:normAutofit/>
          </a:bodyPr>
          <a:lstStyle/>
          <a:p>
            <a:r>
              <a:rPr lang="en-US" sz="2000" dirty="0">
                <a:latin typeface="Calibri" pitchFamily="34" charset="0"/>
              </a:rPr>
              <a:t>Sending process need to be able to specify which process should receive the message:- </a:t>
            </a:r>
            <a:r>
              <a:rPr lang="en-US" sz="2000" dirty="0">
                <a:effectLst>
                  <a:outerShdw blurRad="38100" dist="38100" dir="2700000" algn="tl">
                    <a:srgbClr val="000000">
                      <a:alpha val="43137"/>
                    </a:srgbClr>
                  </a:outerShdw>
                </a:effectLst>
                <a:latin typeface="Calibri" pitchFamily="34" charset="0"/>
              </a:rPr>
              <a:t>Direct addressing</a:t>
            </a:r>
            <a:r>
              <a:rPr lang="en-US" sz="2000" dirty="0">
                <a:latin typeface="Calibri" pitchFamily="34" charset="0"/>
              </a:rPr>
              <a:t> and </a:t>
            </a:r>
            <a:r>
              <a:rPr lang="en-US" sz="2000" dirty="0">
                <a:effectLst>
                  <a:outerShdw blurRad="38100" dist="38100" dir="2700000" algn="tl">
                    <a:srgbClr val="000000">
                      <a:alpha val="43137"/>
                    </a:srgbClr>
                  </a:outerShdw>
                </a:effectLst>
                <a:latin typeface="Calibri" pitchFamily="34" charset="0"/>
              </a:rPr>
              <a:t>Indirect Addressing</a:t>
            </a:r>
          </a:p>
          <a:p>
            <a:endParaRPr lang="en-US" sz="20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60</a:t>
            </a:fld>
            <a:endParaRPr lang="en-GB"/>
          </a:p>
        </p:txBody>
      </p:sp>
      <p:sp>
        <p:nvSpPr>
          <p:cNvPr id="6" name="Title 1"/>
          <p:cNvSpPr txBox="1">
            <a:spLocks/>
          </p:cNvSpPr>
          <p:nvPr/>
        </p:nvSpPr>
        <p:spPr>
          <a:xfrm>
            <a:off x="0" y="0"/>
            <a:ext cx="4071966" cy="3571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0" rIns="0" bIns="0" anchor="b">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600" dirty="0">
                <a:solidFill>
                  <a:schemeClr val="bg1"/>
                </a:solidFill>
                <a:latin typeface="Calibri" pitchFamily="34" charset="0"/>
              </a:rPr>
              <a:t>Addressing</a:t>
            </a:r>
            <a:endParaRPr kumimoji="0" lang="en-GB" sz="2600" i="0" u="none" strike="noStrike" kern="1200" cap="none" spc="0" normalizeH="0" baseline="0" noProof="0" dirty="0">
              <a:ln>
                <a:noFill/>
              </a:ln>
              <a:solidFill>
                <a:schemeClr val="bg1"/>
              </a:solidFill>
              <a:effectLst/>
              <a:uLnTx/>
              <a:uFillTx/>
              <a:latin typeface="Calibri" pitchFamily="34" charset="0"/>
            </a:endParaRPr>
          </a:p>
        </p:txBody>
      </p:sp>
      <p:sp>
        <p:nvSpPr>
          <p:cNvPr id="8" name="Content Placeholder 2"/>
          <p:cNvSpPr txBox="1">
            <a:spLocks/>
          </p:cNvSpPr>
          <p:nvPr/>
        </p:nvSpPr>
        <p:spPr>
          <a:xfrm>
            <a:off x="32" y="1857364"/>
            <a:ext cx="9144000" cy="1500198"/>
          </a:xfrm>
          <a:prstGeom prst="rect">
            <a:avLst/>
          </a:prstGeom>
        </p:spPr>
        <p:style>
          <a:lnRef idx="2">
            <a:schemeClr val="accent5"/>
          </a:lnRef>
          <a:fillRef idx="1">
            <a:schemeClr val="lt1"/>
          </a:fillRef>
          <a:effectRef idx="0">
            <a:schemeClr val="accent5"/>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000" b="0" i="0" u="none" strike="noStrike" kern="1200" cap="none" spc="0" normalizeH="0" baseline="0" noProof="0">
                <a:ln>
                  <a:noFill/>
                </a:ln>
                <a:solidFill>
                  <a:schemeClr val="tx1"/>
                </a:solidFill>
                <a:effectLst/>
                <a:uLnTx/>
                <a:uFillTx/>
                <a:latin typeface="Calibri" pitchFamily="34" charset="0"/>
                <a:ea typeface="+mn-ea"/>
                <a:cs typeface="+mn-cs"/>
              </a:rPr>
              <a:t>Send primitive includes a specific identifier of the destination process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000" b="0" i="0" u="none" strike="noStrike" kern="1200" cap="none" spc="0" normalizeH="0" baseline="0" noProof="0">
                <a:ln>
                  <a:noFill/>
                </a:ln>
                <a:solidFill>
                  <a:schemeClr val="tx1"/>
                </a:solidFill>
                <a:effectLst/>
                <a:uLnTx/>
                <a:uFillTx/>
                <a:latin typeface="Calibri" pitchFamily="34" charset="0"/>
                <a:ea typeface="+mn-ea"/>
                <a:cs typeface="+mn-cs"/>
              </a:rPr>
              <a:t>Receive primitive could know ahead of time which process a message is expected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000" b="0" i="0" u="none" strike="noStrike" kern="1200" cap="none" spc="0" normalizeH="0" baseline="0" noProof="0">
                <a:ln>
                  <a:noFill/>
                </a:ln>
                <a:solidFill>
                  <a:schemeClr val="tx1"/>
                </a:solidFill>
                <a:effectLst/>
                <a:uLnTx/>
                <a:uFillTx/>
                <a:latin typeface="Calibri" pitchFamily="34" charset="0"/>
                <a:ea typeface="+mn-ea"/>
                <a:cs typeface="+mn-cs"/>
              </a:rPr>
              <a:t>Receive primitive could use source parameter to return a value when the receive operation has been performed</a:t>
            </a:r>
            <a:endParaRPr kumimoji="0" lang="en-US" sz="20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9" name="Rectangle 3"/>
          <p:cNvSpPr txBox="1">
            <a:spLocks/>
          </p:cNvSpPr>
          <p:nvPr/>
        </p:nvSpPr>
        <p:spPr>
          <a:xfrm>
            <a:off x="-32" y="4052908"/>
            <a:ext cx="9144032" cy="2733678"/>
          </a:xfrm>
          <a:prstGeom prst="rect">
            <a:avLst/>
          </a:prstGeom>
        </p:spPr>
        <p:style>
          <a:lnRef idx="2">
            <a:schemeClr val="accent5"/>
          </a:lnRef>
          <a:fillRef idx="1">
            <a:schemeClr val="lt1"/>
          </a:fillRef>
          <a:effectRef idx="0">
            <a:schemeClr val="accent5"/>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Messages are not sent directly from sender to receiver but rather are sent to a shared data structure consisting of queues that can temporarily hold messages.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Such queues are generally referred to as </a:t>
            </a:r>
            <a:r>
              <a:rPr kumimoji="0" lang="en-US" sz="2000" b="1" i="1" u="none" strike="noStrike" kern="1200" cap="none" spc="0" normalizeH="0" baseline="0" noProof="0" dirty="0">
                <a:ln>
                  <a:noFill/>
                </a:ln>
                <a:solidFill>
                  <a:schemeClr val="dk1"/>
                </a:solidFill>
                <a:effectLst/>
                <a:uLnTx/>
                <a:uFillTx/>
                <a:latin typeface="Calibri" pitchFamily="34" charset="0"/>
                <a:ea typeface="+mn-ea"/>
                <a:cs typeface="+mn-cs"/>
              </a:rPr>
              <a:t>mailboxes</a:t>
            </a:r>
            <a:r>
              <a:rPr kumimoji="0" lang="en-US" sz="2000" b="1" i="0" u="none" strike="noStrike" kern="1200" cap="none" spc="0" normalizeH="0" baseline="0" noProof="0" dirty="0">
                <a:ln>
                  <a:noFill/>
                </a:ln>
                <a:solidFill>
                  <a:schemeClr val="dk1"/>
                </a:solidFill>
                <a:effectLst/>
                <a:uLnTx/>
                <a:uFillTx/>
                <a:latin typeface="Calibri" pitchFamily="34" charset="0"/>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rPr>
              <a:t>Thus, for two processes to communicate, one process sends a message to the appropriate mailbox and the other process picks up the message from the mailbox.</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A strength of the use of indirect addressing is that, by decoupling the sender and receiver, it allows for greater flexibility in the use of messages.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sp>
        <p:nvSpPr>
          <p:cNvPr id="10" name="Title 1"/>
          <p:cNvSpPr>
            <a:spLocks/>
          </p:cNvSpPr>
          <p:nvPr/>
        </p:nvSpPr>
        <p:spPr bwMode="auto">
          <a:xfrm>
            <a:off x="71407" y="3500438"/>
            <a:ext cx="3143272" cy="382568"/>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NZ" sz="2000" dirty="0">
                <a:solidFill>
                  <a:schemeClr val="bg1"/>
                </a:solidFill>
                <a:effectLst>
                  <a:outerShdw blurRad="38100" dist="38100" dir="2700000" algn="tl">
                    <a:srgbClr val="000000">
                      <a:alpha val="43137"/>
                    </a:srgbClr>
                  </a:outerShdw>
                </a:effectLst>
                <a:latin typeface="Calibri" pitchFamily="34" charset="0"/>
              </a:rPr>
              <a:t>Indirect Addressing:-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8286776" y="6429396"/>
            <a:ext cx="762000" cy="365125"/>
          </a:xfrm>
        </p:spPr>
        <p:txBody>
          <a:bodyPr/>
          <a:lstStyle/>
          <a:p>
            <a:fld id="{8721AD9F-4A2E-478F-ACDB-FC9429174183}" type="slidenum">
              <a:rPr lang="en-GB" smtClean="0"/>
              <a:pPr/>
              <a:t>61</a:t>
            </a:fld>
            <a:endParaRPr lang="en-GB"/>
          </a:p>
        </p:txBody>
      </p:sp>
      <p:sp>
        <p:nvSpPr>
          <p:cNvPr id="163842" name="Title 1"/>
          <p:cNvSpPr>
            <a:spLocks noGrp="1"/>
          </p:cNvSpPr>
          <p:nvPr>
            <p:ph type="title" idx="4294967295"/>
          </p:nvPr>
        </p:nvSpPr>
        <p:spPr>
          <a:xfrm>
            <a:off x="271490" y="0"/>
            <a:ext cx="8229600" cy="500063"/>
          </a:xfrm>
        </p:spPr>
        <p:style>
          <a:lnRef idx="3">
            <a:schemeClr val="lt1"/>
          </a:lnRef>
          <a:fillRef idx="1">
            <a:schemeClr val="accent5"/>
          </a:fillRef>
          <a:effectRef idx="1">
            <a:schemeClr val="accent5"/>
          </a:effectRef>
          <a:fontRef idx="minor">
            <a:schemeClr val="lt1"/>
          </a:fontRef>
        </p:style>
        <p:txBody>
          <a:bodyPr lIns="91440" rIns="91440" bIns="45720" anchor="ctr">
            <a:normAutofit/>
          </a:bodyPr>
          <a:lstStyle/>
          <a:p>
            <a:pPr algn="ctr"/>
            <a:r>
              <a:rPr lang="en-US" sz="2400" b="1" dirty="0">
                <a:effectLst>
                  <a:outerShdw blurRad="38100" dist="38100" dir="2700000" algn="tl">
                    <a:srgbClr val="000000">
                      <a:alpha val="43137"/>
                    </a:srgbClr>
                  </a:outerShdw>
                </a:effectLst>
                <a:latin typeface="+mj-lt"/>
              </a:rPr>
              <a:t>Indirect Process Communication</a:t>
            </a:r>
          </a:p>
        </p:txBody>
      </p:sp>
      <p:pic>
        <p:nvPicPr>
          <p:cNvPr id="163843" name="Content Placeholder 3" descr="Fig05_18.gif"/>
          <p:cNvPicPr>
            <a:picLocks noGrp="1" noChangeAspect="1"/>
          </p:cNvPicPr>
          <p:nvPr>
            <p:ph idx="4294967295"/>
          </p:nvPr>
        </p:nvPicPr>
        <p:blipFill>
          <a:blip r:embed="rId3"/>
          <a:srcRect/>
          <a:stretch>
            <a:fillRect/>
          </a:stretch>
        </p:blipFill>
        <p:spPr>
          <a:xfrm>
            <a:off x="2422525" y="714375"/>
            <a:ext cx="6721475" cy="5257800"/>
          </a:xfrm>
        </p:spPr>
      </p:pic>
      <p:pic>
        <p:nvPicPr>
          <p:cNvPr id="1026" name="Picture 2"/>
          <p:cNvPicPr>
            <a:picLocks noChangeAspect="1" noChangeArrowheads="1"/>
          </p:cNvPicPr>
          <p:nvPr/>
        </p:nvPicPr>
        <p:blipFill>
          <a:blip r:embed="rId4"/>
          <a:srcRect/>
          <a:stretch>
            <a:fillRect/>
          </a:stretch>
        </p:blipFill>
        <p:spPr bwMode="auto">
          <a:xfrm>
            <a:off x="1143000" y="800096"/>
            <a:ext cx="3440113" cy="233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5"/>
          <a:srcRect/>
          <a:stretch>
            <a:fillRect/>
          </a:stretch>
        </p:blipFill>
        <p:spPr bwMode="auto">
          <a:xfrm>
            <a:off x="4648200" y="800096"/>
            <a:ext cx="3419475" cy="233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6"/>
          <a:srcRect/>
          <a:stretch>
            <a:fillRect/>
          </a:stretch>
        </p:blipFill>
        <p:spPr bwMode="auto">
          <a:xfrm>
            <a:off x="1143000" y="3314696"/>
            <a:ext cx="3379788" cy="2589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9" name="Picture 5"/>
          <p:cNvPicPr>
            <a:picLocks noChangeAspect="1" noChangeArrowheads="1"/>
          </p:cNvPicPr>
          <p:nvPr/>
        </p:nvPicPr>
        <p:blipFill>
          <a:blip r:embed="rId7"/>
          <a:srcRect/>
          <a:stretch>
            <a:fillRect/>
          </a:stretch>
        </p:blipFill>
        <p:spPr bwMode="auto">
          <a:xfrm>
            <a:off x="4495800" y="3238496"/>
            <a:ext cx="3609975" cy="2549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5720" y="1"/>
            <a:ext cx="8229600" cy="500042"/>
          </a:xfrm>
        </p:spPr>
        <p:style>
          <a:lnRef idx="3">
            <a:schemeClr val="lt1"/>
          </a:lnRef>
          <a:fillRef idx="1">
            <a:schemeClr val="accent5"/>
          </a:fillRef>
          <a:effectRef idx="1">
            <a:schemeClr val="accent5"/>
          </a:effectRef>
          <a:fontRef idx="minor">
            <a:schemeClr val="lt1"/>
          </a:fontRef>
        </p:style>
        <p:txBody>
          <a:bodyPr lIns="91440" rIns="91440" bIns="45720" anchor="ctr">
            <a:normAutofit/>
          </a:bodyPr>
          <a:lstStyle/>
          <a:p>
            <a:pPr algn="ctr"/>
            <a:r>
              <a:rPr lang="en-US" sz="2600" b="1" dirty="0">
                <a:effectLst>
                  <a:outerShdw blurRad="38100" dist="38100" dir="2700000" algn="tl">
                    <a:srgbClr val="000000">
                      <a:alpha val="43137"/>
                    </a:srgbClr>
                  </a:outerShdw>
                </a:effectLst>
                <a:latin typeface="+mj-lt"/>
              </a:rPr>
              <a:t>Indirect Process Communication</a:t>
            </a:r>
          </a:p>
        </p:txBody>
      </p:sp>
      <p:sp>
        <p:nvSpPr>
          <p:cNvPr id="165891" name="Rectangle 3"/>
          <p:cNvSpPr>
            <a:spLocks noGrp="1"/>
          </p:cNvSpPr>
          <p:nvPr>
            <p:ph idx="1"/>
          </p:nvPr>
        </p:nvSpPr>
        <p:spPr>
          <a:xfrm>
            <a:off x="0" y="642918"/>
            <a:ext cx="9144000" cy="5929354"/>
          </a:xfrm>
        </p:spPr>
        <p:style>
          <a:lnRef idx="2">
            <a:schemeClr val="accent5"/>
          </a:lnRef>
          <a:fillRef idx="1">
            <a:schemeClr val="lt1"/>
          </a:fillRef>
          <a:effectRef idx="0">
            <a:schemeClr val="accent5"/>
          </a:effectRef>
          <a:fontRef idx="minor">
            <a:schemeClr val="dk1"/>
          </a:fontRef>
        </p:style>
        <p:txBody>
          <a:bodyPr>
            <a:noAutofit/>
          </a:bodyPr>
          <a:lstStyle/>
          <a:p>
            <a:r>
              <a:rPr lang="en-US" sz="2000" dirty="0">
                <a:latin typeface="Calibri" pitchFamily="34" charset="0"/>
              </a:rPr>
              <a:t>The relationship between senders and receivers can be one-to-one, many-to-one, one-to-many, or many-to-many (Figure 5.18)</a:t>
            </a:r>
            <a:endParaRPr lang="en-NZ" sz="2000" b="1" dirty="0">
              <a:latin typeface="Calibri" pitchFamily="34" charset="0"/>
            </a:endParaRPr>
          </a:p>
          <a:p>
            <a:pPr>
              <a:lnSpc>
                <a:spcPct val="80000"/>
              </a:lnSpc>
            </a:pPr>
            <a:r>
              <a:rPr lang="en-NZ" sz="2000" b="1" dirty="0">
                <a:latin typeface="Calibri" pitchFamily="34" charset="0"/>
              </a:rPr>
              <a:t>1) A one-to-one relationship </a:t>
            </a:r>
          </a:p>
          <a:p>
            <a:pPr lvl="1">
              <a:lnSpc>
                <a:spcPct val="80000"/>
              </a:lnSpc>
            </a:pPr>
            <a:r>
              <a:rPr lang="en-NZ" sz="2000" b="1" dirty="0">
                <a:latin typeface="Calibri" pitchFamily="34" charset="0"/>
              </a:rPr>
              <a:t> </a:t>
            </a:r>
            <a:r>
              <a:rPr lang="en-NZ" sz="2000" dirty="0">
                <a:latin typeface="Calibri" pitchFamily="34" charset="0"/>
              </a:rPr>
              <a:t>allows a private communications link to be set up between two processes. </a:t>
            </a:r>
          </a:p>
          <a:p>
            <a:pPr lvl="1">
              <a:lnSpc>
                <a:spcPct val="80000"/>
              </a:lnSpc>
            </a:pPr>
            <a:r>
              <a:rPr lang="en-NZ" sz="2000" dirty="0">
                <a:latin typeface="Calibri" pitchFamily="34" charset="0"/>
              </a:rPr>
              <a:t>This insulates their interaction from erroneous interference from other processes.</a:t>
            </a:r>
          </a:p>
          <a:p>
            <a:pPr>
              <a:lnSpc>
                <a:spcPct val="80000"/>
              </a:lnSpc>
            </a:pPr>
            <a:endParaRPr lang="en-NZ" sz="2000" dirty="0">
              <a:latin typeface="Calibri" pitchFamily="34" charset="0"/>
            </a:endParaRPr>
          </a:p>
          <a:p>
            <a:pPr>
              <a:lnSpc>
                <a:spcPct val="80000"/>
              </a:lnSpc>
            </a:pPr>
            <a:r>
              <a:rPr lang="en-NZ" sz="2000" b="1" dirty="0">
                <a:latin typeface="Calibri" pitchFamily="34" charset="0"/>
              </a:rPr>
              <a:t>2) A many-to-one relationship is useful for client/server interaction;</a:t>
            </a:r>
          </a:p>
          <a:p>
            <a:pPr lvl="1">
              <a:lnSpc>
                <a:spcPct val="80000"/>
              </a:lnSpc>
            </a:pPr>
            <a:r>
              <a:rPr lang="en-NZ" sz="2000" dirty="0">
                <a:latin typeface="Calibri" pitchFamily="34" charset="0"/>
              </a:rPr>
              <a:t> one process provides service to a number of other processes. </a:t>
            </a:r>
          </a:p>
          <a:p>
            <a:pPr lvl="1">
              <a:lnSpc>
                <a:spcPct val="80000"/>
              </a:lnSpc>
            </a:pPr>
            <a:r>
              <a:rPr lang="en-NZ" sz="2000" dirty="0">
                <a:latin typeface="Calibri" pitchFamily="34" charset="0"/>
              </a:rPr>
              <a:t> In this case, the mailbox is often referred to as a </a:t>
            </a:r>
            <a:r>
              <a:rPr lang="en-NZ" sz="2000" i="1" dirty="0">
                <a:latin typeface="Calibri" pitchFamily="34" charset="0"/>
              </a:rPr>
              <a:t>port.</a:t>
            </a:r>
          </a:p>
          <a:p>
            <a:pPr>
              <a:lnSpc>
                <a:spcPct val="80000"/>
              </a:lnSpc>
            </a:pPr>
            <a:endParaRPr lang="en-NZ" sz="2000" b="1" dirty="0">
              <a:latin typeface="Calibri" pitchFamily="34" charset="0"/>
            </a:endParaRPr>
          </a:p>
          <a:p>
            <a:pPr>
              <a:lnSpc>
                <a:spcPct val="80000"/>
              </a:lnSpc>
            </a:pPr>
            <a:r>
              <a:rPr lang="en-NZ" sz="2000" b="1" dirty="0">
                <a:latin typeface="Calibri" pitchFamily="34" charset="0"/>
              </a:rPr>
              <a:t>3) A one-to-many relationship allows for one sender and multiple receivers; </a:t>
            </a:r>
          </a:p>
          <a:p>
            <a:pPr lvl="1">
              <a:lnSpc>
                <a:spcPct val="80000"/>
              </a:lnSpc>
            </a:pPr>
            <a:r>
              <a:rPr lang="en-NZ" sz="2000" b="1" dirty="0">
                <a:latin typeface="Calibri" pitchFamily="34" charset="0"/>
              </a:rPr>
              <a:t> </a:t>
            </a:r>
            <a:r>
              <a:rPr lang="en-NZ" sz="2000" dirty="0">
                <a:latin typeface="Calibri" pitchFamily="34" charset="0"/>
              </a:rPr>
              <a:t>it is useful for applications where a message or some information is to be broadcast to a set of processes.</a:t>
            </a:r>
          </a:p>
          <a:p>
            <a:pPr>
              <a:lnSpc>
                <a:spcPct val="80000"/>
              </a:lnSpc>
            </a:pPr>
            <a:endParaRPr lang="en-NZ" sz="2000" dirty="0">
              <a:latin typeface="Calibri" pitchFamily="34" charset="0"/>
            </a:endParaRPr>
          </a:p>
          <a:p>
            <a:pPr>
              <a:lnSpc>
                <a:spcPct val="80000"/>
              </a:lnSpc>
            </a:pPr>
            <a:r>
              <a:rPr lang="en-NZ" sz="2000" b="1" dirty="0">
                <a:latin typeface="Calibri" pitchFamily="34" charset="0"/>
              </a:rPr>
              <a:t>4) A many-to-many relationship </a:t>
            </a:r>
          </a:p>
          <a:p>
            <a:pPr lvl="1">
              <a:lnSpc>
                <a:spcPct val="80000"/>
              </a:lnSpc>
            </a:pPr>
            <a:r>
              <a:rPr lang="en-NZ" sz="2000" dirty="0">
                <a:latin typeface="Calibri" pitchFamily="34" charset="0"/>
              </a:rPr>
              <a:t>allows multiple server processes to provide concurrent service to multiple clients.</a:t>
            </a:r>
          </a:p>
          <a:p>
            <a:pPr>
              <a:lnSpc>
                <a:spcPct val="80000"/>
              </a:lnSpc>
            </a:pPr>
            <a:endParaRPr lang="en-US" sz="2000" dirty="0">
              <a:latin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62</a:t>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5720" y="1"/>
            <a:ext cx="8229600" cy="500042"/>
          </a:xfrm>
        </p:spPr>
        <p:style>
          <a:lnRef idx="3">
            <a:schemeClr val="lt1"/>
          </a:lnRef>
          <a:fillRef idx="1">
            <a:schemeClr val="accent5"/>
          </a:fillRef>
          <a:effectRef idx="1">
            <a:schemeClr val="accent5"/>
          </a:effectRef>
          <a:fontRef idx="minor">
            <a:schemeClr val="lt1"/>
          </a:fontRef>
        </p:style>
        <p:txBody>
          <a:bodyPr lIns="91440" rIns="91440" bIns="45720" anchor="ctr">
            <a:normAutofit/>
          </a:bodyPr>
          <a:lstStyle/>
          <a:p>
            <a:pPr algn="ctr"/>
            <a:r>
              <a:rPr lang="en-US" sz="2600" b="1" dirty="0">
                <a:effectLst>
                  <a:outerShdw blurRad="38100" dist="38100" dir="2700000" algn="tl">
                    <a:srgbClr val="000000">
                      <a:alpha val="43137"/>
                    </a:srgbClr>
                  </a:outerShdw>
                </a:effectLst>
                <a:latin typeface="+mj-lt"/>
              </a:rPr>
              <a:t>Indirect Process Communication</a:t>
            </a:r>
          </a:p>
        </p:txBody>
      </p:sp>
      <p:sp>
        <p:nvSpPr>
          <p:cNvPr id="166915" name="Rectangle 3"/>
          <p:cNvSpPr>
            <a:spLocks noGrp="1"/>
          </p:cNvSpPr>
          <p:nvPr>
            <p:ph idx="1"/>
          </p:nvPr>
        </p:nvSpPr>
        <p:spPr>
          <a:xfrm>
            <a:off x="71406" y="693737"/>
            <a:ext cx="9072594" cy="4664089"/>
          </a:xfrm>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NZ" sz="2000" dirty="0">
                <a:latin typeface="Calibri" pitchFamily="34" charset="0"/>
              </a:rPr>
              <a:t>The association of processes to mailboxes can be either static or dynamic. </a:t>
            </a:r>
          </a:p>
          <a:p>
            <a:r>
              <a:rPr lang="en-NZ" sz="2000" dirty="0">
                <a:latin typeface="Calibri" pitchFamily="34" charset="0"/>
              </a:rPr>
              <a:t>Ports are often statically associated with a particular process; that is, the port is created and assigned to the process permanently.</a:t>
            </a:r>
          </a:p>
          <a:p>
            <a:pPr lvl="1"/>
            <a:r>
              <a:rPr lang="en-NZ" sz="2000" dirty="0">
                <a:latin typeface="Calibri" pitchFamily="34" charset="0"/>
              </a:rPr>
              <a:t> Similarly, a one-to-one relationship  is typically defined statically and permanently. </a:t>
            </a:r>
          </a:p>
          <a:p>
            <a:pPr lvl="1"/>
            <a:r>
              <a:rPr lang="en-NZ" sz="2000" dirty="0">
                <a:latin typeface="Calibri" pitchFamily="34" charset="0"/>
              </a:rPr>
              <a:t>When there are many senders, the association of a sender to a mailbox may occur dynamically. </a:t>
            </a:r>
          </a:p>
          <a:p>
            <a:pPr lvl="1"/>
            <a:r>
              <a:rPr lang="en-NZ" sz="2000" dirty="0">
                <a:latin typeface="Calibri" pitchFamily="34" charset="0"/>
              </a:rPr>
              <a:t>Primitives such as connect and disconnect may be used for this purpose.</a:t>
            </a:r>
          </a:p>
          <a:p>
            <a:r>
              <a:rPr lang="en-NZ" sz="2000" dirty="0">
                <a:latin typeface="Calibri" pitchFamily="34" charset="0"/>
              </a:rPr>
              <a:t>A related issue has to do with the ownership of a mailbox. In the case of a port, it is typically owned by and created by the receiving process. Thus, when the process is destroyed, the port is also destroyed.</a:t>
            </a:r>
          </a:p>
          <a:p>
            <a:r>
              <a:rPr lang="en-NZ" sz="2000" dirty="0">
                <a:latin typeface="Calibri" pitchFamily="34" charset="0"/>
              </a:rPr>
              <a:t>For the general mailbox case, the OS may offer a create-mailbox service. Such mailboxes can be viewed either as being owned by the creating process.</a:t>
            </a:r>
          </a:p>
          <a:p>
            <a:r>
              <a:rPr lang="en-NZ" sz="2000" dirty="0">
                <a:latin typeface="Calibri" pitchFamily="34" charset="0"/>
              </a:rPr>
              <a:t>They can be terminate with the process, or else as being owned by the OS.</a:t>
            </a:r>
          </a:p>
          <a:p>
            <a:endParaRPr lang="en-NZ" sz="2000" dirty="0">
              <a:latin typeface="Calibri" pitchFamily="34" charset="0"/>
            </a:endParaRPr>
          </a:p>
          <a:p>
            <a:endParaRPr lang="en-NZ" sz="2000" dirty="0">
              <a:latin typeface="Calibri" pitchFamily="34" charset="0"/>
            </a:endParaRPr>
          </a:p>
          <a:p>
            <a:endParaRPr lang="en-NZ" sz="2000" dirty="0">
              <a:latin typeface="Calibri" pitchFamily="34" charset="0"/>
            </a:endParaRPr>
          </a:p>
          <a:p>
            <a:endParaRPr lang="en-NZ" sz="2000" dirty="0">
              <a:latin typeface="Calibri" pitchFamily="34" charset="0"/>
            </a:endParaRPr>
          </a:p>
          <a:p>
            <a:endParaRPr lang="en-US" sz="2000" dirty="0">
              <a:latin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71414"/>
            <a:ext cx="8229600" cy="428628"/>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General Message Format</a:t>
            </a:r>
          </a:p>
        </p:txBody>
      </p:sp>
      <p:pic>
        <p:nvPicPr>
          <p:cNvPr id="69635" name="Content Placeholder 3" descr="Fig05_19.gif"/>
          <p:cNvPicPr>
            <a:picLocks noGrp="1" noChangeAspect="1"/>
          </p:cNvPicPr>
          <p:nvPr>
            <p:ph idx="1"/>
          </p:nvPr>
        </p:nvPicPr>
        <p:blipFill>
          <a:blip r:embed="rId3"/>
          <a:srcRect/>
          <a:stretch>
            <a:fillRect/>
          </a:stretch>
        </p:blipFill>
        <p:spPr>
          <a:xfrm>
            <a:off x="285720" y="571480"/>
            <a:ext cx="8501122" cy="6134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64</a:t>
            </a:fld>
            <a:endParaRPr lang="en-GB"/>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1414"/>
            <a:ext cx="8229600" cy="428628"/>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General Message Format</a:t>
            </a:r>
          </a:p>
        </p:txBody>
      </p:sp>
      <p:sp>
        <p:nvSpPr>
          <p:cNvPr id="3" name="Content Placeholder 2"/>
          <p:cNvSpPr>
            <a:spLocks noGrp="1"/>
          </p:cNvSpPr>
          <p:nvPr>
            <p:ph idx="1"/>
          </p:nvPr>
        </p:nvSpPr>
        <p:spPr>
          <a:xfrm>
            <a:off x="71406" y="642918"/>
            <a:ext cx="8929718" cy="5715040"/>
          </a:xfrm>
        </p:spPr>
        <p:style>
          <a:lnRef idx="2">
            <a:schemeClr val="accent5"/>
          </a:lnRef>
          <a:fillRef idx="1">
            <a:schemeClr val="lt1"/>
          </a:fillRef>
          <a:effectRef idx="0">
            <a:schemeClr val="accent5"/>
          </a:effectRef>
          <a:fontRef idx="minor">
            <a:schemeClr val="dk1"/>
          </a:fontRef>
        </p:style>
        <p:txBody>
          <a:bodyPr>
            <a:normAutofit/>
          </a:bodyPr>
          <a:lstStyle/>
          <a:p>
            <a:r>
              <a:rPr lang="en-NZ" sz="2000" dirty="0">
                <a:latin typeface="Calibri" pitchFamily="34" charset="0"/>
              </a:rPr>
              <a:t>The format of the message depends on the objectives of the messaging facility and whether the facility runs on a single computer or on a distributed system.</a:t>
            </a:r>
          </a:p>
          <a:p>
            <a:endParaRPr lang="en-NZ" sz="2000" dirty="0">
              <a:latin typeface="Calibri" pitchFamily="34" charset="0"/>
            </a:endParaRPr>
          </a:p>
          <a:p>
            <a:r>
              <a:rPr lang="en-NZ" sz="2000" dirty="0">
                <a:latin typeface="Calibri" pitchFamily="34" charset="0"/>
              </a:rPr>
              <a:t>This is a typical message format for operating systems that support variable-length messages.</a:t>
            </a:r>
          </a:p>
          <a:p>
            <a:endParaRPr lang="en-NZ" sz="2000" dirty="0">
              <a:latin typeface="Calibri" pitchFamily="34" charset="0"/>
            </a:endParaRPr>
          </a:p>
          <a:p>
            <a:r>
              <a:rPr lang="en-NZ" sz="2000" dirty="0">
                <a:latin typeface="Calibri" pitchFamily="34" charset="0"/>
              </a:rPr>
              <a:t>The message is divided into two parts: </a:t>
            </a:r>
          </a:p>
          <a:p>
            <a:pPr lvl="1"/>
            <a:r>
              <a:rPr lang="en-NZ" sz="2000" b="1" dirty="0">
                <a:latin typeface="Calibri" pitchFamily="34" charset="0"/>
              </a:rPr>
              <a:t>a header</a:t>
            </a:r>
            <a:r>
              <a:rPr lang="en-NZ" sz="2000" dirty="0">
                <a:latin typeface="Calibri" pitchFamily="34" charset="0"/>
              </a:rPr>
              <a:t>, which contains information about the message. </a:t>
            </a:r>
          </a:p>
          <a:p>
            <a:pPr lvl="2">
              <a:buFontTx/>
              <a:buChar char="•"/>
            </a:pPr>
            <a:r>
              <a:rPr lang="en-NZ" sz="2000" dirty="0">
                <a:latin typeface="Calibri" pitchFamily="34" charset="0"/>
              </a:rPr>
              <a:t> The header may contain an identification of the source and intended destination of the message, a length field, and a type field to discriminate among various types of messages.</a:t>
            </a:r>
          </a:p>
          <a:p>
            <a:pPr lvl="2">
              <a:buFontTx/>
              <a:buChar char="•"/>
            </a:pPr>
            <a:r>
              <a:rPr lang="en-NZ" sz="2000" dirty="0">
                <a:latin typeface="Calibri" pitchFamily="34" charset="0"/>
              </a:rPr>
              <a:t>additional control information, e.g. pointer field so a linked list of messages can be created; a sequence number, to keep track of the number and order of messages passed between source and destination; and a priority field.</a:t>
            </a:r>
          </a:p>
          <a:p>
            <a:pPr lvl="1"/>
            <a:r>
              <a:rPr lang="en-NZ" sz="2000" b="1" dirty="0">
                <a:latin typeface="Calibri" pitchFamily="34" charset="0"/>
              </a:rPr>
              <a:t>a body</a:t>
            </a:r>
            <a:r>
              <a:rPr lang="en-NZ" sz="2000" dirty="0">
                <a:latin typeface="Calibri" pitchFamily="34" charset="0"/>
              </a:rPr>
              <a:t>, which contains the actual contents of the message.</a:t>
            </a:r>
          </a:p>
          <a:p>
            <a:endParaRPr lang="en-US" sz="2000" dirty="0">
              <a:latin typeface="Calibri" pitchFamily="34" charset="0"/>
            </a:endParaRPr>
          </a:p>
          <a:p>
            <a:endParaRPr lang="en-US" sz="20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
            <a:ext cx="8229600" cy="428628"/>
          </a:xfrm>
        </p:spPr>
        <p:style>
          <a:lnRef idx="3">
            <a:schemeClr val="lt1"/>
          </a:lnRef>
          <a:fillRef idx="1">
            <a:schemeClr val="accent5"/>
          </a:fillRef>
          <a:effectRef idx="1">
            <a:schemeClr val="accent5"/>
          </a:effectRef>
          <a:fontRef idx="minor">
            <a:schemeClr val="lt1"/>
          </a:fontRef>
        </p:style>
        <p:txBody>
          <a:bodyPr>
            <a:normAutofit/>
          </a:bodyPr>
          <a:lstStyle/>
          <a:p>
            <a:pPr algn="ctr"/>
            <a:r>
              <a:rPr lang="en-US" sz="2200" b="1" dirty="0">
                <a:effectLst>
                  <a:outerShdw blurRad="38100" dist="38100" dir="2700000" algn="tl">
                    <a:srgbClr val="000000">
                      <a:alpha val="43137"/>
                    </a:srgbClr>
                  </a:outerShdw>
                </a:effectLst>
                <a:latin typeface="+mj-lt"/>
              </a:rPr>
              <a:t>Queuing Discipline</a:t>
            </a:r>
          </a:p>
        </p:txBody>
      </p:sp>
      <p:sp>
        <p:nvSpPr>
          <p:cNvPr id="3" name="Content Placeholder 2"/>
          <p:cNvSpPr>
            <a:spLocks noGrp="1"/>
          </p:cNvSpPr>
          <p:nvPr>
            <p:ph idx="1"/>
          </p:nvPr>
        </p:nvSpPr>
        <p:spPr>
          <a:xfrm>
            <a:off x="71438" y="785794"/>
            <a:ext cx="8929718" cy="3286148"/>
          </a:xfrm>
        </p:spPr>
        <p:style>
          <a:lnRef idx="2">
            <a:schemeClr val="accent5"/>
          </a:lnRef>
          <a:fillRef idx="1">
            <a:schemeClr val="lt1"/>
          </a:fillRef>
          <a:effectRef idx="0">
            <a:schemeClr val="accent5"/>
          </a:effectRef>
          <a:fontRef idx="minor">
            <a:schemeClr val="dk1"/>
          </a:fontRef>
        </p:style>
        <p:txBody>
          <a:bodyPr>
            <a:noAutofit/>
          </a:bodyPr>
          <a:lstStyle/>
          <a:p>
            <a:r>
              <a:rPr lang="en-US" sz="2200" dirty="0">
                <a:latin typeface="Calibri" pitchFamily="34" charset="0"/>
              </a:rPr>
              <a:t>The simplest queuing discipline is first-in-first-out,</a:t>
            </a:r>
          </a:p>
          <a:p>
            <a:r>
              <a:rPr lang="en-US" sz="2200" dirty="0">
                <a:latin typeface="Calibri" pitchFamily="34" charset="0"/>
              </a:rPr>
              <a:t>But this may not be sufficient if some messages are more urgent than others.</a:t>
            </a:r>
          </a:p>
          <a:p>
            <a:r>
              <a:rPr lang="en-US" sz="2200" dirty="0">
                <a:latin typeface="Calibri" pitchFamily="34" charset="0"/>
              </a:rPr>
              <a:t> An alternative is to allow the specifying of message priority, on the basis of message type or by designation by the sender.</a:t>
            </a:r>
          </a:p>
          <a:p>
            <a:r>
              <a:rPr lang="en-US" sz="2200" dirty="0">
                <a:latin typeface="Calibri" pitchFamily="34" charset="0"/>
              </a:rPr>
              <a:t>Another alternative is to allow the receiver to inspect the message queue and select which message to receive next.</a:t>
            </a:r>
          </a:p>
        </p:txBody>
      </p:sp>
      <p:sp>
        <p:nvSpPr>
          <p:cNvPr id="5" name="Slide Number Placeholder 4"/>
          <p:cNvSpPr>
            <a:spLocks noGrp="1"/>
          </p:cNvSpPr>
          <p:nvPr>
            <p:ph type="sldNum" sz="quarter" idx="12"/>
          </p:nvPr>
        </p:nvSpPr>
        <p:spPr/>
        <p:txBody>
          <a:bodyPr/>
          <a:lstStyle/>
          <a:p>
            <a:fld id="{8721AD9F-4A2E-478F-ACDB-FC9429174183}" type="slidenum">
              <a:rPr lang="en-GB" smtClean="0"/>
              <a:pPr/>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57158" y="0"/>
            <a:ext cx="8229600" cy="489790"/>
          </a:xfrm>
        </p:spPr>
        <p:style>
          <a:lnRef idx="3">
            <a:schemeClr val="lt1"/>
          </a:lnRef>
          <a:fillRef idx="1">
            <a:schemeClr val="accent5"/>
          </a:fillRef>
          <a:effectRef idx="1">
            <a:schemeClr val="accent5"/>
          </a:effectRef>
          <a:fontRef idx="minor">
            <a:schemeClr val="lt1"/>
          </a:fontRef>
        </p:style>
        <p:txBody>
          <a:bodyPr>
            <a:normAutofit/>
          </a:bodyPr>
          <a:lstStyle/>
          <a:p>
            <a:pPr algn="ctr"/>
            <a:r>
              <a:rPr lang="en-US" sz="2400" b="1" dirty="0">
                <a:effectLst>
                  <a:outerShdw blurRad="38100" dist="38100" dir="2700000" algn="tl">
                    <a:srgbClr val="000000">
                      <a:alpha val="43137"/>
                    </a:srgbClr>
                  </a:outerShdw>
                </a:effectLst>
                <a:latin typeface="+mj-lt"/>
              </a:rPr>
              <a:t>Mutual Exclusion Using Messages</a:t>
            </a:r>
          </a:p>
        </p:txBody>
      </p:sp>
      <p:pic>
        <p:nvPicPr>
          <p:cNvPr id="70659" name="Content Placeholder 3" descr="Fig05_20.gif"/>
          <p:cNvPicPr>
            <a:picLocks noGrp="1" noChangeAspect="1"/>
          </p:cNvPicPr>
          <p:nvPr>
            <p:ph idx="1"/>
          </p:nvPr>
        </p:nvPicPr>
        <p:blipFill>
          <a:blip r:embed="rId3"/>
          <a:srcRect/>
          <a:stretch>
            <a:fillRect/>
          </a:stretch>
        </p:blipFill>
        <p:spPr>
          <a:xfrm>
            <a:off x="0" y="500042"/>
            <a:ext cx="9144000" cy="60722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67</a:t>
            </a:fld>
            <a:endParaRPr lang="en-GB"/>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57158" y="-24"/>
            <a:ext cx="5214974" cy="285752"/>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400" b="1" dirty="0">
                <a:latin typeface="+mj-lt"/>
              </a:rPr>
              <a:t>Producer/Consumer Messages</a:t>
            </a:r>
          </a:p>
        </p:txBody>
      </p:sp>
      <p:pic>
        <p:nvPicPr>
          <p:cNvPr id="71683" name="Content Placeholder 3" descr="Fig05_21.gif"/>
          <p:cNvPicPr>
            <a:picLocks noGrp="1" noChangeAspect="1"/>
          </p:cNvPicPr>
          <p:nvPr>
            <p:ph idx="1"/>
          </p:nvPr>
        </p:nvPicPr>
        <p:blipFill>
          <a:blip r:embed="rId3"/>
          <a:srcRect/>
          <a:stretch>
            <a:fillRect/>
          </a:stretch>
        </p:blipFill>
        <p:spPr>
          <a:xfrm>
            <a:off x="0" y="928670"/>
            <a:ext cx="9144000" cy="5929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68</a:t>
            </a:fld>
            <a:endParaRPr lang="en-GB"/>
          </a:p>
        </p:txBody>
      </p:sp>
      <p:sp>
        <p:nvSpPr>
          <p:cNvPr id="6" name="Rectangle 5"/>
          <p:cNvSpPr/>
          <p:nvPr/>
        </p:nvSpPr>
        <p:spPr>
          <a:xfrm>
            <a:off x="0" y="285728"/>
            <a:ext cx="9144000"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dirty="0">
                <a:effectLst>
                  <a:outerShdw blurRad="38100" dist="38100" dir="2700000" algn="tl">
                    <a:srgbClr val="000000">
                      <a:alpha val="43137"/>
                    </a:srgbClr>
                  </a:outerShdw>
                </a:effectLst>
                <a:latin typeface="Calibri" pitchFamily="34" charset="0"/>
              </a:rPr>
              <a:t>Q-14: Describe inter process communication using message passing? Give a solution to the Producer / Consumer problem using message passing.                                                        </a:t>
            </a:r>
            <a:r>
              <a:rPr lang="en-US" b="1" dirty="0">
                <a:effectLst>
                  <a:outerShdw blurRad="38100" dist="38100" dir="2700000" algn="tl">
                    <a:srgbClr val="000000">
                      <a:alpha val="43137"/>
                    </a:srgbClr>
                  </a:outerShdw>
                </a:effectLst>
                <a:latin typeface="Calibri" pitchFamily="34" charset="0"/>
              </a:rPr>
              <a:t>07</a:t>
            </a:r>
            <a:endParaRPr lang="en-US" dirty="0">
              <a:effectLst>
                <a:outerShdw blurRad="38100" dist="38100" dir="2700000" algn="tl">
                  <a:srgbClr val="000000">
                    <a:alpha val="43137"/>
                  </a:srgbClr>
                </a:outerShdw>
              </a:effectLst>
              <a:latin typeface="Calibri" pitchFamily="34"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571480"/>
            <a:ext cx="8929718" cy="5500726"/>
          </a:xfrm>
        </p:spPr>
        <p:style>
          <a:lnRef idx="2">
            <a:schemeClr val="accent5"/>
          </a:lnRef>
          <a:fillRef idx="1">
            <a:schemeClr val="lt1"/>
          </a:fillRef>
          <a:effectRef idx="0">
            <a:schemeClr val="accent5"/>
          </a:effectRef>
          <a:fontRef idx="minor">
            <a:schemeClr val="dk1"/>
          </a:fontRef>
        </p:style>
        <p:txBody>
          <a:bodyPr>
            <a:noAutofit/>
          </a:bodyPr>
          <a:lstStyle/>
          <a:p>
            <a:r>
              <a:rPr lang="en-NZ" sz="2000" dirty="0">
                <a:latin typeface="Calibri" pitchFamily="34" charset="0"/>
              </a:rPr>
              <a:t>This is an example of the use of message passing to the bounded-buffer producer/consumer problem.</a:t>
            </a:r>
          </a:p>
          <a:p>
            <a:r>
              <a:rPr lang="en-NZ" sz="2000" dirty="0">
                <a:latin typeface="Calibri" pitchFamily="34" charset="0"/>
              </a:rPr>
              <a:t>This program takes advantage of the ability of message passing to be used to pass data in addition to signals.</a:t>
            </a:r>
          </a:p>
          <a:p>
            <a:r>
              <a:rPr lang="en-NZ" sz="2000" dirty="0">
                <a:latin typeface="Calibri" pitchFamily="34" charset="0"/>
              </a:rPr>
              <a:t>Two mailboxes are used. </a:t>
            </a:r>
          </a:p>
          <a:p>
            <a:pPr lvl="1"/>
            <a:r>
              <a:rPr lang="en-NZ" sz="2000" dirty="0">
                <a:latin typeface="Calibri" pitchFamily="34" charset="0"/>
              </a:rPr>
              <a:t>As the producer generates data, it is sent as messages to the mailbox </a:t>
            </a:r>
            <a:r>
              <a:rPr lang="en-NZ" sz="2000" dirty="0" err="1">
                <a:latin typeface="Calibri" pitchFamily="34" charset="0"/>
              </a:rPr>
              <a:t>mayconsume</a:t>
            </a:r>
            <a:r>
              <a:rPr lang="en-NZ" sz="2000" dirty="0">
                <a:latin typeface="Calibri" pitchFamily="34" charset="0"/>
              </a:rPr>
              <a:t>. </a:t>
            </a:r>
          </a:p>
          <a:p>
            <a:pPr lvl="1"/>
            <a:r>
              <a:rPr lang="en-NZ" sz="2000" dirty="0">
                <a:latin typeface="Calibri" pitchFamily="34" charset="0"/>
              </a:rPr>
              <a:t>As long as there is at least one message in that mailbox, the consumer can consume. </a:t>
            </a:r>
          </a:p>
          <a:p>
            <a:r>
              <a:rPr lang="en-NZ" sz="2000" dirty="0">
                <a:latin typeface="Calibri" pitchFamily="34" charset="0"/>
              </a:rPr>
              <a:t>Hence </a:t>
            </a:r>
            <a:r>
              <a:rPr lang="en-NZ" sz="2000" dirty="0" err="1">
                <a:latin typeface="Calibri" pitchFamily="34" charset="0"/>
              </a:rPr>
              <a:t>mayconsume</a:t>
            </a:r>
            <a:r>
              <a:rPr lang="en-NZ" sz="2000" dirty="0">
                <a:latin typeface="Calibri" pitchFamily="34" charset="0"/>
              </a:rPr>
              <a:t> serves as the buffer; the data in the buffer are organized as a queue of messages.</a:t>
            </a:r>
          </a:p>
          <a:p>
            <a:r>
              <a:rPr lang="en-NZ" sz="2000" dirty="0">
                <a:latin typeface="Calibri" pitchFamily="34" charset="0"/>
              </a:rPr>
              <a:t>The “size” of the buffer is determined by the global variable capacity.  Initially, the mailbox </a:t>
            </a:r>
            <a:r>
              <a:rPr lang="en-NZ" sz="2000" dirty="0" err="1">
                <a:latin typeface="Calibri" pitchFamily="34" charset="0"/>
              </a:rPr>
              <a:t>mayproduce</a:t>
            </a:r>
            <a:r>
              <a:rPr lang="en-NZ" sz="2000" dirty="0">
                <a:latin typeface="Calibri" pitchFamily="34" charset="0"/>
              </a:rPr>
              <a:t> is filled with a number of null messages equal to the capacity of the buffer. </a:t>
            </a:r>
          </a:p>
          <a:p>
            <a:r>
              <a:rPr lang="en-NZ" sz="2000" dirty="0">
                <a:latin typeface="Calibri" pitchFamily="34" charset="0"/>
              </a:rPr>
              <a:t>The number of messages in </a:t>
            </a:r>
            <a:r>
              <a:rPr lang="en-NZ" sz="2000" dirty="0" err="1">
                <a:latin typeface="Calibri" pitchFamily="34" charset="0"/>
              </a:rPr>
              <a:t>mayproduce</a:t>
            </a:r>
            <a:r>
              <a:rPr lang="en-NZ" sz="2000" dirty="0">
                <a:latin typeface="Calibri" pitchFamily="34" charset="0"/>
              </a:rPr>
              <a:t> shrinks with each production and grows with each consumption.</a:t>
            </a:r>
            <a:endParaRPr lang="en-US" sz="2000" dirty="0">
              <a:latin typeface="Calibri" pitchFamily="34" charset="0"/>
            </a:endParaRPr>
          </a:p>
          <a:p>
            <a:endParaRPr lang="en-US" sz="20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69</a:t>
            </a:fld>
            <a:endParaRPr lang="en-GB"/>
          </a:p>
        </p:txBody>
      </p:sp>
      <p:sp>
        <p:nvSpPr>
          <p:cNvPr id="6" name="Title 1"/>
          <p:cNvSpPr txBox="1">
            <a:spLocks/>
          </p:cNvSpPr>
          <p:nvPr/>
        </p:nvSpPr>
        <p:spPr>
          <a:xfrm>
            <a:off x="357158" y="-24"/>
            <a:ext cx="822960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mj-lt"/>
                <a:ea typeface="+mn-ea"/>
                <a:cs typeface="+mn-cs"/>
              </a:rPr>
              <a:t>Producer/Consumer Messages</a:t>
            </a:r>
            <a:endParaRPr kumimoji="0" 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7" name="Rectangle 6"/>
          <p:cNvSpPr/>
          <p:nvPr/>
        </p:nvSpPr>
        <p:spPr>
          <a:xfrm>
            <a:off x="500034" y="6286520"/>
            <a:ext cx="200023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dirty="0">
                <a:effectLst>
                  <a:outerShdw blurRad="38100" dist="38100" dir="2700000" algn="tl">
                    <a:srgbClr val="000000">
                      <a:alpha val="43137"/>
                    </a:srgbClr>
                  </a:outerShdw>
                </a:effectLst>
                <a:latin typeface="Calibri" pitchFamily="34" charset="0"/>
              </a:rPr>
              <a:t>Q-14: 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85804" y="642918"/>
            <a:ext cx="8229600" cy="4071966"/>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a:buFont typeface="Arial" charset="0"/>
              <a:buNone/>
            </a:pPr>
            <a:r>
              <a:rPr lang="en-US" dirty="0"/>
              <a:t>Process P1			Process P2</a:t>
            </a:r>
          </a:p>
          <a:p>
            <a:pPr>
              <a:buFont typeface="Arial" charset="0"/>
              <a:buNone/>
            </a:pPr>
            <a:r>
              <a:rPr lang="en-US" dirty="0"/>
              <a:t>		.					.	</a:t>
            </a:r>
          </a:p>
          <a:p>
            <a:pPr>
              <a:buFont typeface="Arial" charset="0"/>
              <a:buNone/>
            </a:pPr>
            <a:r>
              <a:rPr lang="en-US" dirty="0"/>
              <a:t>chin = </a:t>
            </a:r>
            <a:r>
              <a:rPr lang="en-US" dirty="0" err="1"/>
              <a:t>getchar</a:t>
            </a:r>
            <a:r>
              <a:rPr lang="en-US" dirty="0"/>
              <a:t>(); 			.</a:t>
            </a:r>
          </a:p>
          <a:p>
            <a:pPr>
              <a:buFont typeface="Arial" charset="0"/>
              <a:buNone/>
            </a:pPr>
            <a:r>
              <a:rPr lang="en-US" dirty="0"/>
              <a:t>		.				chin = </a:t>
            </a:r>
            <a:r>
              <a:rPr lang="en-US" dirty="0" err="1"/>
              <a:t>getchar</a:t>
            </a:r>
            <a:r>
              <a:rPr lang="en-US" dirty="0"/>
              <a:t>();</a:t>
            </a:r>
          </a:p>
          <a:p>
            <a:pPr>
              <a:buFont typeface="Arial" charset="0"/>
              <a:buNone/>
            </a:pPr>
            <a:r>
              <a:rPr lang="en-US" dirty="0" err="1"/>
              <a:t>chout</a:t>
            </a:r>
            <a:r>
              <a:rPr lang="en-US" dirty="0"/>
              <a:t> = chin;			</a:t>
            </a:r>
            <a:r>
              <a:rPr lang="en-US" dirty="0" err="1"/>
              <a:t>chout</a:t>
            </a:r>
            <a:r>
              <a:rPr lang="en-US" dirty="0"/>
              <a:t> = chin;</a:t>
            </a:r>
          </a:p>
          <a:p>
            <a:pPr>
              <a:buFont typeface="Arial" charset="0"/>
              <a:buNone/>
            </a:pPr>
            <a:r>
              <a:rPr lang="en-US" dirty="0" err="1"/>
              <a:t>putchar</a:t>
            </a:r>
            <a:r>
              <a:rPr lang="en-US" dirty="0"/>
              <a:t>(</a:t>
            </a:r>
            <a:r>
              <a:rPr lang="en-US" dirty="0" err="1"/>
              <a:t>chout</a:t>
            </a:r>
            <a:r>
              <a:rPr lang="en-US" dirty="0"/>
              <a:t>);				.</a:t>
            </a:r>
          </a:p>
          <a:p>
            <a:pPr>
              <a:buFont typeface="Arial" charset="0"/>
              <a:buNone/>
            </a:pPr>
            <a:r>
              <a:rPr lang="en-US" dirty="0"/>
              <a:t>		.				</a:t>
            </a:r>
            <a:r>
              <a:rPr lang="en-US" dirty="0" err="1"/>
              <a:t>putchar</a:t>
            </a:r>
            <a:r>
              <a:rPr lang="en-US" dirty="0"/>
              <a:t>(</a:t>
            </a:r>
            <a:r>
              <a:rPr lang="en-US" dirty="0" err="1"/>
              <a:t>chout</a:t>
            </a:r>
            <a:r>
              <a:rPr lang="en-US" dirty="0"/>
              <a:t>);</a:t>
            </a:r>
          </a:p>
          <a:p>
            <a:pPr>
              <a:buFont typeface="Arial" charset="0"/>
              <a:buNone/>
            </a:pPr>
            <a:r>
              <a:rPr lang="en-US" dirty="0"/>
              <a:t>		.				 	.</a:t>
            </a:r>
          </a:p>
        </p:txBody>
      </p:sp>
      <p:sp>
        <p:nvSpPr>
          <p:cNvPr id="5" name="Slide Number Placeholder 4"/>
          <p:cNvSpPr>
            <a:spLocks noGrp="1"/>
          </p:cNvSpPr>
          <p:nvPr>
            <p:ph type="sldNum" sz="quarter" idx="12"/>
          </p:nvPr>
        </p:nvSpPr>
        <p:spPr/>
        <p:txBody>
          <a:bodyPr/>
          <a:lstStyle/>
          <a:p>
            <a:fld id="{8721AD9F-4A2E-478F-ACDB-FC9429174183}" type="slidenum">
              <a:rPr lang="en-GB" smtClean="0"/>
              <a:pPr/>
              <a:t>7</a:t>
            </a:fld>
            <a:endParaRPr lang="en-GB"/>
          </a:p>
        </p:txBody>
      </p:sp>
      <p:sp>
        <p:nvSpPr>
          <p:cNvPr id="13316" name="Text Box 5"/>
          <p:cNvSpPr txBox="1">
            <a:spLocks noChangeArrowheads="1"/>
          </p:cNvSpPr>
          <p:nvPr/>
        </p:nvSpPr>
        <p:spPr bwMode="auto">
          <a:xfrm>
            <a:off x="714348" y="4786322"/>
            <a:ext cx="7543800" cy="64633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en-NZ" dirty="0"/>
              <a:t>The result is that the character input to P1 is lost before being displayed,</a:t>
            </a:r>
          </a:p>
          <a:p>
            <a:pPr lvl="1"/>
            <a:r>
              <a:rPr lang="en-NZ" dirty="0"/>
              <a:t>and the character input to P2 is displayed by both P1 and P2.</a:t>
            </a:r>
            <a:endParaRPr lang="en-US" dirty="0"/>
          </a:p>
        </p:txBody>
      </p:sp>
      <p:sp>
        <p:nvSpPr>
          <p:cNvPr id="6" name="Title 1"/>
          <p:cNvSpPr txBox="1">
            <a:spLocks/>
          </p:cNvSpPr>
          <p:nvPr/>
        </p:nvSpPr>
        <p:spPr>
          <a:xfrm>
            <a:off x="1485936" y="-24"/>
            <a:ext cx="6586526"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rPr>
              <a:t>A Simple Example: On a Multiprocessor</a:t>
            </a:r>
          </a:p>
        </p:txBody>
      </p:sp>
      <p:pic>
        <p:nvPicPr>
          <p:cNvPr id="9218" name="Picture 2" descr="E:\gp image\reading_a_book_PA_sm_wm.gif"/>
          <p:cNvPicPr>
            <a:picLocks noChangeAspect="1" noChangeArrowheads="1" noCrop="1"/>
          </p:cNvPicPr>
          <p:nvPr/>
        </p:nvPicPr>
        <p:blipFill>
          <a:blip r:embed="rId3"/>
          <a:srcRect/>
          <a:stretch>
            <a:fillRect/>
          </a:stretch>
        </p:blipFill>
        <p:spPr bwMode="auto">
          <a:xfrm>
            <a:off x="22724" y="5500702"/>
            <a:ext cx="1763194" cy="1285860"/>
          </a:xfrm>
          <a:prstGeom prst="rect">
            <a:avLst/>
          </a:prstGeom>
          <a:noFill/>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a:solidFill>
                  <a:schemeClr val="tx1"/>
                </a:solidFill>
                <a:latin typeface="Calibri" pitchFamily="34" charset="0"/>
              </a:rPr>
              <a:t>Principals of Concurrency</a:t>
            </a:r>
          </a:p>
          <a:p>
            <a:pPr>
              <a:buClr>
                <a:schemeClr val="accent5">
                  <a:lumMod val="75000"/>
                </a:schemeClr>
              </a:buClr>
              <a:defRPr/>
            </a:pPr>
            <a:r>
              <a:rPr lang="en-NZ" dirty="0">
                <a:latin typeface="Calibri" pitchFamily="34" charset="0"/>
              </a:rPr>
              <a:t>Mutual Exclusion: Hardware Support</a:t>
            </a:r>
          </a:p>
          <a:p>
            <a:pPr>
              <a:buClr>
                <a:schemeClr val="accent5">
                  <a:lumMod val="75000"/>
                </a:schemeClr>
              </a:buClr>
              <a:defRPr/>
            </a:pPr>
            <a:r>
              <a:rPr lang="en-NZ" dirty="0">
                <a:solidFill>
                  <a:schemeClr val="tx1"/>
                </a:solidFill>
                <a:latin typeface="Calibri" pitchFamily="34" charset="0"/>
              </a:rPr>
              <a:t>Semaphores</a:t>
            </a:r>
          </a:p>
          <a:p>
            <a:pPr>
              <a:buClr>
                <a:schemeClr val="accent5">
                  <a:lumMod val="75000"/>
                </a:schemeClr>
              </a:buClr>
              <a:defRPr/>
            </a:pPr>
            <a:r>
              <a:rPr lang="en-NZ" dirty="0">
                <a:latin typeface="Calibri" pitchFamily="34" charset="0"/>
              </a:rPr>
              <a:t>Monitors</a:t>
            </a:r>
          </a:p>
          <a:p>
            <a:pPr>
              <a:buClr>
                <a:schemeClr val="accent5">
                  <a:lumMod val="75000"/>
                </a:schemeClr>
              </a:buClr>
              <a:defRPr/>
            </a:pPr>
            <a:r>
              <a:rPr lang="en-NZ" dirty="0">
                <a:solidFill>
                  <a:schemeClr val="tx1"/>
                </a:solidFill>
                <a:latin typeface="Calibri" pitchFamily="34" charset="0"/>
              </a:rPr>
              <a:t>Message Passing</a:t>
            </a:r>
          </a:p>
          <a:p>
            <a:pPr>
              <a:buClr>
                <a:schemeClr val="accent5">
                  <a:lumMod val="75000"/>
                </a:schemeClr>
              </a:buClr>
              <a:defRPr/>
            </a:pPr>
            <a:r>
              <a:rPr lang="en-NZ" b="1" dirty="0">
                <a:solidFill>
                  <a:schemeClr val="accent5"/>
                </a:solidFill>
                <a:latin typeface="Calibri" pitchFamily="34" charset="0"/>
              </a:rPr>
              <a:t>Readers/Writers Problem</a:t>
            </a:r>
          </a:p>
        </p:txBody>
      </p:sp>
      <p:sp>
        <p:nvSpPr>
          <p:cNvPr id="5" name="Slide Number Placeholder 4"/>
          <p:cNvSpPr>
            <a:spLocks noGrp="1"/>
          </p:cNvSpPr>
          <p:nvPr>
            <p:ph type="sldNum" sz="quarter" idx="12"/>
          </p:nvPr>
        </p:nvSpPr>
        <p:spPr/>
        <p:txBody>
          <a:bodyPr/>
          <a:lstStyle/>
          <a:p>
            <a:fld id="{8721AD9F-4A2E-478F-ACDB-FC9429174183}" type="slidenum">
              <a:rPr lang="en-GB" smtClean="0"/>
              <a:pPr/>
              <a:t>70</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lumMod val="95000"/>
                  </a:schemeClr>
                </a:solidFill>
                <a:effectLst>
                  <a:outerShdw blurRad="38100" dist="38100" dir="2700000" algn="tl">
                    <a:srgbClr val="000000">
                      <a:alpha val="43137"/>
                    </a:srgbClr>
                  </a:outerShdw>
                </a:effectLst>
                <a:latin typeface="+mj-lt"/>
              </a:rPr>
              <a:t>ROADMAP</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4572008"/>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descr="E:\gp image\stick_figures_walking_talking_md_wm.gif"/>
          <p:cNvPicPr>
            <a:picLocks noChangeAspect="1" noChangeArrowheads="1" noCrop="1"/>
          </p:cNvPicPr>
          <p:nvPr/>
        </p:nvPicPr>
        <p:blipFill>
          <a:blip r:embed="rId3"/>
          <a:srcRect/>
          <a:stretch>
            <a:fillRect/>
          </a:stretch>
        </p:blipFill>
        <p:spPr bwMode="auto">
          <a:xfrm>
            <a:off x="7119970" y="1928802"/>
            <a:ext cx="1738310" cy="1738310"/>
          </a:xfrm>
          <a:prstGeom prst="rect">
            <a:avLst/>
          </a:prstGeom>
          <a:noFill/>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214422"/>
            <a:ext cx="8786874" cy="4071966"/>
          </a:xfrm>
        </p:spPr>
        <p:style>
          <a:lnRef idx="2">
            <a:schemeClr val="accent5"/>
          </a:lnRef>
          <a:fillRef idx="1">
            <a:schemeClr val="lt1"/>
          </a:fillRef>
          <a:effectRef idx="0">
            <a:schemeClr val="accent5"/>
          </a:effectRef>
          <a:fontRef idx="minor">
            <a:schemeClr val="dk1"/>
          </a:fontRef>
        </p:style>
        <p:txBody>
          <a:bodyPr>
            <a:normAutofit/>
          </a:bodyPr>
          <a:lstStyle/>
          <a:p>
            <a:r>
              <a:rPr lang="en-NZ" sz="2000" dirty="0">
                <a:latin typeface="Calibri" pitchFamily="34" charset="0"/>
              </a:rPr>
              <a:t>The readers/writers problem is:</a:t>
            </a:r>
          </a:p>
          <a:p>
            <a:pPr lvl="1">
              <a:buFontTx/>
              <a:buChar char="•"/>
            </a:pPr>
            <a:r>
              <a:rPr lang="en-NZ" sz="2000" dirty="0">
                <a:latin typeface="Calibri" pitchFamily="34" charset="0"/>
              </a:rPr>
              <a:t>There is a data area shared among a number of processes.</a:t>
            </a:r>
          </a:p>
          <a:p>
            <a:pPr lvl="2">
              <a:buFontTx/>
              <a:buChar char="•"/>
            </a:pPr>
            <a:r>
              <a:rPr lang="en-NZ" sz="2000" dirty="0">
                <a:latin typeface="Calibri" pitchFamily="34" charset="0"/>
              </a:rPr>
              <a:t>The data area could be a file, a block of main memory, or even a bank of processor registers. </a:t>
            </a:r>
          </a:p>
          <a:p>
            <a:pPr lvl="1">
              <a:buFontTx/>
              <a:buChar char="•"/>
            </a:pPr>
            <a:r>
              <a:rPr lang="en-NZ" sz="2000" dirty="0">
                <a:latin typeface="Calibri" pitchFamily="34" charset="0"/>
              </a:rPr>
              <a:t>There are a number of processes that only read the data area (readers) and a number that only write to the data area (writers).</a:t>
            </a:r>
          </a:p>
          <a:p>
            <a:pPr lvl="1">
              <a:buFontTx/>
              <a:buChar char="•"/>
            </a:pPr>
            <a:endParaRPr lang="en-NZ" sz="2000" dirty="0">
              <a:latin typeface="Calibri" pitchFamily="34" charset="0"/>
            </a:endParaRPr>
          </a:p>
          <a:p>
            <a:pPr>
              <a:buNone/>
            </a:pPr>
            <a:r>
              <a:rPr lang="en-NZ" sz="2000" dirty="0">
                <a:latin typeface="Calibri" pitchFamily="34" charset="0"/>
              </a:rPr>
              <a:t>The conditions that must be satisfied are as follows:</a:t>
            </a:r>
          </a:p>
          <a:p>
            <a:pPr>
              <a:buNone/>
            </a:pPr>
            <a:r>
              <a:rPr lang="en-NZ" sz="2000" dirty="0">
                <a:latin typeface="Calibri" pitchFamily="34" charset="0"/>
              </a:rPr>
              <a:t>1. Any number of readers may simultaneously read the file.</a:t>
            </a:r>
          </a:p>
          <a:p>
            <a:pPr>
              <a:buNone/>
            </a:pPr>
            <a:r>
              <a:rPr lang="en-NZ" sz="2000" dirty="0">
                <a:latin typeface="Calibri" pitchFamily="34" charset="0"/>
              </a:rPr>
              <a:t>2. Only one writer at a time may write to the file.</a:t>
            </a:r>
          </a:p>
          <a:p>
            <a:pPr>
              <a:buNone/>
            </a:pPr>
            <a:r>
              <a:rPr lang="en-NZ" sz="2000" dirty="0">
                <a:latin typeface="Calibri" pitchFamily="34" charset="0"/>
              </a:rPr>
              <a:t>3. If a writer is writing to the file, no reader may read it.</a:t>
            </a:r>
          </a:p>
          <a:p>
            <a:endParaRPr lang="en-US" sz="20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71</a:t>
            </a:fld>
            <a:endParaRPr lang="en-GB"/>
          </a:p>
        </p:txBody>
      </p:sp>
      <p:sp>
        <p:nvSpPr>
          <p:cNvPr id="6" name="Title 1"/>
          <p:cNvSpPr txBox="1">
            <a:spLocks/>
          </p:cNvSpPr>
          <p:nvPr/>
        </p:nvSpPr>
        <p:spPr>
          <a:xfrm>
            <a:off x="357158" y="-24"/>
            <a:ext cx="822960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lvl="0" algn="ctr">
              <a:spcBef>
                <a:spcPct val="0"/>
              </a:spcBef>
              <a:defRPr/>
            </a:pPr>
            <a:r>
              <a:rPr lang="en-US" sz="2400" b="1" dirty="0">
                <a:solidFill>
                  <a:schemeClr val="bg1"/>
                </a:solidFill>
                <a:effectLst>
                  <a:outerShdw blurRad="38100" dist="38100" dir="2700000" algn="tl">
                    <a:srgbClr val="000000">
                      <a:alpha val="43137"/>
                    </a:srgbClr>
                  </a:outerShdw>
                </a:effectLst>
                <a:latin typeface="+mj-lt"/>
              </a:rPr>
              <a:t>Reader / Writer</a:t>
            </a:r>
            <a:r>
              <a:rPr kumimoji="0" 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 Problem</a:t>
            </a:r>
          </a:p>
        </p:txBody>
      </p:sp>
      <p:sp>
        <p:nvSpPr>
          <p:cNvPr id="7" name="Rectangle 6"/>
          <p:cNvSpPr/>
          <p:nvPr/>
        </p:nvSpPr>
        <p:spPr>
          <a:xfrm>
            <a:off x="0" y="571480"/>
            <a:ext cx="9144000"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000" b="1" dirty="0">
                <a:effectLst>
                  <a:outerShdw blurRad="38100" dist="38100" dir="2700000" algn="tl">
                    <a:srgbClr val="000000">
                      <a:alpha val="43137"/>
                    </a:srgbClr>
                  </a:outerShdw>
                </a:effectLst>
                <a:latin typeface="Calibri" pitchFamily="34" charset="0"/>
              </a:rPr>
              <a:t>Q-15 : What is Readers/Writers problem? Explain in detail 07</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5572132" y="-24"/>
            <a:ext cx="3500462" cy="357190"/>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algn="ctr"/>
            <a:r>
              <a:rPr lang="en-US" sz="2000" b="1" dirty="0">
                <a:latin typeface="+mj-lt"/>
              </a:rPr>
              <a:t>Readers have Priority</a:t>
            </a:r>
          </a:p>
        </p:txBody>
      </p:sp>
      <p:pic>
        <p:nvPicPr>
          <p:cNvPr id="74755" name="Content Placeholder 3" descr="Fig05_22.gif"/>
          <p:cNvPicPr>
            <a:picLocks noGrp="1" noChangeAspect="1"/>
          </p:cNvPicPr>
          <p:nvPr>
            <p:ph idx="1"/>
          </p:nvPr>
        </p:nvPicPr>
        <p:blipFill>
          <a:blip r:embed="rId3"/>
          <a:srcRect/>
          <a:stretch>
            <a:fillRect/>
          </a:stretch>
        </p:blipFill>
        <p:spPr>
          <a:xfrm>
            <a:off x="0" y="357166"/>
            <a:ext cx="9001156" cy="61436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72</a:t>
            </a:fld>
            <a:endParaRPr lang="en-GB"/>
          </a:p>
        </p:txBody>
      </p:sp>
      <p:sp>
        <p:nvSpPr>
          <p:cNvPr id="5" name="Rectangle 4"/>
          <p:cNvSpPr/>
          <p:nvPr/>
        </p:nvSpPr>
        <p:spPr>
          <a:xfrm>
            <a:off x="0" y="6488692"/>
            <a:ext cx="9144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atin typeface="+mj-lt"/>
              </a:rPr>
              <a:t>Fig 5.22 A Solution to the Readers/Writers Problem Using Semaphore: Readers Have Priority</a:t>
            </a:r>
            <a:endParaRPr lang="en-US" dirty="0">
              <a:latin typeface="+mj-lt"/>
            </a:endParaRPr>
          </a:p>
        </p:txBody>
      </p:sp>
      <p:sp>
        <p:nvSpPr>
          <p:cNvPr id="6" name="Title 1"/>
          <p:cNvSpPr txBox="1">
            <a:spLocks/>
          </p:cNvSpPr>
          <p:nvPr/>
        </p:nvSpPr>
        <p:spPr>
          <a:xfrm>
            <a:off x="71438" y="0"/>
            <a:ext cx="5214942"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lvl="0" algn="ctr">
              <a:spcBef>
                <a:spcPct val="0"/>
              </a:spcBef>
              <a:defRPr/>
            </a:pPr>
            <a:r>
              <a:rPr lang="en-US" sz="2200" b="1" dirty="0">
                <a:solidFill>
                  <a:schemeClr val="bg1"/>
                </a:solidFill>
                <a:latin typeface="+mj-lt"/>
              </a:rPr>
              <a:t>Reader / Writer</a:t>
            </a:r>
            <a:r>
              <a:rPr kumimoji="0" lang="en-US" sz="2200" b="1" i="0" u="none" strike="noStrike" kern="1200" cap="none" spc="0" normalizeH="0" baseline="0" noProof="0" dirty="0">
                <a:ln>
                  <a:noFill/>
                </a:ln>
                <a:solidFill>
                  <a:schemeClr val="bg1"/>
                </a:solidFill>
                <a:effectLst/>
                <a:uLnTx/>
                <a:uFillTx/>
                <a:latin typeface="+mj-lt"/>
                <a:ea typeface="+mn-ea"/>
                <a:cs typeface="+mn-cs"/>
              </a:rPr>
              <a:t> Problem Using Semaphore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
            <a:ext cx="8043890" cy="285752"/>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algn="ctr"/>
            <a:r>
              <a:rPr lang="en-US" sz="2200" b="1" dirty="0">
                <a:latin typeface="+mj-lt"/>
              </a:rPr>
              <a:t>Readers have Priority</a:t>
            </a:r>
          </a:p>
        </p:txBody>
      </p:sp>
      <p:sp>
        <p:nvSpPr>
          <p:cNvPr id="3" name="Content Placeholder 2"/>
          <p:cNvSpPr>
            <a:spLocks noGrp="1"/>
          </p:cNvSpPr>
          <p:nvPr>
            <p:ph idx="1"/>
          </p:nvPr>
        </p:nvSpPr>
        <p:spPr>
          <a:xfrm>
            <a:off x="0" y="4357694"/>
            <a:ext cx="9144000" cy="1928826"/>
          </a:xfrm>
        </p:spPr>
        <p:style>
          <a:lnRef idx="2">
            <a:schemeClr val="accent5"/>
          </a:lnRef>
          <a:fillRef idx="1">
            <a:schemeClr val="lt1"/>
          </a:fillRef>
          <a:effectRef idx="0">
            <a:schemeClr val="accent5"/>
          </a:effectRef>
          <a:fontRef idx="minor">
            <a:schemeClr val="dk1"/>
          </a:fontRef>
        </p:style>
        <p:txBody>
          <a:bodyPr>
            <a:normAutofit/>
          </a:bodyPr>
          <a:lstStyle/>
          <a:p>
            <a:r>
              <a:rPr lang="en-NZ" sz="2000" dirty="0">
                <a:latin typeface="Calibri" pitchFamily="34" charset="0"/>
              </a:rPr>
              <a:t>Once a single reader has begun to access the data area, it is possible for readers to retain control of the data area as long as there is at least one reader in the act of reading.</a:t>
            </a:r>
          </a:p>
          <a:p>
            <a:pPr lvl="1"/>
            <a:r>
              <a:rPr lang="en-NZ" sz="2000" dirty="0">
                <a:latin typeface="Calibri" pitchFamily="34" charset="0"/>
              </a:rPr>
              <a:t>Therefore, writers are subject to starvation.</a:t>
            </a:r>
            <a:endParaRPr lang="en-US" sz="2000" dirty="0">
              <a:latin typeface="Calibri" pitchFamily="34" charset="0"/>
            </a:endParaRPr>
          </a:p>
          <a:p>
            <a:endParaRPr lang="en-US" sz="2000"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73</a:t>
            </a:fld>
            <a:endParaRPr lang="en-GB"/>
          </a:p>
        </p:txBody>
      </p:sp>
      <p:sp>
        <p:nvSpPr>
          <p:cNvPr id="9" name="Rectangle 8"/>
          <p:cNvSpPr/>
          <p:nvPr/>
        </p:nvSpPr>
        <p:spPr>
          <a:xfrm>
            <a:off x="0" y="428604"/>
            <a:ext cx="9144000" cy="37856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 Fig 5.22 This </a:t>
            </a:r>
            <a:r>
              <a:rPr lang="en-NZ" sz="2000" dirty="0">
                <a:latin typeface="Calibri" pitchFamily="34" charset="0"/>
              </a:rPr>
              <a:t>solution uses semaphores, showing one instance each of a reader and a  </a:t>
            </a:r>
          </a:p>
          <a:p>
            <a:r>
              <a:rPr lang="en-NZ" sz="2000" dirty="0">
                <a:latin typeface="Calibri" pitchFamily="34" charset="0"/>
              </a:rPr>
              <a:t>  writer; the solution does not change for multiple readers and writers. </a:t>
            </a:r>
            <a:endParaRPr lang="en-US" sz="2000" dirty="0">
              <a:latin typeface="Calibri" pitchFamily="34" charset="0"/>
            </a:endParaRPr>
          </a:p>
          <a:p>
            <a:pPr>
              <a:buFont typeface="Arial" pitchFamily="34" charset="0"/>
              <a:buChar char="•"/>
            </a:pPr>
            <a:r>
              <a:rPr lang="en-US" sz="2000" dirty="0">
                <a:latin typeface="Calibri" pitchFamily="34" charset="0"/>
              </a:rPr>
              <a:t>The semaphore </a:t>
            </a:r>
            <a:r>
              <a:rPr lang="en-US" sz="2000" dirty="0" err="1">
                <a:latin typeface="Calibri" pitchFamily="34" charset="0"/>
              </a:rPr>
              <a:t>wsem</a:t>
            </a:r>
            <a:r>
              <a:rPr lang="en-US" sz="2000" dirty="0">
                <a:latin typeface="Calibri" pitchFamily="34" charset="0"/>
              </a:rPr>
              <a:t> is used to enforce mutual exclusion.</a:t>
            </a:r>
          </a:p>
          <a:p>
            <a:pPr>
              <a:buFont typeface="Arial" pitchFamily="34" charset="0"/>
              <a:buChar char="•"/>
            </a:pPr>
            <a:r>
              <a:rPr lang="en-US" sz="2000" dirty="0">
                <a:latin typeface="Calibri" pitchFamily="34" charset="0"/>
              </a:rPr>
              <a:t>As long as one writer is accessing the shared data area, no other writers and no</a:t>
            </a:r>
          </a:p>
          <a:p>
            <a:r>
              <a:rPr lang="en-US" sz="2000" dirty="0">
                <a:latin typeface="Calibri" pitchFamily="34" charset="0"/>
              </a:rPr>
              <a:t>  readers may access it. </a:t>
            </a:r>
          </a:p>
          <a:p>
            <a:pPr>
              <a:buFont typeface="Arial" pitchFamily="34" charset="0"/>
              <a:buChar char="•"/>
            </a:pPr>
            <a:r>
              <a:rPr lang="en-US" sz="2000" dirty="0">
                <a:latin typeface="Calibri" pitchFamily="34" charset="0"/>
              </a:rPr>
              <a:t>The reader process also makes use of </a:t>
            </a:r>
            <a:r>
              <a:rPr lang="en-US" sz="2000" dirty="0" err="1">
                <a:latin typeface="Calibri" pitchFamily="34" charset="0"/>
              </a:rPr>
              <a:t>wsem</a:t>
            </a:r>
            <a:r>
              <a:rPr lang="en-US" sz="2000" dirty="0">
                <a:latin typeface="Calibri" pitchFamily="34" charset="0"/>
              </a:rPr>
              <a:t> to enforce mutual exclusion. </a:t>
            </a:r>
          </a:p>
          <a:p>
            <a:pPr>
              <a:buFont typeface="Arial" pitchFamily="34" charset="0"/>
              <a:buChar char="•"/>
            </a:pPr>
            <a:r>
              <a:rPr lang="en-US" sz="2000" dirty="0">
                <a:latin typeface="Calibri" pitchFamily="34" charset="0"/>
              </a:rPr>
              <a:t>However, to allow multiple readers, we require that, when there are no readers reading, the first reader that attempts to read should wait on </a:t>
            </a:r>
            <a:r>
              <a:rPr lang="en-US" sz="2000" dirty="0" err="1">
                <a:latin typeface="Calibri" pitchFamily="34" charset="0"/>
              </a:rPr>
              <a:t>wsem</a:t>
            </a:r>
            <a:r>
              <a:rPr lang="en-US" sz="2000" dirty="0">
                <a:latin typeface="Calibri" pitchFamily="34" charset="0"/>
              </a:rPr>
              <a:t>.</a:t>
            </a:r>
          </a:p>
          <a:p>
            <a:pPr>
              <a:buFont typeface="Arial" pitchFamily="34" charset="0"/>
              <a:buChar char="•"/>
            </a:pPr>
            <a:r>
              <a:rPr lang="en-US" sz="2000" dirty="0">
                <a:latin typeface="Calibri" pitchFamily="34" charset="0"/>
              </a:rPr>
              <a:t>When there is already at least one reader reading, subsequent readers need not</a:t>
            </a:r>
          </a:p>
          <a:p>
            <a:r>
              <a:rPr lang="en-US" sz="2000" dirty="0">
                <a:latin typeface="Calibri" pitchFamily="34" charset="0"/>
              </a:rPr>
              <a:t>  wait before entering. </a:t>
            </a:r>
          </a:p>
          <a:p>
            <a:pPr>
              <a:buFont typeface="Arial" pitchFamily="34" charset="0"/>
              <a:buChar char="•"/>
            </a:pPr>
            <a:r>
              <a:rPr lang="en-US" sz="2000" dirty="0">
                <a:latin typeface="Calibri" pitchFamily="34" charset="0"/>
              </a:rPr>
              <a:t>The global variable </a:t>
            </a:r>
            <a:r>
              <a:rPr lang="en-US" sz="2000" dirty="0" err="1">
                <a:latin typeface="Calibri" pitchFamily="34" charset="0"/>
              </a:rPr>
              <a:t>readcount</a:t>
            </a:r>
            <a:r>
              <a:rPr lang="en-US" sz="2000" dirty="0">
                <a:latin typeface="Calibri" pitchFamily="34" charset="0"/>
              </a:rPr>
              <a:t> is used to keep track of the number of readers, and the semaphore x is used to assure that </a:t>
            </a:r>
            <a:r>
              <a:rPr lang="en-US" sz="2000" dirty="0" err="1">
                <a:latin typeface="Calibri" pitchFamily="34" charset="0"/>
              </a:rPr>
              <a:t>readcount</a:t>
            </a:r>
            <a:r>
              <a:rPr lang="en-US" sz="2000" dirty="0">
                <a:latin typeface="Calibri" pitchFamily="34" charset="0"/>
              </a:rPr>
              <a:t> is updated properly.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1462"/>
            <a:ext cx="8229600" cy="357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mj-lt"/>
                <a:ea typeface="+mn-ea"/>
                <a:cs typeface="+mn-cs"/>
              </a:rPr>
              <a:t>Writers have Priority</a:t>
            </a:r>
          </a:p>
        </p:txBody>
      </p:sp>
      <p:pic>
        <p:nvPicPr>
          <p:cNvPr id="6" name="Content Placeholder 3" descr="Fig05_23a.gif"/>
          <p:cNvPicPr>
            <a:picLocks noChangeAspect="1"/>
          </p:cNvPicPr>
          <p:nvPr/>
        </p:nvPicPr>
        <p:blipFill>
          <a:blip r:embed="rId2"/>
          <a:srcRect/>
          <a:stretch>
            <a:fillRect/>
          </a:stretch>
        </p:blipFill>
        <p:spPr>
          <a:xfrm>
            <a:off x="0" y="357166"/>
            <a:ext cx="9144000" cy="4857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0" y="5572140"/>
            <a:ext cx="9144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NZ" dirty="0">
                <a:latin typeface="Calibri" pitchFamily="34" charset="0"/>
              </a:rPr>
              <a:t>This solution guarantees that no new readers are allowed access to the data area once at least one writer has declared a desire to write. </a:t>
            </a:r>
          </a:p>
        </p:txBody>
      </p:sp>
      <p:sp>
        <p:nvSpPr>
          <p:cNvPr id="8" name="Title 1"/>
          <p:cNvSpPr txBox="1">
            <a:spLocks/>
          </p:cNvSpPr>
          <p:nvPr/>
        </p:nvSpPr>
        <p:spPr>
          <a:xfrm>
            <a:off x="7500958" y="5214950"/>
            <a:ext cx="1428728" cy="214290"/>
          </a:xfrm>
          <a:prstGeom prst="rect">
            <a:avLst/>
          </a:prstGeom>
        </p:spPr>
        <p:style>
          <a:lnRef idx="2">
            <a:schemeClr val="dk1"/>
          </a:lnRef>
          <a:fillRef idx="1">
            <a:schemeClr val="lt1"/>
          </a:fillRef>
          <a:effectRef idx="0">
            <a:schemeClr val="dk1"/>
          </a:effectRef>
          <a:fontRef idx="minor">
            <a:schemeClr val="dk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500" b="1" i="0" u="none" strike="noStrike" kern="1200" cap="none" spc="0" normalizeH="0" baseline="0" noProof="0" dirty="0" err="1">
                <a:ln>
                  <a:noFill/>
                </a:ln>
                <a:solidFill>
                  <a:schemeClr val="dk1"/>
                </a:solidFill>
                <a:effectLst/>
                <a:uLnTx/>
                <a:uFillTx/>
                <a:latin typeface="+mj-lt"/>
                <a:ea typeface="+mn-ea"/>
                <a:cs typeface="+mn-cs"/>
              </a:rPr>
              <a:t>Contd</a:t>
            </a:r>
            <a:r>
              <a:rPr kumimoji="0" lang="en-US" sz="1500" b="1" i="0" u="none" strike="noStrike" kern="1200" cap="none" spc="0" normalizeH="0" baseline="0" noProof="0" dirty="0">
                <a:ln>
                  <a:noFill/>
                </a:ln>
                <a:solidFill>
                  <a:schemeClr val="dk1"/>
                </a:solidFill>
                <a:effectLst/>
                <a:uLnTx/>
                <a:uFillTx/>
                <a:latin typeface="+mj-lt"/>
                <a:ea typeface="+mn-ea"/>
                <a:cs typeface="+mn-cs"/>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Fig05_23b.gif"/>
          <p:cNvPicPr>
            <a:picLocks noGrp="1" noChangeAspect="1"/>
          </p:cNvPicPr>
          <p:nvPr>
            <p:ph idx="1"/>
          </p:nvPr>
        </p:nvPicPr>
        <p:blipFill>
          <a:blip r:embed="rId2"/>
          <a:srcRect/>
          <a:stretch>
            <a:fillRect/>
          </a:stretch>
        </p:blipFill>
        <p:spPr>
          <a:xfrm>
            <a:off x="-71406" y="214290"/>
            <a:ext cx="9144000" cy="6286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txBox="1">
            <a:spLocks/>
          </p:cNvSpPr>
          <p:nvPr/>
        </p:nvSpPr>
        <p:spPr>
          <a:xfrm>
            <a:off x="0" y="0"/>
            <a:ext cx="1428728" cy="214290"/>
          </a:xfrm>
          <a:prstGeom prst="rect">
            <a:avLst/>
          </a:prstGeom>
        </p:spPr>
        <p:style>
          <a:lnRef idx="2">
            <a:schemeClr val="dk1"/>
          </a:lnRef>
          <a:fillRef idx="1">
            <a:schemeClr val="lt1"/>
          </a:fillRef>
          <a:effectRef idx="0">
            <a:schemeClr val="dk1"/>
          </a:effectRef>
          <a:fontRef idx="minor">
            <a:schemeClr val="dk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500" b="1" i="0" u="none" strike="noStrike" kern="1200" cap="none" spc="0" normalizeH="0" baseline="0" noProof="0" dirty="0" err="1">
                <a:ln>
                  <a:noFill/>
                </a:ln>
                <a:solidFill>
                  <a:schemeClr val="dk1"/>
                </a:solidFill>
                <a:effectLst/>
                <a:uLnTx/>
                <a:uFillTx/>
                <a:latin typeface="+mj-lt"/>
                <a:ea typeface="+mn-ea"/>
                <a:cs typeface="+mn-cs"/>
              </a:rPr>
              <a:t>Contd</a:t>
            </a:r>
            <a:r>
              <a:rPr kumimoji="0" lang="en-US" sz="1500" b="1" i="0" u="none" strike="noStrike" kern="1200" cap="none" spc="0" normalizeH="0" baseline="0" noProof="0" dirty="0">
                <a:ln>
                  <a:noFill/>
                </a:ln>
                <a:solidFill>
                  <a:schemeClr val="dk1"/>
                </a:solidFill>
                <a:effectLst/>
                <a:uLnTx/>
                <a:uFillTx/>
                <a:latin typeface="+mj-lt"/>
                <a:ea typeface="+mn-ea"/>
                <a:cs typeface="+mn-cs"/>
              </a:rPr>
              <a:t>…</a:t>
            </a:r>
          </a:p>
        </p:txBody>
      </p:sp>
      <p:sp>
        <p:nvSpPr>
          <p:cNvPr id="7" name="Rectangle 6"/>
          <p:cNvSpPr/>
          <p:nvPr/>
        </p:nvSpPr>
        <p:spPr>
          <a:xfrm>
            <a:off x="0" y="6429396"/>
            <a:ext cx="9144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a:latin typeface="Calibri" pitchFamily="34" charset="0"/>
              </a:rPr>
              <a:t>Fig 5.23 A Solution to the Readers/Writers Problem Using Semaphore: Writers Have Priority</a:t>
            </a:r>
            <a:endParaRPr lang="en-US" dirty="0">
              <a:latin typeface="Calibri"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1462"/>
            <a:ext cx="8229600" cy="357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mj-lt"/>
                <a:ea typeface="+mn-ea"/>
                <a:cs typeface="+mn-cs"/>
              </a:rPr>
              <a:t>Writers have Priority</a:t>
            </a:r>
          </a:p>
        </p:txBody>
      </p:sp>
      <p:sp>
        <p:nvSpPr>
          <p:cNvPr id="6" name="Rectangle 5"/>
          <p:cNvSpPr/>
          <p:nvPr/>
        </p:nvSpPr>
        <p:spPr>
          <a:xfrm>
            <a:off x="71438" y="440462"/>
            <a:ext cx="8929718"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NZ" sz="2000" dirty="0">
                <a:latin typeface="Calibri" pitchFamily="34" charset="0"/>
              </a:rPr>
              <a:t> In Fig 5.22 Once a single reader has begun to access the data area, it is possible for </a:t>
            </a:r>
          </a:p>
          <a:p>
            <a:r>
              <a:rPr lang="en-NZ" sz="2000" dirty="0">
                <a:latin typeface="Calibri" pitchFamily="34" charset="0"/>
              </a:rPr>
              <a:t>  readers to retain control of the data area as long as there is at least one reader in the act of reading.</a:t>
            </a:r>
          </a:p>
          <a:p>
            <a:pPr>
              <a:buFont typeface="Arial" pitchFamily="34" charset="0"/>
              <a:buChar char="•"/>
            </a:pPr>
            <a:r>
              <a:rPr lang="en-NZ" sz="2000" dirty="0">
                <a:latin typeface="Calibri" pitchFamily="34" charset="0"/>
              </a:rPr>
              <a:t>Therefore, writers are subject to starvation.</a:t>
            </a:r>
            <a:endParaRPr lang="en-US" sz="2000" dirty="0">
              <a:latin typeface="Calibri" pitchFamily="34" charset="0"/>
            </a:endParaRPr>
          </a:p>
        </p:txBody>
      </p:sp>
      <p:sp>
        <p:nvSpPr>
          <p:cNvPr id="7" name="Rectangle 6"/>
          <p:cNvSpPr/>
          <p:nvPr/>
        </p:nvSpPr>
        <p:spPr>
          <a:xfrm>
            <a:off x="71438" y="1885315"/>
            <a:ext cx="8929718" cy="37856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Figure 5.23 shows a solution that guarantees that no new readers are allowed access </a:t>
            </a:r>
          </a:p>
          <a:p>
            <a:r>
              <a:rPr lang="en-US" sz="2000" dirty="0">
                <a:latin typeface="Calibri" pitchFamily="34" charset="0"/>
              </a:rPr>
              <a:t>  to the data area once at least one writer has declared a desire to write.</a:t>
            </a:r>
          </a:p>
          <a:p>
            <a:pPr>
              <a:buFont typeface="Arial" pitchFamily="34" charset="0"/>
              <a:buChar char="•"/>
            </a:pPr>
            <a:r>
              <a:rPr lang="en-US" sz="2000" dirty="0">
                <a:latin typeface="Calibri" pitchFamily="34" charset="0"/>
              </a:rPr>
              <a:t> For writers, the following semaphores and variables are added to the ones already </a:t>
            </a:r>
          </a:p>
          <a:p>
            <a:r>
              <a:rPr lang="en-US" sz="2000" dirty="0">
                <a:latin typeface="Calibri" pitchFamily="34" charset="0"/>
              </a:rPr>
              <a:t>  defined:</a:t>
            </a:r>
          </a:p>
          <a:p>
            <a:r>
              <a:rPr lang="en-US" sz="2000" dirty="0">
                <a:latin typeface="Calibri" pitchFamily="34" charset="0"/>
              </a:rPr>
              <a:t>• A semaphore </a:t>
            </a:r>
            <a:r>
              <a:rPr lang="en-US" sz="2000" dirty="0" err="1">
                <a:latin typeface="Calibri" pitchFamily="34" charset="0"/>
              </a:rPr>
              <a:t>rsem</a:t>
            </a:r>
            <a:r>
              <a:rPr lang="en-US" sz="2000" dirty="0">
                <a:latin typeface="Calibri" pitchFamily="34" charset="0"/>
              </a:rPr>
              <a:t> that inhibits all readers while there is at least one writer  </a:t>
            </a:r>
          </a:p>
          <a:p>
            <a:r>
              <a:rPr lang="en-US" sz="2000" dirty="0">
                <a:latin typeface="Calibri" pitchFamily="34" charset="0"/>
              </a:rPr>
              <a:t>  desiring access to the data area.</a:t>
            </a:r>
          </a:p>
          <a:p>
            <a:r>
              <a:rPr lang="en-US" sz="2000" dirty="0">
                <a:latin typeface="Calibri" pitchFamily="34" charset="0"/>
              </a:rPr>
              <a:t>• A variable </a:t>
            </a:r>
            <a:r>
              <a:rPr lang="en-US" sz="2000" dirty="0" err="1">
                <a:latin typeface="Calibri" pitchFamily="34" charset="0"/>
              </a:rPr>
              <a:t>writecount</a:t>
            </a:r>
            <a:r>
              <a:rPr lang="en-US" sz="2000" dirty="0">
                <a:latin typeface="Calibri" pitchFamily="34" charset="0"/>
              </a:rPr>
              <a:t> that controls the setting of </a:t>
            </a:r>
            <a:r>
              <a:rPr lang="en-US" sz="2000" dirty="0" err="1">
                <a:latin typeface="Calibri" pitchFamily="34" charset="0"/>
              </a:rPr>
              <a:t>rsem</a:t>
            </a:r>
            <a:r>
              <a:rPr lang="en-US" sz="2000" dirty="0">
                <a:latin typeface="Calibri" pitchFamily="34" charset="0"/>
              </a:rPr>
              <a:t>.</a:t>
            </a:r>
          </a:p>
          <a:p>
            <a:r>
              <a:rPr lang="en-US" sz="2000" dirty="0">
                <a:latin typeface="Calibri" pitchFamily="34" charset="0"/>
              </a:rPr>
              <a:t>• A semaphore y that controls the updating of </a:t>
            </a:r>
            <a:r>
              <a:rPr lang="en-US" sz="2000" dirty="0" err="1">
                <a:latin typeface="Calibri" pitchFamily="34" charset="0"/>
              </a:rPr>
              <a:t>writecount</a:t>
            </a:r>
            <a:r>
              <a:rPr lang="en-US" sz="2000" dirty="0">
                <a:latin typeface="Calibri" pitchFamily="34" charset="0"/>
              </a:rPr>
              <a:t>.</a:t>
            </a:r>
          </a:p>
          <a:p>
            <a:pPr>
              <a:buFont typeface="Arial" pitchFamily="34" charset="0"/>
              <a:buChar char="•"/>
            </a:pPr>
            <a:r>
              <a:rPr lang="en-US" sz="2000" dirty="0">
                <a:latin typeface="Calibri" pitchFamily="34" charset="0"/>
              </a:rPr>
              <a:t> Only one reader is allowed to queue on </a:t>
            </a:r>
            <a:r>
              <a:rPr lang="en-US" sz="2000" dirty="0" err="1">
                <a:latin typeface="Calibri" pitchFamily="34" charset="0"/>
              </a:rPr>
              <a:t>rsem</a:t>
            </a:r>
            <a:r>
              <a:rPr lang="en-US" sz="2000" dirty="0">
                <a:latin typeface="Calibri" pitchFamily="34" charset="0"/>
              </a:rPr>
              <a:t>, with any additional readers queuing  </a:t>
            </a:r>
          </a:p>
          <a:p>
            <a:r>
              <a:rPr lang="en-US" sz="2000" dirty="0">
                <a:latin typeface="Calibri" pitchFamily="34" charset="0"/>
              </a:rPr>
              <a:t>   on semaphore z, immediately before waiting on </a:t>
            </a:r>
            <a:r>
              <a:rPr lang="en-US" sz="2000" dirty="0" err="1">
                <a:latin typeface="Calibri" pitchFamily="34" charset="0"/>
              </a:rPr>
              <a:t>rsem</a:t>
            </a:r>
            <a:r>
              <a:rPr lang="en-US" sz="2000" dirty="0">
                <a:latin typeface="Calibri" pitchFamily="34" charset="0"/>
              </a:rPr>
              <a:t>.</a:t>
            </a:r>
          </a:p>
          <a:p>
            <a:pPr>
              <a:buFont typeface="Arial" pitchFamily="34" charset="0"/>
              <a:buChar char="•"/>
            </a:pPr>
            <a:r>
              <a:rPr lang="en-US" sz="2000" dirty="0">
                <a:latin typeface="Calibri" pitchFamily="34" charset="0"/>
              </a:rPr>
              <a:t> Table 5.6 summarizes the possibilities.</a:t>
            </a:r>
          </a:p>
        </p:txBody>
      </p:sp>
      <p:sp>
        <p:nvSpPr>
          <p:cNvPr id="8" name="Rectangle 7"/>
          <p:cNvSpPr/>
          <p:nvPr/>
        </p:nvSpPr>
        <p:spPr>
          <a:xfrm>
            <a:off x="3000364" y="6429396"/>
            <a:ext cx="3357554"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n-US" sz="2000" b="1" dirty="0">
                <a:effectLst>
                  <a:outerShdw blurRad="38100" dist="38100" dir="2700000" algn="tl">
                    <a:srgbClr val="000000">
                      <a:alpha val="43137"/>
                    </a:srgbClr>
                  </a:outerShdw>
                </a:effectLst>
                <a:latin typeface="Calibri" pitchFamily="34" charset="0"/>
              </a:rPr>
              <a:t>Q-15 : Ends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06" y="571480"/>
            <a:ext cx="8929718" cy="563231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An alternative solution, which gives writers priority and which is implemented using message passing, is shown in Figure 5.24.</a:t>
            </a:r>
          </a:p>
          <a:p>
            <a:pPr>
              <a:buFont typeface="Arial" pitchFamily="34" charset="0"/>
              <a:buChar char="•"/>
            </a:pPr>
            <a:r>
              <a:rPr lang="en-US" sz="2000" dirty="0">
                <a:latin typeface="Calibri" pitchFamily="34" charset="0"/>
              </a:rPr>
              <a:t>There is a controller process that has access to the shared data area. </a:t>
            </a:r>
          </a:p>
          <a:p>
            <a:pPr>
              <a:buFont typeface="Arial" pitchFamily="34" charset="0"/>
              <a:buChar char="•"/>
            </a:pPr>
            <a:r>
              <a:rPr lang="en-US" sz="2000" dirty="0">
                <a:latin typeface="Calibri" pitchFamily="34" charset="0"/>
              </a:rPr>
              <a:t>Other processes wishing to access the data area send a request message to the </a:t>
            </a:r>
          </a:p>
          <a:p>
            <a:r>
              <a:rPr lang="en-US" sz="2000" dirty="0">
                <a:latin typeface="Calibri" pitchFamily="34" charset="0"/>
              </a:rPr>
              <a:t>  controller, are granted access with an “OK” reply message, </a:t>
            </a:r>
          </a:p>
          <a:p>
            <a:pPr>
              <a:buFont typeface="Arial" pitchFamily="34" charset="0"/>
              <a:buChar char="•"/>
            </a:pPr>
            <a:r>
              <a:rPr lang="en-US" sz="2000" dirty="0">
                <a:latin typeface="Calibri" pitchFamily="34" charset="0"/>
              </a:rPr>
              <a:t>And indicate completion of access with a “finished” message.</a:t>
            </a:r>
          </a:p>
          <a:p>
            <a:pPr>
              <a:buFont typeface="Arial" pitchFamily="34" charset="0"/>
              <a:buChar char="•"/>
            </a:pPr>
            <a:r>
              <a:rPr lang="en-US" sz="2000" dirty="0">
                <a:latin typeface="Calibri" pitchFamily="34" charset="0"/>
              </a:rPr>
              <a:t>The variable </a:t>
            </a:r>
            <a:r>
              <a:rPr lang="en-US" sz="2000" i="1" dirty="0">
                <a:latin typeface="Calibri" pitchFamily="34" charset="0"/>
              </a:rPr>
              <a:t>count is used, which is initialized to some number greater </a:t>
            </a:r>
            <a:r>
              <a:rPr lang="en-US" sz="2000" dirty="0">
                <a:latin typeface="Calibri" pitchFamily="34" charset="0"/>
              </a:rPr>
              <a:t>than the </a:t>
            </a:r>
          </a:p>
          <a:p>
            <a:r>
              <a:rPr lang="en-US" sz="2000" dirty="0">
                <a:latin typeface="Calibri" pitchFamily="34" charset="0"/>
              </a:rPr>
              <a:t>  maximum possible number of readers. </a:t>
            </a:r>
          </a:p>
          <a:p>
            <a:pPr>
              <a:buFont typeface="Arial" pitchFamily="34" charset="0"/>
              <a:buChar char="•"/>
            </a:pPr>
            <a:r>
              <a:rPr lang="en-US" sz="2000" dirty="0">
                <a:latin typeface="Calibri" pitchFamily="34" charset="0"/>
              </a:rPr>
              <a:t> In this example, we use a value of 100.</a:t>
            </a:r>
          </a:p>
          <a:p>
            <a:pPr>
              <a:buFont typeface="Arial" pitchFamily="34" charset="0"/>
              <a:buChar char="•"/>
            </a:pPr>
            <a:r>
              <a:rPr lang="en-US" sz="2000" dirty="0">
                <a:latin typeface="Calibri" pitchFamily="34" charset="0"/>
              </a:rPr>
              <a:t>The action of the controller can be summarized as follows:</a:t>
            </a:r>
          </a:p>
          <a:p>
            <a:pPr lvl="1">
              <a:buFont typeface="Arial" pitchFamily="34" charset="0"/>
              <a:buChar char="•"/>
            </a:pPr>
            <a:r>
              <a:rPr lang="en-US" sz="2000" dirty="0">
                <a:latin typeface="Calibri" pitchFamily="34" charset="0"/>
              </a:rPr>
              <a:t>If </a:t>
            </a:r>
            <a:r>
              <a:rPr lang="en-US" sz="2000" b="1" i="1" dirty="0">
                <a:latin typeface="Calibri" pitchFamily="34" charset="0"/>
              </a:rPr>
              <a:t>count &gt;  0</a:t>
            </a:r>
            <a:r>
              <a:rPr lang="en-US" sz="2000" i="1" dirty="0">
                <a:latin typeface="Calibri" pitchFamily="34" charset="0"/>
              </a:rPr>
              <a:t>, then no writer is waiting and there may or may not be readers   </a:t>
            </a:r>
          </a:p>
          <a:p>
            <a:pPr lvl="1"/>
            <a:r>
              <a:rPr lang="en-US" sz="2000" i="1" dirty="0">
                <a:latin typeface="Calibri" pitchFamily="34" charset="0"/>
              </a:rPr>
              <a:t>  </a:t>
            </a:r>
            <a:r>
              <a:rPr lang="en-US" sz="2000" dirty="0">
                <a:latin typeface="Calibri" pitchFamily="34" charset="0"/>
              </a:rPr>
              <a:t>active. Service all “finished” messages first to clear active readers. Then service </a:t>
            </a:r>
          </a:p>
          <a:p>
            <a:pPr lvl="1"/>
            <a:r>
              <a:rPr lang="en-US" sz="2000" dirty="0">
                <a:latin typeface="Calibri" pitchFamily="34" charset="0"/>
              </a:rPr>
              <a:t>   write requests and then read requests.</a:t>
            </a:r>
          </a:p>
          <a:p>
            <a:r>
              <a:rPr lang="en-US" sz="2000" dirty="0">
                <a:latin typeface="Calibri" pitchFamily="34" charset="0"/>
              </a:rPr>
              <a:t>         • If </a:t>
            </a:r>
            <a:r>
              <a:rPr lang="en-US" sz="2000" b="1" i="1" dirty="0">
                <a:latin typeface="Calibri" pitchFamily="34" charset="0"/>
              </a:rPr>
              <a:t>count = 0</a:t>
            </a:r>
            <a:r>
              <a:rPr lang="en-US" sz="2000" i="1" dirty="0">
                <a:latin typeface="Calibri" pitchFamily="34" charset="0"/>
              </a:rPr>
              <a:t>, then the only request outstanding is a write request. Allow the</a:t>
            </a:r>
          </a:p>
          <a:p>
            <a:r>
              <a:rPr lang="en-US" sz="2000" dirty="0">
                <a:latin typeface="Calibri" pitchFamily="34" charset="0"/>
              </a:rPr>
              <a:t>            writer to proceed and wait for a “finished” message.</a:t>
            </a:r>
          </a:p>
          <a:p>
            <a:r>
              <a:rPr lang="en-US" sz="2000" dirty="0">
                <a:latin typeface="Calibri" pitchFamily="34" charset="0"/>
              </a:rPr>
              <a:t>         • If </a:t>
            </a:r>
            <a:r>
              <a:rPr lang="en-US" sz="2000" b="1" i="1" dirty="0">
                <a:latin typeface="Calibri" pitchFamily="34" charset="0"/>
              </a:rPr>
              <a:t>count &lt; 0</a:t>
            </a:r>
            <a:r>
              <a:rPr lang="en-US" sz="2000" i="1" dirty="0">
                <a:latin typeface="Calibri" pitchFamily="34" charset="0"/>
              </a:rPr>
              <a:t>, then a writer has made a request and is being made to wait to c  </a:t>
            </a:r>
          </a:p>
          <a:p>
            <a:r>
              <a:rPr lang="en-US" sz="2000" i="1" dirty="0">
                <a:latin typeface="Calibri" pitchFamily="34" charset="0"/>
              </a:rPr>
              <a:t>            clear </a:t>
            </a:r>
            <a:r>
              <a:rPr lang="en-US" sz="2000" dirty="0">
                <a:latin typeface="Calibri" pitchFamily="34" charset="0"/>
              </a:rPr>
              <a:t>all active readers. Therefore, only “finished” messages should be   </a:t>
            </a:r>
          </a:p>
          <a:p>
            <a:r>
              <a:rPr lang="en-US" sz="2000" dirty="0">
                <a:latin typeface="Calibri" pitchFamily="34" charset="0"/>
              </a:rPr>
              <a:t>            serviced.</a:t>
            </a:r>
          </a:p>
        </p:txBody>
      </p:sp>
      <p:sp>
        <p:nvSpPr>
          <p:cNvPr id="6" name="Rectangle 5"/>
          <p:cNvSpPr/>
          <p:nvPr/>
        </p:nvSpPr>
        <p:spPr>
          <a:xfrm>
            <a:off x="1500166" y="0"/>
            <a:ext cx="4929222"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sz="2200" b="1" dirty="0">
                <a:latin typeface="+mj-lt"/>
              </a:rPr>
              <a:t>A Solution Using Message Passing</a:t>
            </a:r>
            <a:endParaRPr lang="en-US" sz="2200" dirty="0">
              <a:latin typeface="+mj-l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Content Placeholder 3" descr="Fig05_24a.gif"/>
          <p:cNvPicPr>
            <a:picLocks noGrp="1" noChangeAspect="1"/>
          </p:cNvPicPr>
          <p:nvPr>
            <p:ph idx="1"/>
          </p:nvPr>
        </p:nvPicPr>
        <p:blipFill>
          <a:blip r:embed="rId3"/>
          <a:srcRect/>
          <a:stretch>
            <a:fillRect/>
          </a:stretch>
        </p:blipFill>
        <p:spPr>
          <a:xfrm>
            <a:off x="0" y="571480"/>
            <a:ext cx="4357686" cy="5715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p:cNvSpPr>
            <a:spLocks noGrp="1"/>
          </p:cNvSpPr>
          <p:nvPr>
            <p:ph type="sldNum" sz="quarter" idx="12"/>
          </p:nvPr>
        </p:nvSpPr>
        <p:spPr/>
        <p:txBody>
          <a:bodyPr/>
          <a:lstStyle/>
          <a:p>
            <a:fld id="{8721AD9F-4A2E-478F-ACDB-FC9429174183}" type="slidenum">
              <a:rPr lang="en-GB" smtClean="0"/>
              <a:pPr/>
              <a:t>78</a:t>
            </a:fld>
            <a:endParaRPr lang="en-GB"/>
          </a:p>
        </p:txBody>
      </p:sp>
      <p:pic>
        <p:nvPicPr>
          <p:cNvPr id="77828" name="Content Placeholder 3" descr="Fig05_24b.gif"/>
          <p:cNvPicPr>
            <a:picLocks noChangeAspect="1"/>
          </p:cNvPicPr>
          <p:nvPr/>
        </p:nvPicPr>
        <p:blipFill>
          <a:blip r:embed="rId4"/>
          <a:srcRect/>
          <a:stretch>
            <a:fillRect/>
          </a:stretch>
        </p:blipFill>
        <p:spPr bwMode="auto">
          <a:xfrm>
            <a:off x="4433918" y="568343"/>
            <a:ext cx="4638676" cy="57181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p:cNvSpPr txBox="1">
            <a:spLocks/>
          </p:cNvSpPr>
          <p:nvPr/>
        </p:nvSpPr>
        <p:spPr>
          <a:xfrm>
            <a:off x="71438" y="0"/>
            <a:ext cx="742952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lvl="0" algn="ctr">
              <a:spcBef>
                <a:spcPct val="0"/>
              </a:spcBef>
              <a:defRPr/>
            </a:pPr>
            <a:r>
              <a:rPr lang="en-US" sz="2200" b="1" dirty="0">
                <a:solidFill>
                  <a:schemeClr val="bg1"/>
                </a:solidFill>
                <a:latin typeface="+mj-lt"/>
              </a:rPr>
              <a:t>Reader / Writer</a:t>
            </a:r>
            <a:r>
              <a:rPr kumimoji="0" lang="en-US" sz="2200" b="1" i="0" u="none" strike="noStrike" kern="1200" cap="none" spc="0" normalizeH="0" baseline="0" noProof="0" dirty="0">
                <a:ln>
                  <a:noFill/>
                </a:ln>
                <a:solidFill>
                  <a:schemeClr val="bg1"/>
                </a:solidFill>
                <a:effectLst/>
                <a:uLnTx/>
                <a:uFillTx/>
                <a:latin typeface="+mj-lt"/>
                <a:ea typeface="+mn-ea"/>
                <a:cs typeface="+mn-cs"/>
              </a:rPr>
              <a:t> Problem Using Message Passing</a:t>
            </a:r>
          </a:p>
        </p:txBody>
      </p:sp>
      <p:sp>
        <p:nvSpPr>
          <p:cNvPr id="9" name="Rectangle 8"/>
          <p:cNvSpPr/>
          <p:nvPr/>
        </p:nvSpPr>
        <p:spPr>
          <a:xfrm>
            <a:off x="0" y="6429396"/>
            <a:ext cx="9144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b="1" dirty="0">
                <a:latin typeface="Calibri" pitchFamily="34" charset="0"/>
              </a:rPr>
              <a:t>Figure 5.24 A Solution to the Readers/Writers Problem Using Message Passing</a:t>
            </a:r>
            <a:endParaRPr lang="en-US" dirty="0">
              <a:latin typeface="Calibri" pitchFamily="3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1504" y="0"/>
            <a:ext cx="7572396" cy="3571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lnSpcReduction="10000"/>
          </a:bodyPr>
          <a:lstStyle/>
          <a:p>
            <a:pPr lvl="0" algn="ctr">
              <a:spcBef>
                <a:spcPct val="0"/>
              </a:spcBef>
              <a:defRPr/>
            </a:pPr>
            <a:r>
              <a:rPr lang="en-US" sz="2200" b="1" dirty="0">
                <a:effectLst>
                  <a:outerShdw blurRad="38100" dist="38100" dir="2700000" algn="tl">
                    <a:srgbClr val="000000">
                      <a:alpha val="43137"/>
                    </a:srgbClr>
                  </a:outerShdw>
                </a:effectLst>
                <a:latin typeface="+mj-lt"/>
              </a:rPr>
              <a:t>Gtu Questions</a:t>
            </a:r>
            <a:endParaRPr kumimoji="0" lang="en-US" sz="2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j-lt"/>
              <a:ea typeface="+mn-ea"/>
              <a:cs typeface="+mn-cs"/>
            </a:endParaRPr>
          </a:p>
        </p:txBody>
      </p:sp>
      <p:sp>
        <p:nvSpPr>
          <p:cNvPr id="7" name="Rectangle 6"/>
          <p:cNvSpPr/>
          <p:nvPr/>
        </p:nvSpPr>
        <p:spPr>
          <a:xfrm>
            <a:off x="0" y="582771"/>
            <a:ext cx="9144000" cy="535531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buAutoNum type="arabicParenBoth"/>
            </a:pPr>
            <a:r>
              <a:rPr lang="en-US" dirty="0">
                <a:latin typeface="Calibri" pitchFamily="34" charset="0"/>
              </a:rPr>
              <a:t>What is semaphore? Give and explain the algorithm of producer/consumer problem with bounded using general semaphore. 				</a:t>
            </a:r>
            <a:r>
              <a:rPr lang="en-US" b="1" dirty="0">
                <a:latin typeface="Calibri" pitchFamily="34" charset="0"/>
              </a:rPr>
              <a:t>                         07</a:t>
            </a:r>
          </a:p>
          <a:p>
            <a:pPr marL="342900" indent="-342900"/>
            <a:r>
              <a:rPr lang="en-US" dirty="0">
                <a:latin typeface="Calibri" pitchFamily="34" charset="0"/>
              </a:rPr>
              <a:t>					</a:t>
            </a:r>
            <a:r>
              <a:rPr lang="en-US" b="1" dirty="0">
                <a:latin typeface="Calibri" pitchFamily="34" charset="0"/>
              </a:rPr>
              <a:t>OR</a:t>
            </a:r>
          </a:p>
          <a:p>
            <a:pPr marL="342900" indent="-342900">
              <a:buAutoNum type="arabicParenBoth"/>
            </a:pPr>
            <a:r>
              <a:rPr lang="en-US" dirty="0">
                <a:latin typeface="Calibri" pitchFamily="34" charset="0"/>
              </a:rPr>
              <a:t>State producer / consumer problem. Give a solution to the </a:t>
            </a:r>
            <a:r>
              <a:rPr lang="en-US" dirty="0" err="1">
                <a:latin typeface="Calibri" pitchFamily="34" charset="0"/>
              </a:rPr>
              <a:t>boundedbuffer</a:t>
            </a:r>
            <a:r>
              <a:rPr lang="en-US" dirty="0">
                <a:latin typeface="Calibri" pitchFamily="34" charset="0"/>
              </a:rPr>
              <a:t>  using counting </a:t>
            </a:r>
          </a:p>
          <a:p>
            <a:pPr marL="342900" indent="-342900"/>
            <a:r>
              <a:rPr lang="en-US" dirty="0">
                <a:latin typeface="Calibri" pitchFamily="34" charset="0"/>
              </a:rPr>
              <a:t>       semaphore.  	</a:t>
            </a:r>
          </a:p>
          <a:p>
            <a:r>
              <a:rPr lang="en-US" b="1" dirty="0">
                <a:latin typeface="Calibri" pitchFamily="34" charset="0"/>
              </a:rPr>
              <a:t>(2) </a:t>
            </a:r>
            <a:r>
              <a:rPr lang="en-US" dirty="0">
                <a:latin typeface="Calibri" pitchFamily="34" charset="0"/>
              </a:rPr>
              <a:t>What is race condition? What is mutual exclusion? Define Semaphore, the  permissible </a:t>
            </a:r>
          </a:p>
          <a:p>
            <a:r>
              <a:rPr lang="en-US" dirty="0">
                <a:latin typeface="Calibri" pitchFamily="34" charset="0"/>
              </a:rPr>
              <a:t>     operations with Semaphore and how they are used to achieve the mutual exclusion. 	       </a:t>
            </a:r>
            <a:r>
              <a:rPr lang="en-US" b="1" dirty="0">
                <a:latin typeface="Calibri" pitchFamily="34" charset="0"/>
              </a:rPr>
              <a:t>07</a:t>
            </a:r>
          </a:p>
          <a:p>
            <a:r>
              <a:rPr lang="en-US" b="1" dirty="0">
                <a:latin typeface="Calibri" pitchFamily="34" charset="0"/>
              </a:rPr>
              <a:t>(3)</a:t>
            </a:r>
            <a:r>
              <a:rPr lang="en-US" dirty="0">
                <a:latin typeface="Calibri" pitchFamily="34" charset="0"/>
              </a:rPr>
              <a:t> Write a short note on Binary Semaphore with primitives also differentiate the  strong     </a:t>
            </a:r>
          </a:p>
          <a:p>
            <a:r>
              <a:rPr lang="en-US" dirty="0">
                <a:latin typeface="Calibri" pitchFamily="34" charset="0"/>
              </a:rPr>
              <a:t>       semaphore and weak semaphore. 					                        </a:t>
            </a:r>
            <a:r>
              <a:rPr lang="en-US" b="1" dirty="0">
                <a:latin typeface="Calibri" pitchFamily="34" charset="0"/>
              </a:rPr>
              <a:t>07</a:t>
            </a:r>
          </a:p>
          <a:p>
            <a:r>
              <a:rPr lang="en-US" dirty="0">
                <a:latin typeface="Calibri" pitchFamily="34" charset="0"/>
              </a:rPr>
              <a:t>				</a:t>
            </a:r>
            <a:r>
              <a:rPr lang="en-US" b="1" dirty="0">
                <a:latin typeface="Calibri" pitchFamily="34" charset="0"/>
              </a:rPr>
              <a:t>OR</a:t>
            </a:r>
          </a:p>
          <a:p>
            <a:r>
              <a:rPr lang="en-US" b="1" dirty="0">
                <a:latin typeface="Calibri" pitchFamily="34" charset="0"/>
              </a:rPr>
              <a:t>(3)</a:t>
            </a:r>
            <a:r>
              <a:rPr lang="en-US" dirty="0">
                <a:latin typeface="Calibri" pitchFamily="34" charset="0"/>
              </a:rPr>
              <a:t> What is semaphore? Write down </a:t>
            </a:r>
            <a:r>
              <a:rPr lang="en-US" dirty="0" err="1">
                <a:latin typeface="Calibri" pitchFamily="34" charset="0"/>
              </a:rPr>
              <a:t>semWait</a:t>
            </a:r>
            <a:r>
              <a:rPr lang="en-US" dirty="0">
                <a:latin typeface="Calibri" pitchFamily="34" charset="0"/>
              </a:rPr>
              <a:t> and </a:t>
            </a:r>
            <a:r>
              <a:rPr lang="en-US" dirty="0" err="1">
                <a:latin typeface="Calibri" pitchFamily="34" charset="0"/>
              </a:rPr>
              <a:t>semSignal</a:t>
            </a:r>
            <a:r>
              <a:rPr lang="en-US" dirty="0">
                <a:latin typeface="Calibri" pitchFamily="34" charset="0"/>
              </a:rPr>
              <a:t> procedures for Binary semaphore. 									      </a:t>
            </a:r>
            <a:r>
              <a:rPr lang="en-US" b="1" dirty="0">
                <a:latin typeface="Calibri" pitchFamily="34" charset="0"/>
              </a:rPr>
              <a:t>04</a:t>
            </a:r>
          </a:p>
          <a:p>
            <a:r>
              <a:rPr lang="en-US" b="1" dirty="0">
                <a:latin typeface="Calibri" pitchFamily="34" charset="0"/>
              </a:rPr>
              <a:t>(4)</a:t>
            </a:r>
            <a:r>
              <a:rPr lang="en-US" dirty="0">
                <a:latin typeface="Calibri" pitchFamily="34" charset="0"/>
              </a:rPr>
              <a:t> What is Monitor? Explain the solution to the Bounded-Buffer  Producer /Consumer Problem </a:t>
            </a:r>
          </a:p>
          <a:p>
            <a:r>
              <a:rPr lang="en-US" dirty="0">
                <a:latin typeface="Calibri" pitchFamily="34" charset="0"/>
              </a:rPr>
              <a:t>      using a Monitor.               							      </a:t>
            </a:r>
            <a:r>
              <a:rPr lang="en-US" b="1" dirty="0">
                <a:latin typeface="Calibri" pitchFamily="34" charset="0"/>
              </a:rPr>
              <a:t>07</a:t>
            </a:r>
          </a:p>
          <a:p>
            <a:r>
              <a:rPr lang="en-US" b="1" dirty="0">
                <a:latin typeface="Calibri" pitchFamily="34" charset="0"/>
              </a:rPr>
              <a:t>(5) </a:t>
            </a:r>
            <a:r>
              <a:rPr lang="en-US" b="1" dirty="0" err="1">
                <a:latin typeface="Calibri" pitchFamily="34" charset="0"/>
              </a:rPr>
              <a:t>i</a:t>
            </a:r>
            <a:r>
              <a:rPr lang="en-US" b="1" dirty="0">
                <a:latin typeface="Calibri" pitchFamily="34" charset="0"/>
              </a:rPr>
              <a:t>)</a:t>
            </a:r>
            <a:r>
              <a:rPr lang="en-US" dirty="0">
                <a:latin typeface="Calibri" pitchFamily="34" charset="0"/>
              </a:rPr>
              <a:t> Differentiate between Blocking and non-blocking message passing.                                   </a:t>
            </a:r>
            <a:r>
              <a:rPr lang="en-US" b="1" dirty="0">
                <a:latin typeface="Calibri" pitchFamily="34" charset="0"/>
              </a:rPr>
              <a:t>03</a:t>
            </a:r>
          </a:p>
          <a:p>
            <a:r>
              <a:rPr lang="en-US" b="1" dirty="0">
                <a:latin typeface="Calibri" pitchFamily="34" charset="0"/>
              </a:rPr>
              <a:t>(6)</a:t>
            </a:r>
            <a:r>
              <a:rPr lang="en-US" dirty="0">
                <a:latin typeface="Calibri" pitchFamily="34" charset="0"/>
              </a:rPr>
              <a:t> Differentiate between Strong and Weak semaphore.                                                                </a:t>
            </a:r>
            <a:r>
              <a:rPr lang="en-US" b="1" dirty="0">
                <a:latin typeface="Calibri" pitchFamily="34" charset="0"/>
              </a:rPr>
              <a:t>03</a:t>
            </a:r>
          </a:p>
          <a:p>
            <a:r>
              <a:rPr lang="en-US" b="1" dirty="0">
                <a:latin typeface="Calibri" pitchFamily="34" charset="0"/>
              </a:rPr>
              <a:t>(7)</a:t>
            </a:r>
            <a:r>
              <a:rPr lang="en-US" dirty="0">
                <a:latin typeface="Calibri" pitchFamily="34" charset="0"/>
              </a:rPr>
              <a:t> Describe inter process communication using message passing? Give a solution to the </a:t>
            </a:r>
          </a:p>
          <a:p>
            <a:r>
              <a:rPr lang="en-US" dirty="0">
                <a:latin typeface="Calibri" pitchFamily="34" charset="0"/>
              </a:rPr>
              <a:t>      Producer / Consumer problem using message passing.  			                       </a:t>
            </a:r>
            <a:r>
              <a:rPr lang="en-US" b="1" dirty="0">
                <a:latin typeface="Calibri" pitchFamily="34" charset="0"/>
              </a:rPr>
              <a:t>07</a:t>
            </a:r>
          </a:p>
          <a:p>
            <a:r>
              <a:rPr lang="en-US" b="1" dirty="0">
                <a:latin typeface="Calibri" pitchFamily="34" charset="0"/>
              </a:rPr>
              <a:t>(8)</a:t>
            </a:r>
            <a:r>
              <a:rPr lang="en-US" dirty="0">
                <a:latin typeface="Calibri" pitchFamily="34" charset="0"/>
              </a:rPr>
              <a:t>What is Readers/Writers problem? Explain in detail 				      </a:t>
            </a:r>
            <a:r>
              <a:rPr lang="en-US" b="1" dirty="0">
                <a:latin typeface="Calibri" pitchFamily="34" charset="0"/>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857232"/>
            <a:ext cx="9144000" cy="6000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2500298" y="-24"/>
            <a:ext cx="4000528"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400" b="1" dirty="0">
                <a:solidFill>
                  <a:schemeClr val="bg1"/>
                </a:solidFill>
                <a:effectLst>
                  <a:outerShdw blurRad="38100" dist="38100" dir="2700000" algn="tl">
                    <a:srgbClr val="000000">
                      <a:alpha val="43137"/>
                    </a:srgbClr>
                  </a:outerShdw>
                </a:effectLst>
                <a:latin typeface="+mj-lt"/>
              </a:rPr>
              <a:t>Process Interaction</a:t>
            </a:r>
            <a:endParaRPr kumimoji="0" lang="en-GB"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6" name="Slide Number Placeholder 5"/>
          <p:cNvSpPr>
            <a:spLocks noGrp="1"/>
          </p:cNvSpPr>
          <p:nvPr>
            <p:ph type="sldNum" sz="quarter" idx="12"/>
          </p:nvPr>
        </p:nvSpPr>
        <p:spPr/>
        <p:txBody>
          <a:bodyPr/>
          <a:lstStyle/>
          <a:p>
            <a:fld id="{8721AD9F-4A2E-478F-ACDB-FC9429174183}" type="slidenum">
              <a:rPr lang="en-GB" smtClean="0"/>
              <a:pPr/>
              <a:t>8</a:t>
            </a:fld>
            <a:endParaRPr lang="en-GB"/>
          </a:p>
        </p:txBody>
      </p:sp>
      <p:sp>
        <p:nvSpPr>
          <p:cNvPr id="7" name="Rectangle 6"/>
          <p:cNvSpPr/>
          <p:nvPr/>
        </p:nvSpPr>
        <p:spPr>
          <a:xfrm>
            <a:off x="0" y="457122"/>
            <a:ext cx="9144000"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000" b="1" dirty="0">
                <a:solidFill>
                  <a:schemeClr val="bg1"/>
                </a:solidFill>
                <a:latin typeface="+mj-lt"/>
              </a:rPr>
              <a:t>Q-3 List three degrees of awareness between processes and briefly define each.</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0" y="1714500"/>
            <a:ext cx="4572000"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858048"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a:solidFill>
                  <a:schemeClr val="tx1"/>
                </a:solidFill>
                <a:latin typeface="Calibri" pitchFamily="34" charset="0"/>
              </a:rPr>
              <a:t>Principals of Concurrency</a:t>
            </a:r>
          </a:p>
          <a:p>
            <a:pPr>
              <a:buClr>
                <a:schemeClr val="accent5">
                  <a:lumMod val="75000"/>
                </a:schemeClr>
              </a:buClr>
              <a:defRPr/>
            </a:pPr>
            <a:r>
              <a:rPr lang="en-NZ" b="1" dirty="0">
                <a:solidFill>
                  <a:schemeClr val="accent5"/>
                </a:solidFill>
                <a:latin typeface="Calibri" pitchFamily="34" charset="0"/>
              </a:rPr>
              <a:t>Mutual Exclusion: Hardware Support</a:t>
            </a:r>
          </a:p>
          <a:p>
            <a:pPr>
              <a:buClr>
                <a:schemeClr val="accent5">
                  <a:lumMod val="75000"/>
                </a:schemeClr>
              </a:buClr>
              <a:defRPr/>
            </a:pPr>
            <a:r>
              <a:rPr lang="en-NZ" dirty="0">
                <a:latin typeface="Calibri" pitchFamily="34" charset="0"/>
              </a:rPr>
              <a:t>Semaphores</a:t>
            </a:r>
          </a:p>
          <a:p>
            <a:pPr>
              <a:buClr>
                <a:schemeClr val="accent5">
                  <a:lumMod val="75000"/>
                </a:schemeClr>
              </a:buClr>
              <a:defRPr/>
            </a:pPr>
            <a:r>
              <a:rPr lang="en-NZ" dirty="0">
                <a:latin typeface="Calibri" pitchFamily="34" charset="0"/>
              </a:rPr>
              <a:t>Monitors</a:t>
            </a:r>
          </a:p>
          <a:p>
            <a:pPr>
              <a:buClr>
                <a:schemeClr val="accent5">
                  <a:lumMod val="75000"/>
                </a:schemeClr>
              </a:buClr>
              <a:defRPr/>
            </a:pPr>
            <a:r>
              <a:rPr lang="en-NZ" dirty="0">
                <a:latin typeface="Calibri" pitchFamily="34" charset="0"/>
              </a:rPr>
              <a:t>Message Passing</a:t>
            </a:r>
          </a:p>
          <a:p>
            <a:pPr>
              <a:buClr>
                <a:schemeClr val="accent5">
                  <a:lumMod val="75000"/>
                </a:schemeClr>
              </a:buClr>
              <a:defRPr/>
            </a:pPr>
            <a:r>
              <a:rPr lang="en-NZ" dirty="0">
                <a:latin typeface="Calibri" pitchFamily="34" charset="0"/>
              </a:rPr>
              <a:t>Readers/Writers Problem</a:t>
            </a:r>
          </a:p>
        </p:txBody>
      </p:sp>
      <p:sp>
        <p:nvSpPr>
          <p:cNvPr id="5" name="Slide Number Placeholder 4"/>
          <p:cNvSpPr>
            <a:spLocks noGrp="1"/>
          </p:cNvSpPr>
          <p:nvPr>
            <p:ph type="sldNum" sz="quarter" idx="12"/>
          </p:nvPr>
        </p:nvSpPr>
        <p:spPr/>
        <p:txBody>
          <a:bodyPr/>
          <a:lstStyle/>
          <a:p>
            <a:fld id="{8721AD9F-4A2E-478F-ACDB-FC9429174183}" type="slidenum">
              <a:rPr lang="en-GB" smtClean="0"/>
              <a:pPr/>
              <a:t>9</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lumMod val="95000"/>
                  </a:schemeClr>
                </a:solidFill>
                <a:effectLst>
                  <a:outerShdw blurRad="38100" dist="38100" dir="2700000" algn="tl">
                    <a:srgbClr val="000000">
                      <a:alpha val="43137"/>
                    </a:srgbClr>
                  </a:outerShdw>
                </a:effectLst>
                <a:latin typeface="+mj-lt"/>
              </a:rPr>
              <a:t>ROADMAP</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2285992"/>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26" name="Picture 2" descr="E:\gp image\stick_figures_walking_talking_md_wm.gif"/>
          <p:cNvPicPr>
            <a:picLocks noChangeAspect="1" noChangeArrowheads="1" noCrop="1"/>
          </p:cNvPicPr>
          <p:nvPr/>
        </p:nvPicPr>
        <p:blipFill>
          <a:blip r:embed="rId3"/>
          <a:srcRect/>
          <a:stretch>
            <a:fillRect/>
          </a:stretch>
        </p:blipFill>
        <p:spPr bwMode="auto">
          <a:xfrm>
            <a:off x="7358082" y="2047880"/>
            <a:ext cx="1738310" cy="1738310"/>
          </a:xfrm>
          <a:prstGeom prst="rect">
            <a:avLst/>
          </a:prstGeom>
          <a:noFill/>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5681</TotalTime>
  <Words>6849</Words>
  <Application>Microsoft Office PowerPoint</Application>
  <PresentationFormat>On-screen Show (4:3)</PresentationFormat>
  <Paragraphs>859</Paragraphs>
  <Slides>80</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Calibri</vt:lpstr>
      <vt:lpstr>Courier New</vt:lpstr>
      <vt:lpstr>Tahoma</vt:lpstr>
      <vt:lpstr>Wingdings</vt:lpstr>
      <vt:lpstr>Wingdings 2</vt:lpstr>
      <vt:lpstr>Office Theme</vt:lpstr>
      <vt:lpstr>Chapter 5 Concurrency: Mutual Exclusion and Synchronization</vt:lpstr>
      <vt:lpstr>PowerPoint Presentation</vt:lpstr>
      <vt:lpstr>PowerPoint Presentation</vt:lpstr>
      <vt:lpstr>KEY TERMS</vt:lpstr>
      <vt:lpstr>Live Lock </vt:lpstr>
      <vt:lpstr>A Simple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Semaphore Example 1</vt:lpstr>
      <vt:lpstr>Semaphore Example 1</vt:lpstr>
      <vt:lpstr>Semaphore Example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Semaphores</vt:lpstr>
      <vt:lpstr>PowerPoint Presentation</vt:lpstr>
      <vt:lpstr>PowerPoint Presentation</vt:lpstr>
      <vt:lpstr>PowerPoint Presentation</vt:lpstr>
      <vt:lpstr>Structure of a Monitor</vt:lpstr>
      <vt:lpstr>Bounded Buffer Solution Using Monitor</vt:lpstr>
      <vt:lpstr>Solution Using Monitor</vt:lpstr>
      <vt:lpstr>Bounded Buffer Solution Using Monitor</vt:lpstr>
      <vt:lpstr>Solution Using Monitor</vt:lpstr>
      <vt:lpstr>PowerPoint Presentation</vt:lpstr>
      <vt:lpstr>PowerPoint Presentation</vt:lpstr>
      <vt:lpstr>PowerPoint Presentation</vt:lpstr>
      <vt:lpstr>PowerPoint Presentation</vt:lpstr>
      <vt:lpstr>PowerPoint Presentation</vt:lpstr>
      <vt:lpstr>Direct Addressing:-</vt:lpstr>
      <vt:lpstr>Indirect Process Communication</vt:lpstr>
      <vt:lpstr>Indirect Process Communication</vt:lpstr>
      <vt:lpstr>Indirect Process Communication</vt:lpstr>
      <vt:lpstr>General Message Format</vt:lpstr>
      <vt:lpstr>General Message Format</vt:lpstr>
      <vt:lpstr>Queuing Discipline</vt:lpstr>
      <vt:lpstr>Mutual Exclusion Using Messages</vt:lpstr>
      <vt:lpstr>Producer/Consumer Messages</vt:lpstr>
      <vt:lpstr>PowerPoint Presentation</vt:lpstr>
      <vt:lpstr>PowerPoint Presentation</vt:lpstr>
      <vt:lpstr>PowerPoint Presentation</vt:lpstr>
      <vt:lpstr>Readers have Priority</vt:lpstr>
      <vt:lpstr>Readers have Priority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Concurrency: Mutual Exclusion and Synchronization</dc:title>
  <dc:creator>Administrator</dc:creator>
  <cp:lastModifiedBy>Riddhi Joshi</cp:lastModifiedBy>
  <cp:revision>1083</cp:revision>
  <dcterms:created xsi:type="dcterms:W3CDTF">2012-09-04T04:58:45Z</dcterms:created>
  <dcterms:modified xsi:type="dcterms:W3CDTF">2019-01-16T07:40:24Z</dcterms:modified>
</cp:coreProperties>
</file>