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handoutMasterIdLst>
    <p:handoutMasterId r:id="rId44"/>
  </p:handoutMasterIdLst>
  <p:sldIdLst>
    <p:sldId id="473" r:id="rId2"/>
    <p:sldId id="420" r:id="rId3"/>
    <p:sldId id="421" r:id="rId4"/>
    <p:sldId id="501" r:id="rId5"/>
    <p:sldId id="423" r:id="rId6"/>
    <p:sldId id="477" r:id="rId7"/>
    <p:sldId id="478" r:id="rId8"/>
    <p:sldId id="479" r:id="rId9"/>
    <p:sldId id="503" r:id="rId10"/>
    <p:sldId id="435" r:id="rId11"/>
    <p:sldId id="481" r:id="rId12"/>
    <p:sldId id="485" r:id="rId13"/>
    <p:sldId id="483" r:id="rId14"/>
    <p:sldId id="486" r:id="rId15"/>
    <p:sldId id="484" r:id="rId16"/>
    <p:sldId id="439" r:id="rId17"/>
    <p:sldId id="442" r:id="rId18"/>
    <p:sldId id="487" r:id="rId19"/>
    <p:sldId id="443" r:id="rId20"/>
    <p:sldId id="444" r:id="rId21"/>
    <p:sldId id="446" r:id="rId22"/>
    <p:sldId id="447" r:id="rId23"/>
    <p:sldId id="449" r:id="rId24"/>
    <p:sldId id="450" r:id="rId25"/>
    <p:sldId id="451" r:id="rId26"/>
    <p:sldId id="453" r:id="rId27"/>
    <p:sldId id="454" r:id="rId28"/>
    <p:sldId id="504" r:id="rId29"/>
    <p:sldId id="460" r:id="rId30"/>
    <p:sldId id="489" r:id="rId31"/>
    <p:sldId id="490" r:id="rId32"/>
    <p:sldId id="462" r:id="rId33"/>
    <p:sldId id="469" r:id="rId34"/>
    <p:sldId id="494" r:id="rId35"/>
    <p:sldId id="505" r:id="rId36"/>
    <p:sldId id="495" r:id="rId37"/>
    <p:sldId id="471" r:id="rId38"/>
    <p:sldId id="498" r:id="rId39"/>
    <p:sldId id="499" r:id="rId40"/>
    <p:sldId id="500" r:id="rId41"/>
    <p:sldId id="472" r:id="rId42"/>
  </p:sldIdLst>
  <p:sldSz cx="9144000" cy="6858000" type="screen4x3"/>
  <p:notesSz cx="6858000" cy="9144000"/>
  <p:defaultTextStyle>
    <a:defPPr>
      <a:defRPr lang="en-US"/>
    </a:defPPr>
    <a:lvl1pPr algn="l" rtl="0" eaLnBrk="0" fontAlgn="base" hangingPunct="0">
      <a:spcBef>
        <a:spcPct val="20000"/>
      </a:spcBef>
      <a:spcAft>
        <a:spcPct val="0"/>
      </a:spcAft>
      <a:buChar char="•"/>
      <a:defRPr sz="2200" kern="1200">
        <a:solidFill>
          <a:schemeClr val="tx1"/>
        </a:solidFill>
        <a:latin typeface="Calibri" pitchFamily="34" charset="0"/>
        <a:ea typeface="+mn-ea"/>
        <a:cs typeface="+mn-cs"/>
      </a:defRPr>
    </a:lvl1pPr>
    <a:lvl2pPr marL="457200" algn="l" rtl="0" eaLnBrk="0" fontAlgn="base" hangingPunct="0">
      <a:spcBef>
        <a:spcPct val="20000"/>
      </a:spcBef>
      <a:spcAft>
        <a:spcPct val="0"/>
      </a:spcAft>
      <a:buChar char="•"/>
      <a:defRPr sz="2200" kern="1200">
        <a:solidFill>
          <a:schemeClr val="tx1"/>
        </a:solidFill>
        <a:latin typeface="Calibri" pitchFamily="34" charset="0"/>
        <a:ea typeface="+mn-ea"/>
        <a:cs typeface="+mn-cs"/>
      </a:defRPr>
    </a:lvl2pPr>
    <a:lvl3pPr marL="914400" algn="l" rtl="0" eaLnBrk="0" fontAlgn="base" hangingPunct="0">
      <a:spcBef>
        <a:spcPct val="20000"/>
      </a:spcBef>
      <a:spcAft>
        <a:spcPct val="0"/>
      </a:spcAft>
      <a:buChar char="•"/>
      <a:defRPr sz="2200" kern="1200">
        <a:solidFill>
          <a:schemeClr val="tx1"/>
        </a:solidFill>
        <a:latin typeface="Calibri" pitchFamily="34" charset="0"/>
        <a:ea typeface="+mn-ea"/>
        <a:cs typeface="+mn-cs"/>
      </a:defRPr>
    </a:lvl3pPr>
    <a:lvl4pPr marL="1371600" algn="l" rtl="0" eaLnBrk="0" fontAlgn="base" hangingPunct="0">
      <a:spcBef>
        <a:spcPct val="20000"/>
      </a:spcBef>
      <a:spcAft>
        <a:spcPct val="0"/>
      </a:spcAft>
      <a:buChar char="•"/>
      <a:defRPr sz="2200" kern="1200">
        <a:solidFill>
          <a:schemeClr val="tx1"/>
        </a:solidFill>
        <a:latin typeface="Calibri" pitchFamily="34" charset="0"/>
        <a:ea typeface="+mn-ea"/>
        <a:cs typeface="+mn-cs"/>
      </a:defRPr>
    </a:lvl4pPr>
    <a:lvl5pPr marL="1828800" algn="l" rtl="0" eaLnBrk="0" fontAlgn="base" hangingPunct="0">
      <a:spcBef>
        <a:spcPct val="20000"/>
      </a:spcBef>
      <a:spcAft>
        <a:spcPct val="0"/>
      </a:spcAft>
      <a:buChar char="•"/>
      <a:defRPr sz="2200" kern="1200">
        <a:solidFill>
          <a:schemeClr val="tx1"/>
        </a:solidFill>
        <a:latin typeface="Calibri" pitchFamily="34" charset="0"/>
        <a:ea typeface="+mn-ea"/>
        <a:cs typeface="+mn-cs"/>
      </a:defRPr>
    </a:lvl5pPr>
    <a:lvl6pPr marL="2286000" algn="l" defTabSz="914400" rtl="0" eaLnBrk="1" latinLnBrk="0" hangingPunct="1">
      <a:defRPr sz="2200" kern="1200">
        <a:solidFill>
          <a:schemeClr val="tx1"/>
        </a:solidFill>
        <a:latin typeface="Calibri" pitchFamily="34" charset="0"/>
        <a:ea typeface="+mn-ea"/>
        <a:cs typeface="+mn-cs"/>
      </a:defRPr>
    </a:lvl6pPr>
    <a:lvl7pPr marL="2743200" algn="l" defTabSz="914400" rtl="0" eaLnBrk="1" latinLnBrk="0" hangingPunct="1">
      <a:defRPr sz="2200" kern="1200">
        <a:solidFill>
          <a:schemeClr val="tx1"/>
        </a:solidFill>
        <a:latin typeface="Calibri" pitchFamily="34" charset="0"/>
        <a:ea typeface="+mn-ea"/>
        <a:cs typeface="+mn-cs"/>
      </a:defRPr>
    </a:lvl7pPr>
    <a:lvl8pPr marL="3200400" algn="l" defTabSz="914400" rtl="0" eaLnBrk="1" latinLnBrk="0" hangingPunct="1">
      <a:defRPr sz="2200" kern="1200">
        <a:solidFill>
          <a:schemeClr val="tx1"/>
        </a:solidFill>
        <a:latin typeface="Calibri" pitchFamily="34" charset="0"/>
        <a:ea typeface="+mn-ea"/>
        <a:cs typeface="+mn-cs"/>
      </a:defRPr>
    </a:lvl8pPr>
    <a:lvl9pPr marL="3657600" algn="l" defTabSz="914400" rtl="0" eaLnBrk="1" latinLnBrk="0" hangingPunct="1">
      <a:defRPr sz="2200"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5009" autoAdjust="0"/>
  </p:normalViewPr>
  <p:slideViewPr>
    <p:cSldViewPr>
      <p:cViewPr varScale="1">
        <p:scale>
          <a:sx n="57" d="100"/>
          <a:sy n="57" d="100"/>
        </p:scale>
        <p:origin x="1540" y="52"/>
      </p:cViewPr>
      <p:guideLst>
        <p:guide orient="horz" pos="2160"/>
        <p:guide pos="2880"/>
      </p:guideLst>
    </p:cSldViewPr>
  </p:slideViewPr>
  <p:outlineViewPr>
    <p:cViewPr>
      <p:scale>
        <a:sx n="33" d="100"/>
        <a:sy n="33" d="100"/>
      </p:scale>
      <p:origin x="0" y="55206"/>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spcBef>
                <a:spcPct val="0"/>
              </a:spcBef>
              <a:buFontTx/>
              <a:buNone/>
              <a:defRPr sz="1200">
                <a:latin typeface="Arial" charset="0"/>
              </a:defRPr>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spcBef>
                <a:spcPct val="0"/>
              </a:spcBef>
              <a:buFontTx/>
              <a:buNone/>
              <a:defRPr sz="1200">
                <a:latin typeface="Arial" charset="0"/>
              </a:defRPr>
            </a:lvl1pPr>
          </a:lstStyle>
          <a:p>
            <a:pPr>
              <a:defRPr/>
            </a:pPr>
            <a:fld id="{F364DCCB-6D4A-4AEE-96AA-0CE043CDFAC4}" type="datetimeFigureOut">
              <a:rPr lang="en-US"/>
              <a:pPr>
                <a:defRPr/>
              </a:pPr>
              <a:t>2/22/2018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spcBef>
                <a:spcPct val="0"/>
              </a:spcBef>
              <a:buFontTx/>
              <a:buNone/>
              <a:defRPr sz="1200">
                <a:latin typeface="Arial" charset="0"/>
              </a:defRPr>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1" hangingPunct="1">
              <a:spcBef>
                <a:spcPct val="0"/>
              </a:spcBef>
              <a:buFontTx/>
              <a:buNone/>
              <a:defRPr sz="1200">
                <a:latin typeface="Arial" charset="0"/>
              </a:defRPr>
            </a:lvl1pPr>
          </a:lstStyle>
          <a:p>
            <a:pPr>
              <a:defRPr/>
            </a:pPr>
            <a:fld id="{820E18B8-EA7E-4D11-8A4B-E3831D0702FE}"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spcBef>
                <a:spcPct val="0"/>
              </a:spcBef>
              <a:buFontTx/>
              <a:buNone/>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spcBef>
                <a:spcPct val="0"/>
              </a:spcBef>
              <a:buFontTx/>
              <a:buNone/>
              <a:defRPr sz="1200">
                <a:latin typeface="Arial" charset="0"/>
              </a:defRPr>
            </a:lvl1pPr>
          </a:lstStyle>
          <a:p>
            <a:pPr>
              <a:defRPr/>
            </a:pPr>
            <a:fld id="{B79E87BE-3BAC-4F89-A62B-E27256B920C4}" type="datetimeFigureOut">
              <a:rPr lang="en-US"/>
              <a:pPr>
                <a:defRPr/>
              </a:pPr>
              <a:t>2/22/2018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spcBef>
                <a:spcPct val="0"/>
              </a:spcBef>
              <a:buFontTx/>
              <a:buNone/>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spcBef>
                <a:spcPct val="0"/>
              </a:spcBef>
              <a:buFontTx/>
              <a:buNone/>
              <a:defRPr sz="1200">
                <a:latin typeface="Arial" charset="0"/>
              </a:defRPr>
            </a:lvl1pPr>
          </a:lstStyle>
          <a:p>
            <a:pPr>
              <a:defRPr/>
            </a:pPr>
            <a:fld id="{497708E5-EEC4-40E9-AC55-5CFEAA0D477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Overview of points covered in this chapter</a:t>
            </a:r>
          </a:p>
          <a:p>
            <a:endParaRPr lang="en-NZ"/>
          </a:p>
          <a:p>
            <a:r>
              <a:rPr lang="en-NZ"/>
              <a:t>Point out that memory partitioning isn’t used much except for special cases such as kernel memory management</a:t>
            </a:r>
          </a:p>
          <a:p>
            <a:endParaRPr lang="en-NZ"/>
          </a:p>
          <a:p>
            <a:endParaRPr lang="en-NZ"/>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6DE77C-44CF-4D7C-80E2-8F29321F1CAD}" type="slidenum">
              <a:rPr lang="en-US" smtClean="0">
                <a:latin typeface="Arial" pitchFamily="34" charset="0"/>
              </a:rPr>
              <a:pPr/>
              <a:t>2</a:t>
            </a:fld>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Slide shows Fig 7.5 - an example memory configuration after a number of placement and swapping-out operations. </a:t>
            </a:r>
          </a:p>
          <a:p>
            <a:endParaRPr lang="en-NZ" dirty="0"/>
          </a:p>
          <a:p>
            <a:pPr>
              <a:buFontTx/>
              <a:buChar char="•"/>
            </a:pPr>
            <a:r>
              <a:rPr lang="en-NZ" dirty="0"/>
              <a:t>The last block that was used was a 22-Mbyte block from which a 14-Mbyte partition was created. </a:t>
            </a:r>
          </a:p>
          <a:p>
            <a:pPr>
              <a:buFontTx/>
              <a:buChar char="•"/>
            </a:pPr>
            <a:r>
              <a:rPr lang="en-NZ" dirty="0"/>
              <a:t>Figure 7.5b shows the difference between the best, first, and next-fit placement algorithms in satisfying a 16-Mbyte allocation request.</a:t>
            </a:r>
          </a:p>
          <a:p>
            <a:pPr>
              <a:buFontTx/>
              <a:buChar char="•"/>
            </a:pPr>
            <a:r>
              <a:rPr lang="en-NZ" b="1" dirty="0"/>
              <a:t>Best-fit </a:t>
            </a:r>
            <a:r>
              <a:rPr lang="en-NZ" dirty="0"/>
              <a:t>will search the entire list of available blocks and make use of the 18-Mbyte block, leaving a 2-Mbyte fragment.</a:t>
            </a:r>
          </a:p>
          <a:p>
            <a:pPr>
              <a:buFontTx/>
              <a:buChar char="•"/>
            </a:pPr>
            <a:r>
              <a:rPr lang="en-NZ" b="1" dirty="0"/>
              <a:t>First-fit </a:t>
            </a:r>
            <a:r>
              <a:rPr lang="en-NZ" dirty="0"/>
              <a:t>results in a 6-Mbyte fragment, and </a:t>
            </a:r>
          </a:p>
          <a:p>
            <a:pPr>
              <a:buFontTx/>
              <a:buChar char="•"/>
            </a:pPr>
            <a:r>
              <a:rPr lang="en-NZ" b="1" dirty="0"/>
              <a:t>Next-fit </a:t>
            </a:r>
            <a:r>
              <a:rPr lang="en-NZ" dirty="0"/>
              <a:t>results in a 20-Mbyte fragment.</a:t>
            </a:r>
            <a:endParaRPr lang="en-US" dirty="0"/>
          </a:p>
        </p:txBody>
      </p:sp>
      <p:sp>
        <p:nvSpPr>
          <p:cNvPr id="4" name="Slide Number Placeholder 3"/>
          <p:cNvSpPr>
            <a:spLocks noGrp="1"/>
          </p:cNvSpPr>
          <p:nvPr>
            <p:ph type="sldNum" sz="quarter" idx="5"/>
          </p:nvPr>
        </p:nvSpPr>
        <p:spPr/>
        <p:txBody>
          <a:bodyPr/>
          <a:lstStyle/>
          <a:p>
            <a:pPr>
              <a:defRPr/>
            </a:pPr>
            <a:fld id="{9906D856-F8B0-45A1-93B3-0A71F8EC6194}" type="slidenum">
              <a:rPr lang="en-US" smtClean="0"/>
              <a:pPr>
                <a:defRPr/>
              </a:pPr>
              <a:t>22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In a fixed partitioning scheme limits the number of active processes and may use space inefficiently if there is a poor match between available partition sizes and process sizes.</a:t>
            </a:r>
          </a:p>
          <a:p>
            <a:endParaRPr lang="en-NZ" dirty="0"/>
          </a:p>
          <a:p>
            <a:r>
              <a:rPr lang="en-NZ" dirty="0"/>
              <a:t>A dynamic partitioning scheme is more complex to maintain and includes the overhead of compaction.</a:t>
            </a:r>
          </a:p>
          <a:p>
            <a:endParaRPr lang="en-NZ" dirty="0"/>
          </a:p>
          <a:p>
            <a:r>
              <a:rPr lang="en-NZ" dirty="0"/>
              <a:t>An interesting compromise is the buddy system.</a:t>
            </a:r>
            <a:endParaRPr lang="en-US" dirty="0"/>
          </a:p>
        </p:txBody>
      </p:sp>
      <p:sp>
        <p:nvSpPr>
          <p:cNvPr id="4" name="Slide Number Placeholder 3"/>
          <p:cNvSpPr>
            <a:spLocks noGrp="1"/>
          </p:cNvSpPr>
          <p:nvPr>
            <p:ph type="sldNum" sz="quarter" idx="5"/>
          </p:nvPr>
        </p:nvSpPr>
        <p:spPr/>
        <p:txBody>
          <a:bodyPr/>
          <a:lstStyle/>
          <a:p>
            <a:pPr>
              <a:defRPr/>
            </a:pPr>
            <a:fld id="{84D59CB4-46C2-41BC-8D48-A0B078CA5050}" type="slidenum">
              <a:rPr lang="en-US" smtClean="0"/>
              <a:pPr>
                <a:defRPr/>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Figure 7.6 gives an example using a 1-Mbyte initial block.</a:t>
            </a:r>
          </a:p>
          <a:p>
            <a:endParaRPr lang="en-NZ" dirty="0"/>
          </a:p>
          <a:p>
            <a:r>
              <a:rPr lang="en-NZ" dirty="0"/>
              <a:t>The first </a:t>
            </a:r>
            <a:r>
              <a:rPr lang="en-NZ" dirty="0" err="1"/>
              <a:t>request,A</a:t>
            </a:r>
            <a:r>
              <a:rPr lang="en-NZ" dirty="0"/>
              <a:t>, is for 100 Kbytes, for which a 128K block is needed.</a:t>
            </a:r>
          </a:p>
          <a:p>
            <a:endParaRPr lang="en-NZ" dirty="0"/>
          </a:p>
          <a:p>
            <a:pPr>
              <a:buFontTx/>
              <a:buChar char="•"/>
            </a:pPr>
            <a:r>
              <a:rPr lang="en-NZ" dirty="0"/>
              <a:t>The initial block is divided into two 512K buddies.</a:t>
            </a:r>
          </a:p>
          <a:p>
            <a:pPr>
              <a:buFontTx/>
              <a:buChar char="•"/>
            </a:pPr>
            <a:r>
              <a:rPr lang="en-NZ" dirty="0"/>
              <a:t>The first of these is divided into two 256K buddies, </a:t>
            </a:r>
          </a:p>
          <a:p>
            <a:pPr>
              <a:buFontTx/>
              <a:buChar char="•"/>
            </a:pPr>
            <a:r>
              <a:rPr lang="en-NZ" dirty="0"/>
              <a:t>and the first of these is divided into two 128K buddies,</a:t>
            </a:r>
          </a:p>
          <a:p>
            <a:pPr>
              <a:buFontTx/>
              <a:buChar char="•"/>
            </a:pPr>
            <a:r>
              <a:rPr lang="en-NZ" dirty="0"/>
              <a:t> one of which is allocated to A.</a:t>
            </a:r>
          </a:p>
          <a:p>
            <a:pPr>
              <a:buFontTx/>
              <a:buChar char="•"/>
            </a:pPr>
            <a:r>
              <a:rPr lang="en-NZ" dirty="0"/>
              <a:t>The next </a:t>
            </a:r>
            <a:r>
              <a:rPr lang="en-NZ" dirty="0" err="1"/>
              <a:t>request,B</a:t>
            </a:r>
            <a:r>
              <a:rPr lang="en-NZ" dirty="0"/>
              <a:t>, requires a 256K block. Such a block is already available and is allocated. </a:t>
            </a:r>
          </a:p>
          <a:p>
            <a:pPr>
              <a:buFontTx/>
              <a:buChar char="•"/>
            </a:pPr>
            <a:r>
              <a:rPr lang="en-NZ" dirty="0"/>
              <a:t>The process continues with splitting and coalescing occurring as needed.</a:t>
            </a:r>
          </a:p>
          <a:p>
            <a:pPr>
              <a:buFontTx/>
              <a:buChar char="•"/>
            </a:pPr>
            <a:r>
              <a:rPr lang="en-NZ" dirty="0"/>
              <a:t>Note that when E is </a:t>
            </a:r>
            <a:r>
              <a:rPr lang="en-NZ" dirty="0" err="1"/>
              <a:t>released,two</a:t>
            </a:r>
            <a:r>
              <a:rPr lang="en-NZ" dirty="0"/>
              <a:t> 128K buddies are coalesced into a 256K block, which is immediately coalesced with its buddy</a:t>
            </a:r>
            <a:endParaRPr lang="en-US" dirty="0"/>
          </a:p>
        </p:txBody>
      </p:sp>
      <p:sp>
        <p:nvSpPr>
          <p:cNvPr id="4" name="Slide Number Placeholder 3"/>
          <p:cNvSpPr>
            <a:spLocks noGrp="1"/>
          </p:cNvSpPr>
          <p:nvPr>
            <p:ph type="sldNum" sz="quarter" idx="5"/>
          </p:nvPr>
        </p:nvSpPr>
        <p:spPr/>
        <p:txBody>
          <a:bodyPr/>
          <a:lstStyle/>
          <a:p>
            <a:pPr>
              <a:defRPr/>
            </a:pPr>
            <a:fld id="{D54977EB-B2CC-4C99-904F-BC3ECF48ADF5}" type="slidenum">
              <a:rPr lang="en-US" smtClean="0"/>
              <a:pPr>
                <a:defRPr/>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Figure 7.7 shows a binary tree representation of the buddy allocation immediately after the Release B request.</a:t>
            </a:r>
          </a:p>
          <a:p>
            <a:endParaRPr lang="en-NZ" dirty="0"/>
          </a:p>
          <a:p>
            <a:r>
              <a:rPr lang="en-NZ" dirty="0"/>
              <a:t>The leaf nodes represent the current partitioning the memory. </a:t>
            </a:r>
          </a:p>
          <a:p>
            <a:endParaRPr lang="en-NZ" dirty="0"/>
          </a:p>
          <a:p>
            <a:r>
              <a:rPr lang="en-NZ" dirty="0"/>
              <a:t>If two buddies are leaf nodes, </a:t>
            </a:r>
            <a:r>
              <a:rPr lang="en-NZ" b="1" dirty="0"/>
              <a:t>then at least one must be allocated;</a:t>
            </a:r>
          </a:p>
          <a:p>
            <a:pPr lvl="1"/>
            <a:r>
              <a:rPr lang="en-NZ" dirty="0"/>
              <a:t>otherwise they would be coalesced into a larger block.</a:t>
            </a:r>
          </a:p>
          <a:p>
            <a:endParaRPr lang="en-NZ" dirty="0"/>
          </a:p>
          <a:p>
            <a:pPr>
              <a:buFontTx/>
              <a:buChar char="•"/>
            </a:pPr>
            <a:r>
              <a:rPr lang="en-NZ" dirty="0"/>
              <a:t>The buddy system is a reasonable compromise to overcome the disadvantages of both the fixed and variable partitioning schemes, </a:t>
            </a:r>
          </a:p>
          <a:p>
            <a:pPr>
              <a:buFontTx/>
              <a:buChar char="•"/>
            </a:pPr>
            <a:r>
              <a:rPr lang="en-NZ" dirty="0"/>
              <a:t> But in contemporary operating systems, virtual memory based on paging and segmentation is superior. </a:t>
            </a:r>
          </a:p>
          <a:p>
            <a:pPr>
              <a:buFontTx/>
              <a:buChar char="•"/>
            </a:pPr>
            <a:r>
              <a:rPr lang="en-NZ" dirty="0"/>
              <a:t>However, the buddy system has found application in parallel systems as an efficient means of allocation and release for parallel programs. A modified form of the buddy system is used for UNIX kernel memory allocation (described in Chapter 8).</a:t>
            </a:r>
            <a:endParaRPr lang="en-US" dirty="0"/>
          </a:p>
        </p:txBody>
      </p:sp>
      <p:sp>
        <p:nvSpPr>
          <p:cNvPr id="4" name="Slide Number Placeholder 3"/>
          <p:cNvSpPr>
            <a:spLocks noGrp="1"/>
          </p:cNvSpPr>
          <p:nvPr>
            <p:ph type="sldNum" sz="quarter" idx="5"/>
          </p:nvPr>
        </p:nvSpPr>
        <p:spPr/>
        <p:txBody>
          <a:bodyPr/>
          <a:lstStyle/>
          <a:p>
            <a:pPr>
              <a:defRPr/>
            </a:pPr>
            <a:fld id="{81980346-381B-4718-A4FC-45C33327471F}" type="slidenum">
              <a:rPr lang="en-US" smtClean="0"/>
              <a:pPr>
                <a:defRPr/>
              </a:pPr>
              <a:t>26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Overview of points covered in this chapter</a:t>
            </a:r>
          </a:p>
          <a:p>
            <a:endParaRPr lang="en-NZ"/>
          </a:p>
          <a:p>
            <a:r>
              <a:rPr lang="en-NZ"/>
              <a:t>Point out that memory partitioning isn’t used much except for special cases such as kernel memory management</a:t>
            </a:r>
          </a:p>
          <a:p>
            <a:endParaRPr lang="en-NZ"/>
          </a:p>
          <a:p>
            <a:endParaRPr lang="en-NZ"/>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6DE77C-44CF-4D7C-80E2-8F29321F1CAD}" type="slidenum">
              <a:rPr lang="en-US" smtClean="0">
                <a:latin typeface="Arial" pitchFamily="34" charset="0"/>
              </a:rPr>
              <a:pPr/>
              <a:t>28</a:t>
            </a:fld>
            <a:endParaRPr lang="en-US">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9EB911E4-5DF9-4529-9CFF-68CC97C42073}" type="slidenum">
              <a:rPr lang="en-US" smtClean="0"/>
              <a:pPr>
                <a:defRPr/>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228600" indent="-228600">
              <a:buFont typeface="+mj-lt"/>
              <a:buNone/>
              <a:defRPr/>
            </a:pPr>
            <a:r>
              <a:rPr lang="en-NZ" dirty="0"/>
              <a:t>Animated slide</a:t>
            </a:r>
          </a:p>
          <a:p>
            <a:pPr marL="228600" indent="-228600">
              <a:buFont typeface="+mj-lt"/>
              <a:buNone/>
              <a:defRPr/>
            </a:pPr>
            <a:endParaRPr lang="en-NZ" dirty="0"/>
          </a:p>
          <a:p>
            <a:pPr marL="228600" indent="-228600">
              <a:buFont typeface="+mj-lt"/>
              <a:buAutoNum type="arabicPeriod"/>
              <a:defRPr/>
            </a:pPr>
            <a:r>
              <a:rPr lang="en-NZ" dirty="0"/>
              <a:t>System with a number of frames allocated</a:t>
            </a:r>
          </a:p>
          <a:p>
            <a:pPr marL="228600" indent="-228600">
              <a:buFont typeface="+mj-lt"/>
              <a:buAutoNum type="arabicPeriod"/>
              <a:defRPr/>
            </a:pPr>
            <a:r>
              <a:rPr lang="en-NZ" dirty="0"/>
              <a:t>Process A, stored on disk, consists of four pages. When it comes time to load this process, the operating system finds four free frames and loads the four pages of process A into the four frames.</a:t>
            </a:r>
          </a:p>
          <a:p>
            <a:pPr marL="228600" indent="-228600">
              <a:buFont typeface="+mj-lt"/>
              <a:buAutoNum type="arabicPeriod"/>
              <a:defRPr/>
            </a:pPr>
            <a:r>
              <a:rPr lang="en-NZ" dirty="0"/>
              <a:t>Process B, consisting of three pages, and process C, consisting of four pages, are subsequently loaded.</a:t>
            </a:r>
          </a:p>
          <a:p>
            <a:pPr marL="228600" indent="-228600">
              <a:buFont typeface="+mj-lt"/>
              <a:buAutoNum type="arabicPeriod"/>
              <a:defRPr/>
            </a:pPr>
            <a:r>
              <a:rPr lang="en-NZ" dirty="0"/>
              <a:t>Then process B is suspended and is swapped out of main memory. </a:t>
            </a:r>
          </a:p>
          <a:p>
            <a:pPr marL="228600" indent="-228600">
              <a:buFont typeface="+mj-lt"/>
              <a:buAutoNum type="arabicPeriod"/>
              <a:defRPr/>
            </a:pPr>
            <a:r>
              <a:rPr lang="en-NZ" dirty="0"/>
              <a:t>Later, all of the processes in main memory are blocked, and the operating system needs to bring in a new process, process D, which consists of five pages. The Operating System loads the pages into the available frames and updates the </a:t>
            </a:r>
            <a:r>
              <a:rPr lang="en-NZ" b="1" i="1" dirty="0"/>
              <a:t>page table</a:t>
            </a:r>
          </a:p>
          <a:p>
            <a:pPr>
              <a:defRPr/>
            </a:pPr>
            <a:endParaRPr lang="en-NZ" dirty="0"/>
          </a:p>
        </p:txBody>
      </p:sp>
      <p:sp>
        <p:nvSpPr>
          <p:cNvPr id="4" name="Slide Number Placeholder 3"/>
          <p:cNvSpPr>
            <a:spLocks noGrp="1"/>
          </p:cNvSpPr>
          <p:nvPr>
            <p:ph type="sldNum" sz="quarter" idx="5"/>
          </p:nvPr>
        </p:nvSpPr>
        <p:spPr/>
        <p:txBody>
          <a:bodyPr/>
          <a:lstStyle/>
          <a:p>
            <a:pPr>
              <a:defRPr/>
            </a:pPr>
            <a:fld id="{559CB0AE-558C-48E3-988F-A6F97161218A}" type="slidenum">
              <a:rPr lang="en-US" smtClean="0"/>
              <a:pPr>
                <a:defRPr/>
              </a:pPr>
              <a:t>32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7B9A1843-2BE7-420E-A3F6-A9DD739CF198}" type="slidenum">
              <a:rPr lang="en-US" smtClean="0"/>
              <a:pPr>
                <a:defRPr/>
              </a:pPr>
              <a:t>33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Overview of points covered in this chapter</a:t>
            </a:r>
          </a:p>
          <a:p>
            <a:endParaRPr lang="en-NZ"/>
          </a:p>
          <a:p>
            <a:r>
              <a:rPr lang="en-NZ"/>
              <a:t>Point out that memory partitioning isn’t used much except for special cases such as kernel memory management</a:t>
            </a:r>
          </a:p>
          <a:p>
            <a:endParaRPr lang="en-NZ"/>
          </a:p>
          <a:p>
            <a:endParaRPr lang="en-NZ"/>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6DE77C-44CF-4D7C-80E2-8F29321F1CAD}" type="slidenum">
              <a:rPr lang="en-US" smtClean="0">
                <a:latin typeface="Arial" pitchFamily="34" charset="0"/>
              </a:rPr>
              <a:pPr/>
              <a:t>35</a:t>
            </a:fld>
            <a:endParaRPr lang="en-US">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Introduce by pointing out that in a  uniprogramming system, main memory is divided into two parts: </a:t>
            </a:r>
          </a:p>
          <a:p>
            <a:pPr lvl="1">
              <a:buFontTx/>
              <a:buChar char="•"/>
            </a:pPr>
            <a:r>
              <a:rPr lang="en-NZ" dirty="0"/>
              <a:t>one part for the operating system (resident monitor, kernel) and </a:t>
            </a:r>
          </a:p>
          <a:p>
            <a:pPr lvl="1">
              <a:buFontTx/>
              <a:buChar char="•"/>
            </a:pPr>
            <a:r>
              <a:rPr lang="en-NZ" dirty="0"/>
              <a:t>one part for the program currently being executed. </a:t>
            </a:r>
          </a:p>
          <a:p>
            <a:endParaRPr lang="en-NZ" dirty="0"/>
          </a:p>
          <a:p>
            <a:r>
              <a:rPr lang="en-NZ" dirty="0"/>
              <a:t>In a multiprogramming system, the “user” part of memory must be further subdivided to accommodate multiple processes.</a:t>
            </a:r>
          </a:p>
          <a:p>
            <a:endParaRPr lang="en-NZ" dirty="0"/>
          </a:p>
          <a:p>
            <a:r>
              <a:rPr lang="en-NZ" dirty="0"/>
              <a:t>Emphasise that memory management is vital in a multiprogramming system. If only a few processes are in memory, then for much of the time all of the processes will be waiting</a:t>
            </a:r>
          </a:p>
          <a:p>
            <a:r>
              <a:rPr lang="en-NZ" dirty="0"/>
              <a:t>for I/O and the processor will be idle.</a:t>
            </a:r>
          </a:p>
          <a:p>
            <a:endParaRPr lang="en-NZ" dirty="0"/>
          </a:p>
          <a:p>
            <a:r>
              <a:rPr lang="en-NZ" dirty="0"/>
              <a:t>Thus memory needs to be allocated to ensure a reasonable supply of ready processes to consume available processor time.</a:t>
            </a:r>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9840C27-F83D-404F-94B7-83BB618339CA}" type="slidenum">
              <a:rPr lang="en-US" smtClean="0">
                <a:latin typeface="Arial" pitchFamily="34" charset="0"/>
              </a:rPr>
              <a:pPr/>
              <a:t>3</a:t>
            </a:fld>
            <a:endParaRPr lang="en-US">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The following slides expandon these topics.</a:t>
            </a:r>
          </a:p>
        </p:txBody>
      </p:sp>
      <p:sp>
        <p:nvSpPr>
          <p:cNvPr id="215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F3828A-91E7-4BB3-B04F-A122C96A66E6}" type="slidenum">
              <a:rPr lang="en-US" smtClean="0">
                <a:latin typeface="Arial" pitchFamily="34" charset="0"/>
              </a:rPr>
              <a:pPr/>
              <a:t>5</a:t>
            </a:fld>
            <a:endParaRPr lang="en-US">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Main memory is usually organized as a linear, or one-dimensional, address space, consisting of a sequence of bytes or words. </a:t>
            </a:r>
          </a:p>
          <a:p>
            <a:r>
              <a:rPr lang="en-NZ" dirty="0"/>
              <a:t>Secondary memory, at its physical level, is similarly organized. </a:t>
            </a:r>
          </a:p>
          <a:p>
            <a:endParaRPr lang="en-NZ" dirty="0"/>
          </a:p>
          <a:p>
            <a:r>
              <a:rPr lang="en-NZ" dirty="0"/>
              <a:t>This does not correspond to the way in which programs are typically constructed. Most programs are organized into modules. If the operating system and computer hardware can effectively deal with user programs and data in the form of modules of some sort, then a number of advantages can be realized</a:t>
            </a:r>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5DD01E-595B-406E-94D1-850DA8873D1E}" type="slidenum">
              <a:rPr lang="en-US" smtClean="0">
                <a:latin typeface="Arial" pitchFamily="34" charset="0"/>
              </a:rPr>
              <a:pPr/>
              <a:t>7</a:t>
            </a:fld>
            <a:endParaRPr lang="en-US">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a:t>Overview of points covered in this chapter</a:t>
            </a:r>
          </a:p>
          <a:p>
            <a:endParaRPr lang="en-NZ"/>
          </a:p>
          <a:p>
            <a:r>
              <a:rPr lang="en-NZ"/>
              <a:t>Point out that memory partitioning isn’t used much except for special cases such as kernel memory management</a:t>
            </a:r>
          </a:p>
          <a:p>
            <a:endParaRPr lang="en-NZ"/>
          </a:p>
          <a:p>
            <a:endParaRPr lang="en-NZ"/>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26DE77C-44CF-4D7C-80E2-8F29321F1CAD}" type="slidenum">
              <a:rPr lang="en-US" smtClean="0">
                <a:latin typeface="Arial" pitchFamily="34" charset="0"/>
              </a:rPr>
              <a:pPr/>
              <a:t>9</a:t>
            </a:fld>
            <a:endParaRPr lang="en-US">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0017B09E-7348-4D33-82DC-78C32C347759}" type="slidenum">
              <a:rPr lang="en-US" smtClean="0"/>
              <a:pPr>
                <a:defRPr/>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a:t>Finish by mentioning tat fixed partitioning is almost unknown today</a:t>
            </a:r>
          </a:p>
        </p:txBody>
      </p:sp>
      <p:sp>
        <p:nvSpPr>
          <p:cNvPr id="4" name="Slide Number Placeholder 3"/>
          <p:cNvSpPr>
            <a:spLocks noGrp="1"/>
          </p:cNvSpPr>
          <p:nvPr>
            <p:ph type="sldNum" sz="quarter" idx="5"/>
          </p:nvPr>
        </p:nvSpPr>
        <p:spPr/>
        <p:txBody>
          <a:bodyPr/>
          <a:lstStyle/>
          <a:p>
            <a:pPr>
              <a:defRPr/>
            </a:pPr>
            <a:fld id="{0641AED5-7EC1-4490-AF55-76D39521A333}" type="slidenum">
              <a:rPr lang="en-US" smtClean="0"/>
              <a:pPr>
                <a:defRPr/>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144FB17F-7C99-444E-AC55-7B337AF85EFC}" type="slidenum">
              <a:rPr lang="en-US" smtClean="0"/>
              <a:pPr>
                <a:defRPr/>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r>
              <a:rPr lang="en-NZ" dirty="0"/>
              <a:t>Animated slide</a:t>
            </a:r>
          </a:p>
          <a:p>
            <a:pPr marL="228600" indent="-228600"/>
            <a:r>
              <a:rPr lang="en-NZ" dirty="0"/>
              <a:t>Imagine a system with 64M RAM</a:t>
            </a:r>
          </a:p>
          <a:p>
            <a:pPr marL="228600" indent="-228600">
              <a:buFont typeface="Calibri" pitchFamily="34" charset="0"/>
              <a:buAutoNum type="arabicPeriod"/>
            </a:pPr>
            <a:r>
              <a:rPr lang="en-NZ" dirty="0"/>
              <a:t>Initially, main memory is empty, except for the operating system </a:t>
            </a:r>
          </a:p>
          <a:p>
            <a:pPr marL="228600" indent="-228600">
              <a:buFont typeface="Calibri" pitchFamily="34" charset="0"/>
              <a:buAutoNum type="arabicPeriod"/>
            </a:pPr>
            <a:r>
              <a:rPr lang="en-NZ" dirty="0"/>
              <a:t>Three processes are loaded in – leaving a ‘hole’ too small for any further process</a:t>
            </a:r>
          </a:p>
          <a:p>
            <a:pPr marL="228600" indent="-228600">
              <a:buFont typeface="Calibri" pitchFamily="34" charset="0"/>
              <a:buAutoNum type="arabicPeriod"/>
            </a:pPr>
            <a:r>
              <a:rPr lang="en-NZ" dirty="0"/>
              <a:t>At some point, none of the processes in memory is ready. The operating system swaps out process 2, </a:t>
            </a:r>
          </a:p>
          <a:p>
            <a:pPr marL="228600" indent="-228600">
              <a:buFont typeface="Calibri" pitchFamily="34" charset="0"/>
              <a:buAutoNum type="arabicPeriod"/>
            </a:pPr>
            <a:r>
              <a:rPr lang="en-NZ" dirty="0"/>
              <a:t>Which leaves sufficient room to load a new process, process 4 – but that creates another hole</a:t>
            </a:r>
          </a:p>
          <a:p>
            <a:pPr marL="228600" indent="-228600">
              <a:buFont typeface="Calibri" pitchFamily="34" charset="0"/>
              <a:buAutoNum type="arabicPeriod"/>
            </a:pPr>
            <a:r>
              <a:rPr lang="en-NZ" dirty="0"/>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p>
          <a:p>
            <a:pPr marL="228600" indent="-228600">
              <a:buFont typeface="Calibri" pitchFamily="34" charset="0"/>
              <a:buAutoNum type="arabicPeriod"/>
            </a:pPr>
            <a:r>
              <a:rPr lang="en-NZ" dirty="0"/>
              <a:t>Explain External Fragmentation and compaction – mention that compaction implies the capability of dynamic relocation</a:t>
            </a:r>
          </a:p>
          <a:p>
            <a:pPr marL="228600" indent="-228600">
              <a:buFont typeface="Calibri" pitchFamily="34" charset="0"/>
              <a:buAutoNum type="arabicPeriod"/>
            </a:pPr>
            <a:endParaRPr lang="en-NZ" dirty="0"/>
          </a:p>
          <a:p>
            <a:pPr marL="228600" indent="-228600">
              <a:buFont typeface="Calibri" pitchFamily="34" charset="0"/>
              <a:buAutoNum type="arabicPeriod"/>
            </a:pPr>
            <a:endParaRPr lang="en-NZ" dirty="0"/>
          </a:p>
        </p:txBody>
      </p:sp>
      <p:sp>
        <p:nvSpPr>
          <p:cNvPr id="4" name="Slide Number Placeholder 3"/>
          <p:cNvSpPr>
            <a:spLocks noGrp="1"/>
          </p:cNvSpPr>
          <p:nvPr>
            <p:ph type="sldNum" sz="quarter" idx="5"/>
          </p:nvPr>
        </p:nvSpPr>
        <p:spPr/>
        <p:txBody>
          <a:bodyPr/>
          <a:lstStyle/>
          <a:p>
            <a:pPr>
              <a:defRPr/>
            </a:pPr>
            <a:fld id="{80355EF5-5993-4586-8BD4-6539E0A5FFA3}" type="slidenum">
              <a:rPr lang="en-US" smtClean="0"/>
              <a:pPr>
                <a:defRPr/>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pPr>
              <a:defRPr/>
            </a:pPr>
            <a:fld id="{0F755E59-2295-47BF-858E-F9E5BC837C85}" type="datetimeFigureOut">
              <a:rPr lang="en-US" smtClean="0"/>
              <a:pPr>
                <a:defRPr/>
              </a:pPr>
              <a:t>2/22/2018</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pPr>
              <a:defRPr/>
            </a:pP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pPr>
              <a:defRPr/>
            </a:pPr>
            <a:fld id="{76E9D8CD-9731-44EE-BAD1-22C872044F61}"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F755E59-2295-47BF-858E-F9E5BC837C85}" type="datetimeFigureOut">
              <a:rPr lang="en-US" smtClean="0"/>
              <a:pPr>
                <a:defRPr/>
              </a:pPr>
              <a:t>2/22/2018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E9D8CD-9731-44EE-BAD1-22C872044F61}"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0F755E59-2295-47BF-858E-F9E5BC837C85}" type="datetimeFigureOut">
              <a:rPr lang="en-US" smtClean="0"/>
              <a:pPr>
                <a:defRPr/>
              </a:pPr>
              <a:t>2/22/2018</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E9D8CD-9731-44EE-BAD1-22C872044F61}"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fld id="{0F755E59-2295-47BF-858E-F9E5BC837C85}" type="datetimeFigureOut">
              <a:rPr lang="en-US" smtClean="0"/>
              <a:pPr>
                <a:defRPr/>
              </a:pPr>
              <a:t>2/22/2018</a:t>
            </a:fld>
            <a:endParaRPr lang="en-US" dirty="0"/>
          </a:p>
        </p:txBody>
      </p:sp>
      <p:sp>
        <p:nvSpPr>
          <p:cNvPr id="9" name="Slide Number Placeholder 8"/>
          <p:cNvSpPr>
            <a:spLocks noGrp="1"/>
          </p:cNvSpPr>
          <p:nvPr>
            <p:ph type="sldNum" sz="quarter" idx="15"/>
          </p:nvPr>
        </p:nvSpPr>
        <p:spPr/>
        <p:txBody>
          <a:bodyPr rtlCol="0"/>
          <a:lstStyle/>
          <a:p>
            <a:pPr>
              <a:defRPr/>
            </a:pPr>
            <a:fld id="{76E9D8CD-9731-44EE-BAD1-22C872044F61}" type="slidenum">
              <a:rPr lang="en-US" smtClean="0"/>
              <a:pPr>
                <a:defRPr/>
              </a:pPr>
              <a:t>‹#›</a:t>
            </a:fld>
            <a:endParaRPr lang="en-US" dirty="0"/>
          </a:p>
        </p:txBody>
      </p:sp>
      <p:sp>
        <p:nvSpPr>
          <p:cNvPr id="10" name="Footer Placeholder 9"/>
          <p:cNvSpPr>
            <a:spLocks noGrp="1"/>
          </p:cNvSpPr>
          <p:nvPr>
            <p:ph type="ftr" sz="quarter" idx="16"/>
          </p:nvPr>
        </p:nvSpPr>
        <p:spPr/>
        <p:txBody>
          <a:bodyPr rtlCol="0"/>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pPr>
              <a:defRPr/>
            </a:pPr>
            <a:fld id="{0F755E59-2295-47BF-858E-F9E5BC837C85}" type="datetimeFigureOut">
              <a:rPr lang="en-US" smtClean="0"/>
              <a:pPr>
                <a:defRPr/>
              </a:pPr>
              <a:t>2/22/2018</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pPr>
              <a:defRPr/>
            </a:pPr>
            <a:fld id="{76E9D8CD-9731-44EE-BAD1-22C872044F61}" type="slidenum">
              <a:rPr lang="en-US" smtClean="0"/>
              <a:pPr>
                <a:defRPr/>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0F755E59-2295-47BF-858E-F9E5BC837C85}" type="datetimeFigureOut">
              <a:rPr lang="en-US" smtClean="0"/>
              <a:pPr>
                <a:defRPr/>
              </a:pPr>
              <a:t>2/22/2018</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E9D8CD-9731-44EE-BAD1-22C872044F61}" type="slidenum">
              <a:rPr lang="en-US" smtClean="0"/>
              <a:pPr>
                <a:defRPr/>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fld id="{0F755E59-2295-47BF-858E-F9E5BC837C85}" type="datetimeFigureOut">
              <a:rPr lang="en-US" smtClean="0"/>
              <a:pPr>
                <a:defRPr/>
              </a:pPr>
              <a:t>2/22/2018</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6E9D8CD-9731-44EE-BAD1-22C872044F61}" type="slidenum">
              <a:rPr lang="en-US" smtClean="0"/>
              <a:pPr>
                <a:defRPr/>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fld id="{0F755E59-2295-47BF-858E-F9E5BC837C85}" type="datetimeFigureOut">
              <a:rPr lang="en-US" smtClean="0"/>
              <a:pPr>
                <a:defRPr/>
              </a:pPr>
              <a:t>2/22/2018</a:t>
            </a:fld>
            <a:endParaRPr lang="en-US" dirty="0"/>
          </a:p>
        </p:txBody>
      </p:sp>
      <p:sp>
        <p:nvSpPr>
          <p:cNvPr id="7" name="Slide Number Placeholder 6"/>
          <p:cNvSpPr>
            <a:spLocks noGrp="1"/>
          </p:cNvSpPr>
          <p:nvPr>
            <p:ph type="sldNum" sz="quarter" idx="11"/>
          </p:nvPr>
        </p:nvSpPr>
        <p:spPr/>
        <p:txBody>
          <a:bodyPr rtlCol="0"/>
          <a:lstStyle/>
          <a:p>
            <a:pPr>
              <a:defRPr/>
            </a:pPr>
            <a:fld id="{76E9D8CD-9731-44EE-BAD1-22C872044F61}" type="slidenum">
              <a:rPr lang="en-US" smtClean="0"/>
              <a:pPr>
                <a:defRPr/>
              </a:pPr>
              <a:t>‹#›</a:t>
            </a:fld>
            <a:endParaRPr lang="en-US" dirty="0"/>
          </a:p>
        </p:txBody>
      </p:sp>
      <p:sp>
        <p:nvSpPr>
          <p:cNvPr id="8" name="Footer Placeholder 7"/>
          <p:cNvSpPr>
            <a:spLocks noGrp="1"/>
          </p:cNvSpPr>
          <p:nvPr>
            <p:ph type="ftr" sz="quarter" idx="12"/>
          </p:nvPr>
        </p:nvSpPr>
        <p:spPr/>
        <p:txBody>
          <a:bodyPr rtlCol="0"/>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F755E59-2295-47BF-858E-F9E5BC837C85}" type="datetimeFigureOut">
              <a:rPr lang="en-US" smtClean="0"/>
              <a:pPr>
                <a:defRPr/>
              </a:pPr>
              <a:t>2/22/2018</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6E9D8CD-9731-44EE-BAD1-22C872044F61}"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fld id="{0F755E59-2295-47BF-858E-F9E5BC837C85}" type="datetimeFigureOut">
              <a:rPr lang="en-US" smtClean="0"/>
              <a:pPr>
                <a:defRPr/>
              </a:pPr>
              <a:t>2/22/2018</a:t>
            </a:fld>
            <a:endParaRPr lang="en-US" dirty="0"/>
          </a:p>
        </p:txBody>
      </p:sp>
      <p:sp>
        <p:nvSpPr>
          <p:cNvPr id="22" name="Slide Number Placeholder 21"/>
          <p:cNvSpPr>
            <a:spLocks noGrp="1"/>
          </p:cNvSpPr>
          <p:nvPr>
            <p:ph type="sldNum" sz="quarter" idx="15"/>
          </p:nvPr>
        </p:nvSpPr>
        <p:spPr/>
        <p:txBody>
          <a:bodyPr rtlCol="0"/>
          <a:lstStyle/>
          <a:p>
            <a:pPr>
              <a:defRPr/>
            </a:pPr>
            <a:fld id="{76E9D8CD-9731-44EE-BAD1-22C872044F61}" type="slidenum">
              <a:rPr lang="en-US" smtClean="0"/>
              <a:pPr>
                <a:defRPr/>
              </a:pPr>
              <a:t>‹#›</a:t>
            </a:fld>
            <a:endParaRPr lang="en-US" dirty="0"/>
          </a:p>
        </p:txBody>
      </p:sp>
      <p:sp>
        <p:nvSpPr>
          <p:cNvPr id="23" name="Footer Placeholder 22"/>
          <p:cNvSpPr>
            <a:spLocks noGrp="1"/>
          </p:cNvSpPr>
          <p:nvPr>
            <p:ph type="ftr" sz="quarter" idx="16"/>
          </p:nvPr>
        </p:nvSpPr>
        <p:spPr/>
        <p:txBody>
          <a:bodyPr rtlCol="0"/>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defRPr/>
            </a:pPr>
            <a:fld id="{0F755E59-2295-47BF-858E-F9E5BC837C85}" type="datetimeFigureOut">
              <a:rPr lang="en-US" smtClean="0"/>
              <a:pPr>
                <a:defRPr/>
              </a:pPr>
              <a:t>2/22/2018</a:t>
            </a:fld>
            <a:endParaRPr lang="en-US" dirty="0"/>
          </a:p>
        </p:txBody>
      </p:sp>
      <p:sp>
        <p:nvSpPr>
          <p:cNvPr id="18" name="Slide Number Placeholder 17"/>
          <p:cNvSpPr>
            <a:spLocks noGrp="1"/>
          </p:cNvSpPr>
          <p:nvPr>
            <p:ph type="sldNum" sz="quarter" idx="11"/>
          </p:nvPr>
        </p:nvSpPr>
        <p:spPr/>
        <p:txBody>
          <a:bodyPr rtlCol="0"/>
          <a:lstStyle/>
          <a:p>
            <a:pPr>
              <a:defRPr/>
            </a:pPr>
            <a:fld id="{76E9D8CD-9731-44EE-BAD1-22C872044F61}" type="slidenum">
              <a:rPr lang="en-US" smtClean="0"/>
              <a:pPr>
                <a:defRPr/>
              </a:pPr>
              <a:t>‹#›</a:t>
            </a:fld>
            <a:endParaRPr lang="en-US" dirty="0"/>
          </a:p>
        </p:txBody>
      </p:sp>
      <p:sp>
        <p:nvSpPr>
          <p:cNvPr id="21" name="Footer Placeholder 20"/>
          <p:cNvSpPr>
            <a:spLocks noGrp="1"/>
          </p:cNvSpPr>
          <p:nvPr>
            <p:ph type="ftr" sz="quarter" idx="12"/>
          </p:nvPr>
        </p:nvSpPr>
        <p:spPr/>
        <p:txBody>
          <a:bodyPr rtlCol="0"/>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defRPr/>
            </a:pPr>
            <a:fld id="{0F755E59-2295-47BF-858E-F9E5BC837C85}" type="datetimeFigureOut">
              <a:rPr lang="en-US" smtClean="0"/>
              <a:pPr>
                <a:defRPr/>
              </a:pPr>
              <a:t>2/22/2018</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defRPr/>
            </a:pPr>
            <a:fld id="{76E9D8CD-9731-44EE-BAD1-22C872044F61}"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1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5181600" y="6096000"/>
            <a:ext cx="3962400" cy="762000"/>
          </a:xfrm>
          <a:prstGeom prst="rect">
            <a:avLst/>
          </a:prstGeom>
        </p:spPr>
        <p:txBody>
          <a:bodyPr/>
          <a:lstStyle/>
          <a:p>
            <a:pPr>
              <a:defRPr/>
            </a:pPr>
            <a:r>
              <a:rPr lang="en-US" dirty="0" err="1"/>
              <a:t>Shri</a:t>
            </a:r>
            <a:r>
              <a:rPr lang="en-US" dirty="0"/>
              <a:t> Sunshine Education institute</a:t>
            </a:r>
          </a:p>
        </p:txBody>
      </p:sp>
      <p:sp>
        <p:nvSpPr>
          <p:cNvPr id="5" name="Subtitle 4"/>
          <p:cNvSpPr txBox="1">
            <a:spLocks/>
          </p:cNvSpPr>
          <p:nvPr/>
        </p:nvSpPr>
        <p:spPr bwMode="auto">
          <a:xfrm>
            <a:off x="76200" y="76200"/>
            <a:ext cx="8915400" cy="26670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lstStyle/>
          <a:p>
            <a:pPr algn="ctr" eaLnBrk="1" hangingPunct="1">
              <a:buFont typeface="Arial" pitchFamily="34" charset="0"/>
              <a:buNone/>
            </a:pPr>
            <a:endParaRPr lang="en-US" sz="3400" b="1" dirty="0">
              <a:solidFill>
                <a:schemeClr val="bg1"/>
              </a:solidFill>
              <a:effectLst>
                <a:outerShdw blurRad="38100" dist="38100" dir="2700000" algn="tl">
                  <a:srgbClr val="000000">
                    <a:alpha val="43137"/>
                  </a:srgbClr>
                </a:outerShdw>
              </a:effectLst>
              <a:latin typeface="Calibri" pitchFamily="34" charset="0"/>
            </a:endParaRPr>
          </a:p>
          <a:p>
            <a:pPr algn="ctr" eaLnBrk="1" hangingPunct="1">
              <a:buFont typeface="Arial" pitchFamily="34" charset="0"/>
              <a:buNone/>
            </a:pPr>
            <a:r>
              <a:rPr lang="en-US" sz="3400" b="1" dirty="0">
                <a:solidFill>
                  <a:schemeClr val="bg1"/>
                </a:solidFill>
                <a:effectLst>
                  <a:outerShdw blurRad="38100" dist="38100" dir="2700000" algn="tl">
                    <a:srgbClr val="000000">
                      <a:alpha val="43137"/>
                    </a:srgbClr>
                  </a:outerShdw>
                </a:effectLst>
                <a:latin typeface="Calibri" pitchFamily="34" charset="0"/>
              </a:rPr>
              <a:t>Ch.7 </a:t>
            </a:r>
          </a:p>
          <a:p>
            <a:pPr algn="ctr" eaLnBrk="1" hangingPunct="1">
              <a:buFont typeface="Arial" pitchFamily="34" charset="0"/>
              <a:buNone/>
            </a:pPr>
            <a:r>
              <a:rPr lang="en-US" sz="3400" b="1" dirty="0">
                <a:solidFill>
                  <a:schemeClr val="bg1"/>
                </a:solidFill>
                <a:effectLst>
                  <a:outerShdw blurRad="38100" dist="38100" dir="2700000" algn="tl">
                    <a:srgbClr val="000000">
                      <a:alpha val="43137"/>
                    </a:srgbClr>
                  </a:outerShdw>
                </a:effectLst>
                <a:latin typeface="Calibri" pitchFamily="34" charset="0"/>
              </a:rPr>
              <a:t>Memory Management</a:t>
            </a:r>
          </a:p>
          <a:p>
            <a:pPr algn="ctr" eaLnBrk="1" hangingPunct="1">
              <a:buFont typeface="Arial" pitchFamily="34" charset="0"/>
              <a:buNone/>
            </a:pPr>
            <a:endParaRPr lang="en-US" sz="3400" b="1" dirty="0">
              <a:solidFill>
                <a:schemeClr val="bg1"/>
              </a:solidFill>
              <a:effectLst>
                <a:outerShdw blurRad="38100" dist="38100" dir="2700000" algn="tl">
                  <a:srgbClr val="000000">
                    <a:alpha val="43137"/>
                  </a:srgbClr>
                </a:outerShdw>
              </a:effectLst>
              <a:latin typeface="Calibri" pitchFamily="34" charset="0"/>
            </a:endParaRPr>
          </a:p>
        </p:txBody>
      </p:sp>
      <p:sp>
        <p:nvSpPr>
          <p:cNvPr id="6" name="Subtitle 5"/>
          <p:cNvSpPr txBox="1">
            <a:spLocks/>
          </p:cNvSpPr>
          <p:nvPr/>
        </p:nvSpPr>
        <p:spPr bwMode="auto">
          <a:xfrm>
            <a:off x="3505200" y="3200400"/>
            <a:ext cx="5486400" cy="34290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0" hangingPunct="0">
              <a:spcBef>
                <a:spcPct val="20000"/>
              </a:spcBef>
              <a:buFont typeface="Arial" charset="0"/>
              <a:buNone/>
              <a:defRPr/>
            </a:pPr>
            <a:r>
              <a:rPr lang="en-US" sz="3200" b="1" dirty="0">
                <a:solidFill>
                  <a:schemeClr val="accent1"/>
                </a:solidFill>
                <a:effectLst>
                  <a:outerShdw blurRad="38100" dist="38100" dir="2700000" algn="tl">
                    <a:srgbClr val="000000">
                      <a:alpha val="43137"/>
                    </a:srgbClr>
                  </a:outerShdw>
                </a:effectLst>
                <a:latin typeface="Calibri" pitchFamily="34" charset="0"/>
                <a:cs typeface="Calibri" pitchFamily="34" charset="0"/>
              </a:rPr>
              <a:t>Represented By:</a:t>
            </a:r>
          </a:p>
          <a:p>
            <a:pPr algn="ctr" eaLnBrk="0" hangingPunct="0">
              <a:spcBef>
                <a:spcPct val="20000"/>
              </a:spcBef>
              <a:buFont typeface="Arial" charset="0"/>
              <a:buNone/>
              <a:defRPr/>
            </a:pPr>
            <a:r>
              <a:rPr lang="en-US" sz="3200" b="1" dirty="0">
                <a:solidFill>
                  <a:schemeClr val="accent1"/>
                </a:solidFill>
                <a:effectLst>
                  <a:outerShdw blurRad="38100" dist="38100" dir="2700000" algn="tl">
                    <a:srgbClr val="000000">
                      <a:alpha val="43137"/>
                    </a:srgbClr>
                  </a:outerShdw>
                </a:effectLst>
                <a:latin typeface="Calibri" pitchFamily="34" charset="0"/>
                <a:cs typeface="Calibri" pitchFamily="34" charset="0"/>
              </a:rPr>
              <a:t>Riddhi Joshi</a:t>
            </a:r>
          </a:p>
          <a:p>
            <a:pPr algn="ctr" eaLnBrk="0" hangingPunct="0">
              <a:spcBef>
                <a:spcPct val="20000"/>
              </a:spcBef>
              <a:buFont typeface="Arial" charset="0"/>
              <a:buNone/>
              <a:defRPr/>
            </a:pPr>
            <a:r>
              <a:rPr lang="en-US" sz="3200" b="1" dirty="0">
                <a:solidFill>
                  <a:schemeClr val="accent1"/>
                </a:solidFill>
                <a:effectLst>
                  <a:outerShdw blurRad="38100" dist="38100" dir="2700000" algn="tl">
                    <a:srgbClr val="000000">
                      <a:alpha val="43137"/>
                    </a:srgbClr>
                  </a:outerShdw>
                </a:effectLst>
                <a:latin typeface="Calibri" pitchFamily="34" charset="0"/>
                <a:cs typeface="Calibri" pitchFamily="34" charset="0"/>
              </a:rPr>
              <a:t>Assistant Professor</a:t>
            </a:r>
          </a:p>
          <a:p>
            <a:pPr algn="ctr" eaLnBrk="0" hangingPunct="0">
              <a:spcBef>
                <a:spcPct val="20000"/>
              </a:spcBef>
              <a:buFont typeface="Arial" charset="0"/>
              <a:buNone/>
              <a:defRPr/>
            </a:pPr>
            <a:r>
              <a:rPr lang="en-US" sz="3200" b="1" dirty="0">
                <a:solidFill>
                  <a:schemeClr val="accent1"/>
                </a:solidFill>
                <a:effectLst>
                  <a:outerShdw blurRad="38100" dist="38100" dir="2700000" algn="tl">
                    <a:srgbClr val="000000">
                      <a:alpha val="43137"/>
                    </a:srgbClr>
                  </a:outerShdw>
                </a:effectLst>
                <a:latin typeface="Calibri" pitchFamily="34" charset="0"/>
                <a:cs typeface="Calibri" pitchFamily="34" charset="0"/>
              </a:rPr>
              <a:t>MEFGI Group of Institutions, Rajkot</a:t>
            </a:r>
          </a:p>
        </p:txBody>
      </p:sp>
      <p:pic>
        <p:nvPicPr>
          <p:cNvPr id="1026" name="Picture 2" descr="E:\gp image\teamwork_rotate_earth_pa_sm_wm.gif"/>
          <p:cNvPicPr>
            <a:picLocks noChangeAspect="1" noChangeArrowheads="1" noCrop="1"/>
          </p:cNvPicPr>
          <p:nvPr/>
        </p:nvPicPr>
        <p:blipFill>
          <a:blip r:embed="rId2"/>
          <a:srcRect/>
          <a:stretch>
            <a:fillRect/>
          </a:stretch>
        </p:blipFill>
        <p:spPr bwMode="auto">
          <a:xfrm>
            <a:off x="304800" y="3276600"/>
            <a:ext cx="2590800" cy="25908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219200" y="46038"/>
            <a:ext cx="6096000" cy="411162"/>
          </a:xfrm>
        </p:spPr>
        <p:style>
          <a:lnRef idx="3">
            <a:schemeClr val="lt1"/>
          </a:lnRef>
          <a:fillRef idx="1">
            <a:schemeClr val="accent1"/>
          </a:fillRef>
          <a:effectRef idx="1">
            <a:schemeClr val="accent1"/>
          </a:effectRef>
          <a:fontRef idx="minor">
            <a:schemeClr val="lt1"/>
          </a:fontRef>
        </p:style>
        <p:txBody>
          <a:bodyPr>
            <a:noAutofit/>
          </a:bodyPr>
          <a:lstStyle/>
          <a:p>
            <a:pPr algn="ctr"/>
            <a:r>
              <a:rPr lang="en-NZ" sz="2800" b="1" dirty="0">
                <a:solidFill>
                  <a:schemeClr val="bg1"/>
                </a:solidFill>
                <a:effectLst>
                  <a:outerShdw blurRad="38100" dist="38100" dir="2700000" algn="tl">
                    <a:srgbClr val="000000">
                      <a:alpha val="43137"/>
                    </a:srgbClr>
                  </a:outerShdw>
                </a:effectLst>
                <a:latin typeface="Calibri" pitchFamily="34" charset="0"/>
              </a:rPr>
              <a:t>Memory  Partitioning</a:t>
            </a:r>
          </a:p>
        </p:txBody>
      </p:sp>
      <p:sp>
        <p:nvSpPr>
          <p:cNvPr id="16387" name="Content Placeholder 2"/>
          <p:cNvSpPr>
            <a:spLocks noGrp="1"/>
          </p:cNvSpPr>
          <p:nvPr>
            <p:ph sz="quarter" idx="1"/>
          </p:nvPr>
        </p:nvSpPr>
        <p:spPr>
          <a:xfrm>
            <a:off x="1905000" y="1066800"/>
            <a:ext cx="7162800" cy="5486400"/>
          </a:xfrm>
        </p:spPr>
        <p:style>
          <a:lnRef idx="2">
            <a:schemeClr val="accent1"/>
          </a:lnRef>
          <a:fillRef idx="1">
            <a:schemeClr val="lt1"/>
          </a:fillRef>
          <a:effectRef idx="0">
            <a:schemeClr val="accent1"/>
          </a:effectRef>
          <a:fontRef idx="minor">
            <a:schemeClr val="dk1"/>
          </a:fontRef>
        </p:style>
        <p:txBody>
          <a:bodyPr>
            <a:noAutofit/>
          </a:bodyPr>
          <a:lstStyle/>
          <a:p>
            <a:r>
              <a:rPr lang="en-NZ" sz="2000" dirty="0">
                <a:latin typeface="Calibri" pitchFamily="34" charset="0"/>
              </a:rPr>
              <a:t> </a:t>
            </a:r>
            <a:r>
              <a:rPr lang="en-US" sz="2000" dirty="0">
                <a:latin typeface="Calibri" pitchFamily="34" charset="0"/>
              </a:rPr>
              <a:t>The principal operation of memory management is to bring processes into main memory for execution by the processor. </a:t>
            </a:r>
          </a:p>
          <a:p>
            <a:endParaRPr lang="en-US" sz="2000" dirty="0">
              <a:latin typeface="Calibri" pitchFamily="34" charset="0"/>
            </a:endParaRPr>
          </a:p>
          <a:p>
            <a:r>
              <a:rPr lang="en-US" sz="2000" dirty="0">
                <a:latin typeface="Calibri" pitchFamily="34" charset="0"/>
              </a:rPr>
              <a:t>In almost all modern multiprogramming systems, this involves a sophisticated scheme known as virtual memory. </a:t>
            </a:r>
          </a:p>
          <a:p>
            <a:endParaRPr lang="en-US" sz="2000" dirty="0">
              <a:latin typeface="Calibri" pitchFamily="34" charset="0"/>
            </a:endParaRPr>
          </a:p>
          <a:p>
            <a:r>
              <a:rPr lang="en-US" sz="2000" dirty="0">
                <a:latin typeface="Calibri" pitchFamily="34" charset="0"/>
              </a:rPr>
              <a:t>Virtual memory is, in turn, based on the use of one or both of two basic techniques: segmentation and paging</a:t>
            </a:r>
          </a:p>
          <a:p>
            <a:endParaRPr lang="en-NZ" sz="2000" dirty="0">
              <a:latin typeface="Calibri" pitchFamily="34" charset="0"/>
            </a:endParaRPr>
          </a:p>
          <a:p>
            <a:r>
              <a:rPr lang="en-US" sz="2000" dirty="0">
                <a:latin typeface="Calibri" pitchFamily="34" charset="0"/>
              </a:rPr>
              <a:t>we must prepare the ground by looking at simpler techniques that do not involve virtual memory.</a:t>
            </a:r>
          </a:p>
          <a:p>
            <a:r>
              <a:rPr lang="en-US" sz="2000" dirty="0">
                <a:latin typeface="Calibri" pitchFamily="34" charset="0"/>
              </a:rPr>
              <a:t>One of these techniques, is partitioning.</a:t>
            </a:r>
          </a:p>
          <a:p>
            <a:r>
              <a:rPr lang="en-NZ" sz="2000" dirty="0">
                <a:latin typeface="Calibri" pitchFamily="34" charset="0"/>
              </a:rPr>
              <a:t>Two partitioning methods are available:- </a:t>
            </a:r>
          </a:p>
          <a:p>
            <a:pPr lvl="1"/>
            <a:r>
              <a:rPr lang="en-NZ" sz="2000" dirty="0">
                <a:latin typeface="Calibri" pitchFamily="34" charset="0"/>
              </a:rPr>
              <a:t>Fixed Partitioning and </a:t>
            </a:r>
          </a:p>
          <a:p>
            <a:pPr lvl="1"/>
            <a:r>
              <a:rPr lang="en-NZ" sz="2000" dirty="0">
                <a:latin typeface="Calibri" pitchFamily="34" charset="0"/>
              </a:rPr>
              <a:t>Dynamic Partitioning.</a:t>
            </a:r>
          </a:p>
        </p:txBody>
      </p:sp>
      <p:sp>
        <p:nvSpPr>
          <p:cNvPr id="4" name="Rectangle 3"/>
          <p:cNvSpPr/>
          <p:nvPr/>
        </p:nvSpPr>
        <p:spPr>
          <a:xfrm>
            <a:off x="152400" y="533400"/>
            <a:ext cx="8458200"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dirty="0">
                <a:solidFill>
                  <a:schemeClr val="bg1"/>
                </a:solidFill>
                <a:latin typeface="Calibri" pitchFamily="34" charset="0"/>
              </a:rPr>
              <a:t>Q-2 What is Partitioning? Explain Memory Partitioning Techniques. </a:t>
            </a:r>
          </a:p>
        </p:txBody>
      </p:sp>
      <p:pic>
        <p:nvPicPr>
          <p:cNvPr id="1026" name="Picture 2" descr="E:\gp image\stick_figure_look_point_on_cliff_anim_md_wm.gif"/>
          <p:cNvPicPr>
            <a:picLocks noChangeAspect="1" noChangeArrowheads="1" noCrop="1"/>
          </p:cNvPicPr>
          <p:nvPr/>
        </p:nvPicPr>
        <p:blipFill>
          <a:blip r:embed="rId2"/>
          <a:srcRect/>
          <a:stretch>
            <a:fillRect/>
          </a:stretch>
        </p:blipFill>
        <p:spPr bwMode="auto">
          <a:xfrm>
            <a:off x="152400" y="1600200"/>
            <a:ext cx="1752600" cy="17526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6200" y="46038"/>
            <a:ext cx="3505200" cy="411162"/>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r>
              <a:rPr lang="en-US" sz="2400" b="1" dirty="0">
                <a:solidFill>
                  <a:schemeClr val="bg1"/>
                </a:solidFill>
                <a:latin typeface="Calibri" pitchFamily="34" charset="0"/>
              </a:rPr>
              <a:t>(1) Fixed Partitioning</a:t>
            </a:r>
          </a:p>
        </p:txBody>
      </p:sp>
      <p:sp>
        <p:nvSpPr>
          <p:cNvPr id="18435" name="Content Placeholder 2"/>
          <p:cNvSpPr>
            <a:spLocks noGrp="1"/>
          </p:cNvSpPr>
          <p:nvPr>
            <p:ph sz="quarter" idx="1"/>
          </p:nvPr>
        </p:nvSpPr>
        <p:spPr>
          <a:xfrm>
            <a:off x="76200" y="533400"/>
            <a:ext cx="6553200" cy="2895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US" sz="1800" b="1" dirty="0">
                <a:latin typeface="Comic Sans MS" pitchFamily="66" charset="0"/>
              </a:rPr>
              <a:t>(1) Equal-size partitions (see fig 7.3a)</a:t>
            </a:r>
          </a:p>
          <a:p>
            <a:r>
              <a:rPr lang="en-US" sz="1800" dirty="0">
                <a:latin typeface="Comic Sans MS" pitchFamily="66" charset="0"/>
              </a:rPr>
              <a:t>The simplest scheme for managing this available memory is to partition it into regions with fixed boundaries.</a:t>
            </a:r>
          </a:p>
          <a:p>
            <a:pPr lvl="1"/>
            <a:r>
              <a:rPr lang="en-US" sz="1800" dirty="0">
                <a:latin typeface="Comic Sans MS" pitchFamily="66" charset="0"/>
              </a:rPr>
              <a:t>Any process whose size is less than or equal to the partition size can be loaded into an available partition</a:t>
            </a:r>
          </a:p>
          <a:p>
            <a:r>
              <a:rPr lang="en-US" sz="1800" dirty="0">
                <a:latin typeface="Comic Sans MS" pitchFamily="66" charset="0"/>
              </a:rPr>
              <a:t>If all partitions are full and no process is in the Ready or Running state, the operating system can swap a process out of any of the partitions and load in another process</a:t>
            </a:r>
          </a:p>
        </p:txBody>
      </p:sp>
      <p:pic>
        <p:nvPicPr>
          <p:cNvPr id="18436" name="Picture 3"/>
          <p:cNvPicPr>
            <a:picLocks noChangeAspect="1" noChangeArrowheads="1"/>
          </p:cNvPicPr>
          <p:nvPr/>
        </p:nvPicPr>
        <p:blipFill>
          <a:blip r:embed="rId3"/>
          <a:srcRect r="44569" b="5862"/>
          <a:stretch>
            <a:fillRect/>
          </a:stretch>
        </p:blipFill>
        <p:spPr bwMode="auto">
          <a:xfrm>
            <a:off x="6734175" y="76200"/>
            <a:ext cx="2333625" cy="670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p:cNvSpPr txBox="1">
            <a:spLocks/>
          </p:cNvSpPr>
          <p:nvPr/>
        </p:nvSpPr>
        <p:spPr>
          <a:xfrm>
            <a:off x="76200" y="3551238"/>
            <a:ext cx="5943600" cy="411162"/>
          </a:xfrm>
          <a:prstGeom prst="rect">
            <a:avLst/>
          </a:prstGeom>
        </p:spPr>
        <p:style>
          <a:lnRef idx="2">
            <a:schemeClr val="accent3"/>
          </a:lnRef>
          <a:fillRef idx="1">
            <a:schemeClr val="lt1"/>
          </a:fillRef>
          <a:effectRef idx="0">
            <a:schemeClr val="accent3"/>
          </a:effectRef>
          <a:fontRef idx="minor">
            <a:schemeClr val="dk1"/>
          </a:fontRef>
        </p:style>
        <p:txBody>
          <a:bodyPr vert="horz" anchor="b">
            <a:noAutofit/>
          </a:bodyPr>
          <a:lstStyle/>
          <a:p>
            <a:pPr lvl="0" eaLnBrk="1" fontAlgn="auto" hangingPunct="1">
              <a:spcBef>
                <a:spcPct val="0"/>
              </a:spcBef>
              <a:spcAft>
                <a:spcPts val="0"/>
              </a:spcAft>
              <a:buNone/>
            </a:pPr>
            <a:r>
              <a:rPr kumimoji="0" lang="en-NZ" sz="2400" b="1" i="0" u="none" strike="noStrike" kern="1200" cap="small" spc="0" normalizeH="0" baseline="0" noProof="0" dirty="0">
                <a:ln>
                  <a:noFill/>
                </a:ln>
                <a:solidFill>
                  <a:schemeClr val="accent1"/>
                </a:solidFill>
                <a:effectLst>
                  <a:outerShdw blurRad="38100" dist="38100" dir="2700000" algn="tl">
                    <a:srgbClr val="000000">
                      <a:alpha val="43137"/>
                    </a:srgbClr>
                  </a:outerShdw>
                </a:effectLst>
                <a:uLnTx/>
                <a:uFillTx/>
                <a:latin typeface="Calibri" pitchFamily="34" charset="0"/>
                <a:ea typeface="+mn-ea"/>
                <a:cs typeface="+mn-cs"/>
              </a:rPr>
              <a:t>Placement Algorithm </a:t>
            </a:r>
            <a:r>
              <a:rPr lang="en-US" sz="2400" b="1" dirty="0">
                <a:solidFill>
                  <a:schemeClr val="accent1"/>
                </a:solidFill>
                <a:effectLst>
                  <a:outerShdw blurRad="38100" dist="38100" dir="2700000" algn="tl">
                    <a:srgbClr val="000000">
                      <a:alpha val="43137"/>
                    </a:srgbClr>
                  </a:outerShdw>
                </a:effectLst>
                <a:latin typeface="Calibri" pitchFamily="34" charset="0"/>
              </a:rPr>
              <a:t>Equal-size</a:t>
            </a:r>
            <a:endParaRPr kumimoji="0" lang="en-NZ" sz="2400" b="1" i="0" u="none" strike="noStrike" kern="1200" cap="small" spc="0" normalizeH="0" baseline="0" noProof="0" dirty="0">
              <a:ln>
                <a:noFill/>
              </a:ln>
              <a:solidFill>
                <a:schemeClr val="accent1"/>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7" name="Content Placeholder 2"/>
          <p:cNvSpPr txBox="1">
            <a:spLocks/>
          </p:cNvSpPr>
          <p:nvPr/>
        </p:nvSpPr>
        <p:spPr>
          <a:xfrm>
            <a:off x="76200" y="4114800"/>
            <a:ext cx="6477000" cy="23622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1900" b="1" i="0" u="none" strike="noStrike" kern="1200" cap="none" spc="0" normalizeH="0" baseline="0" noProof="0" dirty="0">
                <a:ln>
                  <a:noFill/>
                </a:ln>
                <a:solidFill>
                  <a:schemeClr val="dk1"/>
                </a:solidFill>
                <a:effectLst/>
                <a:uLnTx/>
                <a:uFillTx/>
                <a:latin typeface="Calibri" pitchFamily="34" charset="0"/>
              </a:rPr>
              <a:t>Equal size:-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1900" b="0" i="0" u="none" strike="noStrike" kern="1200" cap="none" spc="0" normalizeH="0" baseline="0" noProof="0" dirty="0">
                <a:ln>
                  <a:noFill/>
                </a:ln>
                <a:solidFill>
                  <a:schemeClr val="dk1"/>
                </a:solidFill>
                <a:effectLst/>
                <a:uLnTx/>
                <a:uFillTx/>
                <a:latin typeface="Calibri" pitchFamily="34" charset="0"/>
              </a:rPr>
              <a:t>If all partitions are occupied with processes that are not ready to run, then one of these processes must be swapped out to make room for a new process.</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1900" b="0" i="0" u="none" strike="noStrike" kern="1200" cap="none" spc="0" normalizeH="0" baseline="0" noProof="0" dirty="0">
                <a:ln>
                  <a:noFill/>
                </a:ln>
                <a:solidFill>
                  <a:schemeClr val="dk1"/>
                </a:solidFill>
                <a:effectLst/>
                <a:uLnTx/>
                <a:uFillTx/>
                <a:latin typeface="Calibri" pitchFamily="34" charset="0"/>
              </a:rPr>
              <a:t>Which one to swap out is a scheduling decision.</a:t>
            </a:r>
          </a:p>
          <a:p>
            <a:r>
              <a:rPr lang="en-US" sz="1900" dirty="0">
                <a:latin typeface="Calibri" pitchFamily="34" charset="0"/>
              </a:rPr>
              <a:t>Process whose size is less than or equal to the partition size can be loaded into any available partition.</a:t>
            </a:r>
            <a:endParaRPr kumimoji="0" lang="en-US" sz="1900" b="0" i="0" u="none" strike="noStrike" kern="1200" cap="none" spc="0" normalizeH="0" baseline="0" noProof="0" dirty="0">
              <a:ln>
                <a:noFill/>
              </a:ln>
              <a:solidFill>
                <a:schemeClr val="dk1"/>
              </a:solidFill>
              <a:effectLst/>
              <a:uLnTx/>
              <a:uFillTx/>
              <a:latin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0"/>
            <a:ext cx="5334000" cy="411162"/>
          </a:xfrm>
          <a:prstGeom prst="rect">
            <a:avLst/>
          </a:prstGeom>
        </p:spPr>
        <p:style>
          <a:lnRef idx="2">
            <a:schemeClr val="accent1"/>
          </a:lnRef>
          <a:fillRef idx="1">
            <a:schemeClr val="lt1"/>
          </a:fillRef>
          <a:effectRef idx="0">
            <a:schemeClr val="accent1"/>
          </a:effectRef>
          <a:fontRef idx="minor">
            <a:schemeClr val="dk1"/>
          </a:fontRef>
        </p:style>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NZ" sz="2400" b="1" i="0" u="none" strike="noStrike" kern="1200" cap="small" spc="0" normalizeH="0" baseline="0" noProof="0" dirty="0">
                <a:ln>
                  <a:noFill/>
                </a:ln>
                <a:solidFill>
                  <a:schemeClr val="accent1"/>
                </a:solidFill>
                <a:effectLst>
                  <a:outerShdw blurRad="38100" dist="38100" dir="2700000" algn="tl">
                    <a:srgbClr val="000000">
                      <a:alpha val="43137"/>
                    </a:srgbClr>
                  </a:outerShdw>
                </a:effectLst>
                <a:uLnTx/>
                <a:uFillTx/>
                <a:latin typeface="Calibri" pitchFamily="34" charset="0"/>
                <a:ea typeface="+mn-ea"/>
                <a:cs typeface="+mn-cs"/>
              </a:rPr>
              <a:t>Problem with fixed</a:t>
            </a:r>
            <a:r>
              <a:rPr kumimoji="0" lang="en-NZ" sz="2400" b="1" i="0" u="none" strike="noStrike" kern="1200" cap="small" spc="0" normalizeH="0" noProof="0" dirty="0">
                <a:ln>
                  <a:noFill/>
                </a:ln>
                <a:solidFill>
                  <a:schemeClr val="accent1"/>
                </a:solidFill>
                <a:effectLst>
                  <a:outerShdw blurRad="38100" dist="38100" dir="2700000" algn="tl">
                    <a:srgbClr val="000000">
                      <a:alpha val="43137"/>
                    </a:srgbClr>
                  </a:outerShdw>
                </a:effectLst>
                <a:uLnTx/>
                <a:uFillTx/>
                <a:latin typeface="Calibri" pitchFamily="34" charset="0"/>
                <a:ea typeface="+mn-ea"/>
                <a:cs typeface="+mn-cs"/>
              </a:rPr>
              <a:t> equal size partitions:-</a:t>
            </a:r>
            <a:endParaRPr kumimoji="0" lang="en-NZ" sz="2400" b="1" i="0" u="none" strike="noStrike" kern="1200" cap="small" spc="0" normalizeH="0" baseline="0" noProof="0" dirty="0">
              <a:ln>
                <a:noFill/>
              </a:ln>
              <a:solidFill>
                <a:schemeClr val="accent1"/>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5" name="Rectangle 4"/>
          <p:cNvSpPr/>
          <p:nvPr/>
        </p:nvSpPr>
        <p:spPr>
          <a:xfrm>
            <a:off x="76200" y="457200"/>
            <a:ext cx="8839200" cy="33547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US" sz="2000" dirty="0">
                <a:latin typeface="Calibri" pitchFamily="34" charset="0"/>
              </a:rPr>
              <a:t>(1) </a:t>
            </a:r>
          </a:p>
          <a:p>
            <a:pPr>
              <a:buFont typeface="Arial" pitchFamily="34" charset="0"/>
              <a:buChar char="•"/>
            </a:pPr>
            <a:r>
              <a:rPr lang="en-US" sz="2000" dirty="0">
                <a:latin typeface="Calibri" pitchFamily="34" charset="0"/>
              </a:rPr>
              <a:t>A program may not fit in a partition.  </a:t>
            </a:r>
          </a:p>
          <a:p>
            <a:r>
              <a:rPr lang="en-US" sz="2000" dirty="0">
                <a:latin typeface="Calibri" pitchFamily="34" charset="0"/>
              </a:rPr>
              <a:t>The programmer must design the program with overlays so that only a portion </a:t>
            </a:r>
          </a:p>
          <a:p>
            <a:pPr>
              <a:buNone/>
            </a:pPr>
            <a:r>
              <a:rPr lang="en-US" sz="2000" dirty="0">
                <a:latin typeface="Calibri" pitchFamily="34" charset="0"/>
              </a:rPr>
              <a:t>   of the program need be in main memory at any one time.</a:t>
            </a:r>
          </a:p>
          <a:p>
            <a:pPr>
              <a:buNone/>
            </a:pPr>
            <a:r>
              <a:rPr lang="en-US" sz="2000" dirty="0">
                <a:latin typeface="Calibri" pitchFamily="34" charset="0"/>
              </a:rPr>
              <a:t>(2)</a:t>
            </a:r>
          </a:p>
          <a:p>
            <a:pPr>
              <a:buFont typeface="Arial" pitchFamily="34" charset="0"/>
              <a:buChar char="•"/>
            </a:pPr>
            <a:r>
              <a:rPr lang="en-US" sz="2000" dirty="0">
                <a:latin typeface="Calibri" pitchFamily="34" charset="0"/>
              </a:rPr>
              <a:t>Main memory use is inefficient.  </a:t>
            </a:r>
          </a:p>
          <a:p>
            <a:r>
              <a:rPr lang="en-US" sz="2000" dirty="0">
                <a:latin typeface="Calibri" pitchFamily="34" charset="0"/>
              </a:rPr>
              <a:t>Any program, no matter how small, occupies an entire partition. </a:t>
            </a:r>
          </a:p>
          <a:p>
            <a:r>
              <a:rPr lang="en-US" sz="2000" dirty="0">
                <a:latin typeface="Calibri" pitchFamily="34" charset="0"/>
              </a:rPr>
              <a:t>This results in </a:t>
            </a:r>
            <a:r>
              <a:rPr lang="en-US" sz="2000" b="1" i="1" dirty="0">
                <a:latin typeface="Calibri" pitchFamily="34" charset="0"/>
              </a:rPr>
              <a:t>internal fragmentation.</a:t>
            </a:r>
          </a:p>
          <a:p>
            <a:endParaRPr lang="en-US" sz="2000" b="1" i="1" dirty="0">
              <a:latin typeface="Calibri" pitchFamily="34" charset="0"/>
            </a:endParaRPr>
          </a:p>
        </p:txBody>
      </p:sp>
      <p:sp>
        <p:nvSpPr>
          <p:cNvPr id="6" name="Rectangle 5"/>
          <p:cNvSpPr/>
          <p:nvPr/>
        </p:nvSpPr>
        <p:spPr>
          <a:xfrm>
            <a:off x="152400" y="4019252"/>
            <a:ext cx="5029200" cy="15327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US" sz="1800" b="1" dirty="0">
                <a:latin typeface="Comic Sans MS" pitchFamily="66" charset="0"/>
              </a:rPr>
              <a:t>Internal fragmentation:-</a:t>
            </a:r>
          </a:p>
          <a:p>
            <a:pPr>
              <a:buNone/>
            </a:pPr>
            <a:r>
              <a:rPr lang="en-US" sz="1800" b="1" dirty="0">
                <a:latin typeface="Comic Sans MS" pitchFamily="66" charset="0"/>
              </a:rPr>
              <a:t>	</a:t>
            </a:r>
            <a:r>
              <a:rPr lang="en-US" sz="1800" dirty="0">
                <a:latin typeface="Comic Sans MS" pitchFamily="66" charset="0"/>
              </a:rPr>
              <a:t>The wasted space internal to a partition due to the fact that the block of data loaded is smaller than the partition, is referred to as </a:t>
            </a:r>
            <a:r>
              <a:rPr lang="en-US" sz="1800" b="1" dirty="0">
                <a:latin typeface="Comic Sans MS" pitchFamily="66" charset="0"/>
              </a:rPr>
              <a:t>internal fragmentation.</a:t>
            </a:r>
            <a:endParaRPr lang="en-US" sz="1800" dirty="0">
              <a:latin typeface="Comic Sans MS"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46038"/>
            <a:ext cx="7239000" cy="411162"/>
          </a:xfrm>
        </p:spPr>
        <p:style>
          <a:lnRef idx="3">
            <a:schemeClr val="lt1"/>
          </a:lnRef>
          <a:fillRef idx="1">
            <a:schemeClr val="accent1"/>
          </a:fillRef>
          <a:effectRef idx="1">
            <a:schemeClr val="accent1"/>
          </a:effectRef>
          <a:fontRef idx="minor">
            <a:schemeClr val="lt1"/>
          </a:fontRef>
        </p:style>
        <p:txBody>
          <a:bodyPr>
            <a:noAutofit/>
          </a:bodyPr>
          <a:lstStyle/>
          <a:p>
            <a:pPr algn="ctr"/>
            <a:r>
              <a:rPr lang="en-NZ" sz="2800" b="1" dirty="0">
                <a:solidFill>
                  <a:schemeClr val="bg1"/>
                </a:solidFill>
                <a:effectLst>
                  <a:outerShdw blurRad="38100" dist="38100" dir="2700000" algn="tl">
                    <a:srgbClr val="000000">
                      <a:alpha val="43137"/>
                    </a:srgbClr>
                  </a:outerShdw>
                </a:effectLst>
                <a:latin typeface="Calibri" pitchFamily="34" charset="0"/>
              </a:rPr>
              <a:t>Solution – Unequal Size Partitions</a:t>
            </a:r>
          </a:p>
        </p:txBody>
      </p:sp>
      <p:sp>
        <p:nvSpPr>
          <p:cNvPr id="5" name="Content Placeholder 2"/>
          <p:cNvSpPr>
            <a:spLocks noGrp="1"/>
          </p:cNvSpPr>
          <p:nvPr>
            <p:ph sz="quarter" idx="1"/>
          </p:nvPr>
        </p:nvSpPr>
        <p:spPr>
          <a:xfrm>
            <a:off x="2438400" y="609600"/>
            <a:ext cx="6400800" cy="25146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Lessens both problems</a:t>
            </a:r>
          </a:p>
          <a:p>
            <a:pPr lvl="1"/>
            <a:r>
              <a:rPr lang="en-NZ" sz="2000" dirty="0">
                <a:latin typeface="Calibri" pitchFamily="34" charset="0"/>
              </a:rPr>
              <a:t> but doesn’t  solve completely</a:t>
            </a:r>
          </a:p>
          <a:p>
            <a:r>
              <a:rPr lang="en-NZ" sz="2000" dirty="0">
                <a:latin typeface="Calibri" pitchFamily="34" charset="0"/>
              </a:rPr>
              <a:t>In Fig 7.3b,</a:t>
            </a:r>
          </a:p>
          <a:p>
            <a:pPr lvl="1"/>
            <a:r>
              <a:rPr lang="en-NZ" sz="2000" dirty="0">
                <a:latin typeface="Calibri" pitchFamily="34" charset="0"/>
              </a:rPr>
              <a:t>Programs up to 16M can be accommodated without overlays</a:t>
            </a:r>
          </a:p>
          <a:p>
            <a:pPr lvl="1"/>
            <a:r>
              <a:rPr lang="en-NZ" sz="2000" dirty="0">
                <a:latin typeface="Calibri" pitchFamily="34" charset="0"/>
              </a:rPr>
              <a:t>Smaller programs can be placed in smaller partitions, reducing internal fragmentation</a:t>
            </a:r>
          </a:p>
        </p:txBody>
      </p:sp>
      <p:pic>
        <p:nvPicPr>
          <p:cNvPr id="6" name="Content Placeholder 3" descr="Fig07_02.gif"/>
          <p:cNvPicPr>
            <a:picLocks noChangeAspect="1"/>
          </p:cNvPicPr>
          <p:nvPr/>
        </p:nvPicPr>
        <p:blipFill>
          <a:blip r:embed="rId2"/>
          <a:srcRect l="56660" b="7027"/>
          <a:stretch>
            <a:fillRect/>
          </a:stretch>
        </p:blipFill>
        <p:spPr bwMode="auto">
          <a:xfrm>
            <a:off x="152400" y="598714"/>
            <a:ext cx="2133600" cy="6259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8" name="Picture 2" descr="E:\gp image\networking_people_PA_md_wm.gif"/>
          <p:cNvPicPr>
            <a:picLocks noChangeAspect="1" noChangeArrowheads="1" noCrop="1"/>
          </p:cNvPicPr>
          <p:nvPr/>
        </p:nvPicPr>
        <p:blipFill>
          <a:blip r:embed="rId3"/>
          <a:srcRect/>
          <a:stretch>
            <a:fillRect/>
          </a:stretch>
        </p:blipFill>
        <p:spPr bwMode="auto">
          <a:xfrm>
            <a:off x="3886200" y="3276600"/>
            <a:ext cx="3886200"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0" y="0"/>
            <a:ext cx="5486400" cy="411162"/>
          </a:xfrm>
          <a:prstGeom prst="rect">
            <a:avLst/>
          </a:prstGeom>
        </p:spPr>
        <p:style>
          <a:lnRef idx="3">
            <a:schemeClr val="lt1"/>
          </a:lnRef>
          <a:fillRef idx="1">
            <a:schemeClr val="accent1"/>
          </a:fillRef>
          <a:effectRef idx="1">
            <a:schemeClr val="accent1"/>
          </a:effectRef>
          <a:fontRef idx="minor">
            <a:schemeClr val="lt1"/>
          </a:fontRef>
        </p:style>
        <p:txBody>
          <a:bodyPr vert="horz" anchor="b">
            <a:noAutofit/>
          </a:bodyPr>
          <a:lstStyle/>
          <a:p>
            <a:pPr eaLnBrk="1" fontAlgn="auto" hangingPunct="1">
              <a:spcBef>
                <a:spcPct val="0"/>
              </a:spcBef>
              <a:spcAft>
                <a:spcPts val="0"/>
              </a:spcAft>
              <a:buNone/>
            </a:pPr>
            <a:r>
              <a:rPr lang="en-NZ" b="1" cap="small" dirty="0">
                <a:solidFill>
                  <a:schemeClr val="bg1"/>
                </a:solidFill>
                <a:effectLst>
                  <a:outerShdw blurRad="38100" dist="38100" dir="2700000" algn="tl">
                    <a:srgbClr val="000000">
                      <a:alpha val="43137"/>
                    </a:srgbClr>
                  </a:outerShdw>
                </a:effectLst>
                <a:latin typeface="Calibri" pitchFamily="34" charset="0"/>
              </a:rPr>
              <a:t>Placement Algorithm </a:t>
            </a:r>
            <a:r>
              <a:rPr lang="en-US" b="1" dirty="0">
                <a:solidFill>
                  <a:schemeClr val="bg1"/>
                </a:solidFill>
                <a:effectLst>
                  <a:outerShdw blurRad="38100" dist="38100" dir="2700000" algn="tl">
                    <a:srgbClr val="000000">
                      <a:alpha val="43137"/>
                    </a:srgbClr>
                  </a:outerShdw>
                </a:effectLst>
                <a:latin typeface="Calibri" pitchFamily="34" charset="0"/>
              </a:rPr>
              <a:t>Unequal size:-</a:t>
            </a:r>
            <a:endParaRPr kumimoji="0" lang="en-NZ" b="1" i="0" u="none" strike="noStrike" kern="1200" cap="small"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5" name="Rectangle 4"/>
          <p:cNvSpPr/>
          <p:nvPr/>
        </p:nvSpPr>
        <p:spPr>
          <a:xfrm>
            <a:off x="4191000" y="586800"/>
            <a:ext cx="4876800" cy="550920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latin typeface="Calibri" pitchFamily="34" charset="0"/>
              </a:rPr>
              <a:t>With unequal-size partitions, there are two possible ways to assign processes to partitions.</a:t>
            </a:r>
          </a:p>
          <a:p>
            <a:pPr>
              <a:buFont typeface="Wingdings" pitchFamily="2" charset="2"/>
              <a:buChar char="Ø"/>
            </a:pPr>
            <a:r>
              <a:rPr lang="en-US" sz="2000" dirty="0">
                <a:latin typeface="Calibri" pitchFamily="34" charset="0"/>
              </a:rPr>
              <a:t>The simplest way is to assign each process to the smallest partition  within which it will fit. </a:t>
            </a:r>
          </a:p>
          <a:p>
            <a:pPr>
              <a:buFont typeface="Wingdings" pitchFamily="2" charset="2"/>
              <a:buChar char="Ø"/>
            </a:pPr>
            <a:r>
              <a:rPr lang="en-US" sz="2000" dirty="0">
                <a:latin typeface="Calibri" pitchFamily="34" charset="0"/>
              </a:rPr>
              <a:t>In this case, a scheduling queue is needed  </a:t>
            </a:r>
          </a:p>
          <a:p>
            <a:pPr>
              <a:buNone/>
            </a:pPr>
            <a:r>
              <a:rPr lang="en-US" sz="2000" dirty="0">
                <a:latin typeface="Calibri" pitchFamily="34" charset="0"/>
              </a:rPr>
              <a:t>    for each partition, to hold swapped-out  </a:t>
            </a:r>
          </a:p>
          <a:p>
            <a:pPr>
              <a:buNone/>
            </a:pPr>
            <a:r>
              <a:rPr lang="en-US" sz="2000" dirty="0">
                <a:latin typeface="Calibri" pitchFamily="34" charset="0"/>
              </a:rPr>
              <a:t>    processes destined for that partition (Figure 7.3a).</a:t>
            </a:r>
          </a:p>
          <a:p>
            <a:pPr>
              <a:buFont typeface="Wingdings" pitchFamily="2" charset="2"/>
              <a:buChar char="Ø"/>
            </a:pPr>
            <a:r>
              <a:rPr lang="en-US" sz="2000" dirty="0">
                <a:latin typeface="Calibri" pitchFamily="34" charset="0"/>
              </a:rPr>
              <a:t> consider a case in which there are no      </a:t>
            </a:r>
          </a:p>
          <a:p>
            <a:pPr>
              <a:buNone/>
            </a:pPr>
            <a:r>
              <a:rPr lang="en-US" sz="2000" dirty="0">
                <a:latin typeface="Calibri" pitchFamily="34" charset="0"/>
              </a:rPr>
              <a:t>     processes with a size between 12 and 16M </a:t>
            </a:r>
          </a:p>
          <a:p>
            <a:pPr>
              <a:buNone/>
            </a:pPr>
            <a:r>
              <a:rPr lang="en-US" sz="2000" dirty="0">
                <a:latin typeface="Calibri" pitchFamily="34" charset="0"/>
              </a:rPr>
              <a:t>     at a certain point in time. </a:t>
            </a:r>
          </a:p>
          <a:p>
            <a:pPr>
              <a:buFont typeface="Wingdings" pitchFamily="2" charset="2"/>
              <a:buChar char="Ø"/>
            </a:pPr>
            <a:r>
              <a:rPr lang="en-US" sz="2000" dirty="0">
                <a:latin typeface="Calibri" pitchFamily="34" charset="0"/>
              </a:rPr>
              <a:t>In that case, the 16M partition will remain unused, even though some smaller process could have been assigned to it. </a:t>
            </a:r>
          </a:p>
        </p:txBody>
      </p:sp>
      <p:pic>
        <p:nvPicPr>
          <p:cNvPr id="1026" name="Picture 2"/>
          <p:cNvPicPr>
            <a:picLocks noChangeAspect="1" noChangeArrowheads="1"/>
          </p:cNvPicPr>
          <p:nvPr/>
        </p:nvPicPr>
        <p:blipFill>
          <a:blip r:embed="rId2"/>
          <a:srcRect/>
          <a:stretch>
            <a:fillRect/>
          </a:stretch>
        </p:blipFill>
        <p:spPr bwMode="auto">
          <a:xfrm>
            <a:off x="76200" y="457200"/>
            <a:ext cx="3962400" cy="609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27" name="Picture 3"/>
          <p:cNvPicPr>
            <a:picLocks noChangeAspect="1" noChangeArrowheads="1"/>
          </p:cNvPicPr>
          <p:nvPr/>
        </p:nvPicPr>
        <p:blipFill>
          <a:blip r:embed="rId3"/>
          <a:srcRect/>
          <a:stretch>
            <a:fillRect/>
          </a:stretch>
        </p:blipFill>
        <p:spPr bwMode="auto">
          <a:xfrm>
            <a:off x="685800" y="6591300"/>
            <a:ext cx="2524125" cy="266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46038"/>
            <a:ext cx="3352800" cy="411162"/>
          </a:xfrm>
        </p:spPr>
        <p:style>
          <a:lnRef idx="3">
            <a:schemeClr val="lt1"/>
          </a:lnRef>
          <a:fillRef idx="1">
            <a:schemeClr val="accent1"/>
          </a:fillRef>
          <a:effectRef idx="1">
            <a:schemeClr val="accent1"/>
          </a:effectRef>
          <a:fontRef idx="minor">
            <a:schemeClr val="lt1"/>
          </a:fontRef>
        </p:style>
        <p:txBody>
          <a:bodyPr>
            <a:noAutofit/>
          </a:bodyPr>
          <a:lstStyle/>
          <a:p>
            <a:r>
              <a:rPr lang="en-NZ" sz="2200" b="1" dirty="0">
                <a:solidFill>
                  <a:schemeClr val="bg1"/>
                </a:solidFill>
                <a:latin typeface="Calibri" pitchFamily="34" charset="0"/>
              </a:rPr>
              <a:t>Placement Algorithm</a:t>
            </a:r>
          </a:p>
        </p:txBody>
      </p:sp>
      <p:sp>
        <p:nvSpPr>
          <p:cNvPr id="7" name="Rectangle 6"/>
          <p:cNvSpPr/>
          <p:nvPr/>
        </p:nvSpPr>
        <p:spPr>
          <a:xfrm>
            <a:off x="4114800" y="619304"/>
            <a:ext cx="4572000" cy="37240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latin typeface="Calibri" pitchFamily="34" charset="0"/>
              </a:rPr>
              <a:t>Thus, a preferable approach would be to </a:t>
            </a:r>
          </a:p>
          <a:p>
            <a:pPr>
              <a:buNone/>
            </a:pPr>
            <a:r>
              <a:rPr lang="en-US" sz="2000" dirty="0">
                <a:latin typeface="Calibri" pitchFamily="34" charset="0"/>
              </a:rPr>
              <a:t>   employ a single queue for all processes </a:t>
            </a:r>
          </a:p>
          <a:p>
            <a:pPr>
              <a:buNone/>
            </a:pPr>
            <a:r>
              <a:rPr lang="en-US" sz="2000" dirty="0">
                <a:latin typeface="Calibri" pitchFamily="34" charset="0"/>
              </a:rPr>
              <a:t>   (Figure 7.3b).</a:t>
            </a:r>
          </a:p>
          <a:p>
            <a:pPr>
              <a:buNone/>
            </a:pPr>
            <a:endParaRPr lang="en-US" sz="2000" dirty="0">
              <a:latin typeface="Calibri" pitchFamily="34" charset="0"/>
            </a:endParaRPr>
          </a:p>
          <a:p>
            <a:pPr>
              <a:buNone/>
            </a:pPr>
            <a:endParaRPr lang="en-US" sz="2000" dirty="0">
              <a:latin typeface="Calibri" pitchFamily="34" charset="0"/>
            </a:endParaRPr>
          </a:p>
          <a:p>
            <a:pPr>
              <a:buNone/>
            </a:pPr>
            <a:endParaRPr lang="en-US" sz="2000" dirty="0">
              <a:latin typeface="Calibri" pitchFamily="34" charset="0"/>
            </a:endParaRPr>
          </a:p>
          <a:p>
            <a:r>
              <a:rPr lang="en-US" sz="2000" dirty="0">
                <a:latin typeface="Calibri" pitchFamily="34" charset="0"/>
              </a:rPr>
              <a:t> When it is time to load a process into </a:t>
            </a:r>
          </a:p>
          <a:p>
            <a:pPr>
              <a:buNone/>
            </a:pPr>
            <a:r>
              <a:rPr lang="en-US" sz="2000" dirty="0">
                <a:latin typeface="Calibri" pitchFamily="34" charset="0"/>
              </a:rPr>
              <a:t>   main memory, the smallest available</a:t>
            </a:r>
          </a:p>
          <a:p>
            <a:pPr>
              <a:buNone/>
            </a:pPr>
            <a:r>
              <a:rPr lang="en-US" sz="2000" dirty="0">
                <a:latin typeface="Calibri" pitchFamily="34" charset="0"/>
              </a:rPr>
              <a:t>    partition that will hold the process is </a:t>
            </a:r>
          </a:p>
          <a:p>
            <a:pPr>
              <a:buNone/>
            </a:pPr>
            <a:r>
              <a:rPr lang="en-US" sz="2000" dirty="0">
                <a:latin typeface="Calibri" pitchFamily="34" charset="0"/>
              </a:rPr>
              <a:t>    selected.</a:t>
            </a:r>
          </a:p>
        </p:txBody>
      </p:sp>
      <p:pic>
        <p:nvPicPr>
          <p:cNvPr id="2050" name="Picture 2"/>
          <p:cNvPicPr>
            <a:picLocks noChangeAspect="1" noChangeArrowheads="1"/>
          </p:cNvPicPr>
          <p:nvPr/>
        </p:nvPicPr>
        <p:blipFill>
          <a:blip r:embed="rId2"/>
          <a:srcRect/>
          <a:stretch>
            <a:fillRect/>
          </a:stretch>
        </p:blipFill>
        <p:spPr bwMode="auto">
          <a:xfrm>
            <a:off x="152400" y="609600"/>
            <a:ext cx="3810000" cy="586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3"/>
          <a:srcRect/>
          <a:stretch>
            <a:fillRect/>
          </a:stretch>
        </p:blipFill>
        <p:spPr bwMode="auto">
          <a:xfrm>
            <a:off x="533400" y="6553200"/>
            <a:ext cx="1209675" cy="30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122" name="Picture 2" descr="E:\gp image\leader_at_the_helm_anim_md_wm.gif"/>
          <p:cNvPicPr>
            <a:picLocks noChangeAspect="1" noChangeArrowheads="1" noCrop="1"/>
          </p:cNvPicPr>
          <p:nvPr/>
        </p:nvPicPr>
        <p:blipFill>
          <a:blip r:embed="rId4"/>
          <a:srcRect/>
          <a:stretch>
            <a:fillRect/>
          </a:stretch>
        </p:blipFill>
        <p:spPr bwMode="auto">
          <a:xfrm>
            <a:off x="5257800" y="4495800"/>
            <a:ext cx="2095500" cy="20955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05000" y="76200"/>
            <a:ext cx="5562600" cy="457200"/>
          </a:xfrm>
        </p:spPr>
        <p:style>
          <a:lnRef idx="3">
            <a:schemeClr val="lt1"/>
          </a:lnRef>
          <a:fillRef idx="1">
            <a:schemeClr val="accent1"/>
          </a:fillRef>
          <a:effectRef idx="1">
            <a:schemeClr val="accent1"/>
          </a:effectRef>
          <a:fontRef idx="minor">
            <a:schemeClr val="lt1"/>
          </a:fontRef>
        </p:style>
        <p:txBody>
          <a:bodyPr>
            <a:normAutofit/>
          </a:bodyPr>
          <a:lstStyle/>
          <a:p>
            <a:pPr algn="ctr"/>
            <a:r>
              <a:rPr lang="en-NZ" sz="2200" b="1" dirty="0">
                <a:solidFill>
                  <a:schemeClr val="bg1"/>
                </a:solidFill>
                <a:latin typeface="Calibri" pitchFamily="34" charset="0"/>
              </a:rPr>
              <a:t>Remaining Problems with Fixed Partitions</a:t>
            </a:r>
          </a:p>
        </p:txBody>
      </p:sp>
      <p:sp>
        <p:nvSpPr>
          <p:cNvPr id="23555" name="Content Placeholder 2"/>
          <p:cNvSpPr>
            <a:spLocks noGrp="1"/>
          </p:cNvSpPr>
          <p:nvPr>
            <p:ph sz="quarter" idx="1"/>
          </p:nvPr>
        </p:nvSpPr>
        <p:spPr>
          <a:xfrm>
            <a:off x="228600" y="914400"/>
            <a:ext cx="4495800" cy="5410200"/>
          </a:xfrm>
        </p:spPr>
        <p:style>
          <a:lnRef idx="2">
            <a:schemeClr val="accent1"/>
          </a:lnRef>
          <a:fillRef idx="1">
            <a:schemeClr val="lt1"/>
          </a:fillRef>
          <a:effectRef idx="0">
            <a:schemeClr val="accent1"/>
          </a:effectRef>
          <a:fontRef idx="minor">
            <a:schemeClr val="dk1"/>
          </a:fontRef>
        </p:style>
        <p:txBody>
          <a:bodyPr>
            <a:noAutofit/>
          </a:bodyPr>
          <a:lstStyle/>
          <a:p>
            <a:r>
              <a:rPr lang="en-US" sz="2200" dirty="0">
                <a:latin typeface="Calibri" pitchFamily="34" charset="0"/>
              </a:rPr>
              <a:t>The number of partitions specified at system generation time limits the number of active (not suspended) processes in the system. </a:t>
            </a:r>
          </a:p>
          <a:p>
            <a:endParaRPr lang="en-US" sz="2200" dirty="0">
              <a:latin typeface="Calibri" pitchFamily="34" charset="0"/>
            </a:endParaRPr>
          </a:p>
          <a:p>
            <a:endParaRPr lang="en-US" sz="2200" dirty="0">
              <a:latin typeface="Calibri" pitchFamily="34" charset="0"/>
            </a:endParaRPr>
          </a:p>
          <a:p>
            <a:r>
              <a:rPr lang="en-US" sz="2200" dirty="0">
                <a:latin typeface="Calibri" pitchFamily="34" charset="0"/>
              </a:rPr>
              <a:t>Because partition sizes are preset at system generation time, small jobs will not utilize partition space efficiently.</a:t>
            </a:r>
          </a:p>
          <a:p>
            <a:endParaRPr lang="en-NZ" sz="2200" dirty="0">
              <a:latin typeface="Calibri" pitchFamily="34" charset="0"/>
            </a:endParaRPr>
          </a:p>
        </p:txBody>
      </p:sp>
      <p:pic>
        <p:nvPicPr>
          <p:cNvPr id="6146" name="Picture 2" descr="E:\gp image\stick_figure_sitting_confused_md_wm.gif"/>
          <p:cNvPicPr>
            <a:picLocks noChangeAspect="1" noChangeArrowheads="1" noCrop="1"/>
          </p:cNvPicPr>
          <p:nvPr/>
        </p:nvPicPr>
        <p:blipFill>
          <a:blip r:embed="rId3"/>
          <a:srcRect/>
          <a:stretch>
            <a:fillRect/>
          </a:stretch>
        </p:blipFill>
        <p:spPr bwMode="auto">
          <a:xfrm>
            <a:off x="5410200" y="1295400"/>
            <a:ext cx="2895600" cy="28956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sz="quarter" idx="1"/>
          </p:nvPr>
        </p:nvSpPr>
        <p:spPr>
          <a:xfrm>
            <a:off x="152400" y="533400"/>
            <a:ext cx="8839200" cy="990600"/>
          </a:xfrm>
        </p:spPr>
        <p:style>
          <a:lnRef idx="2">
            <a:schemeClr val="accent1"/>
          </a:lnRef>
          <a:fillRef idx="1">
            <a:schemeClr val="lt1"/>
          </a:fillRef>
          <a:effectRef idx="0">
            <a:schemeClr val="accent1"/>
          </a:effectRef>
          <a:fontRef idx="minor">
            <a:schemeClr val="dk1"/>
          </a:fontRef>
        </p:style>
        <p:txBody>
          <a:bodyPr>
            <a:normAutofit/>
          </a:bodyPr>
          <a:lstStyle/>
          <a:p>
            <a:r>
              <a:rPr lang="en-US" sz="1800" dirty="0">
                <a:latin typeface="Comic Sans MS" pitchFamily="66" charset="0"/>
              </a:rPr>
              <a:t>With dynamic partitioning, the partitions are of variable length and number.</a:t>
            </a:r>
          </a:p>
          <a:p>
            <a:r>
              <a:rPr lang="en-US" sz="1800" dirty="0">
                <a:latin typeface="Comic Sans MS" pitchFamily="66" charset="0"/>
              </a:rPr>
              <a:t>When a process is brought into main memory, it is allocated exactly as much memory as it requires and no more.</a:t>
            </a:r>
          </a:p>
        </p:txBody>
      </p:sp>
      <p:sp>
        <p:nvSpPr>
          <p:cNvPr id="4" name="Title 1"/>
          <p:cNvSpPr txBox="1">
            <a:spLocks/>
          </p:cNvSpPr>
          <p:nvPr/>
        </p:nvSpPr>
        <p:spPr>
          <a:xfrm>
            <a:off x="152400" y="0"/>
            <a:ext cx="434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small"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n-ea"/>
                <a:cs typeface="+mn-cs"/>
              </a:rPr>
              <a:t>(2) Dynamic Partitioning</a:t>
            </a:r>
          </a:p>
        </p:txBody>
      </p:sp>
      <p:sp>
        <p:nvSpPr>
          <p:cNvPr id="5" name="Content Placeholder 2"/>
          <p:cNvSpPr txBox="1">
            <a:spLocks/>
          </p:cNvSpPr>
          <p:nvPr/>
        </p:nvSpPr>
        <p:spPr>
          <a:xfrm>
            <a:off x="76201" y="1600200"/>
            <a:ext cx="6934199" cy="5257800"/>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p>
            <a:pPr marL="228600" marR="0" lvl="0" indent="-22860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Imagine a system with 64M RAM</a:t>
            </a:r>
          </a:p>
          <a:p>
            <a:pPr marL="228600" marR="0" lvl="0" indent="-228600" algn="l" defTabSz="914400" rtl="0" eaLnBrk="1" fontAlgn="auto" latinLnBrk="0" hangingPunct="1">
              <a:lnSpc>
                <a:spcPct val="100000"/>
              </a:lnSpc>
              <a:spcBef>
                <a:spcPts val="600"/>
              </a:spcBef>
              <a:spcAft>
                <a:spcPts val="0"/>
              </a:spcAft>
              <a:buClr>
                <a:schemeClr val="accent1"/>
              </a:buClr>
              <a:buSzPct val="70000"/>
              <a:buFont typeface="Calibri" pitchFamily="34" charset="0"/>
              <a:buAutoNum type="arabicPeriod"/>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Initially, main memory is empty, except for the operating system </a:t>
            </a:r>
          </a:p>
          <a:p>
            <a:pPr marL="228600" marR="0" lvl="0" indent="-228600" algn="l" defTabSz="914400" rtl="0" eaLnBrk="1" fontAlgn="auto" latinLnBrk="0" hangingPunct="1">
              <a:lnSpc>
                <a:spcPct val="100000"/>
              </a:lnSpc>
              <a:spcBef>
                <a:spcPts val="600"/>
              </a:spcBef>
              <a:spcAft>
                <a:spcPts val="0"/>
              </a:spcAft>
              <a:buClr>
                <a:schemeClr val="accent1"/>
              </a:buClr>
              <a:buSzPct val="70000"/>
              <a:buFont typeface="Calibri" pitchFamily="34" charset="0"/>
              <a:buAutoNum type="arabicPeriod"/>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Three processes are loaded in – leaving a ‘hole’ too small for any further process</a:t>
            </a:r>
          </a:p>
          <a:p>
            <a:pPr marL="228600" marR="0" lvl="0" indent="-228600" algn="l" defTabSz="914400" rtl="0" eaLnBrk="1" fontAlgn="auto" latinLnBrk="0" hangingPunct="1">
              <a:lnSpc>
                <a:spcPct val="100000"/>
              </a:lnSpc>
              <a:spcBef>
                <a:spcPts val="600"/>
              </a:spcBef>
              <a:spcAft>
                <a:spcPts val="0"/>
              </a:spcAft>
              <a:buClr>
                <a:schemeClr val="accent1"/>
              </a:buClr>
              <a:buSzPct val="70000"/>
              <a:buFont typeface="Calibri" pitchFamily="34" charset="0"/>
              <a:buAutoNum type="arabicPeriod"/>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At some point, none of the processes in memory is ready. The operating system swaps out process 2, </a:t>
            </a:r>
          </a:p>
          <a:p>
            <a:pPr marL="228600" marR="0" lvl="0" indent="-228600" algn="l" defTabSz="914400" rtl="0" eaLnBrk="1" fontAlgn="auto" latinLnBrk="0" hangingPunct="1">
              <a:lnSpc>
                <a:spcPct val="100000"/>
              </a:lnSpc>
              <a:spcBef>
                <a:spcPts val="600"/>
              </a:spcBef>
              <a:spcAft>
                <a:spcPts val="0"/>
              </a:spcAft>
              <a:buClr>
                <a:schemeClr val="accent1"/>
              </a:buClr>
              <a:buSzPct val="70000"/>
              <a:buFont typeface="Calibri" pitchFamily="34" charset="0"/>
              <a:buAutoNum type="arabicPeriod"/>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Which leaves sufficient room to load a new process, process 4 – but that creates another hole</a:t>
            </a:r>
          </a:p>
          <a:p>
            <a:pPr marL="228600" marR="0" lvl="0" indent="-228600" algn="l" defTabSz="914400" rtl="0" eaLnBrk="1" fontAlgn="auto" latinLnBrk="0" hangingPunct="1">
              <a:lnSpc>
                <a:spcPct val="100000"/>
              </a:lnSpc>
              <a:spcBef>
                <a:spcPts val="600"/>
              </a:spcBef>
              <a:spcAft>
                <a:spcPts val="0"/>
              </a:spcAft>
              <a:buClr>
                <a:schemeClr val="accent1"/>
              </a:buClr>
              <a:buSzPct val="70000"/>
              <a:buFont typeface="Calibri" pitchFamily="34" charset="0"/>
              <a:buAutoNum type="arabicPeriod"/>
              <a:tabLst/>
              <a:defRPr/>
            </a:pPr>
            <a:r>
              <a:rPr kumimoji="0" lang="en-NZ" sz="2000" b="0" i="0" u="none" strike="noStrike" kern="1200" cap="none" spc="0" normalizeH="0" baseline="0" noProof="0" dirty="0">
                <a:ln>
                  <a:noFill/>
                </a:ln>
                <a:solidFill>
                  <a:schemeClr val="dk1"/>
                </a:solidFill>
                <a:effectLst/>
                <a:uLnTx/>
                <a:uFillTx/>
                <a:latin typeface="Calibri" pitchFamily="34" charset="0"/>
                <a:ea typeface="+mn-ea"/>
                <a:cs typeface="+mn-cs"/>
              </a:rPr>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endParaRPr kumimoji="0" lang="en-US" sz="2000" b="0" i="0" u="none" strike="noStrike" kern="1200" cap="none" spc="0" normalizeH="0" baseline="0" noProof="0" dirty="0">
              <a:ln>
                <a:noFill/>
              </a:ln>
              <a:solidFill>
                <a:schemeClr val="dk1"/>
              </a:solidFill>
              <a:effectLst/>
              <a:uLnTx/>
              <a:uFillTx/>
              <a:latin typeface="Calibri" pitchFamily="34" charset="0"/>
              <a:ea typeface="+mn-ea"/>
              <a:cs typeface="+mn-cs"/>
            </a:endParaRPr>
          </a:p>
        </p:txBody>
      </p:sp>
      <p:pic>
        <p:nvPicPr>
          <p:cNvPr id="7170" name="Picture 2" descr="E:\gp image\Slide-show-presentations.gif"/>
          <p:cNvPicPr>
            <a:picLocks noChangeAspect="1" noChangeArrowheads="1" noCrop="1"/>
          </p:cNvPicPr>
          <p:nvPr/>
        </p:nvPicPr>
        <p:blipFill>
          <a:blip r:embed="rId3"/>
          <a:srcRect/>
          <a:stretch>
            <a:fillRect/>
          </a:stretch>
        </p:blipFill>
        <p:spPr bwMode="auto">
          <a:xfrm>
            <a:off x="7086600" y="1790700"/>
            <a:ext cx="1828800" cy="30099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 y="76200"/>
            <a:ext cx="8839200" cy="6734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371600" y="0"/>
            <a:ext cx="5181600" cy="457200"/>
          </a:xfrm>
        </p:spPr>
        <p:style>
          <a:lnRef idx="3">
            <a:schemeClr val="lt1"/>
          </a:lnRef>
          <a:fillRef idx="1">
            <a:schemeClr val="accent1"/>
          </a:fillRef>
          <a:effectRef idx="1">
            <a:schemeClr val="accent1"/>
          </a:effectRef>
          <a:fontRef idx="minor">
            <a:schemeClr val="lt1"/>
          </a:fontRef>
        </p:style>
        <p:txBody>
          <a:bodyPr>
            <a:normAutofit/>
          </a:bodyPr>
          <a:lstStyle/>
          <a:p>
            <a:pPr algn="ctr"/>
            <a:r>
              <a:rPr lang="en-NZ" sz="2200" b="1" dirty="0">
                <a:solidFill>
                  <a:schemeClr val="bg1"/>
                </a:solidFill>
                <a:effectLst>
                  <a:outerShdw blurRad="38100" dist="38100" dir="2700000" algn="tl">
                    <a:srgbClr val="000000">
                      <a:alpha val="43137"/>
                    </a:srgbClr>
                  </a:outerShdw>
                </a:effectLst>
                <a:latin typeface="Calibri" pitchFamily="34" charset="0"/>
              </a:rPr>
              <a:t>Dynamic Partitioning Example</a:t>
            </a:r>
          </a:p>
        </p:txBody>
      </p:sp>
      <p:sp>
        <p:nvSpPr>
          <p:cNvPr id="22" name="Content Placeholder 21"/>
          <p:cNvSpPr>
            <a:spLocks noGrp="1"/>
          </p:cNvSpPr>
          <p:nvPr>
            <p:ph sz="quarter" idx="1"/>
          </p:nvPr>
        </p:nvSpPr>
        <p:spPr>
          <a:xfrm>
            <a:off x="2743200" y="609600"/>
            <a:ext cx="6172200" cy="51054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As time goes on, memory becomes more and more fragmented, and memory utilization declines.</a:t>
            </a:r>
          </a:p>
          <a:p>
            <a:r>
              <a:rPr lang="en-NZ" sz="2000" b="1" u="sng" dirty="0">
                <a:latin typeface="Calibri" pitchFamily="34" charset="0"/>
              </a:rPr>
              <a:t>Problem is:-</a:t>
            </a:r>
          </a:p>
          <a:p>
            <a:r>
              <a:rPr lang="en-NZ" sz="2000" b="1" dirty="0">
                <a:latin typeface="Calibri" pitchFamily="34" charset="0"/>
              </a:rPr>
              <a:t>External Fragmentation:-</a:t>
            </a:r>
          </a:p>
          <a:p>
            <a:pPr lvl="1"/>
            <a:r>
              <a:rPr lang="en-US" sz="2000" dirty="0">
                <a:latin typeface="Calibri" pitchFamily="34" charset="0"/>
              </a:rPr>
              <a:t>The memory that is external to all partitions becomes increasingly fragmented.</a:t>
            </a:r>
            <a:endParaRPr lang="en-NZ" sz="2000" b="1" dirty="0">
              <a:latin typeface="Calibri" pitchFamily="34" charset="0"/>
            </a:endParaRPr>
          </a:p>
          <a:p>
            <a:r>
              <a:rPr lang="en-US" sz="2000" b="1" u="sng" dirty="0">
                <a:latin typeface="Calibri" pitchFamily="34" charset="0"/>
              </a:rPr>
              <a:t>Solution</a:t>
            </a:r>
            <a:r>
              <a:rPr lang="en-US" sz="2000" dirty="0">
                <a:latin typeface="Calibri" pitchFamily="34" charset="0"/>
              </a:rPr>
              <a:t> to external fragmentation is </a:t>
            </a:r>
          </a:p>
          <a:p>
            <a:r>
              <a:rPr lang="en-US" sz="2000" b="1" dirty="0">
                <a:latin typeface="Calibri" pitchFamily="34" charset="0"/>
              </a:rPr>
              <a:t>Compaction </a:t>
            </a:r>
          </a:p>
          <a:p>
            <a:r>
              <a:rPr lang="en-US" sz="2000" b="1" dirty="0">
                <a:latin typeface="Calibri" pitchFamily="34" charset="0"/>
              </a:rPr>
              <a:t>(</a:t>
            </a:r>
            <a:r>
              <a:rPr lang="en-NZ" sz="2000" dirty="0">
                <a:latin typeface="Calibri" pitchFamily="34" charset="0"/>
              </a:rPr>
              <a:t>compaction implies the capability of dynamic relocation)</a:t>
            </a:r>
            <a:r>
              <a:rPr lang="en-US" sz="2000" b="1" dirty="0">
                <a:latin typeface="Calibri" pitchFamily="34" charset="0"/>
              </a:rPr>
              <a:t>:-</a:t>
            </a:r>
          </a:p>
          <a:p>
            <a:pPr lvl="1"/>
            <a:r>
              <a:rPr lang="en-US" sz="2000" dirty="0">
                <a:latin typeface="Calibri" pitchFamily="34" charset="0"/>
              </a:rPr>
              <a:t>From</a:t>
            </a:r>
            <a:r>
              <a:rPr lang="en-US" sz="2000" b="1" dirty="0">
                <a:latin typeface="Calibri" pitchFamily="34" charset="0"/>
              </a:rPr>
              <a:t> </a:t>
            </a:r>
            <a:r>
              <a:rPr lang="en-US" sz="2000" dirty="0">
                <a:latin typeface="Calibri" pitchFamily="34" charset="0"/>
              </a:rPr>
              <a:t>time to time, the operating system shifts the processes so that they are contiguous and </a:t>
            </a:r>
          </a:p>
          <a:p>
            <a:pPr lvl="1"/>
            <a:r>
              <a:rPr lang="en-US" sz="2000" dirty="0">
                <a:latin typeface="Calibri" pitchFamily="34" charset="0"/>
              </a:rPr>
              <a:t>so that all of the free memory is together in one block.</a:t>
            </a:r>
            <a:endParaRPr lang="en-NZ" sz="2000" dirty="0">
              <a:latin typeface="Calibri" pitchFamily="34" charset="0"/>
            </a:endParaRPr>
          </a:p>
          <a:p>
            <a:endParaRPr lang="en-NZ" sz="2000" dirty="0">
              <a:latin typeface="Calibri" pitchFamily="34" charset="0"/>
            </a:endParaRPr>
          </a:p>
        </p:txBody>
      </p:sp>
      <p:grpSp>
        <p:nvGrpSpPr>
          <p:cNvPr id="2" name="Group 5"/>
          <p:cNvGrpSpPr>
            <a:grpSpLocks/>
          </p:cNvGrpSpPr>
          <p:nvPr/>
        </p:nvGrpSpPr>
        <p:grpSpPr bwMode="auto">
          <a:xfrm>
            <a:off x="422275" y="685800"/>
            <a:ext cx="1600200" cy="4724400"/>
            <a:chOff x="1066800" y="1447800"/>
            <a:chExt cx="1600200" cy="4724400"/>
          </a:xfrm>
        </p:grpSpPr>
        <p:sp>
          <p:nvSpPr>
            <p:cNvPr id="4" name="Rectangle 3"/>
            <p:cNvSpPr/>
            <p:nvPr/>
          </p:nvSpPr>
          <p:spPr>
            <a:xfrm>
              <a:off x="1066800" y="1447800"/>
              <a:ext cx="1600200" cy="4724400"/>
            </a:xfrm>
            <a:prstGeom prst="rect">
              <a:avLst/>
            </a:prstGeom>
            <a:ln w="28575"/>
          </p:spPr>
          <p:style>
            <a:lnRef idx="2">
              <a:schemeClr val="accent1"/>
            </a:lnRef>
            <a:fillRef idx="1">
              <a:schemeClr val="lt1"/>
            </a:fillRef>
            <a:effectRef idx="0">
              <a:schemeClr val="accent1"/>
            </a:effectRef>
            <a:fontRef idx="minor">
              <a:schemeClr val="dk1"/>
            </a:fontRef>
          </p:style>
          <p:txBody>
            <a:bodyPr anchor="ctr"/>
            <a:lstStyle/>
            <a:p>
              <a:pPr algn="ctr">
                <a:defRPr/>
              </a:pPr>
              <a:endParaRPr lang="en-NZ" dirty="0"/>
            </a:p>
          </p:txBody>
        </p:sp>
        <p:sp>
          <p:nvSpPr>
            <p:cNvPr id="5" name="Rectangle 4"/>
            <p:cNvSpPr/>
            <p:nvPr/>
          </p:nvSpPr>
          <p:spPr>
            <a:xfrm>
              <a:off x="1066800" y="14478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OS (8M)</a:t>
              </a:r>
            </a:p>
          </p:txBody>
        </p:sp>
      </p:grpSp>
      <p:sp>
        <p:nvSpPr>
          <p:cNvPr id="7" name="Rectangle 6"/>
          <p:cNvSpPr/>
          <p:nvPr/>
        </p:nvSpPr>
        <p:spPr>
          <a:xfrm>
            <a:off x="422275" y="1447800"/>
            <a:ext cx="1600200" cy="1295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P1 </a:t>
            </a:r>
          </a:p>
          <a:p>
            <a:pPr algn="ctr">
              <a:defRPr/>
            </a:pPr>
            <a:r>
              <a:rPr lang="en-NZ" dirty="0">
                <a:solidFill>
                  <a:schemeClr val="tx1"/>
                </a:solidFill>
              </a:rPr>
              <a:t>(20M)</a:t>
            </a:r>
          </a:p>
        </p:txBody>
      </p:sp>
      <p:sp>
        <p:nvSpPr>
          <p:cNvPr id="8" name="Rectangle 7"/>
          <p:cNvSpPr/>
          <p:nvPr/>
        </p:nvSpPr>
        <p:spPr>
          <a:xfrm>
            <a:off x="422275" y="27432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P2</a:t>
            </a:r>
          </a:p>
          <a:p>
            <a:pPr algn="ctr">
              <a:defRPr/>
            </a:pPr>
            <a:r>
              <a:rPr lang="en-NZ" dirty="0"/>
              <a:t>(14M)</a:t>
            </a:r>
          </a:p>
        </p:txBody>
      </p:sp>
      <p:sp>
        <p:nvSpPr>
          <p:cNvPr id="9" name="Rectangle 8"/>
          <p:cNvSpPr/>
          <p:nvPr/>
        </p:nvSpPr>
        <p:spPr>
          <a:xfrm>
            <a:off x="422275" y="3657600"/>
            <a:ext cx="1600200" cy="1295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P3</a:t>
            </a:r>
          </a:p>
          <a:p>
            <a:pPr algn="ctr">
              <a:defRPr/>
            </a:pPr>
            <a:r>
              <a:rPr lang="en-NZ" dirty="0"/>
              <a:t>(18M)</a:t>
            </a:r>
          </a:p>
        </p:txBody>
      </p:sp>
      <p:sp>
        <p:nvSpPr>
          <p:cNvPr id="10" name="TextBox 9"/>
          <p:cNvSpPr txBox="1">
            <a:spLocks noChangeArrowheads="1"/>
          </p:cNvSpPr>
          <p:nvPr/>
        </p:nvSpPr>
        <p:spPr bwMode="auto">
          <a:xfrm>
            <a:off x="457200" y="2819400"/>
            <a:ext cx="1863726" cy="430887"/>
          </a:xfrm>
          <a:prstGeom prst="rect">
            <a:avLst/>
          </a:prstGeom>
          <a:noFill/>
          <a:ln w="9525">
            <a:noFill/>
            <a:miter lim="800000"/>
            <a:headEnd/>
            <a:tailEnd/>
          </a:ln>
        </p:spPr>
        <p:txBody>
          <a:bodyPr wrap="square">
            <a:spAutoFit/>
          </a:bodyPr>
          <a:lstStyle/>
          <a:p>
            <a:pPr algn="ctr"/>
            <a:r>
              <a:rPr lang="en-NZ" dirty="0"/>
              <a:t>Empty (56M)</a:t>
            </a:r>
          </a:p>
        </p:txBody>
      </p:sp>
      <p:sp>
        <p:nvSpPr>
          <p:cNvPr id="11" name="TextBox 10"/>
          <p:cNvSpPr txBox="1">
            <a:spLocks noChangeArrowheads="1"/>
          </p:cNvSpPr>
          <p:nvPr/>
        </p:nvSpPr>
        <p:spPr bwMode="auto">
          <a:xfrm>
            <a:off x="228600" y="5029200"/>
            <a:ext cx="2016125" cy="430887"/>
          </a:xfrm>
          <a:prstGeom prst="rect">
            <a:avLst/>
          </a:prstGeom>
          <a:noFill/>
          <a:ln w="9525">
            <a:noFill/>
            <a:miter lim="800000"/>
            <a:headEnd/>
            <a:tailEnd/>
          </a:ln>
        </p:spPr>
        <p:txBody>
          <a:bodyPr wrap="square">
            <a:spAutoFit/>
          </a:bodyPr>
          <a:lstStyle/>
          <a:p>
            <a:pPr algn="ctr"/>
            <a:r>
              <a:rPr lang="en-NZ" dirty="0"/>
              <a:t>Empty (4M)</a:t>
            </a:r>
          </a:p>
        </p:txBody>
      </p:sp>
      <p:sp>
        <p:nvSpPr>
          <p:cNvPr id="12" name="Rectangle 11"/>
          <p:cNvSpPr/>
          <p:nvPr/>
        </p:nvSpPr>
        <p:spPr>
          <a:xfrm>
            <a:off x="422275" y="2743200"/>
            <a:ext cx="1600200" cy="5334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P4(8M)</a:t>
            </a:r>
          </a:p>
        </p:txBody>
      </p:sp>
      <p:sp>
        <p:nvSpPr>
          <p:cNvPr id="13" name="TextBox 12"/>
          <p:cNvSpPr txBox="1">
            <a:spLocks noChangeArrowheads="1"/>
          </p:cNvSpPr>
          <p:nvPr/>
        </p:nvSpPr>
        <p:spPr bwMode="auto">
          <a:xfrm>
            <a:off x="304800" y="3276600"/>
            <a:ext cx="1939925" cy="430887"/>
          </a:xfrm>
          <a:prstGeom prst="rect">
            <a:avLst/>
          </a:prstGeom>
          <a:noFill/>
          <a:ln w="9525">
            <a:noFill/>
            <a:miter lim="800000"/>
            <a:headEnd/>
            <a:tailEnd/>
          </a:ln>
        </p:spPr>
        <p:txBody>
          <a:bodyPr wrap="square">
            <a:spAutoFit/>
          </a:bodyPr>
          <a:lstStyle/>
          <a:p>
            <a:pPr algn="ctr"/>
            <a:r>
              <a:rPr lang="en-NZ" dirty="0"/>
              <a:t>Empty (6M)</a:t>
            </a:r>
          </a:p>
        </p:txBody>
      </p:sp>
      <p:sp>
        <p:nvSpPr>
          <p:cNvPr id="14" name="Rectangle 13"/>
          <p:cNvSpPr/>
          <p:nvPr/>
        </p:nvSpPr>
        <p:spPr>
          <a:xfrm>
            <a:off x="422275" y="1447800"/>
            <a:ext cx="1600200" cy="9144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t>P2</a:t>
            </a:r>
          </a:p>
          <a:p>
            <a:pPr algn="ctr">
              <a:defRPr/>
            </a:pPr>
            <a:r>
              <a:rPr lang="en-NZ" dirty="0"/>
              <a:t>(14M)</a:t>
            </a:r>
          </a:p>
        </p:txBody>
      </p:sp>
      <p:sp>
        <p:nvSpPr>
          <p:cNvPr id="15" name="TextBox 14"/>
          <p:cNvSpPr txBox="1">
            <a:spLocks noChangeArrowheads="1"/>
          </p:cNvSpPr>
          <p:nvPr/>
        </p:nvSpPr>
        <p:spPr bwMode="auto">
          <a:xfrm>
            <a:off x="228600" y="2362200"/>
            <a:ext cx="1863725" cy="430887"/>
          </a:xfrm>
          <a:prstGeom prst="rect">
            <a:avLst/>
          </a:prstGeom>
          <a:noFill/>
          <a:ln w="9525">
            <a:noFill/>
            <a:miter lim="800000"/>
            <a:headEnd/>
            <a:tailEnd/>
          </a:ln>
        </p:spPr>
        <p:txBody>
          <a:bodyPr wrap="square">
            <a:spAutoFit/>
          </a:bodyPr>
          <a:lstStyle/>
          <a:p>
            <a:pPr algn="ctr"/>
            <a:r>
              <a:rPr lang="en-NZ" dirty="0"/>
              <a:t>Empty (6M)</a:t>
            </a:r>
          </a:p>
        </p:txBody>
      </p:sp>
      <p:sp>
        <p:nvSpPr>
          <p:cNvPr id="24590" name="TextBox 18"/>
          <p:cNvSpPr txBox="1">
            <a:spLocks noChangeArrowheads="1"/>
          </p:cNvSpPr>
          <p:nvPr/>
        </p:nvSpPr>
        <p:spPr bwMode="auto">
          <a:xfrm>
            <a:off x="514529" y="5486400"/>
            <a:ext cx="1695271" cy="43088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NZ" dirty="0"/>
              <a:t>Figure 7.4</a:t>
            </a:r>
          </a:p>
        </p:txBody>
      </p:sp>
      <p:sp>
        <p:nvSpPr>
          <p:cNvPr id="17" name="Rectangle 16"/>
          <p:cNvSpPr/>
          <p:nvPr/>
        </p:nvSpPr>
        <p:spPr>
          <a:xfrm>
            <a:off x="76200" y="6073914"/>
            <a:ext cx="8839200"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000" b="1" u="sng" dirty="0">
                <a:latin typeface="Calibri" pitchFamily="34" charset="0"/>
              </a:rPr>
              <a:t>Problem :-</a:t>
            </a:r>
            <a:r>
              <a:rPr lang="en-NZ" sz="2000" b="1" dirty="0">
                <a:latin typeface="Calibri" pitchFamily="34" charset="0"/>
              </a:rPr>
              <a:t>  </a:t>
            </a:r>
            <a:r>
              <a:rPr lang="en-NZ" sz="2000" dirty="0">
                <a:latin typeface="Calibri" pitchFamily="34" charset="0"/>
              </a:rPr>
              <a:t>A dynamic partitioning scheme is more complex to maintain and includes the overhead of compaction</a:t>
            </a:r>
            <a:endParaRPr lang="en-US" sz="2000" dirty="0">
              <a:latin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2"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1+#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2"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ppt_x</p:attrName>
                                        </p:attrNameLst>
                                      </p:cBhvr>
                                      <p:tavLst>
                                        <p:tav tm="0">
                                          <p:val>
                                            <p:strVal val="1+#ppt_w/2"/>
                                          </p:val>
                                        </p:tav>
                                        <p:tav tm="100000">
                                          <p:val>
                                            <p:strVal val="#ppt_x"/>
                                          </p:val>
                                        </p:tav>
                                      </p:tavLst>
                                    </p:anim>
                                    <p:anim calcmode="lin" valueType="num">
                                      <p:cBhvr additive="base">
                                        <p:cTn id="22" dur="10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9"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10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1+ppt_w/2"/>
                                          </p:val>
                                        </p:tav>
                                      </p:tavLst>
                                    </p:anim>
                                    <p:anim calcmode="lin" valueType="num">
                                      <p:cBhvr additive="base">
                                        <p:cTn id="31" dur="500"/>
                                        <p:tgtEl>
                                          <p:spTgt spid="8"/>
                                        </p:tgtEl>
                                        <p:attrNameLst>
                                          <p:attrName>ppt_y</p:attrName>
                                        </p:attrNameLst>
                                      </p:cBhvr>
                                      <p:tavLst>
                                        <p:tav tm="0">
                                          <p:val>
                                            <p:strVal val="ppt_y"/>
                                          </p:val>
                                        </p:tav>
                                        <p:tav tm="100000">
                                          <p:val>
                                            <p:strVal val="ppt_y"/>
                                          </p:val>
                                        </p:tav>
                                      </p:tavLst>
                                    </p:anim>
                                    <p:set>
                                      <p:cBhvr>
                                        <p:cTn id="32" dur="1" fill="hold">
                                          <p:stCondLst>
                                            <p:cond delay="499"/>
                                          </p:stCondLst>
                                        </p:cTn>
                                        <p:tgtEl>
                                          <p:spTgt spid="8"/>
                                        </p:tgtEl>
                                        <p:attrNameLst>
                                          <p:attrName>style.visibility</p:attrName>
                                        </p:attrNameLst>
                                      </p:cBhvr>
                                      <p:to>
                                        <p:strVal val="hidden"/>
                                      </p:to>
                                    </p:se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1000" fill="hold"/>
                                        <p:tgtEl>
                                          <p:spTgt spid="12"/>
                                        </p:tgtEl>
                                        <p:attrNameLst>
                                          <p:attrName>ppt_x</p:attrName>
                                        </p:attrNameLst>
                                      </p:cBhvr>
                                      <p:tavLst>
                                        <p:tav tm="0">
                                          <p:val>
                                            <p:strVal val="1+#ppt_w/2"/>
                                          </p:val>
                                        </p:tav>
                                        <p:tav tm="100000">
                                          <p:val>
                                            <p:strVal val="#ppt_x"/>
                                          </p:val>
                                        </p:tav>
                                      </p:tavLst>
                                    </p:anim>
                                    <p:anim calcmode="lin" valueType="num">
                                      <p:cBhvr additive="base">
                                        <p:cTn id="37" dur="1000" fill="hold"/>
                                        <p:tgtEl>
                                          <p:spTgt spid="12"/>
                                        </p:tgtEl>
                                        <p:attrNameLst>
                                          <p:attrName>ppt_y</p:attrName>
                                        </p:attrNameLst>
                                      </p:cBhvr>
                                      <p:tavLst>
                                        <p:tav tm="0">
                                          <p:val>
                                            <p:strVal val="#ppt_y"/>
                                          </p:val>
                                        </p:tav>
                                        <p:tav tm="100000">
                                          <p:val>
                                            <p:strVal val="#ppt_y"/>
                                          </p:val>
                                        </p:tav>
                                      </p:tavLst>
                                    </p:anim>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1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xit" presetSubtype="2" fill="hold" grpId="1" nodeType="clickEffect">
                                  <p:stCondLst>
                                    <p:cond delay="0"/>
                                  </p:stCondLst>
                                  <p:childTnLst>
                                    <p:anim calcmode="lin" valueType="num">
                                      <p:cBhvr additive="base">
                                        <p:cTn id="45" dur="500"/>
                                        <p:tgtEl>
                                          <p:spTgt spid="7"/>
                                        </p:tgtEl>
                                        <p:attrNameLst>
                                          <p:attrName>ppt_x</p:attrName>
                                        </p:attrNameLst>
                                      </p:cBhvr>
                                      <p:tavLst>
                                        <p:tav tm="0">
                                          <p:val>
                                            <p:strVal val="ppt_x"/>
                                          </p:val>
                                        </p:tav>
                                        <p:tav tm="100000">
                                          <p:val>
                                            <p:strVal val="1+ppt_w/2"/>
                                          </p:val>
                                        </p:tav>
                                      </p:tavLst>
                                    </p:anim>
                                    <p:anim calcmode="lin" valueType="num">
                                      <p:cBhvr additive="base">
                                        <p:cTn id="46" dur="500"/>
                                        <p:tgtEl>
                                          <p:spTgt spid="7"/>
                                        </p:tgtEl>
                                        <p:attrNameLst>
                                          <p:attrName>ppt_y</p:attrName>
                                        </p:attrNameLst>
                                      </p:cBhvr>
                                      <p:tavLst>
                                        <p:tav tm="0">
                                          <p:val>
                                            <p:strVal val="ppt_y"/>
                                          </p:val>
                                        </p:tav>
                                        <p:tav tm="100000">
                                          <p:val>
                                            <p:strVal val="ppt_y"/>
                                          </p:val>
                                        </p:tav>
                                      </p:tavLst>
                                    </p:anim>
                                    <p:set>
                                      <p:cBhvr>
                                        <p:cTn id="47" dur="1" fill="hold">
                                          <p:stCondLst>
                                            <p:cond delay="499"/>
                                          </p:stCondLst>
                                        </p:cTn>
                                        <p:tgtEl>
                                          <p:spTgt spid="7"/>
                                        </p:tgtEl>
                                        <p:attrNameLst>
                                          <p:attrName>style.visibility</p:attrName>
                                        </p:attrNameLst>
                                      </p:cBhvr>
                                      <p:to>
                                        <p:strVal val="hidden"/>
                                      </p:to>
                                    </p:set>
                                  </p:childTnLst>
                                </p:cTn>
                              </p:par>
                            </p:childTnLst>
                          </p:cTn>
                        </p:par>
                        <p:par>
                          <p:cTn id="48" fill="hold">
                            <p:stCondLst>
                              <p:cond delay="500"/>
                            </p:stCondLst>
                            <p:childTnLst>
                              <p:par>
                                <p:cTn id="49" presetID="2" presetClass="entr" presetSubtype="2"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1000" fill="hold"/>
                                        <p:tgtEl>
                                          <p:spTgt spid="14"/>
                                        </p:tgtEl>
                                        <p:attrNameLst>
                                          <p:attrName>ppt_x</p:attrName>
                                        </p:attrNameLst>
                                      </p:cBhvr>
                                      <p:tavLst>
                                        <p:tav tm="0">
                                          <p:val>
                                            <p:strVal val="1+#ppt_w/2"/>
                                          </p:val>
                                        </p:tav>
                                        <p:tav tm="100000">
                                          <p:val>
                                            <p:strVal val="#ppt_x"/>
                                          </p:val>
                                        </p:tav>
                                      </p:tavLst>
                                    </p:anim>
                                    <p:anim calcmode="lin" valueType="num">
                                      <p:cBhvr additive="base">
                                        <p:cTn id="52" dur="1000" fill="hold"/>
                                        <p:tgtEl>
                                          <p:spTgt spid="14"/>
                                        </p:tgtEl>
                                        <p:attrNameLst>
                                          <p:attrName>ppt_y</p:attrName>
                                        </p:attrNameLst>
                                      </p:cBhvr>
                                      <p:tavLst>
                                        <p:tav tm="0">
                                          <p:val>
                                            <p:strVal val="#ppt_y"/>
                                          </p:val>
                                        </p:tav>
                                        <p:tav tm="100000">
                                          <p:val>
                                            <p:strVal val="#ppt_y"/>
                                          </p:val>
                                        </p:tav>
                                      </p:tavLst>
                                    </p:anim>
                                  </p:childTnLst>
                                </p:cTn>
                              </p:par>
                            </p:childTnLst>
                          </p:cTn>
                        </p:par>
                        <p:par>
                          <p:cTn id="53" fill="hold">
                            <p:stCondLst>
                              <p:cond delay="1500"/>
                            </p:stCondLst>
                            <p:childTnLst>
                              <p:par>
                                <p:cTn id="54" presetID="9" presetClass="entr" presetSubtype="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dissolve">
                                      <p:cBhvr>
                                        <p:cTn id="56" dur="1000"/>
                                        <p:tgtEl>
                                          <p:spTgt spid="15"/>
                                        </p:tgtEl>
                                      </p:cBhvr>
                                    </p:animEffect>
                                  </p:childTnLst>
                                </p:cTn>
                              </p:par>
                            </p:childTnLst>
                          </p:cTn>
                        </p:par>
                        <p:par>
                          <p:cTn id="57" fill="hold">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22">
                                            <p:bg/>
                                          </p:spTgt>
                                        </p:tgtEl>
                                        <p:attrNameLst>
                                          <p:attrName>style.visibility</p:attrName>
                                        </p:attrNameLst>
                                      </p:cBhvr>
                                      <p:to>
                                        <p:strVal val="visible"/>
                                      </p:to>
                                    </p:set>
                                    <p:animEffect transition="in" filter="dissolve">
                                      <p:cBhvr>
                                        <p:cTn id="60" dur="500"/>
                                        <p:tgtEl>
                                          <p:spTgt spid="22">
                                            <p:bg/>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22">
                                            <p:txEl>
                                              <p:pRg st="0" end="0"/>
                                            </p:txEl>
                                          </p:spTgt>
                                        </p:tgtEl>
                                        <p:attrNameLst>
                                          <p:attrName>style.visibility</p:attrName>
                                        </p:attrNameLst>
                                      </p:cBhvr>
                                      <p:to>
                                        <p:strVal val="visible"/>
                                      </p:to>
                                    </p:set>
                                    <p:animEffect transition="in" filter="dissolve">
                                      <p:cBhvr>
                                        <p:cTn id="65" dur="500"/>
                                        <p:tgtEl>
                                          <p:spTgt spid="22">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22">
                                            <p:txEl>
                                              <p:pRg st="1" end="1"/>
                                            </p:txEl>
                                          </p:spTgt>
                                        </p:tgtEl>
                                        <p:attrNameLst>
                                          <p:attrName>style.visibility</p:attrName>
                                        </p:attrNameLst>
                                      </p:cBhvr>
                                      <p:to>
                                        <p:strVal val="visible"/>
                                      </p:to>
                                    </p:set>
                                    <p:animEffect transition="in" filter="dissolve">
                                      <p:cBhvr>
                                        <p:cTn id="70" dur="500"/>
                                        <p:tgtEl>
                                          <p:spTgt spid="22">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2">
                                            <p:txEl>
                                              <p:pRg st="2" end="2"/>
                                            </p:txEl>
                                          </p:spTgt>
                                        </p:tgtEl>
                                        <p:attrNameLst>
                                          <p:attrName>style.visibility</p:attrName>
                                        </p:attrNameLst>
                                      </p:cBhvr>
                                      <p:to>
                                        <p:strVal val="visible"/>
                                      </p:to>
                                    </p:set>
                                    <p:animEffect transition="in" filter="dissolve">
                                      <p:cBhvr>
                                        <p:cTn id="75" dur="500"/>
                                        <p:tgtEl>
                                          <p:spTgt spid="22">
                                            <p:txEl>
                                              <p:pRg st="2" end="2"/>
                                            </p:txEl>
                                          </p:spTgt>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2">
                                            <p:txEl>
                                              <p:pRg st="3" end="3"/>
                                            </p:txEl>
                                          </p:spTgt>
                                        </p:tgtEl>
                                        <p:attrNameLst>
                                          <p:attrName>style.visibility</p:attrName>
                                        </p:attrNameLst>
                                      </p:cBhvr>
                                      <p:to>
                                        <p:strVal val="visible"/>
                                      </p:to>
                                    </p:set>
                                    <p:animEffect transition="in" filter="dissolve">
                                      <p:cBhvr>
                                        <p:cTn id="78" dur="500"/>
                                        <p:tgtEl>
                                          <p:spTgt spid="22">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
                                            <p:txEl>
                                              <p:pRg st="4" end="4"/>
                                            </p:txEl>
                                          </p:spTgt>
                                        </p:tgtEl>
                                        <p:attrNameLst>
                                          <p:attrName>style.visibility</p:attrName>
                                        </p:attrNameLst>
                                      </p:cBhvr>
                                      <p:to>
                                        <p:strVal val="visible"/>
                                      </p:to>
                                    </p:set>
                                    <p:animEffect transition="in" filter="dissolve">
                                      <p:cBhvr>
                                        <p:cTn id="83" dur="500"/>
                                        <p:tgtEl>
                                          <p:spTgt spid="22">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22">
                                            <p:txEl>
                                              <p:pRg st="5" end="5"/>
                                            </p:txEl>
                                          </p:spTgt>
                                        </p:tgtEl>
                                        <p:attrNameLst>
                                          <p:attrName>style.visibility</p:attrName>
                                        </p:attrNameLst>
                                      </p:cBhvr>
                                      <p:to>
                                        <p:strVal val="visible"/>
                                      </p:to>
                                    </p:set>
                                    <p:animEffect transition="in" filter="dissolve">
                                      <p:cBhvr>
                                        <p:cTn id="88" dur="500"/>
                                        <p:tgtEl>
                                          <p:spTgt spid="22">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22">
                                            <p:txEl>
                                              <p:pRg st="6" end="6"/>
                                            </p:txEl>
                                          </p:spTgt>
                                        </p:tgtEl>
                                        <p:attrNameLst>
                                          <p:attrName>style.visibility</p:attrName>
                                        </p:attrNameLst>
                                      </p:cBhvr>
                                      <p:to>
                                        <p:strVal val="visible"/>
                                      </p:to>
                                    </p:set>
                                    <p:animEffect transition="in" filter="dissolve">
                                      <p:cBhvr>
                                        <p:cTn id="93" dur="500"/>
                                        <p:tgtEl>
                                          <p:spTgt spid="22">
                                            <p:txEl>
                                              <p:pRg st="6" end="6"/>
                                            </p:txEl>
                                          </p:spTgt>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22">
                                            <p:txEl>
                                              <p:pRg st="7" end="7"/>
                                            </p:txEl>
                                          </p:spTgt>
                                        </p:tgtEl>
                                        <p:attrNameLst>
                                          <p:attrName>style.visibility</p:attrName>
                                        </p:attrNameLst>
                                      </p:cBhvr>
                                      <p:to>
                                        <p:strVal val="visible"/>
                                      </p:to>
                                    </p:set>
                                    <p:animEffect transition="in" filter="dissolve">
                                      <p:cBhvr>
                                        <p:cTn id="96" dur="500"/>
                                        <p:tgtEl>
                                          <p:spTgt spid="22">
                                            <p:txEl>
                                              <p:pRg st="7" end="7"/>
                                            </p:txEl>
                                          </p:spTgt>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22">
                                            <p:txEl>
                                              <p:pRg st="8" end="8"/>
                                            </p:txEl>
                                          </p:spTgt>
                                        </p:tgtEl>
                                        <p:attrNameLst>
                                          <p:attrName>style.visibility</p:attrName>
                                        </p:attrNameLst>
                                      </p:cBhvr>
                                      <p:to>
                                        <p:strVal val="visible"/>
                                      </p:to>
                                    </p:set>
                                    <p:animEffect transition="in" filter="dissolve">
                                      <p:cBhvr>
                                        <p:cTn id="99" dur="500"/>
                                        <p:tgtEl>
                                          <p:spTgt spid="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nimBg="1"/>
      <p:bldP spid="7" grpId="0" animBg="1"/>
      <p:bldP spid="7" grpId="1" animBg="1"/>
      <p:bldP spid="8" grpId="0" animBg="1"/>
      <p:bldP spid="8" grpId="1" animBg="1"/>
      <p:bldP spid="9" grpId="0" animBg="1"/>
      <p:bldP spid="10" grpId="0"/>
      <p:bldP spid="11" grpId="0"/>
      <p:bldP spid="12" grpId="0" animBg="1"/>
      <p:bldP spid="13" grpId="0"/>
      <p:bldP spid="14"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752600" y="76200"/>
            <a:ext cx="5029200" cy="533400"/>
          </a:xfrm>
          <a:ln/>
        </p:spPr>
        <p:style>
          <a:lnRef idx="3">
            <a:schemeClr val="lt1"/>
          </a:lnRef>
          <a:fillRef idx="1">
            <a:schemeClr val="accent1"/>
          </a:fillRef>
          <a:effectRef idx="1">
            <a:schemeClr val="accent1"/>
          </a:effectRef>
          <a:fontRef idx="minor">
            <a:schemeClr val="lt1"/>
          </a:fontRef>
        </p:style>
        <p:txBody>
          <a:bodyPr>
            <a:noAutofit/>
          </a:bodyPr>
          <a:lstStyle/>
          <a:p>
            <a:pPr algn="ctr"/>
            <a:r>
              <a:rPr lang="en-NZ" sz="3200" b="1" dirty="0">
                <a:solidFill>
                  <a:schemeClr val="bg1"/>
                </a:solidFill>
                <a:effectLst>
                  <a:outerShdw blurRad="38100" dist="38100" dir="2700000" algn="tl">
                    <a:srgbClr val="000000">
                      <a:alpha val="43137"/>
                    </a:srgbClr>
                  </a:outerShdw>
                </a:effectLst>
                <a:latin typeface="Calibri" pitchFamily="34" charset="0"/>
              </a:rPr>
              <a:t>Roadmap</a:t>
            </a:r>
          </a:p>
        </p:txBody>
      </p:sp>
      <p:sp>
        <p:nvSpPr>
          <p:cNvPr id="4099" name="Content Placeholder 2"/>
          <p:cNvSpPr>
            <a:spLocks noGrp="1"/>
          </p:cNvSpPr>
          <p:nvPr>
            <p:ph sz="quarter" idx="1"/>
          </p:nvPr>
        </p:nvSpPr>
        <p:spPr>
          <a:xfrm>
            <a:off x="228600" y="990600"/>
            <a:ext cx="5410200" cy="5181600"/>
          </a:xfrm>
          <a:ln/>
        </p:spPr>
        <p:style>
          <a:lnRef idx="2">
            <a:schemeClr val="accent1"/>
          </a:lnRef>
          <a:fillRef idx="1">
            <a:schemeClr val="lt1"/>
          </a:fillRef>
          <a:effectRef idx="0">
            <a:schemeClr val="accent1"/>
          </a:effectRef>
          <a:fontRef idx="minor">
            <a:schemeClr val="dk1"/>
          </a:fontRef>
        </p:style>
        <p:txBody>
          <a:bodyPr>
            <a:normAutofit/>
          </a:bodyPr>
          <a:lstStyle/>
          <a:p>
            <a:r>
              <a:rPr lang="en-NZ" b="1" dirty="0">
                <a:solidFill>
                  <a:schemeClr val="accent1"/>
                </a:solidFill>
                <a:effectLst>
                  <a:outerShdw blurRad="38100" dist="38100" dir="2700000" algn="tl">
                    <a:srgbClr val="000000">
                      <a:alpha val="43137"/>
                    </a:srgbClr>
                  </a:outerShdw>
                </a:effectLst>
                <a:latin typeface="Comic Sans MS" pitchFamily="66" charset="0"/>
              </a:rPr>
              <a:t>Basic requirements of Memory Management</a:t>
            </a:r>
          </a:p>
          <a:p>
            <a:endParaRPr lang="en-NZ" dirty="0">
              <a:latin typeface="Comic Sans MS" pitchFamily="66" charset="0"/>
            </a:endParaRPr>
          </a:p>
          <a:p>
            <a:r>
              <a:rPr lang="en-NZ" dirty="0">
                <a:latin typeface="Comic Sans MS" pitchFamily="66" charset="0"/>
              </a:rPr>
              <a:t>Memory Partitioning</a:t>
            </a:r>
          </a:p>
          <a:p>
            <a:endParaRPr lang="en-NZ" sz="2600" dirty="0">
              <a:latin typeface="Comic Sans MS" pitchFamily="66" charset="0"/>
            </a:endParaRPr>
          </a:p>
          <a:p>
            <a:r>
              <a:rPr lang="en-NZ" dirty="0">
                <a:latin typeface="Comic Sans MS" pitchFamily="66" charset="0"/>
              </a:rPr>
              <a:t>Paging</a:t>
            </a:r>
          </a:p>
          <a:p>
            <a:endParaRPr lang="en-NZ" sz="2600" dirty="0">
              <a:latin typeface="Comic Sans MS" pitchFamily="66" charset="0"/>
            </a:endParaRPr>
          </a:p>
          <a:p>
            <a:r>
              <a:rPr lang="en-NZ" dirty="0">
                <a:latin typeface="Comic Sans MS" pitchFamily="66" charset="0"/>
              </a:rPr>
              <a:t>Segmentation</a:t>
            </a:r>
          </a:p>
        </p:txBody>
      </p:sp>
      <p:sp>
        <p:nvSpPr>
          <p:cNvPr id="4" name="Right Arrow 3"/>
          <p:cNvSpPr/>
          <p:nvPr/>
        </p:nvSpPr>
        <p:spPr>
          <a:xfrm>
            <a:off x="88392" y="1066800"/>
            <a:ext cx="445008" cy="381000"/>
          </a:xfrm>
          <a:prstGeom prst="rightArrow">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E:\gp image\stick_figure_drawing_three_check_marks_sm_wm.gif"/>
          <p:cNvPicPr>
            <a:picLocks noChangeAspect="1" noChangeArrowheads="1" noCrop="1"/>
          </p:cNvPicPr>
          <p:nvPr/>
        </p:nvPicPr>
        <p:blipFill>
          <a:blip r:embed="rId3"/>
          <a:srcRect/>
          <a:stretch>
            <a:fillRect/>
          </a:stretch>
        </p:blipFill>
        <p:spPr bwMode="auto">
          <a:xfrm>
            <a:off x="5943600" y="1447800"/>
            <a:ext cx="2743200" cy="32766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609600"/>
            <a:ext cx="8915400" cy="59436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2000" dirty="0">
                <a:latin typeface="Calibri" pitchFamily="34" charset="0"/>
              </a:rPr>
              <a:t>When it is time to load or swap a process into main memory, and if there is more than one free block of memory of sufficient size, then the operating system must decide which free block to allocate.</a:t>
            </a:r>
          </a:p>
          <a:p>
            <a:endParaRPr lang="en-US" sz="2000" dirty="0">
              <a:latin typeface="Calibri" pitchFamily="34" charset="0"/>
            </a:endParaRPr>
          </a:p>
          <a:p>
            <a:r>
              <a:rPr lang="en-US" sz="2000" dirty="0">
                <a:latin typeface="Calibri" pitchFamily="34" charset="0"/>
              </a:rPr>
              <a:t>Three placement algorithms that might be considered are best-fit, first-fit, and</a:t>
            </a:r>
          </a:p>
          <a:p>
            <a:pPr>
              <a:buNone/>
            </a:pPr>
            <a:r>
              <a:rPr lang="en-US" sz="2000" dirty="0">
                <a:latin typeface="Calibri" pitchFamily="34" charset="0"/>
              </a:rPr>
              <a:t>       next-fit.</a:t>
            </a:r>
          </a:p>
          <a:p>
            <a:r>
              <a:rPr lang="en-US" sz="2000" b="1" dirty="0">
                <a:latin typeface="Calibri" pitchFamily="34" charset="0"/>
              </a:rPr>
              <a:t>Best-fit algorithm</a:t>
            </a:r>
          </a:p>
          <a:p>
            <a:pPr lvl="1"/>
            <a:r>
              <a:rPr lang="en-US" sz="2000" dirty="0">
                <a:latin typeface="Calibri" pitchFamily="34" charset="0"/>
              </a:rPr>
              <a:t>Chooses the block that is closest in size to the request</a:t>
            </a:r>
          </a:p>
          <a:p>
            <a:pPr lvl="1"/>
            <a:r>
              <a:rPr lang="en-US" sz="2000" dirty="0">
                <a:latin typeface="Calibri" pitchFamily="34" charset="0"/>
              </a:rPr>
              <a:t>Worst performer overall</a:t>
            </a:r>
          </a:p>
          <a:p>
            <a:pPr lvl="1"/>
            <a:r>
              <a:rPr lang="en-US" sz="2000" dirty="0">
                <a:latin typeface="Calibri" pitchFamily="34" charset="0"/>
              </a:rPr>
              <a:t>Since smallest block is found for process, the smallest amount of fragmentation is left</a:t>
            </a:r>
          </a:p>
          <a:p>
            <a:pPr lvl="1"/>
            <a:r>
              <a:rPr lang="en-US" sz="2000" dirty="0">
                <a:latin typeface="Calibri" pitchFamily="34" charset="0"/>
              </a:rPr>
              <a:t>Memory compaction must be done more often</a:t>
            </a:r>
          </a:p>
          <a:p>
            <a:r>
              <a:rPr lang="en-US" sz="2000" b="1" dirty="0">
                <a:latin typeface="Calibri" pitchFamily="34" charset="0"/>
              </a:rPr>
              <a:t>First-fit algorithm</a:t>
            </a:r>
          </a:p>
          <a:p>
            <a:pPr lvl="1"/>
            <a:r>
              <a:rPr lang="en-US" sz="2000" dirty="0">
                <a:latin typeface="Calibri" pitchFamily="34" charset="0"/>
              </a:rPr>
              <a:t>Scans memory form the beginning and chooses the first available block that is large enough</a:t>
            </a:r>
          </a:p>
          <a:p>
            <a:pPr lvl="1"/>
            <a:r>
              <a:rPr lang="en-US" sz="2000" dirty="0">
                <a:latin typeface="Calibri" pitchFamily="34" charset="0"/>
              </a:rPr>
              <a:t>Fastest</a:t>
            </a:r>
          </a:p>
          <a:p>
            <a:pPr lvl="1"/>
            <a:r>
              <a:rPr lang="en-US" sz="2000" dirty="0">
                <a:latin typeface="Calibri" pitchFamily="34" charset="0"/>
              </a:rPr>
              <a:t>May have many process loaded in the front end of memory that must be searched over when trying to find a free block</a:t>
            </a:r>
          </a:p>
          <a:p>
            <a:pPr>
              <a:buNone/>
            </a:pPr>
            <a:endParaRPr lang="en-US" sz="2000" dirty="0">
              <a:latin typeface="Calibri" pitchFamily="34" charset="0"/>
            </a:endParaRPr>
          </a:p>
        </p:txBody>
      </p:sp>
      <p:sp>
        <p:nvSpPr>
          <p:cNvPr id="4" name="Title 1"/>
          <p:cNvSpPr txBox="1">
            <a:spLocks/>
          </p:cNvSpPr>
          <p:nvPr/>
        </p:nvSpPr>
        <p:spPr bwMode="auto">
          <a:xfrm>
            <a:off x="914400" y="0"/>
            <a:ext cx="7239000" cy="48736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n-ea"/>
                <a:cs typeface="+mn-cs"/>
              </a:rPr>
              <a:t>Placement Algorithm for Dynamic Partitioning</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533400"/>
            <a:ext cx="8763000" cy="2514600"/>
          </a:xfrm>
        </p:spPr>
        <p:style>
          <a:lnRef idx="2">
            <a:schemeClr val="accent1"/>
          </a:lnRef>
          <a:fillRef idx="1">
            <a:schemeClr val="lt1"/>
          </a:fillRef>
          <a:effectRef idx="0">
            <a:schemeClr val="accent1"/>
          </a:effectRef>
          <a:fontRef idx="minor">
            <a:schemeClr val="dk1"/>
          </a:fontRef>
        </p:style>
        <p:txBody>
          <a:bodyPr/>
          <a:lstStyle/>
          <a:p>
            <a:r>
              <a:rPr lang="en-US" sz="2000" b="1" dirty="0">
                <a:latin typeface="Calibri" pitchFamily="34" charset="0"/>
              </a:rPr>
              <a:t>Next-fit</a:t>
            </a:r>
          </a:p>
          <a:p>
            <a:pPr lvl="1"/>
            <a:r>
              <a:rPr lang="en-US" sz="2000" dirty="0">
                <a:latin typeface="Calibri" pitchFamily="34" charset="0"/>
              </a:rPr>
              <a:t>Scans memory from the location of the last placement</a:t>
            </a:r>
          </a:p>
          <a:p>
            <a:pPr lvl="1"/>
            <a:r>
              <a:rPr lang="en-US" sz="2000" dirty="0">
                <a:latin typeface="Calibri" pitchFamily="34" charset="0"/>
              </a:rPr>
              <a:t>More often allocate a block of memory at the end of memory where the largest block is found</a:t>
            </a:r>
          </a:p>
          <a:p>
            <a:pPr lvl="1"/>
            <a:r>
              <a:rPr lang="en-US" sz="2000" dirty="0">
                <a:latin typeface="Calibri" pitchFamily="34" charset="0"/>
              </a:rPr>
              <a:t>The largest block of memory is broken up into smaller blocks</a:t>
            </a:r>
          </a:p>
          <a:p>
            <a:pPr lvl="1"/>
            <a:r>
              <a:rPr lang="en-US" sz="2000" dirty="0">
                <a:latin typeface="Calibri" pitchFamily="34" charset="0"/>
              </a:rPr>
              <a:t>Compaction is required to obtain a large block at the end of memory</a:t>
            </a:r>
          </a:p>
          <a:p>
            <a:endParaRPr lang="en-US" sz="2000" dirty="0">
              <a:latin typeface="Calibri" pitchFamily="34" charset="0"/>
            </a:endParaRPr>
          </a:p>
        </p:txBody>
      </p:sp>
      <p:sp>
        <p:nvSpPr>
          <p:cNvPr id="4" name="Title 1"/>
          <p:cNvSpPr txBox="1">
            <a:spLocks/>
          </p:cNvSpPr>
          <p:nvPr/>
        </p:nvSpPr>
        <p:spPr bwMode="auto">
          <a:xfrm>
            <a:off x="1371600" y="0"/>
            <a:ext cx="6858000" cy="3810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NZ" sz="2600" b="1" i="0" u="none" strike="noStrike" kern="1200" cap="none" spc="0" normalizeH="0" baseline="0" noProof="0">
                <a:ln>
                  <a:noFill/>
                </a:ln>
                <a:solidFill>
                  <a:schemeClr val="bg1"/>
                </a:solidFill>
                <a:effectLst>
                  <a:outerShdw blurRad="38100" dist="38100" dir="2700000" algn="tl">
                    <a:srgbClr val="000000">
                      <a:alpha val="43137"/>
                    </a:srgbClr>
                  </a:outerShdw>
                </a:effectLst>
                <a:uLnTx/>
                <a:uFillTx/>
                <a:latin typeface="Calibri" pitchFamily="34" charset="0"/>
                <a:ea typeface="+mn-ea"/>
                <a:cs typeface="+mn-cs"/>
              </a:rPr>
              <a:t>Placement Algorithm</a:t>
            </a:r>
            <a:endParaRPr kumimoji="0" lang="en-NZ" sz="2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5" name="Title 1"/>
          <p:cNvSpPr txBox="1">
            <a:spLocks/>
          </p:cNvSpPr>
          <p:nvPr/>
        </p:nvSpPr>
        <p:spPr bwMode="auto">
          <a:xfrm>
            <a:off x="152400" y="3170238"/>
            <a:ext cx="6934200" cy="334962"/>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6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n-ea"/>
                <a:cs typeface="+mn-cs"/>
              </a:rPr>
              <a:t>Allocation</a:t>
            </a:r>
          </a:p>
        </p:txBody>
      </p:sp>
      <p:sp>
        <p:nvSpPr>
          <p:cNvPr id="6" name="Rectangle 5"/>
          <p:cNvSpPr/>
          <p:nvPr/>
        </p:nvSpPr>
        <p:spPr>
          <a:xfrm>
            <a:off x="381000" y="3733800"/>
            <a:ext cx="4953000" cy="22529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NZ" sz="2600" dirty="0">
                <a:latin typeface="Calibri" pitchFamily="34" charset="0"/>
              </a:rPr>
              <a:t>Slide shows Fig 7.5 - an example memory configuration  </a:t>
            </a:r>
          </a:p>
          <a:p>
            <a:pPr>
              <a:buNone/>
            </a:pPr>
            <a:r>
              <a:rPr lang="en-NZ" sz="2600" dirty="0">
                <a:latin typeface="Calibri" pitchFamily="34" charset="0"/>
              </a:rPr>
              <a:t>  after a number of placement and swapping-out   </a:t>
            </a:r>
          </a:p>
          <a:p>
            <a:pPr>
              <a:buNone/>
            </a:pPr>
            <a:r>
              <a:rPr lang="en-NZ" sz="2600" dirty="0">
                <a:latin typeface="Calibri" pitchFamily="34" charset="0"/>
              </a:rPr>
              <a:t>  operations. </a:t>
            </a:r>
          </a:p>
        </p:txBody>
      </p:sp>
      <p:pic>
        <p:nvPicPr>
          <p:cNvPr id="8194" name="Picture 2" descr="E:\gp image\question_mark_serious_thinker_sm_wm.gif"/>
          <p:cNvPicPr>
            <a:picLocks noChangeAspect="1" noChangeArrowheads="1" noCrop="1"/>
          </p:cNvPicPr>
          <p:nvPr/>
        </p:nvPicPr>
        <p:blipFill>
          <a:blip r:embed="rId2"/>
          <a:srcRect/>
          <a:stretch>
            <a:fillRect/>
          </a:stretch>
        </p:blipFill>
        <p:spPr bwMode="auto">
          <a:xfrm>
            <a:off x="6553200" y="4114800"/>
            <a:ext cx="2133600" cy="21336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69342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rPr>
              <a:t>Allocation</a:t>
            </a:r>
          </a:p>
        </p:txBody>
      </p:sp>
      <p:pic>
        <p:nvPicPr>
          <p:cNvPr id="28675" name="Content Placeholder 3" descr="Fig07_05.gif"/>
          <p:cNvPicPr>
            <a:picLocks noGrp="1" noChangeAspect="1"/>
          </p:cNvPicPr>
          <p:nvPr>
            <p:ph sz="quarter" idx="1"/>
          </p:nvPr>
        </p:nvPicPr>
        <p:blipFill>
          <a:blip r:embed="rId3"/>
          <a:srcRect/>
          <a:stretch>
            <a:fillRect/>
          </a:stretch>
        </p:blipFill>
        <p:spPr>
          <a:xfrm>
            <a:off x="76200" y="457200"/>
            <a:ext cx="5181600" cy="640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8676" name="TextBox 3"/>
          <p:cNvSpPr txBox="1">
            <a:spLocks noChangeArrowheads="1"/>
          </p:cNvSpPr>
          <p:nvPr/>
        </p:nvSpPr>
        <p:spPr bwMode="auto">
          <a:xfrm>
            <a:off x="5410200" y="533400"/>
            <a:ext cx="3733800" cy="58785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buFontTx/>
              <a:buChar char="•"/>
            </a:pPr>
            <a:r>
              <a:rPr lang="en-NZ" sz="2000" dirty="0">
                <a:latin typeface="Calibri" pitchFamily="34" charset="0"/>
              </a:rPr>
              <a:t> The last block that was used was </a:t>
            </a:r>
          </a:p>
          <a:p>
            <a:pPr>
              <a:buNone/>
            </a:pPr>
            <a:r>
              <a:rPr lang="en-NZ" sz="2000" dirty="0">
                <a:latin typeface="Calibri" pitchFamily="34" charset="0"/>
              </a:rPr>
              <a:t>a 22-Mbyte block from which a 14- </a:t>
            </a:r>
            <a:r>
              <a:rPr lang="en-NZ" sz="2000" dirty="0" err="1">
                <a:latin typeface="Calibri" pitchFamily="34" charset="0"/>
              </a:rPr>
              <a:t>Mbyte</a:t>
            </a:r>
            <a:r>
              <a:rPr lang="en-NZ" sz="2000" dirty="0">
                <a:latin typeface="Calibri" pitchFamily="34" charset="0"/>
              </a:rPr>
              <a:t> partition was created. </a:t>
            </a:r>
          </a:p>
          <a:p>
            <a:pPr>
              <a:buFontTx/>
              <a:buChar char="•"/>
            </a:pPr>
            <a:r>
              <a:rPr lang="en-NZ" sz="2000" dirty="0">
                <a:latin typeface="Calibri" pitchFamily="34" charset="0"/>
              </a:rPr>
              <a:t> Figure 7.5b shows the difference  </a:t>
            </a:r>
          </a:p>
          <a:p>
            <a:pPr>
              <a:buNone/>
            </a:pPr>
            <a:r>
              <a:rPr lang="en-NZ" sz="2000" dirty="0">
                <a:latin typeface="Calibri" pitchFamily="34" charset="0"/>
              </a:rPr>
              <a:t>   between the best, first, and next-fit placement algorithms in satisfying a 16-Mbyte allocation request.</a:t>
            </a:r>
          </a:p>
          <a:p>
            <a:pPr>
              <a:buFontTx/>
              <a:buChar char="•"/>
            </a:pPr>
            <a:r>
              <a:rPr lang="en-NZ" sz="2000" b="1" dirty="0">
                <a:latin typeface="Calibri" pitchFamily="34" charset="0"/>
              </a:rPr>
              <a:t>Best-fit </a:t>
            </a:r>
            <a:r>
              <a:rPr lang="en-NZ" sz="2000" dirty="0">
                <a:latin typeface="Calibri" pitchFamily="34" charset="0"/>
              </a:rPr>
              <a:t>will search the entire list of available blocks and make use of the 18-Mbyte block, leaving a 2-Mbyte fragment.</a:t>
            </a:r>
          </a:p>
          <a:p>
            <a:pPr>
              <a:buFontTx/>
              <a:buChar char="•"/>
            </a:pPr>
            <a:r>
              <a:rPr lang="en-NZ" sz="2000" b="1" dirty="0">
                <a:latin typeface="Calibri" pitchFamily="34" charset="0"/>
              </a:rPr>
              <a:t>First-fit </a:t>
            </a:r>
            <a:r>
              <a:rPr lang="en-NZ" sz="2000" dirty="0">
                <a:latin typeface="Calibri" pitchFamily="34" charset="0"/>
              </a:rPr>
              <a:t>results in a 6-Mbyte </a:t>
            </a:r>
          </a:p>
          <a:p>
            <a:pPr>
              <a:buNone/>
            </a:pPr>
            <a:r>
              <a:rPr lang="en-NZ" sz="2000" dirty="0">
                <a:latin typeface="Calibri" pitchFamily="34" charset="0"/>
              </a:rPr>
              <a:t>  fragment, and </a:t>
            </a:r>
          </a:p>
          <a:p>
            <a:pPr>
              <a:buFont typeface="Arial" pitchFamily="34" charset="0"/>
              <a:buChar char="•"/>
            </a:pPr>
            <a:r>
              <a:rPr lang="en-NZ" sz="2000" b="1" dirty="0">
                <a:latin typeface="Calibri" pitchFamily="34" charset="0"/>
              </a:rPr>
              <a:t>Next-fit </a:t>
            </a:r>
            <a:r>
              <a:rPr lang="en-NZ" sz="2000" dirty="0">
                <a:latin typeface="Calibri" pitchFamily="34" charset="0"/>
              </a:rPr>
              <a:t>results in a 20-Mbyte </a:t>
            </a:r>
          </a:p>
          <a:p>
            <a:pPr>
              <a:buNone/>
            </a:pPr>
            <a:r>
              <a:rPr lang="en-NZ" sz="2000" dirty="0">
                <a:latin typeface="Calibri" pitchFamily="34" charset="0"/>
              </a:rPr>
              <a:t>  fragment.</a:t>
            </a:r>
            <a:endParaRPr lang="en-US" sz="2000" dirty="0">
              <a:latin typeface="Calibri" pitchFamily="34" charset="0"/>
            </a:endParaRPr>
          </a:p>
          <a:p>
            <a:endParaRPr lang="en-US" sz="2000" dirty="0">
              <a:latin typeface="Calibri" pitchFamily="34" charset="0"/>
            </a:endParaRPr>
          </a:p>
        </p:txBody>
      </p:sp>
      <p:sp>
        <p:nvSpPr>
          <p:cNvPr id="5" name="Rectangle 4"/>
          <p:cNvSpPr/>
          <p:nvPr/>
        </p:nvSpPr>
        <p:spPr>
          <a:xfrm>
            <a:off x="6629400" y="6427113"/>
            <a:ext cx="1524000"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US" b="1" dirty="0">
                <a:solidFill>
                  <a:schemeClr val="accent1">
                    <a:lumMod val="50000"/>
                  </a:schemeClr>
                </a:solidFill>
                <a:latin typeface="Calibri" pitchFamily="34" charset="0"/>
              </a:rPr>
              <a:t>Q-2 Ends</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752600" y="0"/>
            <a:ext cx="41148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rPr>
              <a:t>Buddy System</a:t>
            </a:r>
          </a:p>
        </p:txBody>
      </p:sp>
      <p:sp>
        <p:nvSpPr>
          <p:cNvPr id="29699" name="Content Placeholder 2"/>
          <p:cNvSpPr>
            <a:spLocks noGrp="1"/>
          </p:cNvSpPr>
          <p:nvPr>
            <p:ph sz="quarter" idx="1"/>
          </p:nvPr>
        </p:nvSpPr>
        <p:spPr>
          <a:xfrm>
            <a:off x="76200" y="990600"/>
            <a:ext cx="8839200" cy="5334000"/>
          </a:xfrm>
        </p:spPr>
        <p:style>
          <a:lnRef idx="2">
            <a:schemeClr val="accent1"/>
          </a:lnRef>
          <a:fillRef idx="1">
            <a:schemeClr val="lt1"/>
          </a:fillRef>
          <a:effectRef idx="0">
            <a:schemeClr val="accent1"/>
          </a:effectRef>
          <a:fontRef idx="minor">
            <a:schemeClr val="dk1"/>
          </a:fontRef>
        </p:style>
        <p:txBody>
          <a:bodyPr>
            <a:noAutofit/>
          </a:bodyPr>
          <a:lstStyle/>
          <a:p>
            <a:r>
              <a:rPr lang="en-US" sz="2000" dirty="0">
                <a:latin typeface="Calibri" pitchFamily="34" charset="0"/>
              </a:rPr>
              <a:t>Both fixed and dynamic partitioning schemes have drawbacks.</a:t>
            </a:r>
          </a:p>
          <a:p>
            <a:r>
              <a:rPr lang="en-US" sz="2000" dirty="0">
                <a:latin typeface="Calibri" pitchFamily="34" charset="0"/>
              </a:rPr>
              <a:t> A fixed partitioning scheme limits the number of active processes and may use space inefficiently if there is a poor match between available partition sizes and process sizes.</a:t>
            </a:r>
          </a:p>
          <a:p>
            <a:r>
              <a:rPr lang="en-US" sz="2000" dirty="0">
                <a:latin typeface="Calibri" pitchFamily="34" charset="0"/>
              </a:rPr>
              <a:t>A dynamic partitioning scheme is more complex to maintain and includes the overhead of compaction.</a:t>
            </a:r>
          </a:p>
          <a:p>
            <a:r>
              <a:rPr lang="en-US" sz="2000" dirty="0">
                <a:latin typeface="Calibri" pitchFamily="34" charset="0"/>
              </a:rPr>
              <a:t>An interesting compromise is the buddy system.</a:t>
            </a:r>
          </a:p>
          <a:p>
            <a:r>
              <a:rPr lang="en-US" sz="2000" dirty="0">
                <a:latin typeface="Calibri" pitchFamily="34" charset="0"/>
              </a:rPr>
              <a:t>Entire space available is treated as a single block of 2</a:t>
            </a:r>
            <a:r>
              <a:rPr lang="en-US" sz="2000" baseline="30000" dirty="0">
                <a:latin typeface="Calibri" pitchFamily="34" charset="0"/>
              </a:rPr>
              <a:t>U.</a:t>
            </a:r>
          </a:p>
          <a:p>
            <a:r>
              <a:rPr lang="en-US" sz="2000" i="1" dirty="0">
                <a:latin typeface="Calibri" pitchFamily="34" charset="0"/>
              </a:rPr>
              <a:t>If a request of size s such that </a:t>
            </a:r>
            <a:r>
              <a:rPr lang="en-US" sz="2000" dirty="0">
                <a:latin typeface="Calibri" pitchFamily="34" charset="0"/>
              </a:rPr>
              <a:t>2</a:t>
            </a:r>
            <a:r>
              <a:rPr lang="en-US" sz="2000" baseline="30000" dirty="0">
                <a:latin typeface="Calibri" pitchFamily="34" charset="0"/>
              </a:rPr>
              <a:t>U</a:t>
            </a:r>
            <a:r>
              <a:rPr lang="en-US" sz="2000" i="1" baseline="30000" dirty="0">
                <a:latin typeface="Calibri" pitchFamily="34" charset="0"/>
              </a:rPr>
              <a:t>-1</a:t>
            </a:r>
            <a:r>
              <a:rPr lang="en-US" sz="2000" i="1" dirty="0">
                <a:latin typeface="Calibri" pitchFamily="34" charset="0"/>
              </a:rPr>
              <a:t> &lt; s&lt;= </a:t>
            </a:r>
            <a:r>
              <a:rPr lang="en-US" sz="2000" dirty="0">
                <a:latin typeface="Calibri" pitchFamily="34" charset="0"/>
              </a:rPr>
              <a:t>2</a:t>
            </a:r>
            <a:r>
              <a:rPr lang="en-US" sz="2000" baseline="30000" dirty="0">
                <a:latin typeface="Calibri" pitchFamily="34" charset="0"/>
              </a:rPr>
              <a:t>U</a:t>
            </a:r>
            <a:r>
              <a:rPr lang="en-US" sz="2000" dirty="0">
                <a:latin typeface="Calibri" pitchFamily="34" charset="0"/>
              </a:rPr>
              <a:t> </a:t>
            </a:r>
            <a:r>
              <a:rPr lang="en-US" sz="2000" i="1" dirty="0">
                <a:latin typeface="Calibri" pitchFamily="34" charset="0"/>
              </a:rPr>
              <a:t>is made, then the entire block is </a:t>
            </a:r>
            <a:r>
              <a:rPr lang="en-US" sz="2000" dirty="0">
                <a:latin typeface="Calibri" pitchFamily="34" charset="0"/>
              </a:rPr>
              <a:t>allocated. </a:t>
            </a:r>
          </a:p>
          <a:p>
            <a:r>
              <a:rPr lang="en-US" sz="2000" dirty="0">
                <a:latin typeface="Calibri" pitchFamily="34" charset="0"/>
              </a:rPr>
              <a:t>Otherwise, the block is split into two equal buddies of size 2</a:t>
            </a:r>
            <a:r>
              <a:rPr lang="en-US" sz="2000" baseline="30000" dirty="0">
                <a:latin typeface="Calibri" pitchFamily="34" charset="0"/>
              </a:rPr>
              <a:t>U-1</a:t>
            </a:r>
            <a:r>
              <a:rPr lang="en-US" sz="2000" i="1" dirty="0">
                <a:latin typeface="Calibri" pitchFamily="34" charset="0"/>
              </a:rPr>
              <a:t>.</a:t>
            </a:r>
          </a:p>
          <a:p>
            <a:r>
              <a:rPr lang="en-US" sz="2000" i="1" dirty="0">
                <a:latin typeface="Calibri" pitchFamily="34" charset="0"/>
              </a:rPr>
              <a:t> If </a:t>
            </a:r>
            <a:r>
              <a:rPr lang="en-US" sz="2000" dirty="0">
                <a:latin typeface="Calibri" pitchFamily="34" charset="0"/>
              </a:rPr>
              <a:t>2</a:t>
            </a:r>
            <a:r>
              <a:rPr lang="en-US" sz="2000" baseline="30000" dirty="0">
                <a:latin typeface="Calibri" pitchFamily="34" charset="0"/>
              </a:rPr>
              <a:t>U</a:t>
            </a:r>
            <a:r>
              <a:rPr lang="en-US" sz="2000" i="1" baseline="30000" dirty="0">
                <a:latin typeface="Calibri" pitchFamily="34" charset="0"/>
              </a:rPr>
              <a:t>-2</a:t>
            </a:r>
            <a:r>
              <a:rPr lang="en-US" sz="2000" i="1" dirty="0">
                <a:latin typeface="Calibri" pitchFamily="34" charset="0"/>
              </a:rPr>
              <a:t> &lt; s &lt;= </a:t>
            </a:r>
            <a:r>
              <a:rPr lang="en-US" sz="2000" dirty="0">
                <a:latin typeface="Calibri" pitchFamily="34" charset="0"/>
              </a:rPr>
              <a:t>2</a:t>
            </a:r>
            <a:r>
              <a:rPr lang="en-US" sz="2000" baseline="30000" dirty="0">
                <a:latin typeface="Calibri" pitchFamily="34" charset="0"/>
              </a:rPr>
              <a:t>U</a:t>
            </a:r>
            <a:r>
              <a:rPr lang="en-US" sz="2000" i="1" baseline="30000" dirty="0">
                <a:latin typeface="Calibri" pitchFamily="34" charset="0"/>
              </a:rPr>
              <a:t>-1</a:t>
            </a:r>
            <a:r>
              <a:rPr lang="en-US" sz="2000" i="1" dirty="0">
                <a:latin typeface="Calibri" pitchFamily="34" charset="0"/>
              </a:rPr>
              <a:t>, then the request is allocated to one of the two buddies. </a:t>
            </a:r>
          </a:p>
          <a:p>
            <a:r>
              <a:rPr lang="en-US" sz="2000" i="1" dirty="0">
                <a:latin typeface="Calibri" pitchFamily="34" charset="0"/>
              </a:rPr>
              <a:t>Otherwise, one of the </a:t>
            </a:r>
            <a:r>
              <a:rPr lang="en-US" sz="2000" dirty="0">
                <a:latin typeface="Calibri" pitchFamily="34" charset="0"/>
              </a:rPr>
              <a:t>buddies is split in half again.</a:t>
            </a:r>
            <a:endParaRPr lang="en-NZ" sz="2000" dirty="0">
              <a:latin typeface="Calibri" pitchFamily="34" charset="0"/>
            </a:endParaRPr>
          </a:p>
          <a:p>
            <a:r>
              <a:rPr lang="en-US" sz="2000" dirty="0">
                <a:latin typeface="Calibri" pitchFamily="34" charset="0"/>
              </a:rPr>
              <a:t>Process continues until smallest block greater than or equal to </a:t>
            </a:r>
            <a:r>
              <a:rPr lang="en-US" sz="2000" i="1" dirty="0">
                <a:latin typeface="Calibri" pitchFamily="34" charset="0"/>
              </a:rPr>
              <a:t>s </a:t>
            </a:r>
            <a:r>
              <a:rPr lang="en-US" sz="2000" dirty="0">
                <a:latin typeface="Calibri" pitchFamily="34" charset="0"/>
              </a:rPr>
              <a:t>is generated.</a:t>
            </a:r>
          </a:p>
          <a:p>
            <a:endParaRPr lang="en-US" sz="2000" dirty="0">
              <a:latin typeface="Calibri" pitchFamily="34" charset="0"/>
            </a:endParaRPr>
          </a:p>
        </p:txBody>
      </p:sp>
      <p:sp>
        <p:nvSpPr>
          <p:cNvPr id="4" name="Rectangle 3"/>
          <p:cNvSpPr/>
          <p:nvPr/>
        </p:nvSpPr>
        <p:spPr>
          <a:xfrm>
            <a:off x="76200" y="483513"/>
            <a:ext cx="8915400"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dirty="0">
                <a:solidFill>
                  <a:schemeClr val="bg1"/>
                </a:solidFill>
                <a:latin typeface="Calibri" pitchFamily="34" charset="0"/>
              </a:rPr>
              <a:t>Q-3 What is Memory Management? Write a short note on Buddy System</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447800" y="0"/>
            <a:ext cx="60198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sz="2800" b="1" dirty="0">
                <a:solidFill>
                  <a:schemeClr val="bg1"/>
                </a:solidFill>
                <a:latin typeface="Calibri" pitchFamily="34" charset="0"/>
              </a:rPr>
              <a:t>Example of Buddy System</a:t>
            </a:r>
          </a:p>
        </p:txBody>
      </p:sp>
      <p:pic>
        <p:nvPicPr>
          <p:cNvPr id="30723" name="Content Placeholder 3" descr="Fig07_06.gif"/>
          <p:cNvPicPr>
            <a:picLocks noGrp="1" noChangeAspect="1"/>
          </p:cNvPicPr>
          <p:nvPr>
            <p:ph sz="quarter" idx="1"/>
          </p:nvPr>
        </p:nvPicPr>
        <p:blipFill>
          <a:blip r:embed="rId3"/>
          <a:srcRect/>
          <a:stretch>
            <a:fillRect/>
          </a:stretch>
        </p:blipFill>
        <p:spPr>
          <a:xfrm>
            <a:off x="122237" y="457200"/>
            <a:ext cx="8716963" cy="640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533400"/>
            <a:ext cx="6324600" cy="6248400"/>
          </a:xfrm>
        </p:spPr>
        <p:style>
          <a:lnRef idx="2">
            <a:schemeClr val="accent1"/>
          </a:lnRef>
          <a:fillRef idx="1">
            <a:schemeClr val="lt1"/>
          </a:fillRef>
          <a:effectRef idx="0">
            <a:schemeClr val="accent1"/>
          </a:effectRef>
          <a:fontRef idx="minor">
            <a:schemeClr val="dk1"/>
          </a:fontRef>
        </p:style>
        <p:txBody>
          <a:bodyPr>
            <a:normAutofit/>
          </a:bodyPr>
          <a:lstStyle/>
          <a:p>
            <a:r>
              <a:rPr lang="en-NZ" sz="2000" dirty="0">
                <a:latin typeface="Calibri" pitchFamily="34" charset="0"/>
              </a:rPr>
              <a:t>Figure 7.6 gives an example using a 1-Mbyte initial block.</a:t>
            </a:r>
          </a:p>
          <a:p>
            <a:r>
              <a:rPr lang="en-NZ" sz="2000" dirty="0">
                <a:latin typeface="Calibri" pitchFamily="34" charset="0"/>
              </a:rPr>
              <a:t>The first request , A , is for 100 Kbytes, for which a 128K block is needed.</a:t>
            </a:r>
          </a:p>
          <a:p>
            <a:endParaRPr lang="en-NZ" sz="2000" dirty="0">
              <a:latin typeface="Calibri" pitchFamily="34" charset="0"/>
            </a:endParaRPr>
          </a:p>
          <a:p>
            <a:pPr>
              <a:buFontTx/>
              <a:buChar char="•"/>
            </a:pPr>
            <a:r>
              <a:rPr lang="en-NZ" sz="2000" dirty="0">
                <a:latin typeface="Calibri" pitchFamily="34" charset="0"/>
              </a:rPr>
              <a:t>The initial block is divided into two 512K buddies.</a:t>
            </a:r>
          </a:p>
          <a:p>
            <a:pPr>
              <a:buFontTx/>
              <a:buChar char="•"/>
            </a:pPr>
            <a:r>
              <a:rPr lang="en-NZ" sz="2000" dirty="0">
                <a:latin typeface="Calibri" pitchFamily="34" charset="0"/>
              </a:rPr>
              <a:t>The first of these is divided into two 256K buddies, </a:t>
            </a:r>
          </a:p>
          <a:p>
            <a:pPr>
              <a:buFontTx/>
              <a:buChar char="•"/>
            </a:pPr>
            <a:r>
              <a:rPr lang="en-NZ" sz="2000" dirty="0">
                <a:latin typeface="Calibri" pitchFamily="34" charset="0"/>
              </a:rPr>
              <a:t>and the first of these is divided into two 128K buddies,</a:t>
            </a:r>
          </a:p>
          <a:p>
            <a:pPr>
              <a:buFontTx/>
              <a:buChar char="•"/>
            </a:pPr>
            <a:r>
              <a:rPr lang="en-NZ" sz="2000" dirty="0">
                <a:latin typeface="Calibri" pitchFamily="34" charset="0"/>
              </a:rPr>
              <a:t> one of which is allocated to A.</a:t>
            </a:r>
          </a:p>
          <a:p>
            <a:pPr>
              <a:buFontTx/>
              <a:buChar char="•"/>
            </a:pPr>
            <a:r>
              <a:rPr lang="en-NZ" sz="2000" dirty="0">
                <a:latin typeface="Calibri" pitchFamily="34" charset="0"/>
              </a:rPr>
              <a:t>The next request ,B, requires a 256K block.</a:t>
            </a:r>
          </a:p>
          <a:p>
            <a:pPr>
              <a:buFontTx/>
              <a:buChar char="•"/>
            </a:pPr>
            <a:r>
              <a:rPr lang="en-NZ" sz="2000" dirty="0">
                <a:latin typeface="Calibri" pitchFamily="34" charset="0"/>
              </a:rPr>
              <a:t> Such a block is already available and is allocated.  </a:t>
            </a:r>
          </a:p>
          <a:p>
            <a:pPr>
              <a:buFontTx/>
              <a:buChar char="•"/>
            </a:pPr>
            <a:r>
              <a:rPr lang="en-NZ" sz="2000" dirty="0">
                <a:latin typeface="Calibri" pitchFamily="34" charset="0"/>
              </a:rPr>
              <a:t>The process continues with splitting and coalescing occurring as needed.</a:t>
            </a:r>
          </a:p>
          <a:p>
            <a:pPr>
              <a:buFontTx/>
              <a:buChar char="•"/>
            </a:pPr>
            <a:r>
              <a:rPr lang="en-NZ" sz="2000" dirty="0">
                <a:latin typeface="Calibri" pitchFamily="34" charset="0"/>
              </a:rPr>
              <a:t>Note that when E is released, two 128K buddies are coalesced into a 256K block, which is immediately coalesced with its buddy.</a:t>
            </a:r>
            <a:endParaRPr lang="en-US" sz="2000" dirty="0">
              <a:latin typeface="Calibri" pitchFamily="34" charset="0"/>
            </a:endParaRPr>
          </a:p>
          <a:p>
            <a:endParaRPr lang="en-US" sz="2000" dirty="0">
              <a:latin typeface="Calibri" pitchFamily="34" charset="0"/>
            </a:endParaRPr>
          </a:p>
        </p:txBody>
      </p:sp>
      <p:sp>
        <p:nvSpPr>
          <p:cNvPr id="5" name="Title 1"/>
          <p:cNvSpPr>
            <a:spLocks noGrp="1"/>
          </p:cNvSpPr>
          <p:nvPr>
            <p:ph type="title"/>
          </p:nvPr>
        </p:nvSpPr>
        <p:spPr>
          <a:xfrm>
            <a:off x="1371600" y="76200"/>
            <a:ext cx="56388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sz="2800" b="1" dirty="0">
                <a:solidFill>
                  <a:schemeClr val="bg1"/>
                </a:solidFill>
                <a:latin typeface="Calibri" pitchFamily="34" charset="0"/>
              </a:rPr>
              <a:t>Example of Buddy System</a:t>
            </a:r>
          </a:p>
        </p:txBody>
      </p:sp>
      <p:pic>
        <p:nvPicPr>
          <p:cNvPr id="9218" name="Picture 2" descr="E:\gp image\stick_figure_binoculars_md_wm.gif"/>
          <p:cNvPicPr>
            <a:picLocks noChangeAspect="1" noChangeArrowheads="1" noCrop="1"/>
          </p:cNvPicPr>
          <p:nvPr/>
        </p:nvPicPr>
        <p:blipFill>
          <a:blip r:embed="rId2"/>
          <a:srcRect/>
          <a:stretch>
            <a:fillRect/>
          </a:stretch>
        </p:blipFill>
        <p:spPr bwMode="auto">
          <a:xfrm>
            <a:off x="6591300" y="1104900"/>
            <a:ext cx="2095500" cy="28575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66800" y="0"/>
            <a:ext cx="73152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sz="2800" b="1" dirty="0">
                <a:solidFill>
                  <a:schemeClr val="bg1"/>
                </a:solidFill>
                <a:latin typeface="Calibri" pitchFamily="34" charset="0"/>
              </a:rPr>
              <a:t>Tree Representation of Buddy System</a:t>
            </a:r>
          </a:p>
        </p:txBody>
      </p:sp>
      <p:pic>
        <p:nvPicPr>
          <p:cNvPr id="32771" name="Content Placeholder 3" descr="Fig07_07.gif"/>
          <p:cNvPicPr>
            <a:picLocks noGrp="1" noChangeAspect="1"/>
          </p:cNvPicPr>
          <p:nvPr>
            <p:ph sz="quarter" idx="1"/>
          </p:nvPr>
        </p:nvPicPr>
        <p:blipFill>
          <a:blip r:embed="rId3"/>
          <a:srcRect/>
          <a:stretch>
            <a:fillRect/>
          </a:stretch>
        </p:blipFill>
        <p:spPr>
          <a:xfrm>
            <a:off x="152400" y="533400"/>
            <a:ext cx="8839200" cy="617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533400"/>
            <a:ext cx="8991600" cy="5257800"/>
          </a:xfrm>
        </p:spPr>
        <p:style>
          <a:lnRef idx="2">
            <a:schemeClr val="accent1"/>
          </a:lnRef>
          <a:fillRef idx="1">
            <a:schemeClr val="lt1"/>
          </a:fillRef>
          <a:effectRef idx="0">
            <a:schemeClr val="accent1"/>
          </a:effectRef>
          <a:fontRef idx="minor">
            <a:schemeClr val="dk1"/>
          </a:fontRef>
        </p:style>
        <p:txBody>
          <a:bodyPr/>
          <a:lstStyle/>
          <a:p>
            <a:r>
              <a:rPr lang="en-NZ" sz="2000" dirty="0">
                <a:latin typeface="Calibri" pitchFamily="34" charset="0"/>
              </a:rPr>
              <a:t>Figure 7.7 shows a binary tree representation of the buddy allocation immediately after the Release B request.</a:t>
            </a:r>
          </a:p>
          <a:p>
            <a:endParaRPr lang="en-NZ" sz="2000" dirty="0">
              <a:latin typeface="Calibri" pitchFamily="34" charset="0"/>
            </a:endParaRPr>
          </a:p>
          <a:p>
            <a:r>
              <a:rPr lang="en-NZ" sz="2000" dirty="0">
                <a:latin typeface="Calibri" pitchFamily="34" charset="0"/>
              </a:rPr>
              <a:t>The leaf nodes represent the current partitioning the memory. </a:t>
            </a:r>
          </a:p>
          <a:p>
            <a:endParaRPr lang="en-NZ" sz="2000" dirty="0">
              <a:latin typeface="Calibri" pitchFamily="34" charset="0"/>
            </a:endParaRPr>
          </a:p>
          <a:p>
            <a:r>
              <a:rPr lang="en-NZ" sz="2000" dirty="0">
                <a:latin typeface="Calibri" pitchFamily="34" charset="0"/>
              </a:rPr>
              <a:t>If two buddies are leaf nodes, then at least one must be allocated</a:t>
            </a:r>
            <a:r>
              <a:rPr lang="en-NZ" sz="2000" b="1" dirty="0">
                <a:latin typeface="Calibri" pitchFamily="34" charset="0"/>
              </a:rPr>
              <a:t>;</a:t>
            </a:r>
          </a:p>
          <a:p>
            <a:pPr lvl="1"/>
            <a:r>
              <a:rPr lang="en-NZ" sz="2000" dirty="0">
                <a:latin typeface="Calibri" pitchFamily="34" charset="0"/>
              </a:rPr>
              <a:t>otherwise they would be coalesced into a larger block.</a:t>
            </a:r>
          </a:p>
          <a:p>
            <a:endParaRPr lang="en-NZ" sz="2000" dirty="0">
              <a:latin typeface="Calibri" pitchFamily="34" charset="0"/>
            </a:endParaRPr>
          </a:p>
          <a:p>
            <a:pPr>
              <a:buFontTx/>
              <a:buChar char="•"/>
            </a:pPr>
            <a:r>
              <a:rPr lang="en-NZ" sz="2000" dirty="0">
                <a:latin typeface="Calibri" pitchFamily="34" charset="0"/>
              </a:rPr>
              <a:t>The buddy system is a reasonable compromise to overcome the disadvantages of both the fixed and variable partitioning schemes, </a:t>
            </a:r>
          </a:p>
          <a:p>
            <a:pPr>
              <a:buFontTx/>
              <a:buChar char="•"/>
            </a:pPr>
            <a:r>
              <a:rPr lang="en-NZ" sz="2000" dirty="0">
                <a:latin typeface="Calibri" pitchFamily="34" charset="0"/>
              </a:rPr>
              <a:t> But in contemporary operating systems, virtual memory based on paging and segmentation is superior. </a:t>
            </a:r>
          </a:p>
          <a:p>
            <a:pPr>
              <a:buFontTx/>
              <a:buChar char="•"/>
            </a:pPr>
            <a:r>
              <a:rPr lang="en-NZ" sz="2000" dirty="0">
                <a:latin typeface="Calibri" pitchFamily="34" charset="0"/>
              </a:rPr>
              <a:t>However, the buddy system has found application in parallel systems as an efficient means of allocation and release for parallel programs. </a:t>
            </a:r>
          </a:p>
          <a:p>
            <a:endParaRPr lang="en-US" sz="2000" dirty="0">
              <a:latin typeface="Calibri" pitchFamily="34" charset="0"/>
            </a:endParaRPr>
          </a:p>
        </p:txBody>
      </p:sp>
      <p:sp>
        <p:nvSpPr>
          <p:cNvPr id="5" name="Title 1"/>
          <p:cNvSpPr>
            <a:spLocks noGrp="1"/>
          </p:cNvSpPr>
          <p:nvPr>
            <p:ph type="title"/>
          </p:nvPr>
        </p:nvSpPr>
        <p:spPr>
          <a:xfrm>
            <a:off x="1066800" y="0"/>
            <a:ext cx="7315200" cy="381000"/>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sz="2800" b="1" dirty="0">
                <a:solidFill>
                  <a:schemeClr val="bg1"/>
                </a:solidFill>
                <a:latin typeface="Calibri" pitchFamily="34" charset="0"/>
              </a:rPr>
              <a:t>Tree Representation of Buddy System</a:t>
            </a:r>
          </a:p>
        </p:txBody>
      </p:sp>
      <p:sp>
        <p:nvSpPr>
          <p:cNvPr id="6" name="Rectangle 5"/>
          <p:cNvSpPr/>
          <p:nvPr/>
        </p:nvSpPr>
        <p:spPr>
          <a:xfrm>
            <a:off x="2438400" y="5791200"/>
            <a:ext cx="2438400" cy="4308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US" b="1" dirty="0">
                <a:solidFill>
                  <a:schemeClr val="accent1">
                    <a:lumMod val="50000"/>
                  </a:schemeClr>
                </a:solidFill>
                <a:latin typeface="Calibri" pitchFamily="34" charset="0"/>
              </a:rPr>
              <a:t>Q-3 Ends</a:t>
            </a:r>
          </a:p>
        </p:txBody>
      </p:sp>
      <p:sp>
        <p:nvSpPr>
          <p:cNvPr id="7" name="Rectangle 6"/>
          <p:cNvSpPr/>
          <p:nvPr/>
        </p:nvSpPr>
        <p:spPr>
          <a:xfrm>
            <a:off x="76200" y="6324600"/>
            <a:ext cx="8991600"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dirty="0">
                <a:solidFill>
                  <a:schemeClr val="bg1"/>
                </a:solidFill>
                <a:latin typeface="Calibri" pitchFamily="34" charset="0"/>
              </a:rPr>
              <a:t>Q-4 : What is the difference between internal and external fragmentation?</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752600" y="76200"/>
            <a:ext cx="5029200" cy="533400"/>
          </a:xfrm>
          <a:ln/>
        </p:spPr>
        <p:style>
          <a:lnRef idx="3">
            <a:schemeClr val="lt1"/>
          </a:lnRef>
          <a:fillRef idx="1">
            <a:schemeClr val="accent1"/>
          </a:fillRef>
          <a:effectRef idx="1">
            <a:schemeClr val="accent1"/>
          </a:effectRef>
          <a:fontRef idx="minor">
            <a:schemeClr val="lt1"/>
          </a:fontRef>
        </p:style>
        <p:txBody>
          <a:bodyPr>
            <a:noAutofit/>
          </a:bodyPr>
          <a:lstStyle/>
          <a:p>
            <a:pPr algn="ctr"/>
            <a:r>
              <a:rPr lang="en-NZ" sz="3200" b="1" dirty="0">
                <a:solidFill>
                  <a:schemeClr val="bg1"/>
                </a:solidFill>
                <a:effectLst>
                  <a:outerShdw blurRad="38100" dist="38100" dir="2700000" algn="tl">
                    <a:srgbClr val="000000">
                      <a:alpha val="43137"/>
                    </a:srgbClr>
                  </a:outerShdw>
                </a:effectLst>
                <a:latin typeface="Calibri" pitchFamily="34" charset="0"/>
              </a:rPr>
              <a:t>Roadmap</a:t>
            </a:r>
          </a:p>
        </p:txBody>
      </p:sp>
      <p:sp>
        <p:nvSpPr>
          <p:cNvPr id="4099" name="Content Placeholder 2"/>
          <p:cNvSpPr>
            <a:spLocks noGrp="1"/>
          </p:cNvSpPr>
          <p:nvPr>
            <p:ph sz="quarter" idx="1"/>
          </p:nvPr>
        </p:nvSpPr>
        <p:spPr>
          <a:xfrm>
            <a:off x="228600" y="990600"/>
            <a:ext cx="5410200" cy="5181600"/>
          </a:xfrm>
          <a:ln/>
        </p:spPr>
        <p:style>
          <a:lnRef idx="2">
            <a:schemeClr val="accent1"/>
          </a:lnRef>
          <a:fillRef idx="1">
            <a:schemeClr val="lt1"/>
          </a:fillRef>
          <a:effectRef idx="0">
            <a:schemeClr val="accent1"/>
          </a:effectRef>
          <a:fontRef idx="minor">
            <a:schemeClr val="dk1"/>
          </a:fontRef>
        </p:style>
        <p:txBody>
          <a:bodyPr>
            <a:normAutofit/>
          </a:bodyPr>
          <a:lstStyle/>
          <a:p>
            <a:r>
              <a:rPr lang="en-NZ" dirty="0">
                <a:solidFill>
                  <a:schemeClr val="tx1"/>
                </a:solidFill>
                <a:latin typeface="Comic Sans MS" pitchFamily="66" charset="0"/>
              </a:rPr>
              <a:t>Basic requirements of Memory Management</a:t>
            </a:r>
          </a:p>
          <a:p>
            <a:endParaRPr lang="en-NZ" dirty="0">
              <a:latin typeface="Comic Sans MS" pitchFamily="66" charset="0"/>
            </a:endParaRPr>
          </a:p>
          <a:p>
            <a:r>
              <a:rPr lang="en-NZ" dirty="0">
                <a:solidFill>
                  <a:schemeClr val="tx1"/>
                </a:solidFill>
                <a:latin typeface="Comic Sans MS" pitchFamily="66" charset="0"/>
              </a:rPr>
              <a:t>Memory Partitioning</a:t>
            </a:r>
          </a:p>
          <a:p>
            <a:endParaRPr lang="en-NZ" sz="2600" dirty="0">
              <a:latin typeface="Comic Sans MS" pitchFamily="66" charset="0"/>
            </a:endParaRPr>
          </a:p>
          <a:p>
            <a:r>
              <a:rPr lang="en-NZ" sz="2600" b="1" dirty="0">
                <a:solidFill>
                  <a:schemeClr val="accent1"/>
                </a:solidFill>
                <a:effectLst>
                  <a:outerShdw blurRad="38100" dist="38100" dir="2700000" algn="tl">
                    <a:srgbClr val="000000">
                      <a:alpha val="43137"/>
                    </a:srgbClr>
                  </a:outerShdw>
                </a:effectLst>
                <a:latin typeface="Comic Sans MS" pitchFamily="66" charset="0"/>
              </a:rPr>
              <a:t>Paging</a:t>
            </a:r>
          </a:p>
          <a:p>
            <a:endParaRPr lang="en-NZ" sz="2600" dirty="0">
              <a:latin typeface="Comic Sans MS" pitchFamily="66" charset="0"/>
            </a:endParaRPr>
          </a:p>
          <a:p>
            <a:r>
              <a:rPr lang="en-NZ" sz="2600" dirty="0">
                <a:latin typeface="Comic Sans MS" pitchFamily="66" charset="0"/>
              </a:rPr>
              <a:t>Segmentation</a:t>
            </a:r>
          </a:p>
        </p:txBody>
      </p:sp>
      <p:sp>
        <p:nvSpPr>
          <p:cNvPr id="4" name="Right Arrow 3"/>
          <p:cNvSpPr/>
          <p:nvPr/>
        </p:nvSpPr>
        <p:spPr>
          <a:xfrm>
            <a:off x="88392" y="3200400"/>
            <a:ext cx="445008" cy="381000"/>
          </a:xfrm>
          <a:prstGeom prst="rightArrow">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E:\gp image\stick_figure_drawing_three_check_marks_sm_wm.gif"/>
          <p:cNvPicPr>
            <a:picLocks noChangeAspect="1" noChangeArrowheads="1" noCrop="1"/>
          </p:cNvPicPr>
          <p:nvPr/>
        </p:nvPicPr>
        <p:blipFill>
          <a:blip r:embed="rId3"/>
          <a:srcRect/>
          <a:stretch>
            <a:fillRect/>
          </a:stretch>
        </p:blipFill>
        <p:spPr bwMode="auto">
          <a:xfrm>
            <a:off x="5943600" y="1447800"/>
            <a:ext cx="2743200" cy="27432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066800" y="76200"/>
            <a:ext cx="6019800" cy="457200"/>
          </a:xfrm>
        </p:spPr>
        <p:style>
          <a:lnRef idx="3">
            <a:schemeClr val="lt1"/>
          </a:lnRef>
          <a:fillRef idx="1">
            <a:schemeClr val="accent1"/>
          </a:fillRef>
          <a:effectRef idx="1">
            <a:schemeClr val="accent1"/>
          </a:effectRef>
          <a:fontRef idx="minor">
            <a:schemeClr val="lt1"/>
          </a:fontRef>
        </p:style>
        <p:txBody>
          <a:bodyPr>
            <a:noAutofit/>
          </a:bodyPr>
          <a:lstStyle/>
          <a:p>
            <a:pPr algn="ctr"/>
            <a:r>
              <a:rPr lang="en-US" sz="3200" b="1" dirty="0">
                <a:solidFill>
                  <a:schemeClr val="bg1"/>
                </a:solidFill>
                <a:effectLst>
                  <a:outerShdw blurRad="38100" dist="38100" dir="2700000" algn="tl">
                    <a:srgbClr val="000000">
                      <a:alpha val="43137"/>
                    </a:srgbClr>
                  </a:outerShdw>
                </a:effectLst>
                <a:latin typeface="Calibri" pitchFamily="34" charset="0"/>
              </a:rPr>
              <a:t>Paging</a:t>
            </a:r>
          </a:p>
        </p:txBody>
      </p:sp>
      <p:sp>
        <p:nvSpPr>
          <p:cNvPr id="38915" name="Content Placeholder 2"/>
          <p:cNvSpPr>
            <a:spLocks noGrp="1"/>
          </p:cNvSpPr>
          <p:nvPr>
            <p:ph sz="quarter" idx="1"/>
          </p:nvPr>
        </p:nvSpPr>
        <p:spPr>
          <a:xfrm>
            <a:off x="152400" y="685800"/>
            <a:ext cx="5562600" cy="5334000"/>
          </a:xfrm>
        </p:spPr>
        <p:style>
          <a:lnRef idx="2">
            <a:schemeClr val="accent1"/>
          </a:lnRef>
          <a:fillRef idx="1">
            <a:schemeClr val="lt1"/>
          </a:fillRef>
          <a:effectRef idx="0">
            <a:schemeClr val="accent1"/>
          </a:effectRef>
          <a:fontRef idx="minor">
            <a:schemeClr val="dk1"/>
          </a:fontRef>
        </p:style>
        <p:txBody>
          <a:bodyPr>
            <a:noAutofit/>
          </a:bodyPr>
          <a:lstStyle/>
          <a:p>
            <a:r>
              <a:rPr lang="en-US" sz="2000" dirty="0">
                <a:latin typeface="Comic Sans MS" pitchFamily="66" charset="0"/>
              </a:rPr>
              <a:t>Partition memory into small equal fixed-size chunks and The chunks of memory are called </a:t>
            </a:r>
            <a:r>
              <a:rPr lang="en-US" sz="2000" b="1" i="1" dirty="0">
                <a:latin typeface="Comic Sans MS" pitchFamily="66" charset="0"/>
              </a:rPr>
              <a:t>frames.</a:t>
            </a:r>
          </a:p>
          <a:p>
            <a:endParaRPr lang="en-US" sz="2000" dirty="0">
              <a:latin typeface="Comic Sans MS" pitchFamily="66" charset="0"/>
            </a:endParaRPr>
          </a:p>
          <a:p>
            <a:r>
              <a:rPr lang="en-US" sz="2000" dirty="0">
                <a:latin typeface="Comic Sans MS" pitchFamily="66" charset="0"/>
              </a:rPr>
              <a:t>Divide each process into the same size chunks and the chunks of a process are called </a:t>
            </a:r>
            <a:r>
              <a:rPr lang="en-US" sz="2000" b="1" i="1" dirty="0">
                <a:latin typeface="Comic Sans MS" pitchFamily="66" charset="0"/>
              </a:rPr>
              <a:t>pages.</a:t>
            </a:r>
          </a:p>
          <a:p>
            <a:endParaRPr lang="en-US" sz="2000" dirty="0">
              <a:latin typeface="Comic Sans MS" pitchFamily="66" charset="0"/>
            </a:endParaRPr>
          </a:p>
          <a:p>
            <a:r>
              <a:rPr lang="en-US" sz="2200" dirty="0">
                <a:latin typeface="Calibri" pitchFamily="34" charset="0"/>
              </a:rPr>
              <a:t>Operating system maintains a page table for each process</a:t>
            </a:r>
          </a:p>
          <a:p>
            <a:pPr lvl="1"/>
            <a:r>
              <a:rPr lang="en-US" sz="2200" dirty="0">
                <a:latin typeface="Calibri" pitchFamily="34" charset="0"/>
              </a:rPr>
              <a:t>Contains the frame location for each page in the process</a:t>
            </a:r>
          </a:p>
          <a:p>
            <a:pPr lvl="1"/>
            <a:r>
              <a:rPr lang="en-US" sz="2200" dirty="0">
                <a:latin typeface="Calibri" pitchFamily="34" charset="0"/>
              </a:rPr>
              <a:t>Memory address consist of a page number and offset within the page</a:t>
            </a:r>
          </a:p>
          <a:p>
            <a:endParaRPr lang="en-US" sz="2200" b="1" i="1" dirty="0">
              <a:latin typeface="Calibri" pitchFamily="34" charset="0"/>
            </a:endParaRPr>
          </a:p>
          <a:p>
            <a:endParaRPr lang="en-US" sz="2200" dirty="0">
              <a:latin typeface="Calibri" pitchFamily="34" charset="0"/>
            </a:endParaRPr>
          </a:p>
        </p:txBody>
      </p:sp>
      <p:pic>
        <p:nvPicPr>
          <p:cNvPr id="12290" name="Picture 2" descr="E:\gp image\reading_a_book_PA_sm_wm.gif"/>
          <p:cNvPicPr>
            <a:picLocks noChangeAspect="1" noChangeArrowheads="1" noCrop="1"/>
          </p:cNvPicPr>
          <p:nvPr/>
        </p:nvPicPr>
        <p:blipFill>
          <a:blip r:embed="rId3"/>
          <a:srcRect/>
          <a:stretch>
            <a:fillRect/>
          </a:stretch>
        </p:blipFill>
        <p:spPr bwMode="auto">
          <a:xfrm>
            <a:off x="6477000" y="1524000"/>
            <a:ext cx="2133600" cy="21336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sz="quarter" idx="1"/>
          </p:nvPr>
        </p:nvSpPr>
        <p:spPr>
          <a:xfrm>
            <a:off x="152400" y="2590800"/>
            <a:ext cx="8610600" cy="3962400"/>
          </a:xfrm>
        </p:spPr>
        <p:style>
          <a:lnRef idx="2">
            <a:schemeClr val="accent1"/>
          </a:lnRef>
          <a:fillRef idx="1">
            <a:schemeClr val="lt1"/>
          </a:fillRef>
          <a:effectRef idx="0">
            <a:schemeClr val="accent1"/>
          </a:effectRef>
          <a:fontRef idx="minor">
            <a:schemeClr val="dk1"/>
          </a:fontRef>
        </p:style>
        <p:txBody>
          <a:bodyPr/>
          <a:lstStyle/>
          <a:p>
            <a:r>
              <a:rPr lang="en-NZ" sz="2000" dirty="0">
                <a:latin typeface="Calibri" pitchFamily="34" charset="0"/>
              </a:rPr>
              <a:t>Introduce by pointing out that in a  uniprogramming system, main memory is divided into two parts: </a:t>
            </a:r>
          </a:p>
          <a:p>
            <a:pPr lvl="1">
              <a:buFontTx/>
              <a:buChar char="•"/>
            </a:pPr>
            <a:r>
              <a:rPr lang="en-NZ" sz="2000" dirty="0">
                <a:latin typeface="Calibri" pitchFamily="34" charset="0"/>
              </a:rPr>
              <a:t>one part for the operating system (resident monitor, kernel) and </a:t>
            </a:r>
          </a:p>
          <a:p>
            <a:pPr lvl="1">
              <a:buFontTx/>
              <a:buChar char="•"/>
            </a:pPr>
            <a:r>
              <a:rPr lang="en-NZ" sz="2000" dirty="0">
                <a:latin typeface="Calibri" pitchFamily="34" charset="0"/>
              </a:rPr>
              <a:t>one part for the program currently being executed. </a:t>
            </a:r>
          </a:p>
          <a:p>
            <a:r>
              <a:rPr lang="en-NZ" sz="2000" dirty="0">
                <a:latin typeface="Calibri" pitchFamily="34" charset="0"/>
              </a:rPr>
              <a:t>In a multiprogramming system, the “user” part of memory must be further subdivided to accommodate multiple processes.</a:t>
            </a:r>
          </a:p>
          <a:p>
            <a:r>
              <a:rPr lang="en-NZ" sz="2000" dirty="0">
                <a:latin typeface="Calibri" pitchFamily="34" charset="0"/>
              </a:rPr>
              <a:t>Emphasise that memory management is vital in a multiprogramming system. </a:t>
            </a:r>
          </a:p>
          <a:p>
            <a:r>
              <a:rPr lang="en-NZ" sz="2000" dirty="0">
                <a:latin typeface="Calibri" pitchFamily="34" charset="0"/>
              </a:rPr>
              <a:t>If only a few processes are in memory, then for much of the time all of the processes will be waiting for I/O and the processor will be idle.</a:t>
            </a:r>
          </a:p>
          <a:p>
            <a:r>
              <a:rPr lang="en-NZ" sz="2000" dirty="0">
                <a:latin typeface="Calibri" pitchFamily="34" charset="0"/>
              </a:rPr>
              <a:t>Thus memory needs to be allocated to ensure a reasonable supply of ready processes to consume available processor time.</a:t>
            </a:r>
          </a:p>
          <a:p>
            <a:pPr lvl="1"/>
            <a:endParaRPr lang="en-NZ" sz="2000" dirty="0">
              <a:latin typeface="Calibri" pitchFamily="34" charset="0"/>
            </a:endParaRPr>
          </a:p>
        </p:txBody>
      </p:sp>
      <p:sp>
        <p:nvSpPr>
          <p:cNvPr id="4" name="Title 1"/>
          <p:cNvSpPr txBox="1">
            <a:spLocks/>
          </p:cNvSpPr>
          <p:nvPr/>
        </p:nvSpPr>
        <p:spPr>
          <a:xfrm>
            <a:off x="152400" y="76200"/>
            <a:ext cx="8610600" cy="457200"/>
          </a:xfrm>
          <a:prstGeom prst="rect">
            <a:avLst/>
          </a:prstGeom>
        </p:spPr>
        <p:style>
          <a:lnRef idx="3">
            <a:schemeClr val="lt1"/>
          </a:lnRef>
          <a:fillRef idx="1">
            <a:schemeClr val="accent1"/>
          </a:fillRef>
          <a:effectRef idx="1">
            <a:schemeClr val="accent1"/>
          </a:effectRef>
          <a:fontRef idx="minor">
            <a:schemeClr val="lt1"/>
          </a:fontRef>
        </p:style>
        <p:txBody>
          <a:bodyPr vert="horz" anchor="b">
            <a:noAutofit/>
          </a:bodyPr>
          <a:lstStyle/>
          <a:p>
            <a:pPr lvl="0" algn="ctr" eaLnBrk="1" fontAlgn="auto" hangingPunct="1">
              <a:spcBef>
                <a:spcPct val="0"/>
              </a:spcBef>
              <a:spcAft>
                <a:spcPts val="0"/>
              </a:spcAft>
              <a:buNone/>
            </a:pPr>
            <a:r>
              <a:rPr lang="en-NZ" sz="2400" b="1" dirty="0">
                <a:solidFill>
                  <a:schemeClr val="bg1"/>
                </a:solidFill>
                <a:effectLst>
                  <a:outerShdw blurRad="38100" dist="38100" dir="2700000" algn="tl">
                    <a:srgbClr val="000000">
                      <a:alpha val="43137"/>
                    </a:srgbClr>
                  </a:outerShdw>
                </a:effectLst>
                <a:latin typeface="Calibri" pitchFamily="34" charset="0"/>
              </a:rPr>
              <a:t>The need for memory management</a:t>
            </a:r>
            <a:endParaRPr kumimoji="0" lang="en-NZ" sz="2400" b="1" i="0" u="none" strike="noStrike" kern="1200" cap="small"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ndParaRPr>
          </a:p>
        </p:txBody>
      </p:sp>
      <p:sp>
        <p:nvSpPr>
          <p:cNvPr id="5" name="Content Placeholder 3"/>
          <p:cNvSpPr txBox="1">
            <a:spLocks/>
          </p:cNvSpPr>
          <p:nvPr/>
        </p:nvSpPr>
        <p:spPr>
          <a:xfrm>
            <a:off x="228600" y="762000"/>
            <a:ext cx="8458200" cy="1676400"/>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p>
            <a:pPr marL="274320" marR="0" lvl="0" indent="0" defTabSz="914400" rtl="0" eaLnBrk="1" fontAlgn="auto" latinLnBrk="0" hangingPunct="1">
              <a:lnSpc>
                <a:spcPct val="100000"/>
              </a:lnSpc>
              <a:spcBef>
                <a:spcPts val="600"/>
              </a:spcBef>
              <a:spcAft>
                <a:spcPts val="0"/>
              </a:spcAft>
              <a:buClr>
                <a:schemeClr val="accent1"/>
              </a:buClr>
              <a:buSzPct val="70000"/>
              <a:buFont typeface="Arial" charset="0"/>
              <a:buNone/>
              <a:tabLst/>
              <a:defRPr/>
            </a:pPr>
            <a:r>
              <a:rPr kumimoji="0" lang="en-US" b="1" u="sng" strike="noStrike" kern="1200" cap="none" spc="0" normalizeH="0" baseline="0" noProof="0" dirty="0">
                <a:ln>
                  <a:noFill/>
                </a:ln>
                <a:solidFill>
                  <a:schemeClr val="dk1"/>
                </a:solidFill>
                <a:effectLst/>
                <a:uLnTx/>
                <a:uFillTx/>
                <a:latin typeface="Comic Sans MS" pitchFamily="66" charset="0"/>
              </a:rPr>
              <a:t>Memory Management:-</a:t>
            </a:r>
          </a:p>
          <a:p>
            <a:pPr marL="274320" marR="0" lvl="0" indent="0" defTabSz="914400" rtl="0" eaLnBrk="1" fontAlgn="auto" latinLnBrk="0" hangingPunct="1">
              <a:lnSpc>
                <a:spcPct val="100000"/>
              </a:lnSpc>
              <a:spcBef>
                <a:spcPts val="600"/>
              </a:spcBef>
              <a:spcAft>
                <a:spcPts val="0"/>
              </a:spcAft>
              <a:buClr>
                <a:schemeClr val="accent1"/>
              </a:buClr>
              <a:buSzPct val="70000"/>
              <a:buFont typeface="Arial" charset="0"/>
              <a:buNone/>
              <a:tabLst/>
              <a:defRPr/>
            </a:pPr>
            <a:r>
              <a:rPr kumimoji="0" lang="en-US" b="0" u="none" strike="noStrike" kern="1200" cap="none" spc="0" normalizeH="0" baseline="0" noProof="0" dirty="0">
                <a:ln>
                  <a:noFill/>
                </a:ln>
                <a:solidFill>
                  <a:schemeClr val="dk1"/>
                </a:solidFill>
                <a:effectLst/>
                <a:uLnTx/>
                <a:uFillTx/>
                <a:latin typeface="Comic Sans MS" pitchFamily="66" charset="0"/>
              </a:rPr>
              <a:t>Memory needs to be allocated to ensure a reasonable supply of ready processes to consume available processor time.</a:t>
            </a:r>
          </a:p>
          <a:p>
            <a:pPr marL="274320" marR="0" lvl="0" indent="-274320" defTabSz="914400" rtl="0" eaLnBrk="1" fontAlgn="auto" latinLnBrk="0" hangingPunct="1">
              <a:lnSpc>
                <a:spcPct val="100000"/>
              </a:lnSpc>
              <a:spcBef>
                <a:spcPts val="600"/>
              </a:spcBef>
              <a:spcAft>
                <a:spcPts val="0"/>
              </a:spcAft>
              <a:buClr>
                <a:schemeClr val="accent1"/>
              </a:buClr>
              <a:buSzPct val="70000"/>
              <a:buFont typeface="Arial" charset="0"/>
              <a:buChar char="•"/>
              <a:tabLst/>
              <a:defRPr/>
            </a:pPr>
            <a:endParaRPr kumimoji="0" lang="en-US" b="0" u="none" strike="noStrike" kern="1200" cap="none" spc="0" normalizeH="0" baseline="0" noProof="0" dirty="0">
              <a:ln>
                <a:noFill/>
              </a:ln>
              <a:solidFill>
                <a:schemeClr val="dk1"/>
              </a:solidFill>
              <a:effectLst/>
              <a:uLnTx/>
              <a:uFillTx/>
              <a:latin typeface="Comic Sans MS"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76201"/>
            <a:ext cx="9144000" cy="6781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3200" y="76200"/>
            <a:ext cx="3733800" cy="381000"/>
          </a:xfrm>
        </p:spPr>
        <p:style>
          <a:lnRef idx="3">
            <a:schemeClr val="lt1"/>
          </a:lnRef>
          <a:fillRef idx="1">
            <a:schemeClr val="accent1"/>
          </a:fillRef>
          <a:effectRef idx="1">
            <a:schemeClr val="accent1"/>
          </a:effectRef>
          <a:fontRef idx="minor">
            <a:schemeClr val="lt1"/>
          </a:fontRef>
        </p:style>
        <p:txBody>
          <a:bodyPr>
            <a:noAutofit/>
          </a:bodyPr>
          <a:lstStyle/>
          <a:p>
            <a:pPr algn="ctr"/>
            <a:r>
              <a:rPr lang="en-US" sz="2500" b="1" dirty="0">
                <a:solidFill>
                  <a:schemeClr val="bg1"/>
                </a:solidFill>
                <a:effectLst>
                  <a:outerShdw blurRad="38100" dist="38100" dir="2700000" algn="tl">
                    <a:srgbClr val="000000">
                      <a:alpha val="43137"/>
                    </a:srgbClr>
                  </a:outerShdw>
                </a:effectLst>
                <a:latin typeface="Calibri" pitchFamily="34" charset="0"/>
              </a:rPr>
              <a:t>Paging Example</a:t>
            </a:r>
          </a:p>
        </p:txBody>
      </p:sp>
      <p:sp>
        <p:nvSpPr>
          <p:cNvPr id="5" name="Content Placeholder 2"/>
          <p:cNvSpPr>
            <a:spLocks noGrp="1"/>
          </p:cNvSpPr>
          <p:nvPr>
            <p:ph sz="quarter" idx="1"/>
          </p:nvPr>
        </p:nvSpPr>
        <p:spPr>
          <a:xfrm>
            <a:off x="152400" y="609600"/>
            <a:ext cx="5410200" cy="60960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228600" indent="-228600">
              <a:buFont typeface="+mj-lt"/>
              <a:buAutoNum type="arabicPeriod"/>
              <a:defRPr/>
            </a:pPr>
            <a:r>
              <a:rPr lang="en-NZ" sz="2000" dirty="0">
                <a:latin typeface="Calibri" pitchFamily="34" charset="0"/>
              </a:rPr>
              <a:t>System with a number of frames allocated.</a:t>
            </a:r>
          </a:p>
          <a:p>
            <a:pPr marL="228600" indent="-228600">
              <a:buFont typeface="+mj-lt"/>
              <a:buAutoNum type="arabicPeriod"/>
              <a:defRPr/>
            </a:pPr>
            <a:endParaRPr lang="en-NZ" sz="2000" dirty="0">
              <a:latin typeface="Calibri" pitchFamily="34" charset="0"/>
            </a:endParaRPr>
          </a:p>
          <a:p>
            <a:pPr marL="228600" indent="-228600">
              <a:buFont typeface="+mj-lt"/>
              <a:buAutoNum type="arabicPeriod"/>
              <a:defRPr/>
            </a:pPr>
            <a:r>
              <a:rPr lang="en-NZ" sz="2000" dirty="0">
                <a:latin typeface="Calibri" pitchFamily="34" charset="0"/>
              </a:rPr>
              <a:t>Process A, stored on disk, consists of four pages. </a:t>
            </a:r>
          </a:p>
          <a:p>
            <a:pPr marL="228600" indent="-228600">
              <a:buNone/>
              <a:defRPr/>
            </a:pPr>
            <a:r>
              <a:rPr lang="en-NZ" sz="2000" dirty="0">
                <a:latin typeface="Calibri" pitchFamily="34" charset="0"/>
              </a:rPr>
              <a:t>    When it comes time to load this process, the operating system finds four free frames and loads the four pages of process A into the four frames.</a:t>
            </a:r>
          </a:p>
          <a:p>
            <a:pPr marL="228600" indent="-228600">
              <a:buNone/>
              <a:defRPr/>
            </a:pPr>
            <a:r>
              <a:rPr lang="en-NZ" sz="2000" dirty="0">
                <a:latin typeface="Calibri" pitchFamily="34" charset="0"/>
              </a:rPr>
              <a:t>3. Process B, consisting of three pages, and process C, consisting of four pages, are subsequently loaded.</a:t>
            </a:r>
          </a:p>
          <a:p>
            <a:pPr marL="228600" indent="-228600">
              <a:buNone/>
              <a:defRPr/>
            </a:pPr>
            <a:r>
              <a:rPr lang="en-NZ" sz="2000" dirty="0">
                <a:latin typeface="Calibri" pitchFamily="34" charset="0"/>
              </a:rPr>
              <a:t>4. Then process B is suspended and is swapped out of main memory. </a:t>
            </a:r>
          </a:p>
          <a:p>
            <a:pPr marL="228600" indent="-228600">
              <a:buNone/>
              <a:defRPr/>
            </a:pPr>
            <a:r>
              <a:rPr lang="en-NZ" sz="2000" dirty="0">
                <a:latin typeface="Calibri" pitchFamily="34" charset="0"/>
              </a:rPr>
              <a:t>5.Later, all of the processes in main memory are blocked, and the operating system needs to bring in a new process, process D, which consists of five pages. </a:t>
            </a:r>
          </a:p>
          <a:p>
            <a:pPr marL="228600" indent="-228600">
              <a:buNone/>
              <a:defRPr/>
            </a:pPr>
            <a:endParaRPr lang="en-NZ" sz="2000" dirty="0">
              <a:latin typeface="Calibri" pitchFamily="34" charset="0"/>
            </a:endParaRPr>
          </a:p>
          <a:p>
            <a:pPr marL="228600" indent="-228600">
              <a:defRPr/>
            </a:pPr>
            <a:r>
              <a:rPr lang="en-NZ" sz="2000" dirty="0">
                <a:latin typeface="Calibri" pitchFamily="34" charset="0"/>
              </a:rPr>
              <a:t>The Operating System loads the pages into the available frames and updates the </a:t>
            </a:r>
            <a:r>
              <a:rPr lang="en-NZ" sz="2000" b="1" i="1" dirty="0">
                <a:latin typeface="Calibri" pitchFamily="34" charset="0"/>
              </a:rPr>
              <a:t>page table</a:t>
            </a:r>
            <a:endParaRPr lang="en-US" sz="2000" dirty="0">
              <a:latin typeface="Calibri" pitchFamily="34" charset="0"/>
            </a:endParaRPr>
          </a:p>
        </p:txBody>
      </p:sp>
      <p:pic>
        <p:nvPicPr>
          <p:cNvPr id="13314" name="Picture 2" descr="E:\gp image\spray_painting_wall_anim_md_wm.gif"/>
          <p:cNvPicPr>
            <a:picLocks noChangeAspect="1" noChangeArrowheads="1" noCrop="1"/>
          </p:cNvPicPr>
          <p:nvPr/>
        </p:nvPicPr>
        <p:blipFill>
          <a:blip r:embed="rId2"/>
          <a:srcRect/>
          <a:stretch>
            <a:fillRect/>
          </a:stretch>
        </p:blipFill>
        <p:spPr bwMode="auto">
          <a:xfrm>
            <a:off x="5943600" y="1676400"/>
            <a:ext cx="2476500" cy="23622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274638"/>
            <a:ext cx="7467600" cy="48736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NZ" b="1" dirty="0">
                <a:latin typeface="Comic Sans MS" pitchFamily="66" charset="0"/>
              </a:rPr>
              <a:t>Processes and Frames</a:t>
            </a:r>
          </a:p>
        </p:txBody>
      </p:sp>
      <p:pic>
        <p:nvPicPr>
          <p:cNvPr id="40963" name="Picture 2"/>
          <p:cNvPicPr>
            <a:picLocks noChangeAspect="1" noChangeArrowheads="1"/>
          </p:cNvPicPr>
          <p:nvPr/>
        </p:nvPicPr>
        <p:blipFill>
          <a:blip r:embed="rId3"/>
          <a:srcRect/>
          <a:stretch>
            <a:fillRect/>
          </a:stretch>
        </p:blipFill>
        <p:spPr bwMode="auto">
          <a:xfrm>
            <a:off x="990600" y="1447800"/>
            <a:ext cx="4419600" cy="5410200"/>
          </a:xfrm>
          <a:prstGeom prst="rect">
            <a:avLst/>
          </a:prstGeom>
          <a:noFill/>
          <a:ln w="9525">
            <a:noFill/>
            <a:miter lim="800000"/>
            <a:headEnd/>
            <a:tailEnd/>
          </a:ln>
        </p:spPr>
      </p:pic>
      <p:sp>
        <p:nvSpPr>
          <p:cNvPr id="6" name="Rectangle 5"/>
          <p:cNvSpPr/>
          <p:nvPr/>
        </p:nvSpPr>
        <p:spPr>
          <a:xfrm>
            <a:off x="2514600" y="19812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a:solidFill>
                  <a:schemeClr val="tx1"/>
                </a:solidFill>
              </a:rPr>
              <a:t>A.0</a:t>
            </a:r>
            <a:endParaRPr lang="en-NZ" dirty="0">
              <a:solidFill>
                <a:schemeClr val="tx1"/>
              </a:solidFill>
            </a:endParaRPr>
          </a:p>
        </p:txBody>
      </p:sp>
      <p:sp>
        <p:nvSpPr>
          <p:cNvPr id="7" name="Rectangle 6"/>
          <p:cNvSpPr/>
          <p:nvPr/>
        </p:nvSpPr>
        <p:spPr>
          <a:xfrm>
            <a:off x="2514600" y="22860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a:solidFill>
                  <a:schemeClr val="tx1"/>
                </a:solidFill>
              </a:rPr>
              <a:t>A.1</a:t>
            </a:r>
            <a:endParaRPr lang="en-NZ" dirty="0">
              <a:solidFill>
                <a:schemeClr val="tx1"/>
              </a:solidFill>
            </a:endParaRPr>
          </a:p>
        </p:txBody>
      </p:sp>
      <p:sp>
        <p:nvSpPr>
          <p:cNvPr id="8" name="Rectangle 7"/>
          <p:cNvSpPr/>
          <p:nvPr/>
        </p:nvSpPr>
        <p:spPr>
          <a:xfrm>
            <a:off x="2514600" y="25908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a:solidFill>
                  <a:schemeClr val="tx1"/>
                </a:solidFill>
              </a:rPr>
              <a:t>A.2</a:t>
            </a:r>
            <a:endParaRPr lang="en-NZ" dirty="0">
              <a:solidFill>
                <a:schemeClr val="tx1"/>
              </a:solidFill>
            </a:endParaRPr>
          </a:p>
        </p:txBody>
      </p:sp>
      <p:sp>
        <p:nvSpPr>
          <p:cNvPr id="9" name="Rectangle 8"/>
          <p:cNvSpPr/>
          <p:nvPr/>
        </p:nvSpPr>
        <p:spPr>
          <a:xfrm>
            <a:off x="2514600" y="2895600"/>
            <a:ext cx="2286000" cy="3048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a:solidFill>
                  <a:schemeClr val="tx1"/>
                </a:solidFill>
              </a:rPr>
              <a:t>A.3</a:t>
            </a:r>
            <a:endParaRPr lang="en-NZ" dirty="0">
              <a:solidFill>
                <a:schemeClr val="tx1"/>
              </a:solidFill>
            </a:endParaRPr>
          </a:p>
        </p:txBody>
      </p:sp>
      <p:sp>
        <p:nvSpPr>
          <p:cNvPr id="10" name="Rectangle 9"/>
          <p:cNvSpPr/>
          <p:nvPr/>
        </p:nvSpPr>
        <p:spPr>
          <a:xfrm>
            <a:off x="2514600" y="32004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B.0</a:t>
            </a:r>
          </a:p>
        </p:txBody>
      </p:sp>
      <p:sp>
        <p:nvSpPr>
          <p:cNvPr id="11" name="Rectangle 10"/>
          <p:cNvSpPr/>
          <p:nvPr/>
        </p:nvSpPr>
        <p:spPr>
          <a:xfrm>
            <a:off x="2514600" y="35052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B.1</a:t>
            </a:r>
          </a:p>
        </p:txBody>
      </p:sp>
      <p:sp>
        <p:nvSpPr>
          <p:cNvPr id="12" name="Rectangle 11"/>
          <p:cNvSpPr/>
          <p:nvPr/>
        </p:nvSpPr>
        <p:spPr>
          <a:xfrm>
            <a:off x="2514600" y="3810000"/>
            <a:ext cx="2286000" cy="3048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B.2</a:t>
            </a:r>
          </a:p>
        </p:txBody>
      </p:sp>
      <p:sp>
        <p:nvSpPr>
          <p:cNvPr id="13" name="Rectangle 12"/>
          <p:cNvSpPr/>
          <p:nvPr/>
        </p:nvSpPr>
        <p:spPr>
          <a:xfrm>
            <a:off x="2514600" y="4154488"/>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C.0</a:t>
            </a:r>
          </a:p>
        </p:txBody>
      </p:sp>
      <p:sp>
        <p:nvSpPr>
          <p:cNvPr id="14" name="Rectangle 13"/>
          <p:cNvSpPr/>
          <p:nvPr/>
        </p:nvSpPr>
        <p:spPr>
          <a:xfrm>
            <a:off x="2514600" y="4459288"/>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C.1</a:t>
            </a:r>
          </a:p>
        </p:txBody>
      </p:sp>
      <p:sp>
        <p:nvSpPr>
          <p:cNvPr id="15" name="Rectangle 14"/>
          <p:cNvSpPr/>
          <p:nvPr/>
        </p:nvSpPr>
        <p:spPr>
          <a:xfrm>
            <a:off x="2514600" y="4764088"/>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C.2</a:t>
            </a:r>
          </a:p>
        </p:txBody>
      </p:sp>
      <p:sp>
        <p:nvSpPr>
          <p:cNvPr id="16" name="Rectangle 15"/>
          <p:cNvSpPr/>
          <p:nvPr/>
        </p:nvSpPr>
        <p:spPr>
          <a:xfrm>
            <a:off x="2514600" y="5068888"/>
            <a:ext cx="2286000" cy="304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C.3</a:t>
            </a:r>
          </a:p>
        </p:txBody>
      </p:sp>
      <p:sp>
        <p:nvSpPr>
          <p:cNvPr id="17" name="Rectangle 16"/>
          <p:cNvSpPr/>
          <p:nvPr/>
        </p:nvSpPr>
        <p:spPr>
          <a:xfrm>
            <a:off x="2514600" y="32004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D.0</a:t>
            </a:r>
          </a:p>
        </p:txBody>
      </p:sp>
      <p:sp>
        <p:nvSpPr>
          <p:cNvPr id="18" name="Rectangle 17"/>
          <p:cNvSpPr/>
          <p:nvPr/>
        </p:nvSpPr>
        <p:spPr>
          <a:xfrm>
            <a:off x="2514600" y="3505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D.1</a:t>
            </a:r>
          </a:p>
        </p:txBody>
      </p:sp>
      <p:sp>
        <p:nvSpPr>
          <p:cNvPr id="19" name="Rectangle 18"/>
          <p:cNvSpPr/>
          <p:nvPr/>
        </p:nvSpPr>
        <p:spPr>
          <a:xfrm>
            <a:off x="2514600" y="3810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D.2</a:t>
            </a:r>
          </a:p>
        </p:txBody>
      </p:sp>
      <p:sp>
        <p:nvSpPr>
          <p:cNvPr id="20" name="Rectangle 19"/>
          <p:cNvSpPr/>
          <p:nvPr/>
        </p:nvSpPr>
        <p:spPr>
          <a:xfrm>
            <a:off x="2514600" y="54102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D.3</a:t>
            </a:r>
          </a:p>
        </p:txBody>
      </p:sp>
      <p:sp>
        <p:nvSpPr>
          <p:cNvPr id="21" name="Rectangle 20"/>
          <p:cNvSpPr/>
          <p:nvPr/>
        </p:nvSpPr>
        <p:spPr>
          <a:xfrm>
            <a:off x="2514600" y="5715000"/>
            <a:ext cx="2286000" cy="3048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NZ" dirty="0">
                <a:solidFill>
                  <a:schemeClr val="tx1"/>
                </a:solidFill>
              </a:rPr>
              <a:t>D.4</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6"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 presetClass="entr" presetSubtype="6"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2" presetClass="entr" presetSubtype="6"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1+#ppt_w/2"/>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6"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par>
                          <p:cTn id="55" fill="hold">
                            <p:stCondLst>
                              <p:cond delay="3000"/>
                            </p:stCondLst>
                            <p:childTnLst>
                              <p:par>
                                <p:cTn id="56" presetID="2" presetClass="entr" presetSubtype="6"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xit" presetSubtype="6" fill="hold" grpId="1" nodeType="clickEffect">
                                  <p:stCondLst>
                                    <p:cond delay="0"/>
                                  </p:stCondLst>
                                  <p:childTnLst>
                                    <p:anim calcmode="lin" valueType="num">
                                      <p:cBhvr additive="base">
                                        <p:cTn id="63" dur="500"/>
                                        <p:tgtEl>
                                          <p:spTgt spid="10"/>
                                        </p:tgtEl>
                                        <p:attrNameLst>
                                          <p:attrName>ppt_x</p:attrName>
                                        </p:attrNameLst>
                                      </p:cBhvr>
                                      <p:tavLst>
                                        <p:tav tm="0">
                                          <p:val>
                                            <p:strVal val="ppt_x"/>
                                          </p:val>
                                        </p:tav>
                                        <p:tav tm="100000">
                                          <p:val>
                                            <p:strVal val="1+ppt_w/2"/>
                                          </p:val>
                                        </p:tav>
                                      </p:tavLst>
                                    </p:anim>
                                    <p:anim calcmode="lin" valueType="num">
                                      <p:cBhvr additive="base">
                                        <p:cTn id="64" dur="500"/>
                                        <p:tgtEl>
                                          <p:spTgt spid="10"/>
                                        </p:tgtEl>
                                        <p:attrNameLst>
                                          <p:attrName>ppt_y</p:attrName>
                                        </p:attrNameLst>
                                      </p:cBhvr>
                                      <p:tavLst>
                                        <p:tav tm="0">
                                          <p:val>
                                            <p:strVal val="ppt_y"/>
                                          </p:val>
                                        </p:tav>
                                        <p:tav tm="100000">
                                          <p:val>
                                            <p:strVal val="1+ppt_h/2"/>
                                          </p:val>
                                        </p:tav>
                                      </p:tavLst>
                                    </p:anim>
                                    <p:set>
                                      <p:cBhvr>
                                        <p:cTn id="65" dur="1" fill="hold">
                                          <p:stCondLst>
                                            <p:cond delay="499"/>
                                          </p:stCondLst>
                                        </p:cTn>
                                        <p:tgtEl>
                                          <p:spTgt spid="10"/>
                                        </p:tgtEl>
                                        <p:attrNameLst>
                                          <p:attrName>style.visibility</p:attrName>
                                        </p:attrNameLst>
                                      </p:cBhvr>
                                      <p:to>
                                        <p:strVal val="hidden"/>
                                      </p:to>
                                    </p:set>
                                  </p:childTnLst>
                                </p:cTn>
                              </p:par>
                              <p:par>
                                <p:cTn id="66" presetID="2" presetClass="exit" presetSubtype="6" fill="hold" grpId="1" nodeType="withEffect">
                                  <p:stCondLst>
                                    <p:cond delay="0"/>
                                  </p:stCondLst>
                                  <p:childTnLst>
                                    <p:anim calcmode="lin" valueType="num">
                                      <p:cBhvr additive="base">
                                        <p:cTn id="67" dur="500"/>
                                        <p:tgtEl>
                                          <p:spTgt spid="11"/>
                                        </p:tgtEl>
                                        <p:attrNameLst>
                                          <p:attrName>ppt_x</p:attrName>
                                        </p:attrNameLst>
                                      </p:cBhvr>
                                      <p:tavLst>
                                        <p:tav tm="0">
                                          <p:val>
                                            <p:strVal val="ppt_x"/>
                                          </p:val>
                                        </p:tav>
                                        <p:tav tm="100000">
                                          <p:val>
                                            <p:strVal val="1+ppt_w/2"/>
                                          </p:val>
                                        </p:tav>
                                      </p:tavLst>
                                    </p:anim>
                                    <p:anim calcmode="lin" valueType="num">
                                      <p:cBhvr additive="base">
                                        <p:cTn id="68" dur="500"/>
                                        <p:tgtEl>
                                          <p:spTgt spid="11"/>
                                        </p:tgtEl>
                                        <p:attrNameLst>
                                          <p:attrName>ppt_y</p:attrName>
                                        </p:attrNameLst>
                                      </p:cBhvr>
                                      <p:tavLst>
                                        <p:tav tm="0">
                                          <p:val>
                                            <p:strVal val="ppt_y"/>
                                          </p:val>
                                        </p:tav>
                                        <p:tav tm="100000">
                                          <p:val>
                                            <p:strVal val="1+ppt_h/2"/>
                                          </p:val>
                                        </p:tav>
                                      </p:tavLst>
                                    </p:anim>
                                    <p:set>
                                      <p:cBhvr>
                                        <p:cTn id="69" dur="1" fill="hold">
                                          <p:stCondLst>
                                            <p:cond delay="499"/>
                                          </p:stCondLst>
                                        </p:cTn>
                                        <p:tgtEl>
                                          <p:spTgt spid="11"/>
                                        </p:tgtEl>
                                        <p:attrNameLst>
                                          <p:attrName>style.visibility</p:attrName>
                                        </p:attrNameLst>
                                      </p:cBhvr>
                                      <p:to>
                                        <p:strVal val="hidden"/>
                                      </p:to>
                                    </p:set>
                                  </p:childTnLst>
                                </p:cTn>
                              </p:par>
                              <p:par>
                                <p:cTn id="70" presetID="2" presetClass="exit" presetSubtype="6" fill="hold" grpId="1" nodeType="withEffect">
                                  <p:stCondLst>
                                    <p:cond delay="0"/>
                                  </p:stCondLst>
                                  <p:childTnLst>
                                    <p:anim calcmode="lin" valueType="num">
                                      <p:cBhvr additive="base">
                                        <p:cTn id="71" dur="500"/>
                                        <p:tgtEl>
                                          <p:spTgt spid="12"/>
                                        </p:tgtEl>
                                        <p:attrNameLst>
                                          <p:attrName>ppt_x</p:attrName>
                                        </p:attrNameLst>
                                      </p:cBhvr>
                                      <p:tavLst>
                                        <p:tav tm="0">
                                          <p:val>
                                            <p:strVal val="ppt_x"/>
                                          </p:val>
                                        </p:tav>
                                        <p:tav tm="100000">
                                          <p:val>
                                            <p:strVal val="1+ppt_w/2"/>
                                          </p:val>
                                        </p:tav>
                                      </p:tavLst>
                                    </p:anim>
                                    <p:anim calcmode="lin" valueType="num">
                                      <p:cBhvr additive="base">
                                        <p:cTn id="72" dur="500"/>
                                        <p:tgtEl>
                                          <p:spTgt spid="12"/>
                                        </p:tgtEl>
                                        <p:attrNameLst>
                                          <p:attrName>ppt_y</p:attrName>
                                        </p:attrNameLst>
                                      </p:cBhvr>
                                      <p:tavLst>
                                        <p:tav tm="0">
                                          <p:val>
                                            <p:strVal val="ppt_y"/>
                                          </p:val>
                                        </p:tav>
                                        <p:tav tm="100000">
                                          <p:val>
                                            <p:strVal val="1+ppt_h/2"/>
                                          </p:val>
                                        </p:tav>
                                      </p:tavLst>
                                    </p:anim>
                                    <p:set>
                                      <p:cBhvr>
                                        <p:cTn id="73" dur="1" fill="hold">
                                          <p:stCondLst>
                                            <p:cond delay="499"/>
                                          </p:stCondLst>
                                        </p:cTn>
                                        <p:tgtEl>
                                          <p:spTgt spid="12"/>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additive="base">
                                        <p:cTn id="78" dur="500" fill="hold"/>
                                        <p:tgtEl>
                                          <p:spTgt spid="17"/>
                                        </p:tgtEl>
                                        <p:attrNameLst>
                                          <p:attrName>ppt_x</p:attrName>
                                        </p:attrNameLst>
                                      </p:cBhvr>
                                      <p:tavLst>
                                        <p:tav tm="0">
                                          <p:val>
                                            <p:strVal val="1+#ppt_w/2"/>
                                          </p:val>
                                        </p:tav>
                                        <p:tav tm="100000">
                                          <p:val>
                                            <p:strVal val="#ppt_x"/>
                                          </p:val>
                                        </p:tav>
                                      </p:tavLst>
                                    </p:anim>
                                    <p:anim calcmode="lin" valueType="num">
                                      <p:cBhvr additive="base">
                                        <p:cTn id="79" dur="500" fill="hold"/>
                                        <p:tgtEl>
                                          <p:spTgt spid="17"/>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ID="2" presetClass="entr" presetSubtype="6"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ID="2" presetClass="entr" presetSubtype="6" fill="hold" grpId="0" nodeType="afterEffect">
                                  <p:stCondLst>
                                    <p:cond delay="0"/>
                                  </p:stCondLst>
                                  <p:childTnLst>
                                    <p:set>
                                      <p:cBhvr>
                                        <p:cTn id="87" dur="1" fill="hold">
                                          <p:stCondLst>
                                            <p:cond delay="0"/>
                                          </p:stCondLst>
                                        </p:cTn>
                                        <p:tgtEl>
                                          <p:spTgt spid="19"/>
                                        </p:tgtEl>
                                        <p:attrNameLst>
                                          <p:attrName>style.visibility</p:attrName>
                                        </p:attrNameLst>
                                      </p:cBhvr>
                                      <p:to>
                                        <p:strVal val="visible"/>
                                      </p:to>
                                    </p:set>
                                    <p:anim calcmode="lin" valueType="num">
                                      <p:cBhvr additive="base">
                                        <p:cTn id="88" dur="500" fill="hold"/>
                                        <p:tgtEl>
                                          <p:spTgt spid="19"/>
                                        </p:tgtEl>
                                        <p:attrNameLst>
                                          <p:attrName>ppt_x</p:attrName>
                                        </p:attrNameLst>
                                      </p:cBhvr>
                                      <p:tavLst>
                                        <p:tav tm="0">
                                          <p:val>
                                            <p:strVal val="1+#ppt_w/2"/>
                                          </p:val>
                                        </p:tav>
                                        <p:tav tm="100000">
                                          <p:val>
                                            <p:strVal val="#ppt_x"/>
                                          </p:val>
                                        </p:tav>
                                      </p:tavLst>
                                    </p:anim>
                                    <p:anim calcmode="lin" valueType="num">
                                      <p:cBhvr additive="base">
                                        <p:cTn id="89" dur="500" fill="hold"/>
                                        <p:tgtEl>
                                          <p:spTgt spid="19"/>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ID="2" presetClass="entr" presetSubtype="6"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0" grpId="1" animBg="1"/>
      <p:bldP spid="11" grpId="0" animBg="1"/>
      <p:bldP spid="11" grpId="1" animBg="1"/>
      <p:bldP spid="12" grpId="0" animBg="1"/>
      <p:bldP spid="12" grpId="1"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200400" y="0"/>
            <a:ext cx="2590800" cy="381000"/>
          </a:xfrm>
        </p:spPr>
        <p:style>
          <a:lnRef idx="3">
            <a:schemeClr val="lt1"/>
          </a:lnRef>
          <a:fillRef idx="1">
            <a:schemeClr val="accent1"/>
          </a:fillRef>
          <a:effectRef idx="1">
            <a:schemeClr val="accent1"/>
          </a:effectRef>
          <a:fontRef idx="minor">
            <a:schemeClr val="lt1"/>
          </a:fontRef>
        </p:style>
        <p:txBody>
          <a:bodyPr>
            <a:noAutofit/>
          </a:bodyPr>
          <a:lstStyle/>
          <a:p>
            <a:pPr algn="ctr"/>
            <a:r>
              <a:rPr lang="en-US" sz="2400" b="1" dirty="0">
                <a:solidFill>
                  <a:schemeClr val="bg1"/>
                </a:solidFill>
                <a:effectLst>
                  <a:outerShdw blurRad="38100" dist="38100" dir="2700000" algn="tl">
                    <a:srgbClr val="000000">
                      <a:alpha val="43137"/>
                    </a:srgbClr>
                  </a:outerShdw>
                </a:effectLst>
                <a:latin typeface="Comic Sans MS" pitchFamily="66" charset="0"/>
              </a:rPr>
              <a:t>Page Table</a:t>
            </a:r>
          </a:p>
        </p:txBody>
      </p:sp>
      <p:pic>
        <p:nvPicPr>
          <p:cNvPr id="2050" name="Picture 2"/>
          <p:cNvPicPr>
            <a:picLocks noChangeAspect="1" noChangeArrowheads="1"/>
          </p:cNvPicPr>
          <p:nvPr/>
        </p:nvPicPr>
        <p:blipFill>
          <a:blip r:embed="rId3"/>
          <a:srcRect/>
          <a:stretch>
            <a:fillRect/>
          </a:stretch>
        </p:blipFill>
        <p:spPr bwMode="auto">
          <a:xfrm>
            <a:off x="228600" y="533400"/>
            <a:ext cx="8534400" cy="350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0" y="4191000"/>
            <a:ext cx="9144000" cy="261610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latin typeface="Calibri" pitchFamily="34" charset="0"/>
              </a:rPr>
              <a:t>Figure 7.10 shows the various page tables at this time. </a:t>
            </a:r>
          </a:p>
          <a:p>
            <a:r>
              <a:rPr lang="en-US" sz="2000" dirty="0">
                <a:latin typeface="Calibri" pitchFamily="34" charset="0"/>
              </a:rPr>
              <a:t>A page table contains one entry for each page of the process, so that the table is </a:t>
            </a:r>
          </a:p>
          <a:p>
            <a:pPr>
              <a:buNone/>
            </a:pPr>
            <a:r>
              <a:rPr lang="en-US" sz="2000" dirty="0">
                <a:latin typeface="Calibri" pitchFamily="34" charset="0"/>
              </a:rPr>
              <a:t>  easily indexed by the page number (starting at page 0). </a:t>
            </a:r>
          </a:p>
          <a:p>
            <a:pPr>
              <a:buFont typeface="Arial" pitchFamily="34" charset="0"/>
              <a:buChar char="•"/>
            </a:pPr>
            <a:r>
              <a:rPr lang="en-US" sz="2000" dirty="0">
                <a:latin typeface="Calibri" pitchFamily="34" charset="0"/>
              </a:rPr>
              <a:t>Each page table entry contains the number of the frame in main memory, if any, that </a:t>
            </a:r>
          </a:p>
          <a:p>
            <a:pPr>
              <a:buNone/>
            </a:pPr>
            <a:r>
              <a:rPr lang="en-US" sz="2000" dirty="0">
                <a:latin typeface="Calibri" pitchFamily="34" charset="0"/>
              </a:rPr>
              <a:t>  holds the corresponding page. </a:t>
            </a:r>
          </a:p>
          <a:p>
            <a:pPr>
              <a:buFont typeface="Arial" pitchFamily="34" charset="0"/>
              <a:buChar char="•"/>
            </a:pPr>
            <a:r>
              <a:rPr lang="en-US" sz="2000" dirty="0">
                <a:latin typeface="Calibri" pitchFamily="34" charset="0"/>
              </a:rPr>
              <a:t>Operating system maintains a single free-frame list of all frames in main memory</a:t>
            </a:r>
          </a:p>
          <a:p>
            <a:pPr>
              <a:buNone/>
            </a:pPr>
            <a:r>
              <a:rPr lang="en-US" sz="2000" dirty="0">
                <a:latin typeface="Calibri" pitchFamily="34" charset="0"/>
              </a:rPr>
              <a:t>  that are currently unoccupied and available for pages.</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 y="457200"/>
            <a:ext cx="8991600" cy="187743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latin typeface="Calibri" pitchFamily="34" charset="0"/>
              </a:rPr>
              <a:t>In our example, we have the logical address 0000010111011110, which is page  </a:t>
            </a:r>
          </a:p>
          <a:p>
            <a:pPr>
              <a:buNone/>
            </a:pPr>
            <a:r>
              <a:rPr lang="en-US" sz="2000" dirty="0">
                <a:latin typeface="Calibri" pitchFamily="34" charset="0"/>
              </a:rPr>
              <a:t>  number 1, offset 478. </a:t>
            </a:r>
          </a:p>
          <a:p>
            <a:pPr>
              <a:buFont typeface="Arial" pitchFamily="34" charset="0"/>
              <a:buChar char="•"/>
            </a:pPr>
            <a:r>
              <a:rPr lang="en-US" sz="2000" dirty="0">
                <a:latin typeface="Calibri" pitchFamily="34" charset="0"/>
              </a:rPr>
              <a:t>Suppose that this page is residing in main memory frame 6 binary 000110. </a:t>
            </a:r>
          </a:p>
          <a:p>
            <a:pPr>
              <a:buFont typeface="Arial" pitchFamily="34" charset="0"/>
              <a:buChar char="•"/>
            </a:pPr>
            <a:r>
              <a:rPr lang="en-US" sz="2000" dirty="0">
                <a:latin typeface="Calibri" pitchFamily="34" charset="0"/>
              </a:rPr>
              <a:t>Then the physical address is frame number 6, offset 478 =0001100111011110 (Figure 7.12a).</a:t>
            </a:r>
          </a:p>
        </p:txBody>
      </p:sp>
      <p:sp>
        <p:nvSpPr>
          <p:cNvPr id="5" name="Title 1"/>
          <p:cNvSpPr>
            <a:spLocks noGrp="1"/>
          </p:cNvSpPr>
          <p:nvPr>
            <p:ph type="title"/>
          </p:nvPr>
        </p:nvSpPr>
        <p:spPr>
          <a:xfrm>
            <a:off x="1295400" y="0"/>
            <a:ext cx="6172200" cy="381000"/>
          </a:xfrm>
        </p:spPr>
        <p:style>
          <a:lnRef idx="3">
            <a:schemeClr val="lt1"/>
          </a:lnRef>
          <a:fillRef idx="1">
            <a:schemeClr val="accent1"/>
          </a:fillRef>
          <a:effectRef idx="1">
            <a:schemeClr val="accent1"/>
          </a:effectRef>
          <a:fontRef idx="minor">
            <a:schemeClr val="lt1"/>
          </a:fontRef>
        </p:style>
        <p:txBody>
          <a:bodyPr>
            <a:noAutofit/>
          </a:bodyPr>
          <a:lstStyle/>
          <a:p>
            <a:r>
              <a:rPr lang="en-US" sz="2400" b="1" dirty="0">
                <a:solidFill>
                  <a:schemeClr val="bg1"/>
                </a:solidFill>
                <a:effectLst>
                  <a:outerShdw blurRad="38100" dist="38100" dir="2700000" algn="tl">
                    <a:srgbClr val="000000">
                      <a:alpha val="43137"/>
                    </a:srgbClr>
                  </a:outerShdw>
                </a:effectLst>
                <a:latin typeface="Calibri" pitchFamily="34" charset="0"/>
              </a:rPr>
              <a:t>Logical to Physical Address Translation Example</a:t>
            </a:r>
          </a:p>
        </p:txBody>
      </p:sp>
      <p:pic>
        <p:nvPicPr>
          <p:cNvPr id="2050" name="Picture 2"/>
          <p:cNvPicPr>
            <a:picLocks noChangeAspect="1" noChangeArrowheads="1"/>
          </p:cNvPicPr>
          <p:nvPr/>
        </p:nvPicPr>
        <p:blipFill>
          <a:blip r:embed="rId2"/>
          <a:srcRect/>
          <a:stretch>
            <a:fillRect/>
          </a:stretch>
        </p:blipFill>
        <p:spPr bwMode="auto">
          <a:xfrm>
            <a:off x="76200" y="2438400"/>
            <a:ext cx="9067800" cy="381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1" name="Picture 3"/>
          <p:cNvPicPr>
            <a:picLocks noChangeAspect="1" noChangeArrowheads="1"/>
          </p:cNvPicPr>
          <p:nvPr/>
        </p:nvPicPr>
        <p:blipFill>
          <a:blip r:embed="rId3"/>
          <a:srcRect/>
          <a:stretch>
            <a:fillRect/>
          </a:stretch>
        </p:blipFill>
        <p:spPr bwMode="auto">
          <a:xfrm>
            <a:off x="1828800" y="6324600"/>
            <a:ext cx="5295900" cy="53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752600" y="76200"/>
            <a:ext cx="5029200" cy="533400"/>
          </a:xfrm>
          <a:ln/>
        </p:spPr>
        <p:style>
          <a:lnRef idx="3">
            <a:schemeClr val="lt1"/>
          </a:lnRef>
          <a:fillRef idx="1">
            <a:schemeClr val="accent1"/>
          </a:fillRef>
          <a:effectRef idx="1">
            <a:schemeClr val="accent1"/>
          </a:effectRef>
          <a:fontRef idx="minor">
            <a:schemeClr val="lt1"/>
          </a:fontRef>
        </p:style>
        <p:txBody>
          <a:bodyPr>
            <a:noAutofit/>
          </a:bodyPr>
          <a:lstStyle/>
          <a:p>
            <a:pPr algn="ctr"/>
            <a:r>
              <a:rPr lang="en-NZ" sz="3200" b="1" dirty="0">
                <a:solidFill>
                  <a:schemeClr val="bg1"/>
                </a:solidFill>
                <a:effectLst>
                  <a:outerShdw blurRad="38100" dist="38100" dir="2700000" algn="tl">
                    <a:srgbClr val="000000">
                      <a:alpha val="43137"/>
                    </a:srgbClr>
                  </a:outerShdw>
                </a:effectLst>
                <a:latin typeface="Calibri" pitchFamily="34" charset="0"/>
              </a:rPr>
              <a:t>Roadmap</a:t>
            </a:r>
          </a:p>
        </p:txBody>
      </p:sp>
      <p:sp>
        <p:nvSpPr>
          <p:cNvPr id="4099" name="Content Placeholder 2"/>
          <p:cNvSpPr>
            <a:spLocks noGrp="1"/>
          </p:cNvSpPr>
          <p:nvPr>
            <p:ph sz="quarter" idx="1"/>
          </p:nvPr>
        </p:nvSpPr>
        <p:spPr>
          <a:xfrm>
            <a:off x="228600" y="990600"/>
            <a:ext cx="5410200" cy="5181600"/>
          </a:xfrm>
          <a:ln/>
        </p:spPr>
        <p:style>
          <a:lnRef idx="2">
            <a:schemeClr val="accent1"/>
          </a:lnRef>
          <a:fillRef idx="1">
            <a:schemeClr val="lt1"/>
          </a:fillRef>
          <a:effectRef idx="0">
            <a:schemeClr val="accent1"/>
          </a:effectRef>
          <a:fontRef idx="minor">
            <a:schemeClr val="dk1"/>
          </a:fontRef>
        </p:style>
        <p:txBody>
          <a:bodyPr>
            <a:normAutofit/>
          </a:bodyPr>
          <a:lstStyle/>
          <a:p>
            <a:r>
              <a:rPr lang="en-NZ" dirty="0">
                <a:solidFill>
                  <a:schemeClr val="tx1"/>
                </a:solidFill>
                <a:latin typeface="Comic Sans MS" pitchFamily="66" charset="0"/>
              </a:rPr>
              <a:t>Basic requirements of Memory Management</a:t>
            </a:r>
          </a:p>
          <a:p>
            <a:endParaRPr lang="en-NZ" dirty="0">
              <a:latin typeface="Comic Sans MS" pitchFamily="66" charset="0"/>
            </a:endParaRPr>
          </a:p>
          <a:p>
            <a:r>
              <a:rPr lang="en-NZ" dirty="0">
                <a:solidFill>
                  <a:schemeClr val="tx1"/>
                </a:solidFill>
                <a:latin typeface="Comic Sans MS" pitchFamily="66" charset="0"/>
              </a:rPr>
              <a:t>Memory Partitioning</a:t>
            </a:r>
          </a:p>
          <a:p>
            <a:endParaRPr lang="en-NZ" sz="2600" dirty="0">
              <a:latin typeface="Comic Sans MS" pitchFamily="66" charset="0"/>
            </a:endParaRPr>
          </a:p>
          <a:p>
            <a:r>
              <a:rPr lang="en-NZ" sz="2600" dirty="0">
                <a:solidFill>
                  <a:schemeClr val="tx1"/>
                </a:solidFill>
                <a:latin typeface="Comic Sans MS" pitchFamily="66" charset="0"/>
              </a:rPr>
              <a:t>Paging</a:t>
            </a:r>
          </a:p>
          <a:p>
            <a:endParaRPr lang="en-NZ" sz="2600" dirty="0">
              <a:latin typeface="Comic Sans MS" pitchFamily="66" charset="0"/>
            </a:endParaRPr>
          </a:p>
          <a:p>
            <a:r>
              <a:rPr lang="en-NZ" sz="2600" b="1" dirty="0">
                <a:solidFill>
                  <a:schemeClr val="accent1"/>
                </a:solidFill>
                <a:latin typeface="Comic Sans MS" pitchFamily="66" charset="0"/>
              </a:rPr>
              <a:t>Segmentation</a:t>
            </a:r>
          </a:p>
        </p:txBody>
      </p:sp>
      <p:sp>
        <p:nvSpPr>
          <p:cNvPr id="4" name="Right Arrow 3"/>
          <p:cNvSpPr/>
          <p:nvPr/>
        </p:nvSpPr>
        <p:spPr>
          <a:xfrm>
            <a:off x="88392" y="4191000"/>
            <a:ext cx="445008" cy="381000"/>
          </a:xfrm>
          <a:prstGeom prst="rightArrow">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E:\gp image\stick_figure_drawing_three_check_marks_sm_wm.gif"/>
          <p:cNvPicPr>
            <a:picLocks noChangeAspect="1" noChangeArrowheads="1" noCrop="1"/>
          </p:cNvPicPr>
          <p:nvPr/>
        </p:nvPicPr>
        <p:blipFill>
          <a:blip r:embed="rId3"/>
          <a:srcRect/>
          <a:stretch>
            <a:fillRect/>
          </a:stretch>
        </p:blipFill>
        <p:spPr bwMode="auto">
          <a:xfrm>
            <a:off x="5943600" y="1447800"/>
            <a:ext cx="2743200" cy="27432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33600" y="0"/>
            <a:ext cx="4800600" cy="457200"/>
          </a:xfrm>
          <a:prstGeom prst="rect">
            <a:avLst/>
          </a:prstGeom>
        </p:spPr>
        <p:style>
          <a:lnRef idx="3">
            <a:schemeClr val="lt1"/>
          </a:lnRef>
          <a:fillRef idx="1">
            <a:schemeClr val="accent1"/>
          </a:fillRef>
          <a:effectRef idx="1">
            <a:schemeClr val="accent1"/>
          </a:effectRef>
          <a:fontRef idx="minor">
            <a:schemeClr val="lt1"/>
          </a:fontRef>
        </p:style>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small"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n-ea"/>
                <a:cs typeface="+mn-cs"/>
              </a:rPr>
              <a:t>Segmentation</a:t>
            </a:r>
          </a:p>
        </p:txBody>
      </p:sp>
      <p:sp>
        <p:nvSpPr>
          <p:cNvPr id="6" name="Content Placeholder 2"/>
          <p:cNvSpPr>
            <a:spLocks noGrp="1"/>
          </p:cNvSpPr>
          <p:nvPr>
            <p:ph sz="quarter" idx="1"/>
          </p:nvPr>
        </p:nvSpPr>
        <p:spPr>
          <a:xfrm>
            <a:off x="152400" y="533400"/>
            <a:ext cx="8763000" cy="23622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2000" dirty="0">
                <a:latin typeface="Comic Sans MS" pitchFamily="66" charset="0"/>
              </a:rPr>
              <a:t>A user program can be subdivided using segmentation, in which the program and its associated data are divided into a number of </a:t>
            </a:r>
            <a:r>
              <a:rPr lang="en-US" sz="2000" b="1" dirty="0">
                <a:latin typeface="Comic Sans MS" pitchFamily="66" charset="0"/>
              </a:rPr>
              <a:t>segments.</a:t>
            </a:r>
          </a:p>
          <a:p>
            <a:r>
              <a:rPr lang="en-US" sz="2000" dirty="0">
                <a:latin typeface="Calibri" pitchFamily="34" charset="0"/>
              </a:rPr>
              <a:t>It is not required that all segments of all programs be of the same length, although there is a maximum segment length.</a:t>
            </a:r>
          </a:p>
          <a:p>
            <a:r>
              <a:rPr lang="en-US" sz="2000" dirty="0">
                <a:latin typeface="Calibri" pitchFamily="34" charset="0"/>
              </a:rPr>
              <a:t>As with paging, a logical address using segmentation consists of two parts, in</a:t>
            </a:r>
          </a:p>
          <a:p>
            <a:pPr>
              <a:buNone/>
            </a:pPr>
            <a:r>
              <a:rPr lang="en-US" sz="2000" dirty="0">
                <a:latin typeface="Calibri" pitchFamily="34" charset="0"/>
              </a:rPr>
              <a:t>      this case a segment number and an offset.</a:t>
            </a:r>
          </a:p>
        </p:txBody>
      </p:sp>
      <p:sp>
        <p:nvSpPr>
          <p:cNvPr id="7" name="Rectangle 6"/>
          <p:cNvSpPr/>
          <p:nvPr/>
        </p:nvSpPr>
        <p:spPr>
          <a:xfrm>
            <a:off x="76200" y="3075563"/>
            <a:ext cx="5334000" cy="36009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latin typeface="Calibri" pitchFamily="34" charset="0"/>
              </a:rPr>
              <a:t>Segmentation is usually visible and is provided as a convenience for organizing programs and data. </a:t>
            </a:r>
          </a:p>
          <a:p>
            <a:endParaRPr lang="en-US" sz="2000" dirty="0">
              <a:latin typeface="Calibri" pitchFamily="34" charset="0"/>
            </a:endParaRPr>
          </a:p>
          <a:p>
            <a:r>
              <a:rPr lang="en-US" sz="2000" dirty="0">
                <a:latin typeface="Calibri" pitchFamily="34" charset="0"/>
              </a:rPr>
              <a:t> The programmer or compiler will assign  </a:t>
            </a:r>
          </a:p>
          <a:p>
            <a:pPr>
              <a:buNone/>
            </a:pPr>
            <a:r>
              <a:rPr lang="en-US" sz="2000" dirty="0">
                <a:latin typeface="Calibri" pitchFamily="34" charset="0"/>
              </a:rPr>
              <a:t> programs and data to different segments.</a:t>
            </a:r>
          </a:p>
          <a:p>
            <a:pPr>
              <a:buNone/>
            </a:pPr>
            <a:endParaRPr lang="en-US" sz="2000" dirty="0">
              <a:latin typeface="Calibri" pitchFamily="34" charset="0"/>
            </a:endParaRPr>
          </a:p>
          <a:p>
            <a:r>
              <a:rPr lang="en-US" sz="2000" dirty="0">
                <a:latin typeface="Calibri" pitchFamily="34" charset="0"/>
              </a:rPr>
              <a:t> For purposes of modular programming, the  </a:t>
            </a:r>
          </a:p>
          <a:p>
            <a:pPr>
              <a:buNone/>
            </a:pPr>
            <a:r>
              <a:rPr lang="en-US" sz="2000" dirty="0">
                <a:latin typeface="Calibri" pitchFamily="34" charset="0"/>
              </a:rPr>
              <a:t>  program or data may be further  broken down into multiple segments.</a:t>
            </a:r>
          </a:p>
        </p:txBody>
      </p:sp>
      <p:pic>
        <p:nvPicPr>
          <p:cNvPr id="16386" name="Picture 2" descr="E:\gp image\bullseye_target_miss_anim_md_wm.gif"/>
          <p:cNvPicPr>
            <a:picLocks noChangeAspect="1" noChangeArrowheads="1" noCrop="1"/>
          </p:cNvPicPr>
          <p:nvPr/>
        </p:nvPicPr>
        <p:blipFill>
          <a:blip r:embed="rId2"/>
          <a:srcRect/>
          <a:stretch>
            <a:fillRect/>
          </a:stretch>
        </p:blipFill>
        <p:spPr bwMode="auto">
          <a:xfrm>
            <a:off x="5715000" y="3429000"/>
            <a:ext cx="2933700" cy="29337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0" y="76200"/>
            <a:ext cx="5943600" cy="381000"/>
          </a:xfrm>
          <a:prstGeom prst="rect">
            <a:avLst/>
          </a:prstGeom>
        </p:spPr>
        <p:style>
          <a:lnRef idx="3">
            <a:schemeClr val="lt1"/>
          </a:lnRef>
          <a:fillRef idx="1">
            <a:schemeClr val="accent1"/>
          </a:fillRef>
          <a:effectRef idx="1">
            <a:schemeClr val="accent1"/>
          </a:effectRef>
          <a:fontRef idx="minor">
            <a:schemeClr val="lt1"/>
          </a:fontRef>
        </p:style>
        <p:txBody>
          <a:bodyPr vert="horz"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600" b="1" i="0" u="none" strike="noStrike" kern="1200" cap="small"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a typeface="+mn-ea"/>
                <a:cs typeface="+mn-cs"/>
              </a:rPr>
              <a:t>Segmentation addressing</a:t>
            </a:r>
          </a:p>
        </p:txBody>
      </p:sp>
      <p:sp>
        <p:nvSpPr>
          <p:cNvPr id="8" name="Rectangle 7"/>
          <p:cNvSpPr/>
          <p:nvPr/>
        </p:nvSpPr>
        <p:spPr>
          <a:xfrm>
            <a:off x="228600" y="636687"/>
            <a:ext cx="5257800" cy="58169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000" dirty="0">
                <a:latin typeface="Calibri" pitchFamily="34" charset="0"/>
              </a:rPr>
              <a:t>The following steps are needed for address translation:-</a:t>
            </a:r>
          </a:p>
          <a:p>
            <a:pPr marL="457200" indent="-457200">
              <a:buAutoNum type="arabicParenBoth"/>
            </a:pPr>
            <a:r>
              <a:rPr lang="en-US" sz="2000" dirty="0">
                <a:latin typeface="Calibri" pitchFamily="34" charset="0"/>
              </a:rPr>
              <a:t>Extract the segment number as the leftmost </a:t>
            </a:r>
            <a:r>
              <a:rPr lang="en-US" sz="2000" i="1" dirty="0">
                <a:latin typeface="Calibri" pitchFamily="34" charset="0"/>
              </a:rPr>
              <a:t>n bits of the logical address.</a:t>
            </a:r>
          </a:p>
          <a:p>
            <a:pPr marL="457200" indent="-457200">
              <a:buAutoNum type="arabicParenBoth"/>
            </a:pPr>
            <a:endParaRPr lang="en-US" sz="2000" i="1" dirty="0">
              <a:latin typeface="Calibri" pitchFamily="34" charset="0"/>
            </a:endParaRPr>
          </a:p>
          <a:p>
            <a:pPr marL="457200" indent="-457200">
              <a:buNone/>
            </a:pPr>
            <a:r>
              <a:rPr lang="en-US" sz="2000" i="1" dirty="0">
                <a:latin typeface="Calibri" pitchFamily="34" charset="0"/>
              </a:rPr>
              <a:t>(2) </a:t>
            </a:r>
            <a:r>
              <a:rPr lang="en-US" sz="2000" dirty="0">
                <a:latin typeface="Calibri" pitchFamily="34" charset="0"/>
              </a:rPr>
              <a:t>Use the segment number as an index into the process segment table to find the starting physical address of the segment.</a:t>
            </a:r>
          </a:p>
          <a:p>
            <a:pPr marL="457200" indent="-457200">
              <a:buNone/>
            </a:pPr>
            <a:endParaRPr lang="en-US" sz="2000" dirty="0">
              <a:latin typeface="Calibri" pitchFamily="34" charset="0"/>
            </a:endParaRPr>
          </a:p>
          <a:p>
            <a:pPr marL="457200" indent="-457200">
              <a:buNone/>
            </a:pPr>
            <a:r>
              <a:rPr lang="en-US" sz="2000" dirty="0">
                <a:latin typeface="Calibri" pitchFamily="34" charset="0"/>
              </a:rPr>
              <a:t>(3) Compare the offset, expressed in the rightmost </a:t>
            </a:r>
            <a:r>
              <a:rPr lang="en-US" sz="2000" i="1" dirty="0">
                <a:latin typeface="Calibri" pitchFamily="34" charset="0"/>
              </a:rPr>
              <a:t>m bits, to the length of the segment. </a:t>
            </a:r>
            <a:r>
              <a:rPr lang="en-US" sz="2000" dirty="0">
                <a:latin typeface="Calibri" pitchFamily="34" charset="0"/>
              </a:rPr>
              <a:t>If the offset is greater than or equal to the length, the address is invalid.</a:t>
            </a:r>
          </a:p>
          <a:p>
            <a:pPr marL="457200" indent="-457200">
              <a:buNone/>
            </a:pPr>
            <a:endParaRPr lang="en-US" sz="2000" dirty="0">
              <a:latin typeface="Calibri" pitchFamily="34" charset="0"/>
            </a:endParaRPr>
          </a:p>
          <a:p>
            <a:pPr marL="457200" indent="-457200">
              <a:buAutoNum type="arabicParenBoth" startAt="4"/>
            </a:pPr>
            <a:r>
              <a:rPr lang="en-US" sz="2000" dirty="0">
                <a:latin typeface="Calibri" pitchFamily="34" charset="0"/>
              </a:rPr>
              <a:t>The desired physical address is the sum of the starting physical address of the segment plus the offset.</a:t>
            </a:r>
          </a:p>
        </p:txBody>
      </p:sp>
      <p:pic>
        <p:nvPicPr>
          <p:cNvPr id="2050" name="Picture 2" descr="E:\gp image\stick_figure_cranking_screwdriver_md_wm.gif"/>
          <p:cNvPicPr>
            <a:picLocks noChangeAspect="1" noChangeArrowheads="1" noCrop="1"/>
          </p:cNvPicPr>
          <p:nvPr/>
        </p:nvPicPr>
        <p:blipFill>
          <a:blip r:embed="rId2"/>
          <a:srcRect/>
          <a:stretch>
            <a:fillRect/>
          </a:stretch>
        </p:blipFill>
        <p:spPr bwMode="auto">
          <a:xfrm>
            <a:off x="6096000" y="1143000"/>
            <a:ext cx="2247900" cy="35052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0"/>
            <a:ext cx="8077200" cy="381000"/>
          </a:xfrm>
        </p:spPr>
        <p:style>
          <a:lnRef idx="3">
            <a:schemeClr val="lt1"/>
          </a:lnRef>
          <a:fillRef idx="1">
            <a:schemeClr val="accent1"/>
          </a:fillRef>
          <a:effectRef idx="1">
            <a:schemeClr val="accent1"/>
          </a:effectRef>
          <a:fontRef idx="minor">
            <a:schemeClr val="lt1"/>
          </a:fontRef>
        </p:style>
        <p:txBody>
          <a:bodyPr>
            <a:noAutofit/>
          </a:bodyPr>
          <a:lstStyle/>
          <a:p>
            <a:pPr algn="ctr"/>
            <a:r>
              <a:rPr lang="en-US" sz="2300" b="1" dirty="0">
                <a:solidFill>
                  <a:schemeClr val="bg1"/>
                </a:solidFill>
                <a:effectLst>
                  <a:outerShdw blurRad="38100" dist="38100" dir="2700000" algn="tl">
                    <a:srgbClr val="000000">
                      <a:alpha val="43137"/>
                    </a:srgbClr>
                  </a:outerShdw>
                </a:effectLst>
                <a:latin typeface="Calibri" pitchFamily="34" charset="0"/>
              </a:rPr>
              <a:t>Logical to Physical Address Translation Example</a:t>
            </a:r>
          </a:p>
        </p:txBody>
      </p:sp>
      <p:sp>
        <p:nvSpPr>
          <p:cNvPr id="5" name="Rectangle 4"/>
          <p:cNvSpPr/>
          <p:nvPr/>
        </p:nvSpPr>
        <p:spPr>
          <a:xfrm>
            <a:off x="152400" y="496431"/>
            <a:ext cx="8839200" cy="22467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latin typeface="Calibri" pitchFamily="34" charset="0"/>
              </a:rPr>
              <a:t>In our example, we have the logical address 0001001011110000, which is segment</a:t>
            </a:r>
          </a:p>
          <a:p>
            <a:pPr>
              <a:buNone/>
            </a:pPr>
            <a:r>
              <a:rPr lang="en-US" sz="2000" dirty="0">
                <a:latin typeface="Calibri" pitchFamily="34" charset="0"/>
              </a:rPr>
              <a:t>  number 1, offset 752. </a:t>
            </a:r>
          </a:p>
          <a:p>
            <a:pPr>
              <a:buFont typeface="Arial" pitchFamily="34" charset="0"/>
              <a:buChar char="•"/>
            </a:pPr>
            <a:r>
              <a:rPr lang="en-US" sz="2000" dirty="0">
                <a:latin typeface="Calibri" pitchFamily="34" charset="0"/>
              </a:rPr>
              <a:t>Suppose that this segment is residing in main memory starting at physical address </a:t>
            </a:r>
          </a:p>
          <a:p>
            <a:pPr>
              <a:buNone/>
            </a:pPr>
            <a:r>
              <a:rPr lang="en-US" sz="2000" dirty="0">
                <a:latin typeface="Calibri" pitchFamily="34" charset="0"/>
              </a:rPr>
              <a:t>  0010000000100000.</a:t>
            </a:r>
          </a:p>
          <a:p>
            <a:pPr>
              <a:buFont typeface="Arial" pitchFamily="34" charset="0"/>
              <a:buChar char="•"/>
            </a:pPr>
            <a:r>
              <a:rPr lang="en-US" sz="2000" dirty="0">
                <a:latin typeface="Calibri" pitchFamily="34" charset="0"/>
              </a:rPr>
              <a:t>Then the physical address is </a:t>
            </a:r>
          </a:p>
          <a:p>
            <a:pPr>
              <a:buFont typeface="Arial" pitchFamily="34" charset="0"/>
              <a:buChar char="•"/>
            </a:pPr>
            <a:r>
              <a:rPr lang="en-US" sz="2000" dirty="0">
                <a:latin typeface="Calibri" pitchFamily="34" charset="0"/>
              </a:rPr>
              <a:t>0010000000100000  + 001011110000 =  0010001100010000 (Figure 7.12b).</a:t>
            </a:r>
          </a:p>
        </p:txBody>
      </p:sp>
      <p:pic>
        <p:nvPicPr>
          <p:cNvPr id="2050" name="Picture 2"/>
          <p:cNvPicPr>
            <a:picLocks noChangeAspect="1" noChangeArrowheads="1"/>
          </p:cNvPicPr>
          <p:nvPr/>
        </p:nvPicPr>
        <p:blipFill>
          <a:blip r:embed="rId2"/>
          <a:srcRect/>
          <a:stretch>
            <a:fillRect/>
          </a:stretch>
        </p:blipFill>
        <p:spPr bwMode="auto">
          <a:xfrm>
            <a:off x="47625" y="2895600"/>
            <a:ext cx="8867775" cy="396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6200" y="152400"/>
            <a:ext cx="9001125" cy="647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5400" y="46038"/>
            <a:ext cx="5486400" cy="411162"/>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a:r>
              <a:rPr lang="en-US" sz="2800" b="1" dirty="0">
                <a:solidFill>
                  <a:schemeClr val="bg1"/>
                </a:solidFill>
                <a:effectLst>
                  <a:outerShdw blurRad="38100" dist="38100" dir="2700000" algn="tl">
                    <a:srgbClr val="000000">
                      <a:alpha val="43137"/>
                    </a:srgbClr>
                  </a:outerShdw>
                </a:effectLst>
                <a:latin typeface="Calibri" pitchFamily="34" charset="0"/>
              </a:rPr>
              <a:t>Addressing</a:t>
            </a:r>
          </a:p>
        </p:txBody>
      </p:sp>
      <p:pic>
        <p:nvPicPr>
          <p:cNvPr id="1026" name="Picture 2"/>
          <p:cNvPicPr>
            <a:picLocks noChangeAspect="1" noChangeArrowheads="1"/>
          </p:cNvPicPr>
          <p:nvPr/>
        </p:nvPicPr>
        <p:blipFill>
          <a:blip r:embed="rId2"/>
          <a:srcRect/>
          <a:stretch>
            <a:fillRect/>
          </a:stretch>
        </p:blipFill>
        <p:spPr bwMode="auto">
          <a:xfrm>
            <a:off x="228600" y="685800"/>
            <a:ext cx="8534400" cy="586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0"/>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286000" y="1714500"/>
            <a:ext cx="4572000" cy="34290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sz="quarter" idx="1"/>
          </p:nvPr>
        </p:nvSpPr>
        <p:spPr>
          <a:xfrm>
            <a:off x="152400" y="914400"/>
            <a:ext cx="8686800" cy="2819400"/>
          </a:xfrm>
        </p:spPr>
        <p:style>
          <a:lnRef idx="2">
            <a:schemeClr val="accent1"/>
          </a:lnRef>
          <a:fillRef idx="1">
            <a:schemeClr val="lt1"/>
          </a:fillRef>
          <a:effectRef idx="0">
            <a:schemeClr val="accent1"/>
          </a:effectRef>
          <a:fontRef idx="minor">
            <a:schemeClr val="dk1"/>
          </a:fontRef>
        </p:style>
        <p:txBody>
          <a:bodyPr>
            <a:normAutofit/>
          </a:bodyPr>
          <a:lstStyle/>
          <a:p>
            <a:r>
              <a:rPr lang="en-US" sz="2200" dirty="0">
                <a:latin typeface="Calibri" pitchFamily="34" charset="0"/>
              </a:rPr>
              <a:t>Following are the five requirements that memory management is intended to satisfy:-</a:t>
            </a:r>
            <a:endParaRPr lang="en-NZ" sz="2200" dirty="0">
              <a:latin typeface="Calibri" pitchFamily="34" charset="0"/>
            </a:endParaRPr>
          </a:p>
          <a:p>
            <a:pPr lvl="1"/>
            <a:r>
              <a:rPr lang="en-NZ" sz="2200" dirty="0">
                <a:latin typeface="Calibri" pitchFamily="34" charset="0"/>
              </a:rPr>
              <a:t>Relocation</a:t>
            </a:r>
          </a:p>
          <a:p>
            <a:pPr lvl="1"/>
            <a:r>
              <a:rPr lang="en-NZ" sz="2200" dirty="0">
                <a:latin typeface="Calibri" pitchFamily="34" charset="0"/>
              </a:rPr>
              <a:t>Protection</a:t>
            </a:r>
          </a:p>
          <a:p>
            <a:pPr lvl="1"/>
            <a:r>
              <a:rPr lang="en-NZ" sz="2200" dirty="0">
                <a:latin typeface="Calibri" pitchFamily="34" charset="0"/>
              </a:rPr>
              <a:t>Sharing</a:t>
            </a:r>
          </a:p>
          <a:p>
            <a:pPr lvl="1"/>
            <a:r>
              <a:rPr lang="en-NZ" sz="2200" dirty="0">
                <a:latin typeface="Calibri" pitchFamily="34" charset="0"/>
              </a:rPr>
              <a:t>Logical organisation</a:t>
            </a:r>
          </a:p>
          <a:p>
            <a:pPr lvl="1"/>
            <a:r>
              <a:rPr lang="en-NZ" sz="2200" dirty="0">
                <a:latin typeface="Calibri" pitchFamily="34" charset="0"/>
              </a:rPr>
              <a:t>Physical organisation</a:t>
            </a:r>
          </a:p>
        </p:txBody>
      </p:sp>
      <p:sp>
        <p:nvSpPr>
          <p:cNvPr id="4" name="Rectangle 3"/>
          <p:cNvSpPr/>
          <p:nvPr/>
        </p:nvSpPr>
        <p:spPr>
          <a:xfrm>
            <a:off x="152400" y="457200"/>
            <a:ext cx="6172200"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1" dirty="0">
                <a:solidFill>
                  <a:schemeClr val="bg1"/>
                </a:solidFill>
                <a:latin typeface="Calibri" pitchFamily="34" charset="0"/>
              </a:rPr>
              <a:t>Q-1 : Explain Memory Management Requirements.</a:t>
            </a:r>
          </a:p>
        </p:txBody>
      </p:sp>
      <p:sp>
        <p:nvSpPr>
          <p:cNvPr id="5" name="Title 1"/>
          <p:cNvSpPr txBox="1">
            <a:spLocks/>
          </p:cNvSpPr>
          <p:nvPr/>
        </p:nvSpPr>
        <p:spPr>
          <a:xfrm>
            <a:off x="152400" y="0"/>
            <a:ext cx="8610600" cy="381000"/>
          </a:xfrm>
          <a:prstGeom prst="rect">
            <a:avLst/>
          </a:prstGeom>
        </p:spPr>
        <p:style>
          <a:lnRef idx="3">
            <a:schemeClr val="lt1"/>
          </a:lnRef>
          <a:fillRef idx="1">
            <a:schemeClr val="accent1"/>
          </a:fillRef>
          <a:effectRef idx="1">
            <a:schemeClr val="accent1"/>
          </a:effectRef>
          <a:fontRef idx="minor">
            <a:schemeClr val="lt1"/>
          </a:fontRef>
        </p:style>
        <p:txBody>
          <a:bodyPr vert="horz" anchor="b">
            <a:noAutofit/>
          </a:bodyPr>
          <a:lstStyle/>
          <a:p>
            <a:pPr lvl="0" algn="ctr" eaLnBrk="1" fontAlgn="auto" hangingPunct="1">
              <a:spcBef>
                <a:spcPct val="0"/>
              </a:spcBef>
              <a:spcAft>
                <a:spcPts val="0"/>
              </a:spcAft>
              <a:buNone/>
            </a:pPr>
            <a:r>
              <a:rPr lang="en-NZ" sz="2400" b="1" dirty="0">
                <a:solidFill>
                  <a:schemeClr val="bg1"/>
                </a:solidFill>
                <a:effectLst>
                  <a:outerShdw blurRad="38100" dist="38100" dir="2700000" algn="tl">
                    <a:srgbClr val="000000">
                      <a:alpha val="43137"/>
                    </a:srgbClr>
                  </a:outerShdw>
                </a:effectLst>
                <a:latin typeface="Calibri" pitchFamily="34" charset="0"/>
              </a:rPr>
              <a:t>The memory management Requirements</a:t>
            </a:r>
            <a:endParaRPr kumimoji="0" lang="en-NZ" sz="2400" b="1" i="0" u="none" strike="noStrike" kern="1200" cap="small"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ndParaRPr>
          </a:p>
        </p:txBody>
      </p:sp>
      <p:sp>
        <p:nvSpPr>
          <p:cNvPr id="7" name="Title 1"/>
          <p:cNvSpPr>
            <a:spLocks noGrp="1"/>
          </p:cNvSpPr>
          <p:nvPr>
            <p:ph type="title"/>
          </p:nvPr>
        </p:nvSpPr>
        <p:spPr>
          <a:xfrm>
            <a:off x="152400" y="3810000"/>
            <a:ext cx="4419600" cy="30480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200" b="1" dirty="0">
                <a:solidFill>
                  <a:schemeClr val="bg1"/>
                </a:solidFill>
                <a:latin typeface="Calibri" pitchFamily="34" charset="0"/>
              </a:rPr>
              <a:t>(1) Relocation:-</a:t>
            </a:r>
          </a:p>
        </p:txBody>
      </p:sp>
      <p:sp>
        <p:nvSpPr>
          <p:cNvPr id="8" name="Content Placeholder 2"/>
          <p:cNvSpPr txBox="1">
            <a:spLocks/>
          </p:cNvSpPr>
          <p:nvPr/>
        </p:nvSpPr>
        <p:spPr>
          <a:xfrm>
            <a:off x="0" y="4191000"/>
            <a:ext cx="9144000" cy="26670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rPr>
              <a:t>The programmer does not know where the program will be placed in memory when it is executed, </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rPr>
              <a:t>It may be swapped to disk and return to main memory and </a:t>
            </a:r>
            <a:r>
              <a:rPr lang="en-US" sz="2000" dirty="0">
                <a:latin typeface="Calibri" pitchFamily="34" charset="0"/>
              </a:rPr>
              <a:t>when it is next swapped </a:t>
            </a:r>
          </a:p>
          <a:p>
            <a:pPr>
              <a:buNone/>
            </a:pPr>
            <a:r>
              <a:rPr lang="en-US" sz="2000" dirty="0">
                <a:latin typeface="Calibri" pitchFamily="34" charset="0"/>
              </a:rPr>
              <a:t>      back in, it will not place in the same main memory region as before,</a:t>
            </a:r>
          </a:p>
          <a:p>
            <a:pPr>
              <a:buClr>
                <a:schemeClr val="accent1"/>
              </a:buClr>
              <a:buFont typeface="Courier New" pitchFamily="49" charset="0"/>
              <a:buChar char="o"/>
            </a:pPr>
            <a:r>
              <a:rPr lang="en-US" sz="2000" dirty="0">
                <a:latin typeface="Calibri" pitchFamily="34" charset="0"/>
              </a:rPr>
              <a:t>   But we may need to </a:t>
            </a:r>
            <a:r>
              <a:rPr lang="en-US" sz="2000" b="1" dirty="0">
                <a:latin typeface="Calibri" pitchFamily="34" charset="0"/>
              </a:rPr>
              <a:t>relocate the process to a different area of memory.</a:t>
            </a:r>
            <a:endParaRPr lang="en-US" sz="2000" dirty="0">
              <a:latin typeface="Calibri" pitchFamily="34" charset="0"/>
            </a:endParaRPr>
          </a:p>
          <a:p>
            <a:pPr>
              <a:buNone/>
            </a:pPr>
            <a:r>
              <a:rPr kumimoji="0" lang="en-US" sz="2000" b="0" i="0" u="none" strike="noStrike" kern="1200" cap="none" spc="0" normalizeH="0" baseline="0" noProof="0" dirty="0">
                <a:ln>
                  <a:noFill/>
                </a:ln>
                <a:solidFill>
                  <a:schemeClr val="dk1"/>
                </a:solidFill>
                <a:effectLst/>
                <a:uLnTx/>
                <a:uFillTx/>
                <a:latin typeface="Calibri" pitchFamily="34" charset="0"/>
              </a:rPr>
              <a:t>      (relocated).</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rPr>
              <a:t>Memory references must be translated to the actual physical memory address</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en-US" sz="2000" b="0" i="0" u="none" strike="noStrike" kern="1200" cap="none" spc="0" normalizeH="0" baseline="0" noProof="0" dirty="0">
              <a:ln>
                <a:noFill/>
              </a:ln>
              <a:solidFill>
                <a:schemeClr val="dk1"/>
              </a:solidFill>
              <a:effectLst/>
              <a:uLnTx/>
              <a:uFillTx/>
              <a:latin typeface="Calibri" pitchFamily="34" charset="0"/>
            </a:endParaRPr>
          </a:p>
        </p:txBody>
      </p:sp>
      <p:pic>
        <p:nvPicPr>
          <p:cNvPr id="2050" name="Picture 2" descr="E:\gp image\images.jpg"/>
          <p:cNvPicPr>
            <a:picLocks noChangeAspect="1" noChangeArrowheads="1"/>
          </p:cNvPicPr>
          <p:nvPr/>
        </p:nvPicPr>
        <p:blipFill>
          <a:blip r:embed="rId3"/>
          <a:srcRect/>
          <a:stretch>
            <a:fillRect/>
          </a:stretch>
        </p:blipFill>
        <p:spPr bwMode="auto">
          <a:xfrm>
            <a:off x="6324600" y="1447800"/>
            <a:ext cx="2133600"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8600" y="609600"/>
            <a:ext cx="4572000" cy="381000"/>
          </a:xfrm>
        </p:spPr>
        <p:style>
          <a:lnRef idx="2">
            <a:schemeClr val="accent1">
              <a:shade val="50000"/>
            </a:schemeClr>
          </a:lnRef>
          <a:fillRef idx="1">
            <a:schemeClr val="accent1"/>
          </a:fillRef>
          <a:effectRef idx="0">
            <a:schemeClr val="accent1"/>
          </a:effectRef>
          <a:fontRef idx="minor">
            <a:schemeClr val="lt1"/>
          </a:fontRef>
        </p:style>
        <p:txBody>
          <a:bodyPr>
            <a:noAutofit/>
          </a:bodyPr>
          <a:lstStyle/>
          <a:p>
            <a:r>
              <a:rPr lang="en-US" sz="2200" b="1" dirty="0">
                <a:solidFill>
                  <a:schemeClr val="bg1"/>
                </a:solidFill>
                <a:latin typeface="Calibri" pitchFamily="34" charset="0"/>
              </a:rPr>
              <a:t>(2) Protection:-</a:t>
            </a:r>
          </a:p>
        </p:txBody>
      </p:sp>
      <p:sp>
        <p:nvSpPr>
          <p:cNvPr id="5" name="Content Placeholder 2"/>
          <p:cNvSpPr>
            <a:spLocks noGrp="1"/>
          </p:cNvSpPr>
          <p:nvPr>
            <p:ph sz="quarter" idx="1"/>
          </p:nvPr>
        </p:nvSpPr>
        <p:spPr>
          <a:xfrm>
            <a:off x="152400" y="1066800"/>
            <a:ext cx="8534400" cy="26670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sz="2000" dirty="0">
                <a:latin typeface="Calibri" pitchFamily="34" charset="0"/>
              </a:rPr>
              <a:t>Processes should not be able to reference memory locations in another process without permission.</a:t>
            </a:r>
          </a:p>
          <a:p>
            <a:r>
              <a:rPr lang="en-US" sz="2000" dirty="0">
                <a:latin typeface="Calibri" pitchFamily="34" charset="0"/>
              </a:rPr>
              <a:t>In one sense, satisfaction of the relocation requirement increases the difficulty of satisfying the protection requirement.</a:t>
            </a:r>
          </a:p>
          <a:p>
            <a:r>
              <a:rPr lang="en-US" sz="2000" dirty="0">
                <a:latin typeface="Calibri" pitchFamily="34" charset="0"/>
              </a:rPr>
              <a:t>The location of a program in main memory is unpredictable so it is impossible to check absolute addresses at compile time.</a:t>
            </a:r>
          </a:p>
          <a:p>
            <a:r>
              <a:rPr lang="en-US" sz="2000" dirty="0">
                <a:latin typeface="Calibri" pitchFamily="34" charset="0"/>
              </a:rPr>
              <a:t>The memory protection requirement must be satisfied by the processor</a:t>
            </a:r>
          </a:p>
          <a:p>
            <a:pPr>
              <a:buNone/>
            </a:pPr>
            <a:r>
              <a:rPr lang="en-US" sz="2000" dirty="0">
                <a:latin typeface="Calibri" pitchFamily="34" charset="0"/>
              </a:rPr>
              <a:t>    (hardware) rather than the operating system (software)</a:t>
            </a:r>
            <a:endParaRPr lang="en-US" sz="2000" b="1" dirty="0">
              <a:latin typeface="Calibri" pitchFamily="34" charset="0"/>
            </a:endParaRPr>
          </a:p>
          <a:p>
            <a:endParaRPr lang="en-US" sz="2000" dirty="0">
              <a:latin typeface="Calibri" pitchFamily="34" charset="0"/>
            </a:endParaRPr>
          </a:p>
        </p:txBody>
      </p:sp>
      <p:sp>
        <p:nvSpPr>
          <p:cNvPr id="6" name="Title 1"/>
          <p:cNvSpPr txBox="1">
            <a:spLocks/>
          </p:cNvSpPr>
          <p:nvPr/>
        </p:nvSpPr>
        <p:spPr bwMode="auto">
          <a:xfrm>
            <a:off x="152400" y="3962400"/>
            <a:ext cx="4953000" cy="3810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uLnTx/>
                <a:uFillTx/>
                <a:latin typeface="Calibri" pitchFamily="34" charset="0"/>
                <a:ea typeface="+mn-ea"/>
                <a:cs typeface="+mn-cs"/>
              </a:rPr>
              <a:t>(3) Sharing</a:t>
            </a:r>
          </a:p>
        </p:txBody>
      </p:sp>
      <p:sp>
        <p:nvSpPr>
          <p:cNvPr id="7" name="Content Placeholder 2"/>
          <p:cNvSpPr txBox="1">
            <a:spLocks/>
          </p:cNvSpPr>
          <p:nvPr/>
        </p:nvSpPr>
        <p:spPr bwMode="auto">
          <a:xfrm>
            <a:off x="228600" y="4495800"/>
            <a:ext cx="8534400" cy="22098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3"/>
              </a:buClr>
              <a:buSzTx/>
              <a:buFont typeface="Courier New" pitchFamily="49" charset="0"/>
              <a:buChar char="o"/>
              <a:tabLst/>
              <a:defRPr/>
            </a:pPr>
            <a:r>
              <a:rPr kumimoji="0" lang="en-US" sz="2000" b="0" i="0" u="none" strike="noStrike" kern="1200" cap="none" spc="0" normalizeH="0" baseline="0" noProof="0" dirty="0">
                <a:ln>
                  <a:noFill/>
                </a:ln>
                <a:solidFill>
                  <a:schemeClr val="dk1"/>
                </a:solidFill>
                <a:effectLst/>
                <a:uLnTx/>
                <a:uFillTx/>
                <a:latin typeface="Calibri" pitchFamily="34" charset="0"/>
              </a:rPr>
              <a:t>Allow several processes to access the same portion of memory.</a:t>
            </a:r>
          </a:p>
          <a:p>
            <a:pPr marL="342900" marR="0" lvl="0" indent="-342900" algn="l" defTabSz="914400" rtl="0" eaLnBrk="0" fontAlgn="base" latinLnBrk="0" hangingPunct="0">
              <a:lnSpc>
                <a:spcPct val="100000"/>
              </a:lnSpc>
              <a:spcBef>
                <a:spcPct val="20000"/>
              </a:spcBef>
              <a:spcAft>
                <a:spcPct val="0"/>
              </a:spcAft>
              <a:buClr>
                <a:schemeClr val="accent3"/>
              </a:buClr>
              <a:buSzTx/>
              <a:buFont typeface="Courier New" pitchFamily="49" charset="0"/>
              <a:buChar char="o"/>
              <a:tabLst/>
              <a:defRPr/>
            </a:pPr>
            <a:r>
              <a:rPr kumimoji="0" lang="en-US" sz="2000" b="0" i="0" u="none" strike="noStrike" kern="1200" cap="none" spc="0" normalizeH="0" baseline="0" noProof="0" dirty="0">
                <a:ln>
                  <a:noFill/>
                </a:ln>
                <a:solidFill>
                  <a:schemeClr val="dk1"/>
                </a:solidFill>
                <a:effectLst/>
                <a:uLnTx/>
                <a:uFillTx/>
                <a:latin typeface="Calibri" pitchFamily="34" charset="0"/>
              </a:rPr>
              <a:t>Better to allow each process access to the same copy of the program rather than have their own separate copy.</a:t>
            </a:r>
          </a:p>
          <a:p>
            <a:pPr marL="342900" marR="0" lvl="0" indent="-342900" algn="l" defTabSz="914400" rtl="0" eaLnBrk="0" fontAlgn="base" latinLnBrk="0" hangingPunct="0">
              <a:lnSpc>
                <a:spcPct val="100000"/>
              </a:lnSpc>
              <a:spcBef>
                <a:spcPct val="20000"/>
              </a:spcBef>
              <a:spcAft>
                <a:spcPct val="0"/>
              </a:spcAft>
              <a:buClr>
                <a:schemeClr val="accent3"/>
              </a:buClr>
              <a:buSzTx/>
              <a:buFont typeface="Courier New" pitchFamily="49" charset="0"/>
              <a:buChar char="o"/>
              <a:tabLst/>
              <a:defRPr/>
            </a:pPr>
            <a:r>
              <a:rPr lang="en-US" sz="2000" dirty="0">
                <a:latin typeface="Calibri" pitchFamily="34" charset="0"/>
              </a:rPr>
              <a:t>The memory management system must therefore allow controlled access to shared areas of memory without compromising essential protection</a:t>
            </a:r>
            <a:endParaRPr kumimoji="0" lang="en-US" sz="2000" b="0" i="0" u="none" strike="noStrike" kern="1200" cap="none" spc="0" normalizeH="0" baseline="0" noProof="0" dirty="0">
              <a:ln>
                <a:noFill/>
              </a:ln>
              <a:solidFill>
                <a:schemeClr val="dk1"/>
              </a:solidFill>
              <a:effectLst/>
              <a:uLnTx/>
              <a:uFillTx/>
              <a:latin typeface="Calibri"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endParaRPr kumimoji="0" lang="en-US" sz="2000" b="0" i="0" u="none" strike="noStrike" kern="1200" cap="none" spc="0" normalizeH="0" baseline="0" noProof="0" dirty="0">
              <a:ln>
                <a:noFill/>
              </a:ln>
              <a:solidFill>
                <a:schemeClr val="dk1"/>
              </a:solidFill>
              <a:effectLst/>
              <a:uLnTx/>
              <a:uFillTx/>
              <a:latin typeface="Calibri" pitchFamily="34" charset="0"/>
            </a:endParaRPr>
          </a:p>
        </p:txBody>
      </p:sp>
      <p:sp>
        <p:nvSpPr>
          <p:cNvPr id="8" name="Title 1"/>
          <p:cNvSpPr txBox="1">
            <a:spLocks/>
          </p:cNvSpPr>
          <p:nvPr/>
        </p:nvSpPr>
        <p:spPr>
          <a:xfrm>
            <a:off x="152400" y="76200"/>
            <a:ext cx="8610600" cy="381000"/>
          </a:xfrm>
          <a:prstGeom prst="rect">
            <a:avLst/>
          </a:prstGeom>
        </p:spPr>
        <p:style>
          <a:lnRef idx="3">
            <a:schemeClr val="lt1"/>
          </a:lnRef>
          <a:fillRef idx="1">
            <a:schemeClr val="accent1"/>
          </a:fillRef>
          <a:effectRef idx="1">
            <a:schemeClr val="accent1"/>
          </a:effectRef>
          <a:fontRef idx="minor">
            <a:schemeClr val="lt1"/>
          </a:fontRef>
        </p:style>
        <p:txBody>
          <a:bodyPr vert="horz" anchor="b">
            <a:noAutofit/>
          </a:bodyPr>
          <a:lstStyle/>
          <a:p>
            <a:pPr lvl="0" algn="ctr" eaLnBrk="1" fontAlgn="auto" hangingPunct="1">
              <a:spcBef>
                <a:spcPct val="0"/>
              </a:spcBef>
              <a:spcAft>
                <a:spcPts val="0"/>
              </a:spcAft>
              <a:buNone/>
            </a:pPr>
            <a:r>
              <a:rPr lang="en-NZ" sz="2400" b="1" dirty="0">
                <a:solidFill>
                  <a:schemeClr val="bg1"/>
                </a:solidFill>
                <a:effectLst>
                  <a:outerShdw blurRad="38100" dist="38100" dir="2700000" algn="tl">
                    <a:srgbClr val="000000">
                      <a:alpha val="43137"/>
                    </a:srgbClr>
                  </a:outerShdw>
                </a:effectLst>
                <a:latin typeface="Calibri" pitchFamily="34" charset="0"/>
              </a:rPr>
              <a:t>The memory management Requirements</a:t>
            </a:r>
            <a:endParaRPr kumimoji="0" lang="en-NZ" sz="2400" b="1" i="0" u="none" strike="noStrike" kern="1200" cap="small"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52400" y="457200"/>
            <a:ext cx="5410200" cy="3810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200" b="1" dirty="0">
                <a:solidFill>
                  <a:schemeClr val="bg1"/>
                </a:solidFill>
                <a:latin typeface="Calibri" pitchFamily="34" charset="0"/>
              </a:rPr>
              <a:t>(4) Logical Organization:-</a:t>
            </a:r>
          </a:p>
        </p:txBody>
      </p:sp>
      <p:sp>
        <p:nvSpPr>
          <p:cNvPr id="14339" name="Content Placeholder 2"/>
          <p:cNvSpPr>
            <a:spLocks noGrp="1"/>
          </p:cNvSpPr>
          <p:nvPr>
            <p:ph sz="quarter" idx="1"/>
          </p:nvPr>
        </p:nvSpPr>
        <p:spPr>
          <a:xfrm>
            <a:off x="152400" y="914400"/>
            <a:ext cx="8763000" cy="2286000"/>
          </a:xfrm>
        </p:spPr>
        <p:style>
          <a:lnRef idx="2">
            <a:schemeClr val="accent1"/>
          </a:lnRef>
          <a:fillRef idx="1">
            <a:schemeClr val="lt1"/>
          </a:fillRef>
          <a:effectRef idx="0">
            <a:schemeClr val="accent1"/>
          </a:effectRef>
          <a:fontRef idx="minor">
            <a:schemeClr val="dk1"/>
          </a:fontRef>
        </p:style>
        <p:txBody>
          <a:bodyPr>
            <a:normAutofit/>
          </a:bodyPr>
          <a:lstStyle/>
          <a:p>
            <a:r>
              <a:rPr lang="en-US" sz="2000" dirty="0">
                <a:latin typeface="Calibri" pitchFamily="34" charset="0"/>
              </a:rPr>
              <a:t>Memory is organized linearly (usually)</a:t>
            </a:r>
          </a:p>
          <a:p>
            <a:r>
              <a:rPr lang="en-US" sz="2000" dirty="0">
                <a:latin typeface="Calibri" pitchFamily="34" charset="0"/>
              </a:rPr>
              <a:t>Programs are written in modules</a:t>
            </a:r>
          </a:p>
          <a:p>
            <a:pPr lvl="1"/>
            <a:r>
              <a:rPr lang="en-US" sz="2000" dirty="0">
                <a:latin typeface="Calibri" pitchFamily="34" charset="0"/>
              </a:rPr>
              <a:t>Modules can be written and compiled independently</a:t>
            </a:r>
          </a:p>
          <a:p>
            <a:r>
              <a:rPr lang="en-US" sz="2000" dirty="0">
                <a:latin typeface="Calibri" pitchFamily="34" charset="0"/>
              </a:rPr>
              <a:t>Different degrees of protection given to modules (read-only, execute-only)</a:t>
            </a:r>
          </a:p>
          <a:p>
            <a:r>
              <a:rPr lang="en-US" sz="2000" dirty="0">
                <a:latin typeface="Calibri" pitchFamily="34" charset="0"/>
              </a:rPr>
              <a:t>Share modules among processes</a:t>
            </a:r>
          </a:p>
          <a:p>
            <a:r>
              <a:rPr lang="en-US" sz="2000" dirty="0">
                <a:latin typeface="Calibri" pitchFamily="34" charset="0"/>
              </a:rPr>
              <a:t>Segmentation helps here</a:t>
            </a:r>
          </a:p>
          <a:p>
            <a:endParaRPr lang="en-US" sz="2000" dirty="0">
              <a:latin typeface="Calibri" pitchFamily="34" charset="0"/>
            </a:endParaRPr>
          </a:p>
        </p:txBody>
      </p:sp>
      <p:sp>
        <p:nvSpPr>
          <p:cNvPr id="4" name="Title 1"/>
          <p:cNvSpPr txBox="1">
            <a:spLocks/>
          </p:cNvSpPr>
          <p:nvPr/>
        </p:nvSpPr>
        <p:spPr bwMode="auto">
          <a:xfrm>
            <a:off x="152400" y="3276600"/>
            <a:ext cx="5562600" cy="3810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chemeClr val="bg1"/>
                </a:solidFill>
                <a:effectLst/>
                <a:uLnTx/>
                <a:uFillTx/>
                <a:latin typeface="Calibri" pitchFamily="34" charset="0"/>
                <a:ea typeface="+mn-ea"/>
                <a:cs typeface="+mn-cs"/>
              </a:rPr>
              <a:t>(5)</a:t>
            </a:r>
            <a:r>
              <a:rPr kumimoji="0" lang="en-US" i="0" u="none" strike="noStrike" kern="1200" cap="none" spc="0" normalizeH="0" noProof="0" dirty="0">
                <a:ln>
                  <a:noFill/>
                </a:ln>
                <a:solidFill>
                  <a:schemeClr val="bg1"/>
                </a:solidFill>
                <a:effectLst/>
                <a:uLnTx/>
                <a:uFillTx/>
                <a:latin typeface="Calibri" pitchFamily="34" charset="0"/>
                <a:ea typeface="+mn-ea"/>
                <a:cs typeface="+mn-cs"/>
              </a:rPr>
              <a:t> </a:t>
            </a:r>
            <a:r>
              <a:rPr kumimoji="0" lang="en-US" i="0" u="none" strike="noStrike" kern="1200" cap="none" spc="0" normalizeH="0" baseline="0" noProof="0" dirty="0">
                <a:ln>
                  <a:noFill/>
                </a:ln>
                <a:solidFill>
                  <a:schemeClr val="bg1"/>
                </a:solidFill>
                <a:effectLst/>
                <a:uLnTx/>
                <a:uFillTx/>
                <a:latin typeface="Calibri" pitchFamily="34" charset="0"/>
                <a:ea typeface="+mn-ea"/>
                <a:cs typeface="+mn-cs"/>
              </a:rPr>
              <a:t>Physical Organization:-</a:t>
            </a:r>
          </a:p>
        </p:txBody>
      </p:sp>
      <p:sp>
        <p:nvSpPr>
          <p:cNvPr id="5" name="Content Placeholder 2"/>
          <p:cNvSpPr txBox="1">
            <a:spLocks/>
          </p:cNvSpPr>
          <p:nvPr/>
        </p:nvSpPr>
        <p:spPr bwMode="auto">
          <a:xfrm>
            <a:off x="152400" y="3733800"/>
            <a:ext cx="8991600" cy="28194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rPr>
              <a:t>Cannot leave the programmer with the responsibility to manage memory.</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rPr>
              <a:t>Memory available for a program plus its data may be insufficient.</a:t>
            </a:r>
          </a:p>
          <a:p>
            <a:pPr marL="342900" marR="0" lvl="0" indent="-342900" algn="l" defTabSz="914400" rtl="0" eaLnBrk="0" fontAlgn="base" latinLnBrk="0" hangingPunct="0">
              <a:lnSpc>
                <a:spcPct val="100000"/>
              </a:lnSpc>
              <a:spcBef>
                <a:spcPct val="20000"/>
              </a:spcBef>
              <a:spcAft>
                <a:spcPct val="0"/>
              </a:spcAft>
              <a:buClrTx/>
              <a:buSzTx/>
              <a:buFont typeface="Arial" pitchFamily="34" charset="0"/>
              <a:buChar char="•"/>
              <a:tabLst/>
              <a:defRPr/>
            </a:pPr>
            <a:r>
              <a:rPr kumimoji="0" lang="en-US" sz="2000" b="0" i="0" u="none" strike="noStrike" kern="1200" cap="none" spc="0" normalizeH="0" baseline="0" noProof="0" dirty="0">
                <a:ln>
                  <a:noFill/>
                </a:ln>
                <a:solidFill>
                  <a:schemeClr val="dk1"/>
                </a:solidFill>
                <a:effectLst/>
                <a:uLnTx/>
                <a:uFillTx/>
                <a:latin typeface="Calibri" pitchFamily="34" charset="0"/>
              </a:rPr>
              <a:t>Overlaying allows various modules to be assigned the same region of  Memory but is time consuming to program.</a:t>
            </a:r>
          </a:p>
          <a:p>
            <a:r>
              <a:rPr lang="en-US" sz="2000" dirty="0">
                <a:latin typeface="Calibri" pitchFamily="34" charset="0"/>
              </a:rPr>
              <a:t>In a multiprogramming environment, the programmer does not know   </a:t>
            </a:r>
          </a:p>
          <a:p>
            <a:pPr>
              <a:buNone/>
            </a:pPr>
            <a:r>
              <a:rPr lang="en-US" sz="2000" dirty="0">
                <a:latin typeface="Calibri" pitchFamily="34" charset="0"/>
              </a:rPr>
              <a:t>  how much space will be available.</a:t>
            </a:r>
          </a:p>
          <a:p>
            <a:r>
              <a:rPr lang="en-US" sz="2000" dirty="0">
                <a:latin typeface="Calibri" pitchFamily="34" charset="0"/>
              </a:rPr>
              <a:t>The task of moving information between the two levels of memory should </a:t>
            </a:r>
          </a:p>
          <a:p>
            <a:pPr>
              <a:buNone/>
            </a:pPr>
            <a:r>
              <a:rPr lang="en-US" sz="2000" dirty="0">
                <a:latin typeface="Calibri" pitchFamily="34" charset="0"/>
              </a:rPr>
              <a:t>   be a system responsibility. </a:t>
            </a:r>
            <a:endParaRPr kumimoji="0" lang="en-US" sz="2000" b="0" i="0" u="none" strike="noStrike" kern="1200" cap="none" spc="0" normalizeH="0" baseline="0" noProof="0" dirty="0">
              <a:ln>
                <a:noFill/>
              </a:ln>
              <a:solidFill>
                <a:schemeClr val="dk1"/>
              </a:solidFill>
              <a:effectLst/>
              <a:uLnTx/>
              <a:uFillTx/>
              <a:latin typeface="Calibri" pitchFamily="34" charset="0"/>
            </a:endParaRPr>
          </a:p>
        </p:txBody>
      </p:sp>
      <p:sp>
        <p:nvSpPr>
          <p:cNvPr id="6" name="Title 1"/>
          <p:cNvSpPr txBox="1">
            <a:spLocks/>
          </p:cNvSpPr>
          <p:nvPr/>
        </p:nvSpPr>
        <p:spPr>
          <a:xfrm>
            <a:off x="228600" y="0"/>
            <a:ext cx="8610600" cy="381000"/>
          </a:xfrm>
          <a:prstGeom prst="rect">
            <a:avLst/>
          </a:prstGeom>
        </p:spPr>
        <p:style>
          <a:lnRef idx="3">
            <a:schemeClr val="lt1"/>
          </a:lnRef>
          <a:fillRef idx="1">
            <a:schemeClr val="accent1"/>
          </a:fillRef>
          <a:effectRef idx="1">
            <a:schemeClr val="accent1"/>
          </a:effectRef>
          <a:fontRef idx="minor">
            <a:schemeClr val="lt1"/>
          </a:fontRef>
        </p:style>
        <p:txBody>
          <a:bodyPr vert="horz" anchor="b">
            <a:noAutofit/>
          </a:bodyPr>
          <a:lstStyle/>
          <a:p>
            <a:pPr lvl="0" algn="ctr" eaLnBrk="1" fontAlgn="auto" hangingPunct="1">
              <a:spcBef>
                <a:spcPct val="0"/>
              </a:spcBef>
              <a:spcAft>
                <a:spcPts val="0"/>
              </a:spcAft>
              <a:buNone/>
            </a:pPr>
            <a:r>
              <a:rPr lang="en-NZ" sz="2400" b="1" dirty="0">
                <a:solidFill>
                  <a:schemeClr val="bg1"/>
                </a:solidFill>
                <a:effectLst>
                  <a:outerShdw blurRad="38100" dist="38100" dir="2700000" algn="tl">
                    <a:srgbClr val="000000">
                      <a:alpha val="43137"/>
                    </a:srgbClr>
                  </a:outerShdw>
                </a:effectLst>
                <a:latin typeface="Calibri" pitchFamily="34" charset="0"/>
              </a:rPr>
              <a:t>The memory management Requirements</a:t>
            </a:r>
            <a:endParaRPr kumimoji="0" lang="en-NZ" sz="2400" b="1" i="0" u="none" strike="noStrike" kern="1200" cap="small"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ndParaRPr>
          </a:p>
        </p:txBody>
      </p:sp>
      <p:sp>
        <p:nvSpPr>
          <p:cNvPr id="7" name="Rectangle 6"/>
          <p:cNvSpPr/>
          <p:nvPr/>
        </p:nvSpPr>
        <p:spPr>
          <a:xfrm>
            <a:off x="3352800" y="6488668"/>
            <a:ext cx="182880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US" sz="1800" b="1" dirty="0">
                <a:solidFill>
                  <a:schemeClr val="accent3"/>
                </a:solidFill>
                <a:latin typeface="Calibri" pitchFamily="34" charset="0"/>
              </a:rPr>
              <a:t>Q-1 : ENDS.</a:t>
            </a: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4775" y="533400"/>
            <a:ext cx="8658225" cy="6096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txBox="1">
            <a:spLocks/>
          </p:cNvSpPr>
          <p:nvPr/>
        </p:nvSpPr>
        <p:spPr>
          <a:xfrm>
            <a:off x="152400" y="0"/>
            <a:ext cx="8610600" cy="457200"/>
          </a:xfrm>
          <a:prstGeom prst="rect">
            <a:avLst/>
          </a:prstGeom>
        </p:spPr>
        <p:style>
          <a:lnRef idx="3">
            <a:schemeClr val="lt1"/>
          </a:lnRef>
          <a:fillRef idx="1">
            <a:schemeClr val="accent1"/>
          </a:fillRef>
          <a:effectRef idx="1">
            <a:schemeClr val="accent1"/>
          </a:effectRef>
          <a:fontRef idx="minor">
            <a:schemeClr val="lt1"/>
          </a:fontRef>
        </p:style>
        <p:txBody>
          <a:bodyPr vert="horz" anchor="b">
            <a:noAutofit/>
          </a:bodyPr>
          <a:lstStyle/>
          <a:p>
            <a:pPr lvl="0" algn="ctr" eaLnBrk="1" fontAlgn="auto" hangingPunct="1">
              <a:spcBef>
                <a:spcPct val="0"/>
              </a:spcBef>
              <a:spcAft>
                <a:spcPts val="0"/>
              </a:spcAft>
              <a:buNone/>
            </a:pPr>
            <a:r>
              <a:rPr lang="en-NZ" sz="2400" b="1" dirty="0">
                <a:solidFill>
                  <a:schemeClr val="bg1"/>
                </a:solidFill>
                <a:effectLst>
                  <a:outerShdw blurRad="38100" dist="38100" dir="2700000" algn="tl">
                    <a:srgbClr val="000000">
                      <a:alpha val="43137"/>
                    </a:srgbClr>
                  </a:outerShdw>
                </a:effectLst>
                <a:latin typeface="Calibri" pitchFamily="34" charset="0"/>
              </a:rPr>
              <a:t>Memory management Terms</a:t>
            </a:r>
            <a:endParaRPr kumimoji="0" lang="en-NZ" sz="2400" b="1" i="0" u="none" strike="noStrike" kern="1200" cap="small" spc="0" normalizeH="0" baseline="0" noProof="0" dirty="0">
              <a:ln>
                <a:noFill/>
              </a:ln>
              <a:solidFill>
                <a:schemeClr val="bg1"/>
              </a:solidFill>
              <a:effectLst>
                <a:outerShdw blurRad="38100" dist="38100" dir="2700000" algn="tl">
                  <a:srgbClr val="000000">
                    <a:alpha val="43137"/>
                  </a:srgbClr>
                </a:outerShdw>
              </a:effectLst>
              <a:uLnTx/>
              <a:uFillTx/>
              <a:latin typeface="Calibri"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752600" y="76200"/>
            <a:ext cx="5029200" cy="533400"/>
          </a:xfrm>
          <a:ln/>
        </p:spPr>
        <p:style>
          <a:lnRef idx="3">
            <a:schemeClr val="lt1"/>
          </a:lnRef>
          <a:fillRef idx="1">
            <a:schemeClr val="accent1"/>
          </a:fillRef>
          <a:effectRef idx="1">
            <a:schemeClr val="accent1"/>
          </a:effectRef>
          <a:fontRef idx="minor">
            <a:schemeClr val="lt1"/>
          </a:fontRef>
        </p:style>
        <p:txBody>
          <a:bodyPr>
            <a:noAutofit/>
          </a:bodyPr>
          <a:lstStyle/>
          <a:p>
            <a:pPr algn="ctr"/>
            <a:r>
              <a:rPr lang="en-NZ" sz="3200" b="1" dirty="0">
                <a:solidFill>
                  <a:schemeClr val="bg1"/>
                </a:solidFill>
                <a:effectLst>
                  <a:outerShdw blurRad="38100" dist="38100" dir="2700000" algn="tl">
                    <a:srgbClr val="000000">
                      <a:alpha val="43137"/>
                    </a:srgbClr>
                  </a:outerShdw>
                </a:effectLst>
                <a:latin typeface="Calibri" pitchFamily="34" charset="0"/>
              </a:rPr>
              <a:t>Roadmap</a:t>
            </a:r>
          </a:p>
        </p:txBody>
      </p:sp>
      <p:sp>
        <p:nvSpPr>
          <p:cNvPr id="4099" name="Content Placeholder 2"/>
          <p:cNvSpPr>
            <a:spLocks noGrp="1"/>
          </p:cNvSpPr>
          <p:nvPr>
            <p:ph sz="quarter" idx="1"/>
          </p:nvPr>
        </p:nvSpPr>
        <p:spPr>
          <a:xfrm>
            <a:off x="228600" y="990600"/>
            <a:ext cx="5410200" cy="5181600"/>
          </a:xfrm>
          <a:ln/>
        </p:spPr>
        <p:style>
          <a:lnRef idx="2">
            <a:schemeClr val="accent1"/>
          </a:lnRef>
          <a:fillRef idx="1">
            <a:schemeClr val="lt1"/>
          </a:fillRef>
          <a:effectRef idx="0">
            <a:schemeClr val="accent1"/>
          </a:effectRef>
          <a:fontRef idx="minor">
            <a:schemeClr val="dk1"/>
          </a:fontRef>
        </p:style>
        <p:txBody>
          <a:bodyPr>
            <a:normAutofit/>
          </a:bodyPr>
          <a:lstStyle/>
          <a:p>
            <a:r>
              <a:rPr lang="en-NZ" dirty="0">
                <a:solidFill>
                  <a:schemeClr val="tx1"/>
                </a:solidFill>
                <a:latin typeface="Comic Sans MS" pitchFamily="66" charset="0"/>
              </a:rPr>
              <a:t>Basic requirements of Memory Management</a:t>
            </a:r>
          </a:p>
          <a:p>
            <a:endParaRPr lang="en-NZ" dirty="0">
              <a:latin typeface="Comic Sans MS" pitchFamily="66" charset="0"/>
            </a:endParaRPr>
          </a:p>
          <a:p>
            <a:r>
              <a:rPr lang="en-NZ" b="1" dirty="0">
                <a:solidFill>
                  <a:schemeClr val="accent1"/>
                </a:solidFill>
                <a:effectLst>
                  <a:outerShdw blurRad="38100" dist="38100" dir="2700000" algn="tl">
                    <a:srgbClr val="000000">
                      <a:alpha val="43137"/>
                    </a:srgbClr>
                  </a:outerShdw>
                </a:effectLst>
                <a:latin typeface="Comic Sans MS" pitchFamily="66" charset="0"/>
              </a:rPr>
              <a:t>Memory Partitioning</a:t>
            </a:r>
          </a:p>
          <a:p>
            <a:endParaRPr lang="en-NZ" sz="2600" dirty="0">
              <a:latin typeface="Comic Sans MS" pitchFamily="66" charset="0"/>
            </a:endParaRPr>
          </a:p>
          <a:p>
            <a:r>
              <a:rPr lang="en-NZ" sz="2600" dirty="0">
                <a:latin typeface="Comic Sans MS" pitchFamily="66" charset="0"/>
              </a:rPr>
              <a:t>Paging</a:t>
            </a:r>
          </a:p>
          <a:p>
            <a:endParaRPr lang="en-NZ" sz="2600" dirty="0">
              <a:latin typeface="Comic Sans MS" pitchFamily="66" charset="0"/>
            </a:endParaRPr>
          </a:p>
          <a:p>
            <a:r>
              <a:rPr lang="en-NZ" sz="2600" dirty="0">
                <a:latin typeface="Comic Sans MS" pitchFamily="66" charset="0"/>
              </a:rPr>
              <a:t>Segmentation</a:t>
            </a:r>
          </a:p>
        </p:txBody>
      </p:sp>
      <p:sp>
        <p:nvSpPr>
          <p:cNvPr id="4" name="Right Arrow 3"/>
          <p:cNvSpPr/>
          <p:nvPr/>
        </p:nvSpPr>
        <p:spPr>
          <a:xfrm>
            <a:off x="88392" y="2286000"/>
            <a:ext cx="445008" cy="381000"/>
          </a:xfrm>
          <a:prstGeom prst="rightArrow">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E:\gp image\stick_figure_drawing_three_check_marks_sm_wm.gif"/>
          <p:cNvPicPr>
            <a:picLocks noChangeAspect="1" noChangeArrowheads="1" noCrop="1"/>
          </p:cNvPicPr>
          <p:nvPr/>
        </p:nvPicPr>
        <p:blipFill>
          <a:blip r:embed="rId3"/>
          <a:srcRect/>
          <a:stretch>
            <a:fillRect/>
          </a:stretch>
        </p:blipFill>
        <p:spPr bwMode="auto">
          <a:xfrm>
            <a:off x="5943600" y="1447800"/>
            <a:ext cx="2743200" cy="27432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4250</TotalTime>
  <Words>4000</Words>
  <Application>Microsoft Office PowerPoint</Application>
  <PresentationFormat>On-screen Show (4:3)</PresentationFormat>
  <Paragraphs>440</Paragraphs>
  <Slides>41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Century Schoolbook</vt:lpstr>
      <vt:lpstr>Comic Sans MS</vt:lpstr>
      <vt:lpstr>Courier New</vt:lpstr>
      <vt:lpstr>Wingdings</vt:lpstr>
      <vt:lpstr>Wingdings 2</vt:lpstr>
      <vt:lpstr>Oriel</vt:lpstr>
      <vt:lpstr>PowerPoint Presentation</vt:lpstr>
      <vt:lpstr>Roadmap</vt:lpstr>
      <vt:lpstr>PowerPoint Presentation</vt:lpstr>
      <vt:lpstr>Addressing</vt:lpstr>
      <vt:lpstr>(1) Relocation:-</vt:lpstr>
      <vt:lpstr>(2) Protection:-</vt:lpstr>
      <vt:lpstr>(4) Logical Organization:-</vt:lpstr>
      <vt:lpstr>PowerPoint Presentation</vt:lpstr>
      <vt:lpstr>Roadmap</vt:lpstr>
      <vt:lpstr>Memory  Partitioning</vt:lpstr>
      <vt:lpstr>(1) Fixed Partitioning</vt:lpstr>
      <vt:lpstr>PowerPoint Presentation</vt:lpstr>
      <vt:lpstr>Solution – Unequal Size Partitions</vt:lpstr>
      <vt:lpstr>PowerPoint Presentation</vt:lpstr>
      <vt:lpstr>Placement Algorithm</vt:lpstr>
      <vt:lpstr>Remaining Problems with Fixed Partitions</vt:lpstr>
      <vt:lpstr>PowerPoint Presentation</vt:lpstr>
      <vt:lpstr>PowerPoint Presentation</vt:lpstr>
      <vt:lpstr>Dynamic Partitioning Example</vt:lpstr>
      <vt:lpstr>PowerPoint Presentation</vt:lpstr>
      <vt:lpstr>PowerPoint Presentation</vt:lpstr>
      <vt:lpstr>Allocation</vt:lpstr>
      <vt:lpstr>Buddy System</vt:lpstr>
      <vt:lpstr>Example of Buddy System</vt:lpstr>
      <vt:lpstr>Example of Buddy System</vt:lpstr>
      <vt:lpstr>Tree Representation of Buddy System</vt:lpstr>
      <vt:lpstr>Tree Representation of Buddy System</vt:lpstr>
      <vt:lpstr>Roadmap</vt:lpstr>
      <vt:lpstr>Paging</vt:lpstr>
      <vt:lpstr>PowerPoint Presentation</vt:lpstr>
      <vt:lpstr>Paging Example</vt:lpstr>
      <vt:lpstr>Processes and Frames</vt:lpstr>
      <vt:lpstr>Page Table</vt:lpstr>
      <vt:lpstr>Logical to Physical Address Translation Example</vt:lpstr>
      <vt:lpstr>Roadmap</vt:lpstr>
      <vt:lpstr>PowerPoint Presentation</vt:lpstr>
      <vt:lpstr>PowerPoint Presentation</vt:lpstr>
      <vt:lpstr>Logical to Physical Address Translation Example</vt:lpstr>
      <vt:lpstr>PowerPoint Presentation</vt:lpstr>
      <vt:lpstr>PowerPoint Presentation</vt:lpstr>
      <vt:lpstr>PowerPoint Presentation</vt:lpstr>
    </vt:vector>
  </TitlesOfParts>
  <Company>joshi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hemal</dc:creator>
  <cp:lastModifiedBy>Riddhi Joshi</cp:lastModifiedBy>
  <cp:revision>926</cp:revision>
  <dcterms:created xsi:type="dcterms:W3CDTF">2011-05-30T19:03:01Z</dcterms:created>
  <dcterms:modified xsi:type="dcterms:W3CDTF">2018-02-22T03:30:07Z</dcterms:modified>
</cp:coreProperties>
</file>