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7" r:id="rId2"/>
    <p:sldId id="259" r:id="rId3"/>
    <p:sldId id="260" r:id="rId4"/>
    <p:sldId id="262" r:id="rId5"/>
    <p:sldId id="264" r:id="rId6"/>
    <p:sldId id="265" r:id="rId7"/>
    <p:sldId id="380" r:id="rId8"/>
    <p:sldId id="266" r:id="rId9"/>
    <p:sldId id="267" r:id="rId10"/>
    <p:sldId id="268" r:id="rId11"/>
    <p:sldId id="269" r:id="rId12"/>
    <p:sldId id="270" r:id="rId13"/>
    <p:sldId id="271" r:id="rId14"/>
    <p:sldId id="272" r:id="rId15"/>
    <p:sldId id="273" r:id="rId16"/>
    <p:sldId id="274" r:id="rId17"/>
    <p:sldId id="275" r:id="rId18"/>
    <p:sldId id="277" r:id="rId19"/>
    <p:sldId id="278" r:id="rId20"/>
    <p:sldId id="279" r:id="rId21"/>
    <p:sldId id="282" r:id="rId22"/>
    <p:sldId id="280" r:id="rId23"/>
    <p:sldId id="284" r:id="rId24"/>
    <p:sldId id="381" r:id="rId25"/>
    <p:sldId id="285" r:id="rId26"/>
    <p:sldId id="382" r:id="rId27"/>
    <p:sldId id="288" r:id="rId28"/>
    <p:sldId id="383" r:id="rId29"/>
    <p:sldId id="384" r:id="rId30"/>
    <p:sldId id="289" r:id="rId31"/>
    <p:sldId id="290" r:id="rId32"/>
    <p:sldId id="294" r:id="rId33"/>
    <p:sldId id="296" r:id="rId34"/>
    <p:sldId id="297" r:id="rId35"/>
    <p:sldId id="298" r:id="rId36"/>
    <p:sldId id="299" r:id="rId37"/>
    <p:sldId id="300" r:id="rId38"/>
    <p:sldId id="301" r:id="rId39"/>
    <p:sldId id="303" r:id="rId40"/>
    <p:sldId id="304" r:id="rId41"/>
    <p:sldId id="305" r:id="rId42"/>
    <p:sldId id="307" r:id="rId43"/>
    <p:sldId id="306" r:id="rId44"/>
    <p:sldId id="308" r:id="rId45"/>
    <p:sldId id="309" r:id="rId46"/>
    <p:sldId id="310" r:id="rId47"/>
    <p:sldId id="385" r:id="rId48"/>
    <p:sldId id="313" r:id="rId49"/>
    <p:sldId id="316" r:id="rId50"/>
    <p:sldId id="319" r:id="rId51"/>
    <p:sldId id="320" r:id="rId52"/>
    <p:sldId id="322" r:id="rId53"/>
    <p:sldId id="323" r:id="rId54"/>
    <p:sldId id="325" r:id="rId55"/>
    <p:sldId id="327" r:id="rId56"/>
    <p:sldId id="328" r:id="rId57"/>
    <p:sldId id="329" r:id="rId58"/>
    <p:sldId id="330" r:id="rId59"/>
    <p:sldId id="331" r:id="rId60"/>
    <p:sldId id="332" r:id="rId61"/>
    <p:sldId id="333" r:id="rId62"/>
    <p:sldId id="389" r:id="rId63"/>
    <p:sldId id="334" r:id="rId64"/>
    <p:sldId id="386" r:id="rId65"/>
    <p:sldId id="387" r:id="rId66"/>
    <p:sldId id="343" r:id="rId67"/>
    <p:sldId id="344" r:id="rId68"/>
    <p:sldId id="345" r:id="rId69"/>
    <p:sldId id="346" r:id="rId70"/>
    <p:sldId id="347" r:id="rId71"/>
    <p:sldId id="348" r:id="rId72"/>
    <p:sldId id="350" r:id="rId73"/>
    <p:sldId id="351" r:id="rId74"/>
    <p:sldId id="352" r:id="rId75"/>
    <p:sldId id="379"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4C13B5-6E7F-4BBD-B719-6368D27963C2}" type="datetimeFigureOut">
              <a:rPr lang="en-US" smtClean="0"/>
              <a:pPr/>
              <a:t>2/13/2019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776FDC-4671-497D-8161-FDB20B10C02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74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19E5C0-9AB7-4A50-8751-59F83C7DE950}" type="slidenum">
              <a:rPr lang="en-US" smtClean="0">
                <a:latin typeface="Arial" pitchFamily="34" charset="0"/>
              </a:rPr>
              <a:pPr/>
              <a:t>1</a:t>
            </a:fld>
            <a:endParaRPr lang="en-US">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Figure 8.4 shows an example of a two-level scheme typical for use with a 32-bit address. </a:t>
            </a:r>
          </a:p>
          <a:p>
            <a:endParaRPr lang="en-NZ"/>
          </a:p>
          <a:p>
            <a:r>
              <a:rPr lang="en-NZ"/>
              <a:t>If we assume byte-level addressing and 4-kbyte (2</a:t>
            </a:r>
            <a:r>
              <a:rPr lang="en-NZ" baseline="30000"/>
              <a:t>12</a:t>
            </a:r>
            <a:r>
              <a:rPr lang="en-NZ"/>
              <a:t>) pages, </a:t>
            </a:r>
          </a:p>
          <a:p>
            <a:pPr lvl="1">
              <a:buFontTx/>
              <a:buChar char="•"/>
            </a:pPr>
            <a:r>
              <a:rPr lang="en-NZ"/>
              <a:t> then the 4-Gbyte (2</a:t>
            </a:r>
            <a:r>
              <a:rPr lang="en-NZ" baseline="30000"/>
              <a:t>32</a:t>
            </a:r>
            <a:r>
              <a:rPr lang="en-NZ"/>
              <a:t>) virtual address space is composed of 220pages. </a:t>
            </a:r>
          </a:p>
          <a:p>
            <a:endParaRPr lang="en-NZ"/>
          </a:p>
          <a:p>
            <a:r>
              <a:rPr lang="en-NZ"/>
              <a:t>If each of these pages is mapped by a 4-byte page table entry (PTE), we can create a user page table composed of 2</a:t>
            </a:r>
            <a:r>
              <a:rPr lang="en-NZ" baseline="30000"/>
              <a:t>20 </a:t>
            </a:r>
            <a:r>
              <a:rPr lang="en-NZ"/>
              <a:t>PTEs requiring 4 Mbyte (2</a:t>
            </a:r>
            <a:r>
              <a:rPr lang="en-NZ" baseline="30000"/>
              <a:t>22 </a:t>
            </a:r>
            <a:r>
              <a:rPr lang="en-NZ"/>
              <a:t>) bytes.</a:t>
            </a:r>
          </a:p>
          <a:p>
            <a:endParaRPr lang="en-NZ"/>
          </a:p>
          <a:p>
            <a:r>
              <a:rPr lang="en-NZ"/>
              <a:t>This huge user page table, occupying 2</a:t>
            </a:r>
            <a:r>
              <a:rPr lang="en-NZ" baseline="30000"/>
              <a:t>10 </a:t>
            </a:r>
            <a:r>
              <a:rPr lang="en-NZ"/>
              <a:t>pages, can be kept in virtual memory and mapped by a root page table with 2</a:t>
            </a:r>
            <a:r>
              <a:rPr lang="en-NZ" baseline="30000"/>
              <a:t>10 </a:t>
            </a:r>
            <a:r>
              <a:rPr lang="en-NZ"/>
              <a:t>PTEs occupying</a:t>
            </a:r>
          </a:p>
          <a:p>
            <a:r>
              <a:rPr lang="en-NZ"/>
              <a:t>4 Kbyte (2</a:t>
            </a:r>
            <a:r>
              <a:rPr lang="en-NZ" baseline="30000"/>
              <a:t>12 </a:t>
            </a:r>
            <a:r>
              <a:rPr lang="en-NZ"/>
              <a:t>) of main memory. </a:t>
            </a:r>
            <a:endParaRPr lang="en-US"/>
          </a:p>
        </p:txBody>
      </p:sp>
      <p:sp>
        <p:nvSpPr>
          <p:cNvPr id="4" name="Slide Number Placeholder 3"/>
          <p:cNvSpPr>
            <a:spLocks noGrp="1"/>
          </p:cNvSpPr>
          <p:nvPr>
            <p:ph type="sldNum" sz="quarter" idx="5"/>
          </p:nvPr>
        </p:nvSpPr>
        <p:spPr/>
        <p:txBody>
          <a:bodyPr/>
          <a:lstStyle/>
          <a:p>
            <a:pPr>
              <a:defRPr/>
            </a:pPr>
            <a:fld id="{FD713BB6-4139-4775-B1B3-58EDD46719FF}" type="slidenum">
              <a:rPr lang="en-US" smtClean="0"/>
              <a:pPr>
                <a:defRPr/>
              </a:pPr>
              <a:t>17</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Figure 8.5 shows the steps involved in address translation for this scheme.</a:t>
            </a:r>
          </a:p>
          <a:p>
            <a:endParaRPr lang="en-NZ"/>
          </a:p>
          <a:p>
            <a:r>
              <a:rPr lang="en-NZ"/>
              <a:t>The root page always remains in main memory.</a:t>
            </a:r>
          </a:p>
          <a:p>
            <a:endParaRPr lang="en-NZ"/>
          </a:p>
          <a:p>
            <a:r>
              <a:rPr lang="en-NZ"/>
              <a:t>The first 10 bits of a virtual address are used to index into the root page to find a PTE for a page of the user page table. </a:t>
            </a:r>
          </a:p>
          <a:p>
            <a:pPr lvl="1">
              <a:buFontTx/>
              <a:buChar char="•"/>
            </a:pPr>
            <a:r>
              <a:rPr lang="en-NZ"/>
              <a:t> If that page is </a:t>
            </a:r>
            <a:r>
              <a:rPr lang="en-NZ" b="1"/>
              <a:t>not </a:t>
            </a:r>
            <a:r>
              <a:rPr lang="en-NZ"/>
              <a:t>in main memory, a page fault occurs.</a:t>
            </a:r>
          </a:p>
          <a:p>
            <a:pPr lvl="1">
              <a:buFontTx/>
              <a:buChar char="•"/>
            </a:pPr>
            <a:r>
              <a:rPr lang="en-NZ"/>
              <a:t> If that page </a:t>
            </a:r>
            <a:r>
              <a:rPr lang="en-NZ" b="1"/>
              <a:t>is </a:t>
            </a:r>
            <a:r>
              <a:rPr lang="en-NZ"/>
              <a:t>in main memory, then the next 10 bits of the virtual address index into the user PTE page to find the PTE for the page that is referenced by the virtual address.</a:t>
            </a:r>
            <a:endParaRPr lang="en-US"/>
          </a:p>
          <a:p>
            <a:endParaRPr lang="en-US"/>
          </a:p>
        </p:txBody>
      </p:sp>
      <p:sp>
        <p:nvSpPr>
          <p:cNvPr id="4" name="Slide Number Placeholder 3"/>
          <p:cNvSpPr>
            <a:spLocks noGrp="1"/>
          </p:cNvSpPr>
          <p:nvPr>
            <p:ph type="sldNum" sz="quarter" idx="5"/>
          </p:nvPr>
        </p:nvSpPr>
        <p:spPr/>
        <p:txBody>
          <a:bodyPr/>
          <a:lstStyle/>
          <a:p>
            <a:pPr>
              <a:defRPr/>
            </a:pPr>
            <a:fld id="{75ABA7D2-F824-4651-8E73-40D343A20F07}" type="slidenum">
              <a:rPr lang="en-US" smtClean="0"/>
              <a:pPr>
                <a:defRPr/>
              </a:pPr>
              <a:t>18</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Refer to previous description of the fields</a:t>
            </a:r>
          </a:p>
          <a:p>
            <a:endParaRPr lang="en-US"/>
          </a:p>
          <a:p>
            <a:r>
              <a:rPr lang="en-NZ"/>
              <a:t>In this example, the virtual address includes an </a:t>
            </a:r>
            <a:r>
              <a:rPr lang="en-NZ" i="1"/>
              <a:t>n</a:t>
            </a:r>
            <a:r>
              <a:rPr lang="en-NZ"/>
              <a:t>-bit page number, with </a:t>
            </a:r>
            <a:r>
              <a:rPr lang="en-NZ" i="1"/>
              <a:t>n</a:t>
            </a:r>
            <a:r>
              <a:rPr lang="en-NZ"/>
              <a:t> &gt; </a:t>
            </a:r>
            <a:r>
              <a:rPr lang="en-NZ" i="1"/>
              <a:t>m</a:t>
            </a:r>
            <a:r>
              <a:rPr lang="en-NZ"/>
              <a:t>.</a:t>
            </a:r>
          </a:p>
          <a:p>
            <a:endParaRPr lang="en-NZ"/>
          </a:p>
          <a:p>
            <a:r>
              <a:rPr lang="en-NZ"/>
              <a:t>The hash function maps the </a:t>
            </a:r>
            <a:r>
              <a:rPr lang="en-NZ" i="1"/>
              <a:t>n</a:t>
            </a:r>
            <a:r>
              <a:rPr lang="en-NZ"/>
              <a:t>-bit page number into an m-bit quantity, which is used to index into the inverted page table.</a:t>
            </a:r>
            <a:endParaRPr lang="en-US"/>
          </a:p>
        </p:txBody>
      </p:sp>
      <p:sp>
        <p:nvSpPr>
          <p:cNvPr id="4" name="Slide Number Placeholder 3"/>
          <p:cNvSpPr>
            <a:spLocks noGrp="1"/>
          </p:cNvSpPr>
          <p:nvPr>
            <p:ph type="sldNum" sz="quarter" idx="5"/>
          </p:nvPr>
        </p:nvSpPr>
        <p:spPr/>
        <p:txBody>
          <a:bodyPr/>
          <a:lstStyle/>
          <a:p>
            <a:pPr>
              <a:defRPr/>
            </a:pPr>
            <a:fld id="{405CF4E4-DA3A-4B46-9893-3047ADD565B5}" type="slidenum">
              <a:rPr lang="en-US" smtClean="0"/>
              <a:pPr>
                <a:defRPr/>
              </a:pPr>
              <a:t>22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This cache functions in the same way as a memory cache and contains those page table entries that have been most recently used.</a:t>
            </a:r>
            <a:endParaRPr lang="en-US"/>
          </a:p>
        </p:txBody>
      </p:sp>
      <p:sp>
        <p:nvSpPr>
          <p:cNvPr id="4" name="Slide Number Placeholder 3"/>
          <p:cNvSpPr>
            <a:spLocks noGrp="1"/>
          </p:cNvSpPr>
          <p:nvPr>
            <p:ph type="sldNum" sz="quarter" idx="5"/>
          </p:nvPr>
        </p:nvSpPr>
        <p:spPr/>
        <p:txBody>
          <a:bodyPr/>
          <a:lstStyle/>
          <a:p>
            <a:pPr>
              <a:defRPr/>
            </a:pPr>
            <a:fld id="{82BB6C83-C0C8-4DC9-BD0A-8F1F4D5F1489}" type="slidenum">
              <a:rPr lang="en-US" smtClean="0"/>
              <a:pPr>
                <a:defRPr/>
              </a:pPr>
              <a:t>23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BC82672C-0034-427A-89B6-50FF491EDC67}" type="slidenum">
              <a:rPr lang="en-US" smtClean="0"/>
              <a:pPr>
                <a:defRPr/>
              </a:pPr>
              <a:t>25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p:spPr>
      </p:sp>
      <p:sp>
        <p:nvSpPr>
          <p:cNvPr id="13517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The virtual memory mechanism must interact with the cache system (not the TLB cache, but the main memory cache)</a:t>
            </a:r>
          </a:p>
          <a:p>
            <a:endParaRPr lang="en-NZ" dirty="0"/>
          </a:p>
          <a:p>
            <a:r>
              <a:rPr lang="en-NZ" dirty="0"/>
              <a:t>A virtual address will generally be in the form of a page number, offset.</a:t>
            </a:r>
          </a:p>
          <a:p>
            <a:endParaRPr lang="en-NZ" dirty="0"/>
          </a:p>
          <a:p>
            <a:r>
              <a:rPr lang="en-NZ" dirty="0"/>
              <a:t>First, the memory system consults the TLB to see if the matching page table entry is present. </a:t>
            </a:r>
          </a:p>
          <a:p>
            <a:pPr>
              <a:buFontTx/>
              <a:buChar char="•"/>
            </a:pPr>
            <a:r>
              <a:rPr lang="en-NZ" dirty="0"/>
              <a:t> If </a:t>
            </a:r>
            <a:r>
              <a:rPr lang="en-NZ" b="1" dirty="0"/>
              <a:t>it is</a:t>
            </a:r>
            <a:r>
              <a:rPr lang="en-NZ" dirty="0"/>
              <a:t>, the real (physical) address is generated by combining the frame number with the offset. </a:t>
            </a:r>
          </a:p>
          <a:p>
            <a:pPr>
              <a:buFontTx/>
              <a:buChar char="•"/>
            </a:pPr>
            <a:endParaRPr lang="en-NZ" dirty="0"/>
          </a:p>
          <a:p>
            <a:pPr>
              <a:buFontTx/>
              <a:buChar char="•"/>
            </a:pPr>
            <a:r>
              <a:rPr lang="en-NZ" dirty="0"/>
              <a:t> If </a:t>
            </a:r>
            <a:r>
              <a:rPr lang="en-NZ" b="1" dirty="0"/>
              <a:t>not</a:t>
            </a:r>
            <a:r>
              <a:rPr lang="en-NZ" dirty="0"/>
              <a:t>, the entry is accessed from a page table. </a:t>
            </a:r>
          </a:p>
          <a:p>
            <a:pPr lvl="1">
              <a:buFontTx/>
              <a:buChar char="•"/>
            </a:pPr>
            <a:r>
              <a:rPr lang="en-NZ" dirty="0"/>
              <a:t> Once the real address is generated, which is in the form of a tag and a remainder, the cache is consulted to see if the block containing that word is present. </a:t>
            </a:r>
          </a:p>
          <a:p>
            <a:pPr lvl="2">
              <a:buFontTx/>
              <a:buChar char="•"/>
            </a:pPr>
            <a:r>
              <a:rPr lang="en-NZ" dirty="0"/>
              <a:t>If so, it is returned to the CPU. </a:t>
            </a:r>
          </a:p>
          <a:p>
            <a:pPr lvl="2">
              <a:buFontTx/>
              <a:buChar char="•"/>
            </a:pPr>
            <a:r>
              <a:rPr lang="en-NZ" dirty="0"/>
              <a:t>If not, the word is retrieved from main memory.</a:t>
            </a:r>
            <a:endParaRPr lang="en-US" dirty="0"/>
          </a:p>
        </p:txBody>
      </p:sp>
      <p:sp>
        <p:nvSpPr>
          <p:cNvPr id="4" name="Slide Number Placeholder 3"/>
          <p:cNvSpPr>
            <a:spLocks noGrp="1"/>
          </p:cNvSpPr>
          <p:nvPr>
            <p:ph type="sldNum" sz="quarter" idx="5"/>
          </p:nvPr>
        </p:nvSpPr>
        <p:spPr/>
        <p:txBody>
          <a:bodyPr/>
          <a:lstStyle/>
          <a:p>
            <a:pPr>
              <a:defRPr/>
            </a:pPr>
            <a:fld id="{D5AD387D-7B9A-4CE4-B99F-5D5A244A2973}" type="slidenum">
              <a:rPr lang="en-US" smtClean="0"/>
              <a:pPr>
                <a:defRPr/>
              </a:pPr>
              <a:t>28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This slide contrasts associative mapping with direct mapping </a:t>
            </a:r>
            <a:r>
              <a:rPr lang="en-NZ" dirty="0"/>
              <a:t>or indexing, used for lookup in the page table.</a:t>
            </a:r>
          </a:p>
          <a:p>
            <a:endParaRPr lang="en-NZ" dirty="0"/>
          </a:p>
          <a:p>
            <a:r>
              <a:rPr lang="en-NZ" dirty="0"/>
              <a:t>The design of the TLB also must consider the way in which entries are organized in the TLB and which entry to replace when a new entry is brought in.</a:t>
            </a:r>
          </a:p>
          <a:p>
            <a:pPr lvl="1"/>
            <a:r>
              <a:rPr lang="en-NZ" dirty="0"/>
              <a:t>These issues must be considered in any hardware cache design. </a:t>
            </a:r>
          </a:p>
          <a:p>
            <a:endParaRPr lang="en-US" dirty="0"/>
          </a:p>
        </p:txBody>
      </p:sp>
      <p:sp>
        <p:nvSpPr>
          <p:cNvPr id="4" name="Slide Number Placeholder 3"/>
          <p:cNvSpPr>
            <a:spLocks noGrp="1"/>
          </p:cNvSpPr>
          <p:nvPr>
            <p:ph type="sldNum" sz="quarter" idx="5"/>
          </p:nvPr>
        </p:nvSpPr>
        <p:spPr/>
        <p:txBody>
          <a:bodyPr/>
          <a:lstStyle/>
          <a:p>
            <a:pPr>
              <a:defRPr/>
            </a:pPr>
            <a:fld id="{5B83B87F-521B-451B-8180-65AA6618D419}" type="slidenum">
              <a:rPr lang="en-US" smtClean="0"/>
              <a:pPr>
                <a:defRPr/>
              </a:pPr>
              <a:t>31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p:spPr>
      </p:sp>
      <p:sp>
        <p:nvSpPr>
          <p:cNvPr id="13926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Much of this is explained on the previous slide</a:t>
            </a:r>
          </a:p>
          <a:p>
            <a:endParaRPr lang="en-NZ"/>
          </a:p>
          <a:p>
            <a:r>
              <a:rPr lang="en-NZ"/>
              <a:t>A further complication is that the page fault rate is also determined by the number of frames allocated to a process. </a:t>
            </a:r>
          </a:p>
          <a:p>
            <a:endParaRPr lang="en-NZ"/>
          </a:p>
          <a:p>
            <a:r>
              <a:rPr lang="en-NZ"/>
              <a:t>Figure 8.11b shows that, for a fixed page size, the fault rate drops as the number of pages maintained in main memory grows.</a:t>
            </a:r>
          </a:p>
          <a:p>
            <a:pPr lvl="1">
              <a:buFontTx/>
              <a:buChar char="•"/>
            </a:pPr>
            <a:r>
              <a:rPr lang="en-NZ"/>
              <a:t> Thus, a software policy (the amount of memory to allocate to each process) interacts with a hardware design decision (page size).</a:t>
            </a:r>
            <a:endParaRPr lang="en-US"/>
          </a:p>
          <a:p>
            <a:endParaRPr lang="en-US"/>
          </a:p>
        </p:txBody>
      </p:sp>
      <p:sp>
        <p:nvSpPr>
          <p:cNvPr id="4" name="Slide Number Placeholder 3"/>
          <p:cNvSpPr>
            <a:spLocks noGrp="1"/>
          </p:cNvSpPr>
          <p:nvPr>
            <p:ph type="sldNum" sz="quarter" idx="5"/>
          </p:nvPr>
        </p:nvSpPr>
        <p:spPr/>
        <p:txBody>
          <a:bodyPr/>
          <a:lstStyle/>
          <a:p>
            <a:pPr>
              <a:defRPr/>
            </a:pPr>
            <a:fld id="{7E7DB39B-3C6C-48F2-A4B0-91252170BCB7}" type="slidenum">
              <a:rPr lang="en-US" smtClean="0"/>
              <a:pPr>
                <a:defRPr/>
              </a:pPr>
              <a:t>33</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p:spPr>
      </p:sp>
      <p:sp>
        <p:nvSpPr>
          <p:cNvPr id="14029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Finally, the design issue of page size is related to the size of physical main memory and program size.</a:t>
            </a:r>
          </a:p>
          <a:p>
            <a:endParaRPr lang="en-NZ"/>
          </a:p>
          <a:p>
            <a:r>
              <a:rPr lang="en-NZ"/>
              <a:t>At the same time that main memory is getting larger, the address space used by applications is also growing. </a:t>
            </a:r>
          </a:p>
          <a:p>
            <a:endParaRPr lang="en-NZ"/>
          </a:p>
          <a:p>
            <a:r>
              <a:rPr lang="en-NZ"/>
              <a:t>The trend is most obvious on personal computers and workstations, where applications are becoming increasingly complex. </a:t>
            </a:r>
          </a:p>
          <a:p>
            <a:pPr lvl="1">
              <a:buFontTx/>
              <a:buChar char="•"/>
            </a:pPr>
            <a:r>
              <a:rPr lang="en-NZ"/>
              <a:t> Furthermore, contemporary programming techniques used in large pro grams tend to decrease the locality of references within a process</a:t>
            </a:r>
            <a:endParaRPr lang="en-US"/>
          </a:p>
        </p:txBody>
      </p:sp>
      <p:sp>
        <p:nvSpPr>
          <p:cNvPr id="4" name="Slide Number Placeholder 3"/>
          <p:cNvSpPr>
            <a:spLocks noGrp="1"/>
          </p:cNvSpPr>
          <p:nvPr>
            <p:ph type="sldNum" sz="quarter" idx="5"/>
          </p:nvPr>
        </p:nvSpPr>
        <p:spPr/>
        <p:txBody>
          <a:bodyPr/>
          <a:lstStyle/>
          <a:p>
            <a:pPr>
              <a:defRPr/>
            </a:pPr>
            <a:fld id="{6C593B76-77C1-477A-92F0-D01A1A2463DD}" type="slidenum">
              <a:rPr lang="en-US" smtClean="0"/>
              <a:pPr>
                <a:defRPr/>
              </a:pPr>
              <a:t>35</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NZ" dirty="0"/>
              <a:t>Reading a word from memory involves the translation of a virtual, or logical, address, consisting of segment number and offset, into a physical address, using a segment table. </a:t>
            </a:r>
          </a:p>
          <a:p>
            <a:pPr>
              <a:defRPr/>
            </a:pPr>
            <a:endParaRPr lang="en-NZ" dirty="0"/>
          </a:p>
          <a:p>
            <a:pPr>
              <a:buFont typeface="Arial" pitchFamily="34" charset="0"/>
              <a:buNone/>
              <a:defRPr/>
            </a:pPr>
            <a:r>
              <a:rPr lang="en-NZ" dirty="0"/>
              <a:t>We cannot expect to hold the segment table in registers because it is of variable length, depending on the size of the process</a:t>
            </a:r>
          </a:p>
          <a:p>
            <a:pPr lvl="1">
              <a:buFont typeface="Arial" pitchFamily="34" charset="0"/>
              <a:buChar char="•"/>
              <a:defRPr/>
            </a:pPr>
            <a:r>
              <a:rPr lang="en-NZ" dirty="0"/>
              <a:t> Instead, it must be in main memory to be accessed. </a:t>
            </a:r>
          </a:p>
          <a:p>
            <a:pPr lvl="1">
              <a:buFont typeface="Arial" pitchFamily="34" charset="0"/>
              <a:buChar char="•"/>
              <a:defRPr/>
            </a:pPr>
            <a:endParaRPr lang="en-NZ" dirty="0"/>
          </a:p>
          <a:p>
            <a:pPr>
              <a:buFont typeface="Arial" pitchFamily="34" charset="0"/>
              <a:buNone/>
              <a:defRPr/>
            </a:pPr>
            <a:r>
              <a:rPr lang="en-NZ" dirty="0"/>
              <a:t>This figure suggests a hardware implementation of this scheme (note similarity to Figure 8.3).</a:t>
            </a:r>
          </a:p>
          <a:p>
            <a:pPr>
              <a:buFont typeface="Arial" pitchFamily="34" charset="0"/>
              <a:buNone/>
              <a:defRPr/>
            </a:pPr>
            <a:endParaRPr lang="en-NZ" dirty="0"/>
          </a:p>
          <a:p>
            <a:pPr>
              <a:buFont typeface="Arial" pitchFamily="34" charset="0"/>
              <a:buNone/>
              <a:defRPr/>
            </a:pPr>
            <a:r>
              <a:rPr lang="en-NZ" dirty="0"/>
              <a:t>When a particular process is running, a register holds the starting address of the segment table for that process.</a:t>
            </a:r>
          </a:p>
          <a:p>
            <a:pPr lvl="1">
              <a:buFont typeface="Arial" pitchFamily="34" charset="0"/>
              <a:buChar char="•"/>
              <a:defRPr/>
            </a:pPr>
            <a:r>
              <a:rPr lang="en-NZ" dirty="0"/>
              <a:t>The segment number of a virtual address is used to index that table and look up the corresponding main memory address for the start of the segment.</a:t>
            </a:r>
          </a:p>
          <a:p>
            <a:pPr lvl="1">
              <a:buFont typeface="Arial" pitchFamily="34" charset="0"/>
              <a:buChar char="•"/>
              <a:defRPr/>
            </a:pPr>
            <a:r>
              <a:rPr lang="en-NZ" dirty="0"/>
              <a:t> This is added to the offset portion of the virtual address to produce the desired real address.</a:t>
            </a:r>
            <a:endParaRPr lang="en-US" dirty="0"/>
          </a:p>
        </p:txBody>
      </p:sp>
      <p:sp>
        <p:nvSpPr>
          <p:cNvPr id="4" name="Slide Number Placeholder 3"/>
          <p:cNvSpPr>
            <a:spLocks noGrp="1"/>
          </p:cNvSpPr>
          <p:nvPr>
            <p:ph type="sldNum" sz="quarter" idx="5"/>
          </p:nvPr>
        </p:nvSpPr>
        <p:spPr/>
        <p:txBody>
          <a:bodyPr/>
          <a:lstStyle/>
          <a:p>
            <a:pPr>
              <a:defRPr/>
            </a:pPr>
            <a:fld id="{D0708212-C112-46CD-8AEC-3ACDBA7B3B12}" type="slidenum">
              <a:rPr lang="en-US" smtClean="0"/>
              <a:pPr>
                <a:defRPr/>
              </a:pPr>
              <a:t>39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Memory management is a complex interrelationship between processor hardware and operating system software.</a:t>
            </a:r>
          </a:p>
          <a:p>
            <a:endParaRPr lang="en-NZ"/>
          </a:p>
          <a:p>
            <a:r>
              <a:rPr lang="en-NZ"/>
              <a:t>We focus first on the hardware aspect of virtual memory, looking at the use of paging, segmentation, and combined paging and segmentation.</a:t>
            </a:r>
          </a:p>
          <a:p>
            <a:endParaRPr lang="en-NZ"/>
          </a:p>
          <a:p>
            <a:r>
              <a:rPr lang="en-NZ"/>
              <a:t>Then we look at the issues involved in the design of a virtual memory facility in operating systems.</a:t>
            </a:r>
          </a:p>
          <a:p>
            <a:endParaRPr lang="en-US"/>
          </a:p>
        </p:txBody>
      </p:sp>
      <p:sp>
        <p:nvSpPr>
          <p:cNvPr id="4" name="Slide Number Placeholder 3"/>
          <p:cNvSpPr>
            <a:spLocks noGrp="1"/>
          </p:cNvSpPr>
          <p:nvPr>
            <p:ph type="sldNum" sz="quarter" idx="5"/>
          </p:nvPr>
        </p:nvSpPr>
        <p:spPr/>
        <p:txBody>
          <a:bodyPr/>
          <a:lstStyle/>
          <a:p>
            <a:pPr>
              <a:defRPr/>
            </a:pPr>
            <a:fld id="{48A10E5D-1D21-40AE-ADBA-FB67D677CD68}"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p:spPr>
      </p:sp>
      <p:sp>
        <p:nvSpPr>
          <p:cNvPr id="14643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This figure (8.2c) suggests the segment table entry and page table entry formats.</a:t>
            </a:r>
          </a:p>
          <a:p>
            <a:endParaRPr lang="en-NZ"/>
          </a:p>
          <a:p>
            <a:r>
              <a:rPr lang="en-NZ"/>
              <a:t>As before, the segment table entry contains the length of the segment.</a:t>
            </a:r>
          </a:p>
          <a:p>
            <a:endParaRPr lang="en-NZ"/>
          </a:p>
          <a:p>
            <a:r>
              <a:rPr lang="en-NZ"/>
              <a:t>It also contains a base field, which now refers to a page table.</a:t>
            </a:r>
          </a:p>
          <a:p>
            <a:pPr lvl="1">
              <a:buFontTx/>
              <a:buChar char="•"/>
            </a:pPr>
            <a:r>
              <a:rPr lang="en-NZ"/>
              <a:t> The present and modified bits are not needed because these matters are handled at the page level.</a:t>
            </a:r>
          </a:p>
          <a:p>
            <a:pPr lvl="1">
              <a:buFontTx/>
              <a:buChar char="•"/>
            </a:pPr>
            <a:r>
              <a:rPr lang="en-NZ"/>
              <a:t> Other control bits may be used, for purposes of sharing and protection.</a:t>
            </a:r>
          </a:p>
          <a:p>
            <a:pPr lvl="1">
              <a:buFontTx/>
              <a:buChar char="•"/>
            </a:pPr>
            <a:endParaRPr lang="en-NZ"/>
          </a:p>
          <a:p>
            <a:r>
              <a:rPr lang="en-NZ"/>
              <a:t>The page table entry is essentially the same as is used in a pure paging system. </a:t>
            </a:r>
          </a:p>
          <a:p>
            <a:pPr lvl="1">
              <a:buFontTx/>
              <a:buChar char="•"/>
            </a:pPr>
            <a:r>
              <a:rPr lang="en-NZ"/>
              <a:t> Each page number is mapped into a corresponding frame number if the page is present in main memory.</a:t>
            </a:r>
          </a:p>
          <a:p>
            <a:pPr lvl="1">
              <a:buFontTx/>
              <a:buChar char="•"/>
            </a:pPr>
            <a:r>
              <a:rPr lang="en-NZ"/>
              <a:t> The modified bit indicates whether this page needs to be written back out when the frame is allocated to another page.</a:t>
            </a:r>
          </a:p>
          <a:p>
            <a:pPr lvl="1">
              <a:buFontTx/>
              <a:buChar char="•"/>
            </a:pPr>
            <a:r>
              <a:rPr lang="en-NZ"/>
              <a:t> There may be other control bits dealing with protection or other aspects of memory management.</a:t>
            </a:r>
            <a:endParaRPr lang="en-US"/>
          </a:p>
        </p:txBody>
      </p:sp>
      <p:sp>
        <p:nvSpPr>
          <p:cNvPr id="4" name="Slide Number Placeholder 3"/>
          <p:cNvSpPr>
            <a:spLocks noGrp="1"/>
          </p:cNvSpPr>
          <p:nvPr>
            <p:ph type="sldNum" sz="quarter" idx="5"/>
          </p:nvPr>
        </p:nvSpPr>
        <p:spPr/>
        <p:txBody>
          <a:bodyPr/>
          <a:lstStyle/>
          <a:p>
            <a:pPr>
              <a:defRPr/>
            </a:pPr>
            <a:fld id="{E322879A-65E0-4BEE-97AA-083C7D201210}" type="slidenum">
              <a:rPr lang="en-US" smtClean="0"/>
              <a:pPr>
                <a:defRPr/>
              </a:pPr>
              <a:t>42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p:spPr>
      </p:sp>
      <p:sp>
        <p:nvSpPr>
          <p:cNvPr id="14745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This figure suggests a structure to support combined paging/segmentation (note similarity to Figure 8.5).</a:t>
            </a:r>
          </a:p>
          <a:p>
            <a:endParaRPr lang="en-NZ"/>
          </a:p>
          <a:p>
            <a:r>
              <a:rPr lang="en-NZ"/>
              <a:t>Associated with each process is a segment table and a number of page tables, one per process segment.</a:t>
            </a:r>
          </a:p>
          <a:p>
            <a:endParaRPr lang="en-NZ"/>
          </a:p>
          <a:p>
            <a:r>
              <a:rPr lang="en-NZ"/>
              <a:t>When a particular process is running, a register holds the starting address of the segment table for that process. </a:t>
            </a:r>
          </a:p>
          <a:p>
            <a:endParaRPr lang="en-NZ"/>
          </a:p>
          <a:p>
            <a:r>
              <a:rPr lang="en-NZ"/>
              <a:t>Presented with a virtual address, the processor uses the segment number portion to index into the process segment table to find the page table for that segment.</a:t>
            </a:r>
          </a:p>
          <a:p>
            <a:pPr lvl="1">
              <a:buFontTx/>
              <a:buChar char="•"/>
            </a:pPr>
            <a:r>
              <a:rPr lang="en-NZ"/>
              <a:t> Then the page number portion of the virtual address is used to index the page table and look up the corresponding frame number.</a:t>
            </a:r>
          </a:p>
          <a:p>
            <a:pPr lvl="1">
              <a:buFontTx/>
              <a:buChar char="•"/>
            </a:pPr>
            <a:r>
              <a:rPr lang="en-NZ"/>
              <a:t> This is combined with the offset portion of the virtual address to produce the desired real address.</a:t>
            </a:r>
            <a:endParaRPr lang="en-US"/>
          </a:p>
        </p:txBody>
      </p:sp>
      <p:sp>
        <p:nvSpPr>
          <p:cNvPr id="4" name="Slide Number Placeholder 3"/>
          <p:cNvSpPr>
            <a:spLocks noGrp="1"/>
          </p:cNvSpPr>
          <p:nvPr>
            <p:ph type="sldNum" sz="quarter" idx="5"/>
          </p:nvPr>
        </p:nvSpPr>
        <p:spPr/>
        <p:txBody>
          <a:bodyPr/>
          <a:lstStyle/>
          <a:p>
            <a:pPr>
              <a:defRPr/>
            </a:pPr>
            <a:fld id="{7B83C650-AACD-42AA-8F59-7716E498798E}" type="slidenum">
              <a:rPr lang="en-US" smtClean="0"/>
              <a:pPr>
                <a:defRPr/>
              </a:pPr>
              <a:t>44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Memory management is a complex interrelationship between processor hardware and operating system software.</a:t>
            </a:r>
          </a:p>
          <a:p>
            <a:endParaRPr lang="en-NZ"/>
          </a:p>
          <a:p>
            <a:r>
              <a:rPr lang="en-NZ"/>
              <a:t>We focus first on the hardware aspect of virtual memory, looking at the use of paging, segmentation, and combined paging and segmentation.</a:t>
            </a:r>
          </a:p>
          <a:p>
            <a:endParaRPr lang="en-NZ"/>
          </a:p>
          <a:p>
            <a:r>
              <a:rPr lang="en-NZ"/>
              <a:t>Then we look at the issues involved in the design of a virtual memory facility in operating systems.</a:t>
            </a:r>
          </a:p>
          <a:p>
            <a:endParaRPr lang="en-US"/>
          </a:p>
        </p:txBody>
      </p:sp>
      <p:sp>
        <p:nvSpPr>
          <p:cNvPr id="4" name="Slide Number Placeholder 3"/>
          <p:cNvSpPr>
            <a:spLocks noGrp="1"/>
          </p:cNvSpPr>
          <p:nvPr>
            <p:ph type="sldNum" sz="quarter" idx="5"/>
          </p:nvPr>
        </p:nvSpPr>
        <p:spPr/>
        <p:txBody>
          <a:bodyPr/>
          <a:lstStyle/>
          <a:p>
            <a:pPr>
              <a:defRPr/>
            </a:pPr>
            <a:fld id="{48A10E5D-1D21-40AE-ADBA-FB67D677CD68}" type="slidenum">
              <a:rPr lang="en-US" smtClean="0"/>
              <a:pPr>
                <a:defRPr/>
              </a:pPr>
              <a:t>47</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The fetch policy determines when a page should be brought into main memory. </a:t>
            </a:r>
          </a:p>
          <a:p>
            <a:endParaRPr lang="en-NZ" dirty="0"/>
          </a:p>
          <a:p>
            <a:r>
              <a:rPr lang="en-NZ" dirty="0"/>
              <a:t>The two common alternatives are demand paging and prepaging</a:t>
            </a:r>
          </a:p>
          <a:p>
            <a:endParaRPr lang="en-US" dirty="0"/>
          </a:p>
        </p:txBody>
      </p:sp>
      <p:sp>
        <p:nvSpPr>
          <p:cNvPr id="4" name="Slide Number Placeholder 3"/>
          <p:cNvSpPr>
            <a:spLocks noGrp="1"/>
          </p:cNvSpPr>
          <p:nvPr>
            <p:ph type="sldNum" sz="quarter" idx="5"/>
          </p:nvPr>
        </p:nvSpPr>
        <p:spPr/>
        <p:txBody>
          <a:bodyPr/>
          <a:lstStyle/>
          <a:p>
            <a:pPr>
              <a:defRPr/>
            </a:pPr>
            <a:fld id="{29DF68E7-D491-4B6A-A40F-63998B438154}" type="slidenum">
              <a:rPr lang="en-US" smtClean="0"/>
              <a:pPr>
                <a:defRPr/>
              </a:pPr>
              <a:t>49</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p:spPr>
      </p:sp>
      <p:sp>
        <p:nvSpPr>
          <p:cNvPr id="16589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The presence of an asterisk indicates that the corresponding use bit is equal to 1,</a:t>
            </a:r>
          </a:p>
          <a:p>
            <a:pPr lvl="1"/>
            <a:r>
              <a:rPr lang="en-NZ"/>
              <a:t>and the arrow indicates the current position of the pointer. </a:t>
            </a:r>
          </a:p>
          <a:p>
            <a:pPr lvl="1"/>
            <a:endParaRPr lang="en-NZ"/>
          </a:p>
          <a:p>
            <a:r>
              <a:rPr lang="en-NZ"/>
              <a:t>Note that the clock policy is adept at protecting frames 2 and 5 from replacement.</a:t>
            </a:r>
          </a:p>
        </p:txBody>
      </p:sp>
      <p:sp>
        <p:nvSpPr>
          <p:cNvPr id="4" name="Slide Number Placeholder 3"/>
          <p:cNvSpPr>
            <a:spLocks noGrp="1"/>
          </p:cNvSpPr>
          <p:nvPr>
            <p:ph type="sldNum" sz="quarter" idx="5"/>
          </p:nvPr>
        </p:nvSpPr>
        <p:spPr/>
        <p:txBody>
          <a:bodyPr/>
          <a:lstStyle/>
          <a:p>
            <a:pPr>
              <a:defRPr/>
            </a:pPr>
            <a:fld id="{E21876B7-AF15-4A61-A750-C679892B6FE0}" type="slidenum">
              <a:rPr lang="en-US" smtClean="0"/>
              <a:pPr>
                <a:defRPr/>
              </a:pPr>
              <a:t>60</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NZ" dirty="0"/>
              <a:t>Continued on next slide</a:t>
            </a:r>
          </a:p>
          <a:p>
            <a:pPr>
              <a:defRPr/>
            </a:pPr>
            <a:endParaRPr lang="en-NZ" dirty="0"/>
          </a:p>
          <a:p>
            <a:pPr>
              <a:defRPr/>
            </a:pPr>
            <a:r>
              <a:rPr lang="en-NZ" dirty="0"/>
              <a:t>This figure (8.16) provides an example of the simple clock policy mechanism.</a:t>
            </a:r>
          </a:p>
          <a:p>
            <a:pPr>
              <a:defRPr/>
            </a:pPr>
            <a:endParaRPr lang="en-NZ" dirty="0"/>
          </a:p>
          <a:p>
            <a:pPr>
              <a:defRPr/>
            </a:pPr>
            <a:r>
              <a:rPr lang="en-NZ" dirty="0"/>
              <a:t>A circular buffer of </a:t>
            </a:r>
            <a:r>
              <a:rPr lang="en-NZ" i="1" dirty="0"/>
              <a:t>n</a:t>
            </a:r>
            <a:r>
              <a:rPr lang="en-NZ" dirty="0"/>
              <a:t> main memory frames is available for page replacement. </a:t>
            </a:r>
          </a:p>
          <a:p>
            <a:pPr>
              <a:defRPr/>
            </a:pPr>
            <a:endParaRPr lang="en-NZ" dirty="0"/>
          </a:p>
          <a:p>
            <a:pPr>
              <a:defRPr/>
            </a:pPr>
            <a:r>
              <a:rPr lang="en-NZ" dirty="0"/>
              <a:t>Just prior to the replacement of a page from the buffer with incoming page 727, </a:t>
            </a:r>
          </a:p>
          <a:p>
            <a:pPr lvl="1">
              <a:buFont typeface="Arial" pitchFamily="34" charset="0"/>
              <a:buChar char="•"/>
              <a:defRPr/>
            </a:pPr>
            <a:r>
              <a:rPr lang="en-NZ" dirty="0"/>
              <a:t> the next frame pointer points at frame 2, which contains page 45.</a:t>
            </a:r>
          </a:p>
          <a:p>
            <a:pPr>
              <a:buFont typeface="Arial" pitchFamily="34" charset="0"/>
              <a:buNone/>
              <a:defRPr/>
            </a:pPr>
            <a:endParaRPr lang="en-NZ" dirty="0"/>
          </a:p>
          <a:p>
            <a:pPr>
              <a:buFont typeface="Arial" pitchFamily="34" charset="0"/>
              <a:buNone/>
              <a:defRPr/>
            </a:pPr>
            <a:r>
              <a:rPr lang="en-NZ" dirty="0"/>
              <a:t>The clock policy is now executed.</a:t>
            </a:r>
          </a:p>
          <a:p>
            <a:pPr lvl="1">
              <a:buFont typeface="Arial" pitchFamily="34" charset="0"/>
              <a:buChar char="•"/>
              <a:defRPr/>
            </a:pPr>
            <a:r>
              <a:rPr lang="en-NZ" dirty="0"/>
              <a:t> Because the use bit for page 45 in frame 2 is equal to 1, this page is not replaced.</a:t>
            </a:r>
          </a:p>
          <a:p>
            <a:pPr lvl="1">
              <a:buFont typeface="Arial" pitchFamily="34" charset="0"/>
              <a:buChar char="•"/>
              <a:defRPr/>
            </a:pPr>
            <a:r>
              <a:rPr lang="en-NZ" dirty="0"/>
              <a:t> Instead, the use bit is set to zero and the pointer advances. </a:t>
            </a:r>
          </a:p>
          <a:p>
            <a:pPr lvl="1">
              <a:buFont typeface="Arial" pitchFamily="34" charset="0"/>
              <a:buChar char="•"/>
              <a:defRPr/>
            </a:pPr>
            <a:r>
              <a:rPr lang="en-NZ" dirty="0"/>
              <a:t> Similarly, page 191 in frame 3 is not replaced; its use bit is set to zero and the pointer advances. </a:t>
            </a:r>
          </a:p>
          <a:p>
            <a:pPr lvl="1">
              <a:buFont typeface="Arial" pitchFamily="34" charset="0"/>
              <a:buChar char="•"/>
              <a:defRPr/>
            </a:pPr>
            <a:r>
              <a:rPr lang="en-NZ" dirty="0"/>
              <a:t> In the next frame, frame 4, the use bit is set to 0.Therefore, page 556 is replaced with page 727.</a:t>
            </a:r>
          </a:p>
          <a:p>
            <a:pPr lvl="1">
              <a:buFont typeface="Arial" pitchFamily="34" charset="0"/>
              <a:buChar char="•"/>
              <a:defRPr/>
            </a:pPr>
            <a:r>
              <a:rPr lang="en-NZ" dirty="0"/>
              <a:t>The use bit is set to 1 for this frame and the pointer advances to frame 5, completing the page replacement procedure.</a:t>
            </a:r>
            <a:endParaRPr lang="en-US" dirty="0"/>
          </a:p>
        </p:txBody>
      </p:sp>
      <p:sp>
        <p:nvSpPr>
          <p:cNvPr id="4" name="Slide Number Placeholder 3"/>
          <p:cNvSpPr>
            <a:spLocks noGrp="1"/>
          </p:cNvSpPr>
          <p:nvPr>
            <p:ph type="sldNum" sz="quarter" idx="5"/>
          </p:nvPr>
        </p:nvSpPr>
        <p:spPr/>
        <p:txBody>
          <a:bodyPr/>
          <a:lstStyle/>
          <a:p>
            <a:pPr>
              <a:defRPr/>
            </a:pPr>
            <a:fld id="{A807CDAE-CBD6-43F1-9066-7CFBAC0BAB94}" type="slidenum">
              <a:rPr lang="en-US" smtClean="0"/>
              <a:pPr>
                <a:defRPr/>
              </a:pPr>
              <a:t>61</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endParaRPr lang="en-NZ" dirty="0"/>
          </a:p>
        </p:txBody>
      </p:sp>
      <p:sp>
        <p:nvSpPr>
          <p:cNvPr id="4" name="Slide Number Placeholder 3"/>
          <p:cNvSpPr>
            <a:spLocks noGrp="1"/>
          </p:cNvSpPr>
          <p:nvPr>
            <p:ph type="sldNum" sz="quarter" idx="5"/>
          </p:nvPr>
        </p:nvSpPr>
        <p:spPr/>
        <p:txBody>
          <a:bodyPr/>
          <a:lstStyle/>
          <a:p>
            <a:pPr>
              <a:defRPr/>
            </a:pPr>
            <a:fld id="{E3C3B04A-6D85-4C3B-A824-A9DF0BD15FCA}" type="slidenum">
              <a:rPr lang="en-US" smtClean="0"/>
              <a:pPr>
                <a:defRPr/>
              </a:pPr>
              <a:t>64</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NZ" dirty="0"/>
              <a:t>Figure 8.17 shows the results of an experiment reported in, which compares the four algorithms that we have been discussing; </a:t>
            </a:r>
          </a:p>
          <a:p>
            <a:pPr>
              <a:defRPr/>
            </a:pPr>
            <a:endParaRPr lang="en-NZ" dirty="0"/>
          </a:p>
          <a:p>
            <a:pPr>
              <a:defRPr/>
            </a:pPr>
            <a:r>
              <a:rPr lang="en-NZ" dirty="0"/>
              <a:t>It is assumed that the number of page frames assigned to a process is fixed.</a:t>
            </a:r>
          </a:p>
          <a:p>
            <a:pPr>
              <a:defRPr/>
            </a:pPr>
            <a:endParaRPr lang="en-NZ" dirty="0"/>
          </a:p>
          <a:p>
            <a:pPr>
              <a:defRPr/>
            </a:pPr>
            <a:r>
              <a:rPr lang="en-NZ" dirty="0"/>
              <a:t>The results are based on the execution of 0.25 x 10</a:t>
            </a:r>
            <a:r>
              <a:rPr lang="en-NZ" baseline="30000" dirty="0"/>
              <a:t>6 </a:t>
            </a:r>
            <a:r>
              <a:rPr lang="en-NZ" dirty="0"/>
              <a:t>references in a FORTRAN program, using a page size of 256 words.</a:t>
            </a:r>
          </a:p>
          <a:p>
            <a:pPr>
              <a:defRPr/>
            </a:pPr>
            <a:endParaRPr lang="en-NZ" dirty="0"/>
          </a:p>
          <a:p>
            <a:pPr>
              <a:defRPr/>
            </a:pPr>
            <a:r>
              <a:rPr lang="en-NZ" dirty="0"/>
              <a:t>Baer ran the experiment with frame allocations of 6, 8, 10, 12, and 14 frames.</a:t>
            </a:r>
          </a:p>
          <a:p>
            <a:pPr>
              <a:defRPr/>
            </a:pPr>
            <a:endParaRPr lang="en-NZ" dirty="0"/>
          </a:p>
          <a:p>
            <a:pPr>
              <a:defRPr/>
            </a:pPr>
            <a:r>
              <a:rPr lang="en-NZ" dirty="0"/>
              <a:t>The differences among the four policies are most striking at small allocations, with FIFO being over a factor of 2 worse than optimal.</a:t>
            </a:r>
          </a:p>
          <a:p>
            <a:pPr>
              <a:defRPr/>
            </a:pPr>
            <a:endParaRPr lang="en-NZ" dirty="0"/>
          </a:p>
          <a:p>
            <a:pPr>
              <a:defRPr/>
            </a:pPr>
            <a:r>
              <a:rPr lang="en-NZ" dirty="0"/>
              <a:t>All four curves have the same shape as the idealized behavior shown in Figure 8.11b. </a:t>
            </a:r>
          </a:p>
          <a:p>
            <a:pPr>
              <a:defRPr/>
            </a:pPr>
            <a:endParaRPr lang="en-NZ" dirty="0"/>
          </a:p>
          <a:p>
            <a:pPr>
              <a:defRPr/>
            </a:pPr>
            <a:r>
              <a:rPr lang="en-NZ" dirty="0"/>
              <a:t>In order to run efficiently, we would like to be to the right of the knee of the curve (with a small page fault rate) while at the same time keeping a</a:t>
            </a:r>
          </a:p>
          <a:p>
            <a:pPr>
              <a:defRPr/>
            </a:pPr>
            <a:r>
              <a:rPr lang="en-NZ" dirty="0"/>
              <a:t>small frame allocation (to the left of the knee of the curve).</a:t>
            </a:r>
          </a:p>
          <a:p>
            <a:pPr>
              <a:defRPr/>
            </a:pPr>
            <a:endParaRPr lang="en-NZ" dirty="0"/>
          </a:p>
          <a:p>
            <a:pPr>
              <a:defRPr/>
            </a:pPr>
            <a:r>
              <a:rPr lang="en-NZ" dirty="0"/>
              <a:t>These two constraints indicate that a desirable mode of operation would be at the knee of the curve.</a:t>
            </a:r>
            <a:endParaRPr lang="en-US" dirty="0"/>
          </a:p>
        </p:txBody>
      </p:sp>
      <p:sp>
        <p:nvSpPr>
          <p:cNvPr id="4" name="Slide Number Placeholder 3"/>
          <p:cNvSpPr>
            <a:spLocks noGrp="1"/>
          </p:cNvSpPr>
          <p:nvPr>
            <p:ph type="sldNum" sz="quarter" idx="5"/>
          </p:nvPr>
        </p:nvSpPr>
        <p:spPr/>
        <p:txBody>
          <a:bodyPr/>
          <a:lstStyle/>
          <a:p>
            <a:pPr>
              <a:defRPr/>
            </a:pPr>
            <a:fld id="{0B969308-3514-4589-963A-CE2B47CE9DB8}" type="slidenum">
              <a:rPr lang="en-US" smtClean="0"/>
              <a:pPr>
                <a:defRPr/>
              </a:pPr>
              <a:t>65</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p:spPr>
      </p:sp>
      <p:sp>
        <p:nvSpPr>
          <p:cNvPr id="18432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As the multiprogramming level increases from a small value, one would expect to see processor utilization rise, because there is less chance that all resident processes are blocked.</a:t>
            </a:r>
          </a:p>
          <a:p>
            <a:endParaRPr lang="en-NZ"/>
          </a:p>
          <a:p>
            <a:r>
              <a:rPr lang="en-NZ"/>
              <a:t>However, a point is reached at which the average resident set is inadequate.</a:t>
            </a:r>
          </a:p>
          <a:p>
            <a:pPr lvl="1">
              <a:buFontTx/>
              <a:buChar char="•"/>
            </a:pPr>
            <a:r>
              <a:rPr lang="en-NZ"/>
              <a:t> At this point, the number of page faults rises dramatically, and processor utilization collapses.</a:t>
            </a:r>
            <a:endParaRPr lang="en-US"/>
          </a:p>
        </p:txBody>
      </p:sp>
      <p:sp>
        <p:nvSpPr>
          <p:cNvPr id="4" name="Slide Number Placeholder 3"/>
          <p:cNvSpPr>
            <a:spLocks noGrp="1"/>
          </p:cNvSpPr>
          <p:nvPr>
            <p:ph type="sldNum" sz="quarter" idx="5"/>
          </p:nvPr>
        </p:nvSpPr>
        <p:spPr/>
        <p:txBody>
          <a:bodyPr/>
          <a:lstStyle/>
          <a:p>
            <a:pPr>
              <a:defRPr/>
            </a:pPr>
            <a:fld id="{4510B9F9-B2C9-4AF3-8297-6CBB24FF9DE7}" type="slidenum">
              <a:rPr lang="en-US" smtClean="0"/>
              <a:pPr>
                <a:defRPr/>
              </a:pPr>
              <a:t>74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Some key terms related to virtual memory.</a:t>
            </a:r>
          </a:p>
          <a:p>
            <a:endParaRPr lang="en-NZ"/>
          </a:p>
          <a:p>
            <a:endParaRPr lang="en-NZ"/>
          </a:p>
        </p:txBody>
      </p:sp>
      <p:sp>
        <p:nvSpPr>
          <p:cNvPr id="4" name="Slide Number Placeholder 3"/>
          <p:cNvSpPr>
            <a:spLocks noGrp="1"/>
          </p:cNvSpPr>
          <p:nvPr>
            <p:ph type="sldNum" sz="quarter" idx="5"/>
          </p:nvPr>
        </p:nvSpPr>
        <p:spPr/>
        <p:txBody>
          <a:bodyPr/>
          <a:lstStyle/>
          <a:p>
            <a:pPr>
              <a:defRPr/>
            </a:pPr>
            <a:fld id="{FE3C3A3B-C834-494E-9E9C-356DDA2F8FF3}"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Refer to table 8.2 in the book for a comparison of the </a:t>
            </a:r>
            <a:r>
              <a:rPr lang="en-NZ"/>
              <a:t>characteristics of paging and segmentation, with and without the use of virtual</a:t>
            </a:r>
          </a:p>
          <a:p>
            <a:r>
              <a:rPr lang="en-NZ"/>
              <a:t>memory.</a:t>
            </a:r>
            <a:endParaRPr lang="en-US"/>
          </a:p>
        </p:txBody>
      </p:sp>
      <p:sp>
        <p:nvSpPr>
          <p:cNvPr id="4" name="Slide Number Placeholder 3"/>
          <p:cNvSpPr>
            <a:spLocks noGrp="1"/>
          </p:cNvSpPr>
          <p:nvPr>
            <p:ph type="sldNum" sz="quarter" idx="5"/>
          </p:nvPr>
        </p:nvSpPr>
        <p:spPr/>
        <p:txBody>
          <a:bodyPr/>
          <a:lstStyle/>
          <a:p>
            <a:pPr>
              <a:defRPr/>
            </a:pPr>
            <a:fld id="{66A13A44-F24E-4B81-B6DD-0AF688FAF702}" type="slidenum">
              <a:rPr lang="en-US" smtClean="0"/>
              <a:pPr>
                <a:defRPr/>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The principle of locality states that program and data references within a process tend to cluster.</a:t>
            </a:r>
          </a:p>
          <a:p>
            <a:pPr lvl="1"/>
            <a:r>
              <a:rPr lang="en-NZ"/>
              <a:t>Hence, the assumption that only a few pieces of a process will be needed over a short period of time is valid.</a:t>
            </a:r>
          </a:p>
          <a:p>
            <a:endParaRPr lang="en-NZ"/>
          </a:p>
          <a:p>
            <a:r>
              <a:rPr lang="en-NZ"/>
              <a:t>Also, it should be possible to make intelligent guesses about which pieces of a process will be needed in the near future, which avoids</a:t>
            </a:r>
          </a:p>
          <a:p>
            <a:r>
              <a:rPr lang="en-NZ"/>
              <a:t>thrashing.</a:t>
            </a:r>
          </a:p>
          <a:p>
            <a:endParaRPr lang="en-NZ"/>
          </a:p>
          <a:p>
            <a:r>
              <a:rPr lang="en-NZ"/>
              <a:t>One way to confirm the principle of locality is to look at the performance of processes in a virtual memory environment. </a:t>
            </a:r>
          </a:p>
        </p:txBody>
      </p:sp>
      <p:sp>
        <p:nvSpPr>
          <p:cNvPr id="4" name="Slide Number Placeholder 3"/>
          <p:cNvSpPr>
            <a:spLocks noGrp="1"/>
          </p:cNvSpPr>
          <p:nvPr>
            <p:ph type="sldNum" sz="quarter" idx="5"/>
          </p:nvPr>
        </p:nvSpPr>
        <p:spPr/>
        <p:txBody>
          <a:bodyPr/>
          <a:lstStyle/>
          <a:p>
            <a:pPr>
              <a:defRPr/>
            </a:pPr>
            <a:fld id="{D1E16397-BD84-4FF6-B11C-2783341A67C3}" type="slidenum">
              <a:rPr lang="en-US" smtClean="0"/>
              <a:pPr>
                <a:defRPr/>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Give a brief description of this figure to the students – the detail probably not be clear in the presentation, but it is the overall clustering that is important and interesting</a:t>
            </a:r>
          </a:p>
          <a:p>
            <a:endParaRPr lang="en-NZ" dirty="0"/>
          </a:p>
          <a:p>
            <a:r>
              <a:rPr lang="en-NZ" dirty="0"/>
              <a:t>Figure 8.1 is a rather famous diagram that dramatically illustrates the principle of locality [HATF72]. </a:t>
            </a:r>
          </a:p>
          <a:p>
            <a:endParaRPr lang="en-NZ" dirty="0"/>
          </a:p>
          <a:p>
            <a:endParaRPr lang="en-NZ" dirty="0"/>
          </a:p>
          <a:p>
            <a:r>
              <a:rPr lang="en-NZ" dirty="0"/>
              <a:t>Note that during the lifetime of the process, references are confined to a subset of pages.</a:t>
            </a:r>
            <a:endParaRPr lang="en-US" dirty="0"/>
          </a:p>
          <a:p>
            <a:endParaRPr lang="en-NZ" dirty="0"/>
          </a:p>
        </p:txBody>
      </p:sp>
      <p:sp>
        <p:nvSpPr>
          <p:cNvPr id="4" name="Slide Number Placeholder 3"/>
          <p:cNvSpPr>
            <a:spLocks noGrp="1"/>
          </p:cNvSpPr>
          <p:nvPr>
            <p:ph type="sldNum" sz="quarter" idx="5"/>
          </p:nvPr>
        </p:nvSpPr>
        <p:spPr/>
        <p:txBody>
          <a:bodyPr/>
          <a:lstStyle/>
          <a:p>
            <a:pPr>
              <a:defRPr/>
            </a:pPr>
            <a:fld id="{64D64913-B736-4100-8DB8-2468F477714F}" type="slidenum">
              <a:rPr lang="en-US" smtClean="0"/>
              <a:pPr>
                <a:defRPr/>
              </a:pPr>
              <a:t>10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This is a repeat of the notes on the previous slide</a:t>
            </a:r>
          </a:p>
          <a:p>
            <a:endParaRPr lang="en-NZ"/>
          </a:p>
          <a:p>
            <a:r>
              <a:rPr lang="en-NZ"/>
              <a:t>It is typical to associate a unique page table with each process. </a:t>
            </a:r>
            <a:r>
              <a:rPr lang="en-NZ" b="1"/>
              <a:t>(Figure 8.2a – this slide). </a:t>
            </a:r>
          </a:p>
          <a:p>
            <a:pPr lvl="1">
              <a:buFontTx/>
              <a:buChar char="•"/>
            </a:pPr>
            <a:r>
              <a:rPr lang="en-NZ"/>
              <a:t> A bit is needed in each page table entry to indicate whether the corresponding page is present (P) in main memory or not.</a:t>
            </a:r>
          </a:p>
          <a:p>
            <a:pPr lvl="1">
              <a:buFontTx/>
              <a:buChar char="•"/>
            </a:pPr>
            <a:r>
              <a:rPr lang="en-NZ"/>
              <a:t> If the bit indicates that the page is in memory, then the entry also includes the frame number of that page.</a:t>
            </a:r>
          </a:p>
          <a:p>
            <a:pPr lvl="1">
              <a:buFontTx/>
              <a:buChar char="•"/>
            </a:pPr>
            <a:r>
              <a:rPr lang="en-NZ"/>
              <a:t> The page table entry includes a modify (M) bit, indicating whether the contents of the corresponding page have been altered since the page was last loaded</a:t>
            </a:r>
            <a:endParaRPr lang="en-US"/>
          </a:p>
          <a:p>
            <a:endParaRPr lang="en-US"/>
          </a:p>
        </p:txBody>
      </p:sp>
      <p:sp>
        <p:nvSpPr>
          <p:cNvPr id="4" name="Slide Number Placeholder 3"/>
          <p:cNvSpPr>
            <a:spLocks noGrp="1"/>
          </p:cNvSpPr>
          <p:nvPr>
            <p:ph type="sldNum" sz="quarter" idx="5"/>
          </p:nvPr>
        </p:nvSpPr>
        <p:spPr/>
        <p:txBody>
          <a:bodyPr/>
          <a:lstStyle/>
          <a:p>
            <a:pPr>
              <a:defRPr/>
            </a:pPr>
            <a:fld id="{40771196-5A78-4E16-A51C-CD21DFFF9E0B}" type="slidenum">
              <a:rPr lang="en-US" smtClean="0"/>
              <a:pPr>
                <a:defRPr/>
              </a:pPr>
              <a:t>13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NZ" dirty="0"/>
              <a:t>The basic mechanism for reading a word from memory involves using a page table to translate a virtual/logical address, </a:t>
            </a:r>
          </a:p>
          <a:p>
            <a:pPr lvl="1">
              <a:defRPr/>
            </a:pPr>
            <a:r>
              <a:rPr lang="en-NZ" dirty="0"/>
              <a:t>consisting of page number and offset, </a:t>
            </a:r>
          </a:p>
          <a:p>
            <a:pPr lvl="1">
              <a:defRPr/>
            </a:pPr>
            <a:endParaRPr lang="en-NZ" dirty="0"/>
          </a:p>
          <a:p>
            <a:pPr>
              <a:defRPr/>
            </a:pPr>
            <a:r>
              <a:rPr lang="en-NZ" dirty="0"/>
              <a:t>Into a physical address, </a:t>
            </a:r>
          </a:p>
          <a:p>
            <a:pPr lvl="1">
              <a:defRPr/>
            </a:pPr>
            <a:r>
              <a:rPr lang="en-NZ" dirty="0"/>
              <a:t>consisting of frame number and offset, </a:t>
            </a:r>
          </a:p>
          <a:p>
            <a:pPr lvl="1">
              <a:defRPr/>
            </a:pPr>
            <a:endParaRPr lang="en-NZ" dirty="0"/>
          </a:p>
          <a:p>
            <a:pPr>
              <a:defRPr/>
            </a:pPr>
            <a:r>
              <a:rPr lang="en-NZ" dirty="0"/>
              <a:t>Because the page table is of variable length, depending on the size of the process, we cannot expect to hold it in registers.</a:t>
            </a:r>
          </a:p>
          <a:p>
            <a:pPr lvl="1">
              <a:defRPr/>
            </a:pPr>
            <a:r>
              <a:rPr lang="en-NZ" dirty="0"/>
              <a:t>Instead, it must be in main memory to be accessed.</a:t>
            </a:r>
          </a:p>
          <a:p>
            <a:pPr lvl="1">
              <a:defRPr/>
            </a:pPr>
            <a:endParaRPr lang="en-NZ" dirty="0"/>
          </a:p>
          <a:p>
            <a:pPr>
              <a:defRPr/>
            </a:pPr>
            <a:r>
              <a:rPr lang="en-NZ" dirty="0"/>
              <a:t>Figure 8.3 suggests a hardware implementation.</a:t>
            </a:r>
          </a:p>
          <a:p>
            <a:pPr>
              <a:defRPr/>
            </a:pPr>
            <a:endParaRPr lang="en-NZ" dirty="0"/>
          </a:p>
          <a:p>
            <a:pPr>
              <a:defRPr/>
            </a:pPr>
            <a:r>
              <a:rPr lang="en-NZ" dirty="0"/>
              <a:t>When a particular process is running, a register holds the starting address of the page table for that process.</a:t>
            </a:r>
          </a:p>
          <a:p>
            <a:pPr lvl="1">
              <a:buFont typeface="Arial" pitchFamily="34" charset="0"/>
              <a:buChar char="•"/>
              <a:defRPr/>
            </a:pPr>
            <a:r>
              <a:rPr lang="en-NZ" dirty="0"/>
              <a:t> The page number of a virtual address is used to index that table and look up the corresponding frame number.</a:t>
            </a:r>
          </a:p>
          <a:p>
            <a:pPr lvl="1">
              <a:buFont typeface="Arial" pitchFamily="34" charset="0"/>
              <a:buChar char="•"/>
              <a:defRPr/>
            </a:pPr>
            <a:r>
              <a:rPr lang="en-NZ" dirty="0"/>
              <a:t> This is combined with the offset portion of the virtual address to produce the desired real address. </a:t>
            </a:r>
          </a:p>
          <a:p>
            <a:pPr>
              <a:buFont typeface="Arial" pitchFamily="34" charset="0"/>
              <a:buNone/>
              <a:defRPr/>
            </a:pPr>
            <a:endParaRPr lang="en-NZ" dirty="0"/>
          </a:p>
          <a:p>
            <a:pPr>
              <a:buFont typeface="Arial" pitchFamily="34" charset="0"/>
              <a:buNone/>
              <a:defRPr/>
            </a:pPr>
            <a:r>
              <a:rPr lang="en-NZ" dirty="0"/>
              <a:t>Typically, the page number field is longer than the frame number field (n &gt; m).</a:t>
            </a:r>
            <a:endParaRPr lang="en-US" dirty="0"/>
          </a:p>
        </p:txBody>
      </p:sp>
      <p:sp>
        <p:nvSpPr>
          <p:cNvPr id="4" name="Slide Number Placeholder 3"/>
          <p:cNvSpPr>
            <a:spLocks noGrp="1"/>
          </p:cNvSpPr>
          <p:nvPr>
            <p:ph type="sldNum" sz="quarter" idx="5"/>
          </p:nvPr>
        </p:nvSpPr>
        <p:spPr/>
        <p:txBody>
          <a:bodyPr/>
          <a:lstStyle/>
          <a:p>
            <a:pPr>
              <a:defRPr/>
            </a:pPr>
            <a:fld id="{3E2CC355-61F9-4A8D-838E-00E8ECC144F0}" type="slidenum">
              <a:rPr lang="en-US" smtClean="0"/>
              <a:pPr>
                <a:defRPr/>
              </a:pPr>
              <a:t>14</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034E17B6-EB19-4D45-A79F-F51916923466}" type="slidenum">
              <a:rPr lang="en-US" smtClean="0"/>
              <a:pPr>
                <a:defRPr/>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2/13/2019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ubtitle 4"/>
          <p:cNvSpPr txBox="1">
            <a:spLocks/>
          </p:cNvSpPr>
          <p:nvPr/>
        </p:nvSpPr>
        <p:spPr bwMode="auto">
          <a:xfrm>
            <a:off x="152400" y="76200"/>
            <a:ext cx="8763000" cy="2133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buFont typeface="Arial" pitchFamily="34" charset="0"/>
              <a:buNone/>
            </a:pPr>
            <a:endParaRPr lang="en-US" sz="2800" b="1" dirty="0"/>
          </a:p>
          <a:p>
            <a:pPr algn="ctr" eaLnBrk="1" hangingPunct="1">
              <a:buFont typeface="Arial" pitchFamily="34" charset="0"/>
              <a:buNone/>
            </a:pPr>
            <a:r>
              <a:rPr lang="en-US" sz="2800" b="1" dirty="0"/>
              <a:t>Ch.8</a:t>
            </a:r>
          </a:p>
          <a:p>
            <a:pPr algn="ctr" eaLnBrk="1" hangingPunct="1">
              <a:buFont typeface="Arial" pitchFamily="34" charset="0"/>
              <a:buNone/>
            </a:pPr>
            <a:r>
              <a:rPr lang="en-US" sz="2800" b="1" dirty="0"/>
              <a:t>VIRTUAL Memory </a:t>
            </a:r>
          </a:p>
        </p:txBody>
      </p:sp>
      <p:sp>
        <p:nvSpPr>
          <p:cNvPr id="6" name="Subtitle 5"/>
          <p:cNvSpPr txBox="1">
            <a:spLocks/>
          </p:cNvSpPr>
          <p:nvPr/>
        </p:nvSpPr>
        <p:spPr bwMode="auto">
          <a:xfrm>
            <a:off x="3114692" y="2590776"/>
            <a:ext cx="5800708" cy="342902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0" hangingPunct="0">
              <a:spcBef>
                <a:spcPct val="20000"/>
              </a:spcBef>
              <a:buFont typeface="Arial" charset="0"/>
              <a:buNone/>
              <a:defRPr/>
            </a:pPr>
            <a:r>
              <a:rPr lang="en-US" sz="3200" b="1" dirty="0">
                <a:solidFill>
                  <a:schemeClr val="tx2"/>
                </a:solidFill>
                <a:effectLst>
                  <a:outerShdw blurRad="38100" dist="38100" dir="2700000" algn="tl">
                    <a:srgbClr val="000000">
                      <a:alpha val="43137"/>
                    </a:srgbClr>
                  </a:outerShdw>
                </a:effectLst>
                <a:latin typeface="+mn-lt"/>
              </a:rPr>
              <a:t>Represented By:-</a:t>
            </a:r>
          </a:p>
          <a:p>
            <a:pPr algn="ctr" eaLnBrk="0" hangingPunct="0">
              <a:spcBef>
                <a:spcPct val="20000"/>
              </a:spcBef>
              <a:buFont typeface="Arial" charset="0"/>
              <a:buNone/>
              <a:defRPr/>
            </a:pPr>
            <a:r>
              <a:rPr lang="en-US" sz="3200" b="1" dirty="0">
                <a:solidFill>
                  <a:schemeClr val="tx2"/>
                </a:solidFill>
                <a:effectLst>
                  <a:outerShdw blurRad="38100" dist="38100" dir="2700000" algn="tl">
                    <a:srgbClr val="000000">
                      <a:alpha val="43137"/>
                    </a:srgbClr>
                  </a:outerShdw>
                </a:effectLst>
                <a:latin typeface="+mn-lt"/>
              </a:rPr>
              <a:t>Riddhi Joshi</a:t>
            </a:r>
          </a:p>
          <a:p>
            <a:pPr algn="ctr" eaLnBrk="0" hangingPunct="0">
              <a:spcBef>
                <a:spcPct val="20000"/>
              </a:spcBef>
              <a:buFont typeface="Arial" charset="0"/>
              <a:buNone/>
              <a:defRPr/>
            </a:pPr>
            <a:r>
              <a:rPr lang="en-US" sz="3200" b="1" dirty="0">
                <a:solidFill>
                  <a:schemeClr val="tx2"/>
                </a:solidFill>
                <a:effectLst>
                  <a:outerShdw blurRad="38100" dist="38100" dir="2700000" algn="tl">
                    <a:srgbClr val="000000">
                      <a:alpha val="43137"/>
                    </a:srgbClr>
                  </a:outerShdw>
                </a:effectLst>
                <a:latin typeface="+mn-lt"/>
              </a:rPr>
              <a:t>Assistant Professor</a:t>
            </a:r>
          </a:p>
          <a:p>
            <a:pPr algn="ctr" eaLnBrk="0" hangingPunct="0">
              <a:spcBef>
                <a:spcPct val="20000"/>
              </a:spcBef>
              <a:buFont typeface="Arial" charset="0"/>
              <a:buNone/>
              <a:defRPr/>
            </a:pPr>
            <a:r>
              <a:rPr lang="en-US" sz="3200" b="1" dirty="0">
                <a:solidFill>
                  <a:schemeClr val="tx2"/>
                </a:solidFill>
                <a:effectLst>
                  <a:outerShdw blurRad="38100" dist="38100" dir="2700000" algn="tl">
                    <a:srgbClr val="000000">
                      <a:alpha val="43137"/>
                    </a:srgbClr>
                  </a:outerShdw>
                </a:effectLst>
                <a:latin typeface="+mn-lt"/>
              </a:rPr>
              <a:t>MEFGI Group of Institutions, Rajkot</a:t>
            </a:r>
          </a:p>
        </p:txBody>
      </p:sp>
      <p:pic>
        <p:nvPicPr>
          <p:cNvPr id="7" name="Picture 2" descr="E:\gp image\teamwork_rotate_earth_pa_sm_wm.gif"/>
          <p:cNvPicPr>
            <a:picLocks noChangeAspect="1" noChangeArrowheads="1" noCrop="1"/>
          </p:cNvPicPr>
          <p:nvPr/>
        </p:nvPicPr>
        <p:blipFill>
          <a:blip r:embed="rId3"/>
          <a:srcRect/>
          <a:stretch>
            <a:fillRect/>
          </a:stretch>
        </p:blipFill>
        <p:spPr bwMode="auto">
          <a:xfrm>
            <a:off x="238102" y="3124200"/>
            <a:ext cx="2519378" cy="251937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85800" y="76200"/>
            <a:ext cx="8229600" cy="4572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NZ" sz="2800" b="1" dirty="0">
                <a:latin typeface="Calibri" pitchFamily="34" charset="0"/>
              </a:rPr>
              <a:t>A Processes Performance in VM Environment</a:t>
            </a:r>
          </a:p>
        </p:txBody>
      </p:sp>
      <p:sp>
        <p:nvSpPr>
          <p:cNvPr id="14339" name="Content Placeholder 2"/>
          <p:cNvSpPr>
            <a:spLocks noGrp="1"/>
          </p:cNvSpPr>
          <p:nvPr>
            <p:ph idx="1"/>
          </p:nvPr>
        </p:nvSpPr>
        <p:spPr>
          <a:xfrm>
            <a:off x="4572000" y="762000"/>
            <a:ext cx="4419600" cy="5029200"/>
          </a:xfrm>
        </p:spPr>
        <p:style>
          <a:lnRef idx="2">
            <a:schemeClr val="accent1"/>
          </a:lnRef>
          <a:fillRef idx="1">
            <a:schemeClr val="lt1"/>
          </a:fillRef>
          <a:effectRef idx="0">
            <a:schemeClr val="accent1"/>
          </a:effectRef>
          <a:fontRef idx="minor">
            <a:schemeClr val="dk1"/>
          </a:fontRef>
        </p:style>
        <p:txBody>
          <a:bodyPr>
            <a:normAutofit/>
          </a:bodyPr>
          <a:lstStyle/>
          <a:p>
            <a:r>
              <a:rPr lang="en-US" sz="2200" dirty="0"/>
              <a:t>One way to confirm the principle of locality is to look at the performance of processes in a virtual memory environment. </a:t>
            </a:r>
          </a:p>
          <a:p>
            <a:endParaRPr lang="en-US" sz="2200" dirty="0"/>
          </a:p>
          <a:p>
            <a:r>
              <a:rPr lang="en-US" sz="2200" dirty="0"/>
              <a:t>Figure 8.1 is a rather famous diagram that dramatically illustrates the principle of locality.</a:t>
            </a:r>
          </a:p>
          <a:p>
            <a:endParaRPr lang="en-NZ" sz="2200" dirty="0"/>
          </a:p>
          <a:p>
            <a:r>
              <a:rPr lang="en-NZ" sz="2200" dirty="0"/>
              <a:t>Note that during the lifetime of the process, references are confined to a subset of pages.</a:t>
            </a:r>
          </a:p>
        </p:txBody>
      </p:sp>
      <p:pic>
        <p:nvPicPr>
          <p:cNvPr id="14340" name="Picture 2"/>
          <p:cNvPicPr>
            <a:picLocks noChangeAspect="1" noChangeArrowheads="1"/>
          </p:cNvPicPr>
          <p:nvPr/>
        </p:nvPicPr>
        <p:blipFill>
          <a:blip r:embed="rId3"/>
          <a:srcRect/>
          <a:stretch>
            <a:fillRect/>
          </a:stretch>
        </p:blipFill>
        <p:spPr bwMode="auto">
          <a:xfrm>
            <a:off x="152400" y="838200"/>
            <a:ext cx="4295775" cy="5295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4648200" cy="5638800"/>
          </a:xfrm>
        </p:spPr>
        <p:style>
          <a:lnRef idx="2">
            <a:schemeClr val="accent1"/>
          </a:lnRef>
          <a:fillRef idx="1">
            <a:schemeClr val="lt1"/>
          </a:fillRef>
          <a:effectRef idx="0">
            <a:schemeClr val="accent1"/>
          </a:effectRef>
          <a:fontRef idx="minor">
            <a:schemeClr val="dk1"/>
          </a:fontRef>
        </p:style>
        <p:txBody>
          <a:bodyPr>
            <a:normAutofit/>
          </a:bodyPr>
          <a:lstStyle/>
          <a:p>
            <a:pPr>
              <a:defRPr/>
            </a:pPr>
            <a:r>
              <a:rPr lang="en-NZ" sz="2200" dirty="0"/>
              <a:t>For virtual memory to be practical and effective, two ingredients are needed. </a:t>
            </a:r>
          </a:p>
          <a:p>
            <a:pPr>
              <a:defRPr/>
            </a:pPr>
            <a:endParaRPr lang="en-NZ" sz="2200" dirty="0"/>
          </a:p>
          <a:p>
            <a:pPr marL="228600" indent="-228600">
              <a:buFontTx/>
              <a:buAutoNum type="arabicParenR"/>
              <a:defRPr/>
            </a:pPr>
            <a:r>
              <a:rPr lang="en-NZ" sz="2200" dirty="0"/>
              <a:t>There must be hardware support for the paging and/or segmentation scheme to be employed. </a:t>
            </a:r>
          </a:p>
          <a:p>
            <a:pPr marL="228600" indent="-228600">
              <a:buFontTx/>
              <a:buAutoNum type="arabicParenR"/>
              <a:defRPr/>
            </a:pPr>
            <a:endParaRPr lang="en-NZ" sz="2200" dirty="0"/>
          </a:p>
          <a:p>
            <a:pPr marL="228600" indent="-228600">
              <a:buFontTx/>
              <a:buAutoNum type="arabicParenR"/>
              <a:defRPr/>
            </a:pPr>
            <a:r>
              <a:rPr lang="en-NZ" sz="2200" dirty="0"/>
              <a:t>The operating system must include software for managing the movement of pages and/or segments between secondary memory and main memory. </a:t>
            </a:r>
          </a:p>
          <a:p>
            <a:pPr>
              <a:defRPr/>
            </a:pPr>
            <a:endParaRPr lang="en-NZ" sz="2200" dirty="0"/>
          </a:p>
          <a:p>
            <a:endParaRPr lang="en-US" sz="2200" dirty="0">
              <a:latin typeface="Calibri" pitchFamily="34" charset="0"/>
            </a:endParaRPr>
          </a:p>
        </p:txBody>
      </p:sp>
      <p:sp>
        <p:nvSpPr>
          <p:cNvPr id="4" name="Title 1"/>
          <p:cNvSpPr>
            <a:spLocks noGrp="1"/>
          </p:cNvSpPr>
          <p:nvPr>
            <p:ph type="title"/>
          </p:nvPr>
        </p:nvSpPr>
        <p:spPr>
          <a:xfrm>
            <a:off x="457200" y="0"/>
            <a:ext cx="8229600" cy="5635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2800" b="1" dirty="0">
                <a:latin typeface="Calibri" pitchFamily="34" charset="0"/>
              </a:rPr>
              <a:t>Support Needed for Virtual Memory</a:t>
            </a:r>
          </a:p>
        </p:txBody>
      </p:sp>
      <p:pic>
        <p:nvPicPr>
          <p:cNvPr id="7170" name="Picture 2" descr="E:\gp image\adm.png"/>
          <p:cNvPicPr>
            <a:picLocks noChangeAspect="1" noChangeArrowheads="1"/>
          </p:cNvPicPr>
          <p:nvPr/>
        </p:nvPicPr>
        <p:blipFill>
          <a:blip r:embed="rId2"/>
          <a:srcRect/>
          <a:stretch>
            <a:fillRect/>
          </a:stretch>
        </p:blipFill>
        <p:spPr bwMode="auto">
          <a:xfrm>
            <a:off x="5486400" y="1447800"/>
            <a:ext cx="3162300" cy="284797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71600"/>
            <a:ext cx="6172200" cy="5181600"/>
          </a:xfrm>
        </p:spPr>
        <p:style>
          <a:lnRef idx="2">
            <a:schemeClr val="accent1"/>
          </a:lnRef>
          <a:fillRef idx="1">
            <a:schemeClr val="lt1"/>
          </a:fillRef>
          <a:effectRef idx="0">
            <a:schemeClr val="accent1"/>
          </a:effectRef>
          <a:fontRef idx="minor">
            <a:schemeClr val="dk1"/>
          </a:fontRef>
        </p:style>
        <p:txBody>
          <a:bodyPr>
            <a:noAutofit/>
          </a:bodyPr>
          <a:lstStyle/>
          <a:p>
            <a:pPr>
              <a:defRPr/>
            </a:pPr>
            <a:r>
              <a:rPr lang="en-NZ" sz="1800" dirty="0">
                <a:latin typeface="Calibri" pitchFamily="34" charset="0"/>
              </a:rPr>
              <a:t>In the discussion of simple paging, we indicated that each process has its own page table. </a:t>
            </a:r>
          </a:p>
          <a:p>
            <a:pPr lvl="1">
              <a:buFont typeface="Arial" pitchFamily="34" charset="0"/>
              <a:buChar char="•"/>
              <a:defRPr/>
            </a:pPr>
            <a:r>
              <a:rPr lang="en-NZ" sz="1800" dirty="0">
                <a:latin typeface="Calibri" pitchFamily="34" charset="0"/>
              </a:rPr>
              <a:t> When all of its pages are loaded into main memory, the page table for a process is created and loaded into main memory.</a:t>
            </a:r>
          </a:p>
          <a:p>
            <a:pPr>
              <a:defRPr/>
            </a:pPr>
            <a:r>
              <a:rPr lang="en-NZ" sz="1800" dirty="0">
                <a:latin typeface="Calibri" pitchFamily="34" charset="0"/>
              </a:rPr>
              <a:t>Each page table entry contains the frame number of the corresponding page in main memory.</a:t>
            </a:r>
          </a:p>
          <a:p>
            <a:pPr>
              <a:defRPr/>
            </a:pPr>
            <a:r>
              <a:rPr lang="en-NZ" sz="1800" dirty="0">
                <a:latin typeface="Calibri" pitchFamily="34" charset="0"/>
              </a:rPr>
              <a:t>A page table is also needed for a virtual memory scheme based on paging.</a:t>
            </a:r>
          </a:p>
          <a:p>
            <a:pPr>
              <a:defRPr/>
            </a:pPr>
            <a:r>
              <a:rPr lang="en-NZ" sz="1800" dirty="0">
                <a:latin typeface="Calibri" pitchFamily="34" charset="0"/>
              </a:rPr>
              <a:t>Again, it is typical to associate a unique page table with each process. </a:t>
            </a:r>
          </a:p>
          <a:p>
            <a:pPr>
              <a:defRPr/>
            </a:pPr>
            <a:r>
              <a:rPr lang="en-NZ" sz="1800" b="1" dirty="0">
                <a:latin typeface="Calibri" pitchFamily="34" charset="0"/>
              </a:rPr>
              <a:t>(Figure 8.2a – next slide). </a:t>
            </a:r>
          </a:p>
          <a:p>
            <a:pPr lvl="1">
              <a:buFont typeface="Arial" pitchFamily="34" charset="0"/>
              <a:buChar char="•"/>
              <a:defRPr/>
            </a:pPr>
            <a:r>
              <a:rPr lang="en-NZ" sz="1800" dirty="0">
                <a:latin typeface="Calibri" pitchFamily="34" charset="0"/>
              </a:rPr>
              <a:t> The page table entries become more complex because only some of the pages of a process may be in main memory.</a:t>
            </a:r>
          </a:p>
          <a:p>
            <a:pPr lvl="1">
              <a:buNone/>
              <a:defRPr/>
            </a:pPr>
            <a:endParaRPr lang="en-US" sz="1800" dirty="0">
              <a:latin typeface="Calibri" pitchFamily="34" charset="0"/>
            </a:endParaRPr>
          </a:p>
        </p:txBody>
      </p:sp>
      <p:sp>
        <p:nvSpPr>
          <p:cNvPr id="4" name="Title 1"/>
          <p:cNvSpPr>
            <a:spLocks noGrp="1"/>
          </p:cNvSpPr>
          <p:nvPr>
            <p:ph type="title"/>
          </p:nvPr>
        </p:nvSpPr>
        <p:spPr>
          <a:xfrm>
            <a:off x="457200" y="46038"/>
            <a:ext cx="8229600" cy="334962"/>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US" sz="2800" b="1" dirty="0">
                <a:latin typeface="Calibri" pitchFamily="34" charset="0"/>
              </a:rPr>
              <a:t>Paging</a:t>
            </a:r>
          </a:p>
        </p:txBody>
      </p:sp>
      <p:sp>
        <p:nvSpPr>
          <p:cNvPr id="5" name="Rectangle 4"/>
          <p:cNvSpPr/>
          <p:nvPr/>
        </p:nvSpPr>
        <p:spPr>
          <a:xfrm>
            <a:off x="152400" y="457200"/>
            <a:ext cx="88392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dirty="0"/>
              <a:t>Q-1 : What elements are typically found in a page table entry? Briefly define each </a:t>
            </a:r>
          </a:p>
          <a:p>
            <a:r>
              <a:rPr lang="en-US" sz="2000" dirty="0"/>
              <a:t>          element.</a:t>
            </a:r>
          </a:p>
        </p:txBody>
      </p:sp>
      <p:pic>
        <p:nvPicPr>
          <p:cNvPr id="8194" name="Picture 2" descr="E:\gp image\rotating_gears_PA_md_wm.gif"/>
          <p:cNvPicPr>
            <a:picLocks noChangeAspect="1" noChangeArrowheads="1" noCrop="1"/>
          </p:cNvPicPr>
          <p:nvPr/>
        </p:nvPicPr>
        <p:blipFill>
          <a:blip r:embed="rId2"/>
          <a:srcRect/>
          <a:stretch>
            <a:fillRect/>
          </a:stretch>
        </p:blipFill>
        <p:spPr bwMode="auto">
          <a:xfrm>
            <a:off x="6629400" y="2209800"/>
            <a:ext cx="2095500" cy="20955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411162"/>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US" sz="2800" b="1" dirty="0">
                <a:latin typeface="Calibri" pitchFamily="34" charset="0"/>
              </a:rPr>
              <a:t>Paging Table</a:t>
            </a:r>
          </a:p>
        </p:txBody>
      </p:sp>
      <p:pic>
        <p:nvPicPr>
          <p:cNvPr id="17411" name="Content Placeholder 3" descr="Fig08_02a.gif"/>
          <p:cNvPicPr>
            <a:picLocks noGrp="1" noChangeAspect="1"/>
          </p:cNvPicPr>
          <p:nvPr>
            <p:ph idx="1"/>
          </p:nvPr>
        </p:nvPicPr>
        <p:blipFill>
          <a:blip r:embed="rId3"/>
          <a:srcRect/>
          <a:stretch>
            <a:fillRect/>
          </a:stretch>
        </p:blipFill>
        <p:spPr>
          <a:xfrm>
            <a:off x="533400" y="914400"/>
            <a:ext cx="7848600" cy="2838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152400" y="4397276"/>
            <a:ext cx="8915400"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dirty="0">
                <a:latin typeface="Calibri" pitchFamily="34" charset="0"/>
              </a:rPr>
              <a:t>It is typical to associate a unique page table with each process. </a:t>
            </a:r>
            <a:r>
              <a:rPr lang="en-NZ" b="1" dirty="0">
                <a:latin typeface="Calibri" pitchFamily="34" charset="0"/>
              </a:rPr>
              <a:t>(Figure 8.2a – this slide). </a:t>
            </a:r>
          </a:p>
          <a:p>
            <a:pPr lvl="1">
              <a:buFontTx/>
              <a:buChar char="•"/>
            </a:pPr>
            <a:r>
              <a:rPr lang="en-NZ" dirty="0">
                <a:latin typeface="Calibri" pitchFamily="34" charset="0"/>
              </a:rPr>
              <a:t>  A bit is needed in each page table entry to indicate whether the corresponding page is  </a:t>
            </a:r>
          </a:p>
          <a:p>
            <a:pPr lvl="1"/>
            <a:r>
              <a:rPr lang="en-NZ" dirty="0">
                <a:latin typeface="Calibri" pitchFamily="34" charset="0"/>
              </a:rPr>
              <a:t>    present (P) in main memory or not.</a:t>
            </a:r>
          </a:p>
          <a:p>
            <a:pPr lvl="1">
              <a:buFontTx/>
              <a:buChar char="•"/>
            </a:pPr>
            <a:r>
              <a:rPr lang="en-NZ" dirty="0">
                <a:latin typeface="Calibri" pitchFamily="34" charset="0"/>
              </a:rPr>
              <a:t>  If the bit indicates that the page is in memory, then the entry also includes the frame </a:t>
            </a:r>
          </a:p>
          <a:p>
            <a:pPr lvl="1"/>
            <a:r>
              <a:rPr lang="en-NZ" dirty="0">
                <a:latin typeface="Calibri" pitchFamily="34" charset="0"/>
              </a:rPr>
              <a:t>    number of that page.</a:t>
            </a:r>
          </a:p>
          <a:p>
            <a:pPr lvl="1">
              <a:buFontTx/>
              <a:buChar char="•"/>
            </a:pPr>
            <a:r>
              <a:rPr lang="en-NZ" dirty="0">
                <a:latin typeface="Calibri" pitchFamily="34" charset="0"/>
              </a:rPr>
              <a:t>  The page table entry includes a modify (M) bit, indicating whether the contents of the </a:t>
            </a:r>
          </a:p>
          <a:p>
            <a:pPr lvl="1"/>
            <a:r>
              <a:rPr lang="en-NZ" dirty="0">
                <a:latin typeface="Calibri" pitchFamily="34" charset="0"/>
              </a:rPr>
              <a:t>    corresponding page have been altered since the page was last loaded</a:t>
            </a:r>
            <a:endParaRPr lang="en-US" dirty="0">
              <a:latin typeface="Calibri" pitchFamily="34" charset="0"/>
            </a:endParaRPr>
          </a:p>
        </p:txBody>
      </p:sp>
      <p:pic>
        <p:nvPicPr>
          <p:cNvPr id="2050" name="Picture 2"/>
          <p:cNvPicPr>
            <a:picLocks noChangeAspect="1" noChangeArrowheads="1"/>
          </p:cNvPicPr>
          <p:nvPr/>
        </p:nvPicPr>
        <p:blipFill>
          <a:blip r:embed="rId4"/>
          <a:srcRect/>
          <a:stretch>
            <a:fillRect/>
          </a:stretch>
        </p:blipFill>
        <p:spPr bwMode="auto">
          <a:xfrm>
            <a:off x="2362200" y="3886200"/>
            <a:ext cx="4095750" cy="30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1600200" y="6457890"/>
            <a:ext cx="388620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b="1" dirty="0"/>
              <a:t>Q-1 : ends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6200"/>
            <a:ext cx="8229600" cy="334962"/>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Address Translation In A Paging System</a:t>
            </a:r>
          </a:p>
        </p:txBody>
      </p:sp>
      <p:pic>
        <p:nvPicPr>
          <p:cNvPr id="18435" name="Content Placeholder 3" descr="Fig08_03.gif"/>
          <p:cNvPicPr>
            <a:picLocks noGrp="1" noChangeAspect="1"/>
          </p:cNvPicPr>
          <p:nvPr>
            <p:ph idx="1"/>
          </p:nvPr>
        </p:nvPicPr>
        <p:blipFill>
          <a:blip r:embed="rId3"/>
          <a:srcRect/>
          <a:stretch>
            <a:fillRect/>
          </a:stretch>
        </p:blipFill>
        <p:spPr>
          <a:xfrm>
            <a:off x="76200" y="914400"/>
            <a:ext cx="8915400" cy="571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1"/>
          <p:cNvSpPr>
            <a:spLocks noChangeArrowheads="1"/>
          </p:cNvSpPr>
          <p:nvPr/>
        </p:nvSpPr>
        <p:spPr bwMode="auto">
          <a:xfrm>
            <a:off x="0" y="457200"/>
            <a:ext cx="9144000" cy="40011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lang="en-US" sz="2000" dirty="0">
                <a:solidFill>
                  <a:schemeClr val="bg1"/>
                </a:solidFill>
                <a:ea typeface="Calibri" pitchFamily="34" charset="0"/>
                <a:cs typeface="TimesNewRoman"/>
              </a:rPr>
              <a:t>Q-2: Discuss </a:t>
            </a:r>
            <a:r>
              <a:rPr kumimoji="0" lang="en-US" sz="2000" i="0" u="none" strike="noStrike" cap="none" normalizeH="0" baseline="0" dirty="0">
                <a:ln>
                  <a:noFill/>
                </a:ln>
                <a:solidFill>
                  <a:schemeClr val="bg1"/>
                </a:solidFill>
                <a:effectLst/>
                <a:ea typeface="Times New Roman" pitchFamily="18" charset="0"/>
                <a:cs typeface="TimesNewRoman"/>
              </a:rPr>
              <a:t>address translation in a</a:t>
            </a:r>
            <a:r>
              <a:rPr kumimoji="0" lang="en-US" sz="2000" i="0" u="none" strike="noStrike" cap="none" normalizeH="0" dirty="0">
                <a:ln>
                  <a:noFill/>
                </a:ln>
                <a:solidFill>
                  <a:schemeClr val="bg1"/>
                </a:solidFill>
                <a:effectLst/>
                <a:ea typeface="Times New Roman" pitchFamily="18" charset="0"/>
                <a:cs typeface="TimesNewRoman"/>
              </a:rPr>
              <a:t> paging system</a:t>
            </a:r>
            <a:r>
              <a:rPr lang="en-US" sz="2000" dirty="0">
                <a:solidFill>
                  <a:schemeClr val="bg1"/>
                </a:solidFill>
                <a:ea typeface="Times New Roman" pitchFamily="18" charset="0"/>
                <a:cs typeface="TimesNewRoman"/>
              </a:rPr>
              <a:t>.</a:t>
            </a:r>
            <a:r>
              <a:rPr kumimoji="0" lang="en-US" sz="2000" i="0" u="none" strike="noStrike" cap="none" normalizeH="0" baseline="0" dirty="0">
                <a:ln>
                  <a:noFill/>
                </a:ln>
                <a:solidFill>
                  <a:schemeClr val="bg1"/>
                </a:solidFill>
                <a:effectLst/>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457200"/>
            <a:ext cx="8915400" cy="5562600"/>
          </a:xfrm>
        </p:spPr>
        <p:style>
          <a:lnRef idx="2">
            <a:schemeClr val="accent1"/>
          </a:lnRef>
          <a:fillRef idx="1">
            <a:schemeClr val="lt1"/>
          </a:fillRef>
          <a:effectRef idx="0">
            <a:schemeClr val="accent1"/>
          </a:effectRef>
          <a:fontRef idx="minor">
            <a:schemeClr val="dk1"/>
          </a:fontRef>
        </p:style>
        <p:txBody>
          <a:bodyPr>
            <a:noAutofit/>
          </a:bodyPr>
          <a:lstStyle/>
          <a:p>
            <a:pPr>
              <a:defRPr/>
            </a:pPr>
            <a:r>
              <a:rPr lang="en-NZ" sz="2000" dirty="0">
                <a:latin typeface="Calibri" pitchFamily="34" charset="0"/>
              </a:rPr>
              <a:t>The basic mechanism for reading a word from memory involves using a page table to translate a virtual/logical address, </a:t>
            </a:r>
          </a:p>
          <a:p>
            <a:pPr lvl="1">
              <a:defRPr/>
            </a:pPr>
            <a:r>
              <a:rPr lang="en-NZ" sz="2000" dirty="0">
                <a:latin typeface="Calibri" pitchFamily="34" charset="0"/>
              </a:rPr>
              <a:t>consisting of page number and offset, </a:t>
            </a:r>
          </a:p>
          <a:p>
            <a:pPr>
              <a:defRPr/>
            </a:pPr>
            <a:r>
              <a:rPr lang="en-NZ" sz="2000" dirty="0">
                <a:latin typeface="Calibri" pitchFamily="34" charset="0"/>
              </a:rPr>
              <a:t>Into a physical address, </a:t>
            </a:r>
          </a:p>
          <a:p>
            <a:pPr lvl="1">
              <a:defRPr/>
            </a:pPr>
            <a:r>
              <a:rPr lang="en-NZ" sz="2000" dirty="0">
                <a:latin typeface="Calibri" pitchFamily="34" charset="0"/>
              </a:rPr>
              <a:t>consisting of frame number and offset, </a:t>
            </a:r>
          </a:p>
          <a:p>
            <a:pPr>
              <a:defRPr/>
            </a:pPr>
            <a:r>
              <a:rPr lang="en-NZ" sz="2000" dirty="0">
                <a:latin typeface="Calibri" pitchFamily="34" charset="0"/>
              </a:rPr>
              <a:t>Because the page table is of variable length, depending on the size of the process, we cannot expect to hold it in registers.</a:t>
            </a:r>
          </a:p>
          <a:p>
            <a:pPr lvl="1">
              <a:defRPr/>
            </a:pPr>
            <a:r>
              <a:rPr lang="en-NZ" sz="2000" dirty="0">
                <a:latin typeface="Calibri" pitchFamily="34" charset="0"/>
              </a:rPr>
              <a:t>Instead, it must be in main memory to be accessed.</a:t>
            </a:r>
          </a:p>
          <a:p>
            <a:pPr>
              <a:defRPr/>
            </a:pPr>
            <a:r>
              <a:rPr lang="en-NZ" sz="2000" dirty="0">
                <a:latin typeface="Calibri" pitchFamily="34" charset="0"/>
              </a:rPr>
              <a:t>Figure 8.3 suggests a hardware implementation.</a:t>
            </a:r>
          </a:p>
          <a:p>
            <a:pPr>
              <a:defRPr/>
            </a:pPr>
            <a:r>
              <a:rPr lang="en-NZ" sz="2000" dirty="0">
                <a:latin typeface="Calibri" pitchFamily="34" charset="0"/>
              </a:rPr>
              <a:t>When a particular process is running, a register holds the starting address of the page table for that process.</a:t>
            </a:r>
          </a:p>
          <a:p>
            <a:pPr lvl="1">
              <a:buFont typeface="Arial" pitchFamily="34" charset="0"/>
              <a:buChar char="•"/>
              <a:defRPr/>
            </a:pPr>
            <a:r>
              <a:rPr lang="en-NZ" sz="2000" dirty="0">
                <a:latin typeface="Calibri" pitchFamily="34" charset="0"/>
              </a:rPr>
              <a:t> The page number of a virtual address is used to index that table and look up the corresponding frame number.</a:t>
            </a:r>
          </a:p>
          <a:p>
            <a:pPr lvl="1">
              <a:buFont typeface="Arial" pitchFamily="34" charset="0"/>
              <a:buChar char="•"/>
              <a:defRPr/>
            </a:pPr>
            <a:r>
              <a:rPr lang="en-NZ" sz="2000" dirty="0">
                <a:latin typeface="Calibri" pitchFamily="34" charset="0"/>
              </a:rPr>
              <a:t> This is combined with the offset portion of the virtual address to produce the desired real address. </a:t>
            </a:r>
          </a:p>
          <a:p>
            <a:pPr>
              <a:buNone/>
              <a:defRPr/>
            </a:pPr>
            <a:r>
              <a:rPr lang="en-NZ" sz="2000" dirty="0">
                <a:latin typeface="Calibri" pitchFamily="34" charset="0"/>
              </a:rPr>
              <a:t>Typically, the page number field is longer than the frame number field (n &gt; m).</a:t>
            </a:r>
            <a:endParaRPr lang="en-US" sz="2000" dirty="0">
              <a:latin typeface="Calibri" pitchFamily="34" charset="0"/>
            </a:endParaRPr>
          </a:p>
        </p:txBody>
      </p:sp>
      <p:sp>
        <p:nvSpPr>
          <p:cNvPr id="6" name="Title 1"/>
          <p:cNvSpPr>
            <a:spLocks noGrp="1"/>
          </p:cNvSpPr>
          <p:nvPr>
            <p:ph type="title"/>
          </p:nvPr>
        </p:nvSpPr>
        <p:spPr>
          <a:xfrm>
            <a:off x="457200" y="0"/>
            <a:ext cx="8229600" cy="334962"/>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Address Translation In A Paging System</a:t>
            </a:r>
          </a:p>
        </p:txBody>
      </p:sp>
      <p:sp>
        <p:nvSpPr>
          <p:cNvPr id="4" name="Rectangle 3"/>
          <p:cNvSpPr/>
          <p:nvPr/>
        </p:nvSpPr>
        <p:spPr>
          <a:xfrm>
            <a:off x="1600200" y="6457890"/>
            <a:ext cx="388620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b="1" dirty="0"/>
              <a:t>Q-2 : ends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76200" y="533400"/>
            <a:ext cx="8229600" cy="411162"/>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Page Tables</a:t>
            </a:r>
          </a:p>
        </p:txBody>
      </p:sp>
      <p:sp>
        <p:nvSpPr>
          <p:cNvPr id="19459" name="Content Placeholder 2"/>
          <p:cNvSpPr>
            <a:spLocks noGrp="1"/>
          </p:cNvSpPr>
          <p:nvPr>
            <p:ph idx="1"/>
          </p:nvPr>
        </p:nvSpPr>
        <p:spPr>
          <a:xfrm>
            <a:off x="0" y="1020762"/>
            <a:ext cx="9144000" cy="914400"/>
          </a:xfrm>
        </p:spPr>
        <p:style>
          <a:lnRef idx="2">
            <a:schemeClr val="accent1"/>
          </a:lnRef>
          <a:fillRef idx="1">
            <a:schemeClr val="lt1"/>
          </a:fillRef>
          <a:effectRef idx="0">
            <a:schemeClr val="accent1"/>
          </a:effectRef>
          <a:fontRef idx="minor">
            <a:schemeClr val="dk1"/>
          </a:fontRef>
        </p:style>
        <p:txBody>
          <a:bodyPr>
            <a:normAutofit/>
          </a:bodyPr>
          <a:lstStyle/>
          <a:p>
            <a:r>
              <a:rPr lang="en-US" sz="2000" dirty="0">
                <a:latin typeface="Calibri" pitchFamily="34" charset="0"/>
              </a:rPr>
              <a:t>Page tables are also stored in virtual memory</a:t>
            </a:r>
          </a:p>
          <a:p>
            <a:r>
              <a:rPr lang="en-US" sz="2000" dirty="0">
                <a:latin typeface="Calibri" pitchFamily="34" charset="0"/>
              </a:rPr>
              <a:t>When a process is running, part of its page table is in main memory</a:t>
            </a:r>
          </a:p>
          <a:p>
            <a:endParaRPr lang="en-US" sz="2000" dirty="0">
              <a:latin typeface="Calibri" pitchFamily="34" charset="0"/>
            </a:endParaRPr>
          </a:p>
        </p:txBody>
      </p:sp>
      <p:sp>
        <p:nvSpPr>
          <p:cNvPr id="4" name="Content Placeholder 2"/>
          <p:cNvSpPr txBox="1">
            <a:spLocks/>
          </p:cNvSpPr>
          <p:nvPr/>
        </p:nvSpPr>
        <p:spPr>
          <a:xfrm>
            <a:off x="228600" y="2392362"/>
            <a:ext cx="8686800" cy="42672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Figure 8.4 shows an example of a two-level scheme typical for use with a 32-bit address.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If we assume byte-level addressing and 4-kbyte (2</a:t>
            </a:r>
            <a:r>
              <a:rPr kumimoji="0" lang="en-NZ" sz="2000" b="0" i="0" u="none" strike="noStrike" kern="1200" cap="none" spc="0" normalizeH="0" baseline="30000" noProof="0" dirty="0">
                <a:ln>
                  <a:noFill/>
                </a:ln>
                <a:solidFill>
                  <a:schemeClr val="dk1"/>
                </a:solidFill>
                <a:effectLst/>
                <a:uLnTx/>
                <a:uFillTx/>
                <a:latin typeface="Calibri" pitchFamily="34" charset="0"/>
                <a:ea typeface="+mn-ea"/>
                <a:cs typeface="+mn-cs"/>
              </a:rPr>
              <a:t>12</a:t>
            </a: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 pages, </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 then the 4-Gbyte (2</a:t>
            </a:r>
            <a:r>
              <a:rPr kumimoji="0" lang="en-NZ" sz="2000" b="0" i="0" u="none" strike="noStrike" kern="1200" cap="none" spc="0" normalizeH="0" baseline="30000" noProof="0" dirty="0">
                <a:ln>
                  <a:noFill/>
                </a:ln>
                <a:solidFill>
                  <a:schemeClr val="dk1"/>
                </a:solidFill>
                <a:effectLst/>
                <a:uLnTx/>
                <a:uFillTx/>
                <a:latin typeface="Calibri" pitchFamily="34" charset="0"/>
                <a:ea typeface="+mn-ea"/>
                <a:cs typeface="+mn-cs"/>
              </a:rPr>
              <a:t>32</a:t>
            </a: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 virtual address space is composed of 220pages.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If each of these pages is mapped by a 4-byte page table entry (PTE), we can create a user page table composed of 2</a:t>
            </a:r>
            <a:r>
              <a:rPr kumimoji="0" lang="en-NZ" sz="2000" b="0" i="0" u="none" strike="noStrike" kern="1200" cap="none" spc="0" normalizeH="0" baseline="30000" noProof="0" dirty="0">
                <a:ln>
                  <a:noFill/>
                </a:ln>
                <a:solidFill>
                  <a:schemeClr val="dk1"/>
                </a:solidFill>
                <a:effectLst/>
                <a:uLnTx/>
                <a:uFillTx/>
                <a:latin typeface="Calibri" pitchFamily="34" charset="0"/>
                <a:ea typeface="+mn-ea"/>
                <a:cs typeface="+mn-cs"/>
              </a:rPr>
              <a:t>20 </a:t>
            </a: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PTEs requiring 4 </a:t>
            </a:r>
            <a:r>
              <a:rPr kumimoji="0" lang="en-NZ" sz="2000" b="0" i="0" u="none" strike="noStrike" kern="1200" cap="none" spc="0" normalizeH="0" baseline="0" noProof="0" dirty="0" err="1">
                <a:ln>
                  <a:noFill/>
                </a:ln>
                <a:solidFill>
                  <a:schemeClr val="dk1"/>
                </a:solidFill>
                <a:effectLst/>
                <a:uLnTx/>
                <a:uFillTx/>
                <a:latin typeface="Calibri" pitchFamily="34" charset="0"/>
                <a:ea typeface="+mn-ea"/>
                <a:cs typeface="+mn-cs"/>
              </a:rPr>
              <a:t>Mbyte</a:t>
            </a: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 (2</a:t>
            </a:r>
            <a:r>
              <a:rPr kumimoji="0" lang="en-NZ" sz="2000" b="0" i="0" u="none" strike="noStrike" kern="1200" cap="none" spc="0" normalizeH="0" baseline="30000" noProof="0" dirty="0">
                <a:ln>
                  <a:noFill/>
                </a:ln>
                <a:solidFill>
                  <a:schemeClr val="dk1"/>
                </a:solidFill>
                <a:effectLst/>
                <a:uLnTx/>
                <a:uFillTx/>
                <a:latin typeface="Calibri" pitchFamily="34" charset="0"/>
                <a:ea typeface="+mn-ea"/>
                <a:cs typeface="+mn-cs"/>
              </a:rPr>
              <a:t>22 </a:t>
            </a: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 bytes.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This huge user page table, occupying 2</a:t>
            </a:r>
            <a:r>
              <a:rPr kumimoji="0" lang="en-NZ" sz="2000" b="0" i="0" u="none" strike="noStrike" kern="1200" cap="none" spc="0" normalizeH="0" baseline="30000" noProof="0" dirty="0">
                <a:ln>
                  <a:noFill/>
                </a:ln>
                <a:solidFill>
                  <a:schemeClr val="dk1"/>
                </a:solidFill>
                <a:effectLst/>
                <a:uLnTx/>
                <a:uFillTx/>
                <a:latin typeface="Calibri" pitchFamily="34" charset="0"/>
                <a:ea typeface="+mn-ea"/>
                <a:cs typeface="+mn-cs"/>
              </a:rPr>
              <a:t>10 </a:t>
            </a: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pages, can be kept in virtual memory and mapped by a root page table with 2</a:t>
            </a:r>
            <a:r>
              <a:rPr kumimoji="0" lang="en-NZ" sz="2000" b="0" i="0" u="none" strike="noStrike" kern="1200" cap="none" spc="0" normalizeH="0" baseline="30000" noProof="0" dirty="0">
                <a:ln>
                  <a:noFill/>
                </a:ln>
                <a:solidFill>
                  <a:schemeClr val="dk1"/>
                </a:solidFill>
                <a:effectLst/>
                <a:uLnTx/>
                <a:uFillTx/>
                <a:latin typeface="Calibri" pitchFamily="34" charset="0"/>
                <a:ea typeface="+mn-ea"/>
                <a:cs typeface="+mn-cs"/>
              </a:rPr>
              <a:t>10 </a:t>
            </a: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PTEs occupying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4 Kbyte (2</a:t>
            </a:r>
            <a:r>
              <a:rPr kumimoji="0" lang="en-NZ" sz="2000" b="0" i="0" u="none" strike="noStrike" kern="1200" cap="none" spc="0" normalizeH="0" baseline="30000" noProof="0" dirty="0">
                <a:ln>
                  <a:noFill/>
                </a:ln>
                <a:solidFill>
                  <a:schemeClr val="dk1"/>
                </a:solidFill>
                <a:effectLst/>
                <a:uLnTx/>
                <a:uFillTx/>
                <a:latin typeface="Calibri" pitchFamily="34" charset="0"/>
                <a:ea typeface="+mn-ea"/>
                <a:cs typeface="+mn-cs"/>
              </a:rPr>
              <a:t>12 </a:t>
            </a: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 of main memory</a:t>
            </a:r>
            <a:endParaRPr kumimoji="0" lang="en-US" sz="2000" b="0" i="0" u="none" strike="noStrike" kern="1200" cap="none" spc="0" normalizeH="0" baseline="0" noProof="0" dirty="0">
              <a:ln>
                <a:noFill/>
              </a:ln>
              <a:solidFill>
                <a:schemeClr val="dk1"/>
              </a:solidFill>
              <a:effectLst/>
              <a:uLnTx/>
              <a:uFillTx/>
              <a:latin typeface="Calibri" pitchFamily="34" charset="0"/>
              <a:ea typeface="+mn-ea"/>
              <a:cs typeface="+mn-cs"/>
            </a:endParaRPr>
          </a:p>
        </p:txBody>
      </p:sp>
      <p:sp>
        <p:nvSpPr>
          <p:cNvPr id="5" name="Title 1"/>
          <p:cNvSpPr txBox="1">
            <a:spLocks/>
          </p:cNvSpPr>
          <p:nvPr/>
        </p:nvSpPr>
        <p:spPr>
          <a:xfrm>
            <a:off x="457200" y="2011362"/>
            <a:ext cx="800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a:ln>
                  <a:noFill/>
                </a:ln>
                <a:solidFill>
                  <a:schemeClr val="lt1"/>
                </a:solidFill>
                <a:effectLst/>
                <a:uLnTx/>
                <a:uFillTx/>
                <a:latin typeface="Calibri" pitchFamily="34" charset="0"/>
                <a:ea typeface="+mn-ea"/>
                <a:cs typeface="+mn-cs"/>
              </a:rPr>
              <a:t>Two-Level Hierarchical Page Table</a:t>
            </a:r>
          </a:p>
        </p:txBody>
      </p:sp>
      <p:sp>
        <p:nvSpPr>
          <p:cNvPr id="6" name="Rectangle 1"/>
          <p:cNvSpPr>
            <a:spLocks noChangeArrowheads="1"/>
          </p:cNvSpPr>
          <p:nvPr/>
        </p:nvSpPr>
        <p:spPr bwMode="auto">
          <a:xfrm>
            <a:off x="0" y="0"/>
            <a:ext cx="9144000" cy="40011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lang="en-US" sz="2000" dirty="0">
                <a:solidFill>
                  <a:schemeClr val="bg1"/>
                </a:solidFill>
                <a:ea typeface="Calibri" pitchFamily="34" charset="0"/>
                <a:cs typeface="TimesNewRoman"/>
              </a:rPr>
              <a:t>Q-3: What is Hierarchical Page table. Discuss </a:t>
            </a:r>
            <a:r>
              <a:rPr kumimoji="0" lang="en-US" sz="2000" i="0" u="none" strike="noStrike" cap="none" normalizeH="0" baseline="0" dirty="0">
                <a:ln>
                  <a:noFill/>
                </a:ln>
                <a:solidFill>
                  <a:schemeClr val="bg1"/>
                </a:solidFill>
                <a:effectLst/>
                <a:ea typeface="Times New Roman" pitchFamily="18" charset="0"/>
                <a:cs typeface="TimesNewRoman"/>
              </a:rPr>
              <a:t>address translation in it.</a:t>
            </a:r>
            <a:endParaRPr kumimoji="0" lang="en-US" sz="2000" i="0" u="none" strike="noStrike" cap="none" normalizeH="0" baseline="0" dirty="0">
              <a:ln>
                <a:noFill/>
              </a:ln>
              <a:solidFill>
                <a:schemeClr val="bg1"/>
              </a:solidFill>
              <a:effectLst/>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76200"/>
            <a:ext cx="8229600" cy="334962"/>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Two-Level Hierarchical Page Table</a:t>
            </a:r>
          </a:p>
        </p:txBody>
      </p:sp>
      <p:pic>
        <p:nvPicPr>
          <p:cNvPr id="20483" name="Content Placeholder 3" descr="Fig08_04.gif"/>
          <p:cNvPicPr>
            <a:picLocks noGrp="1" noChangeAspect="1"/>
          </p:cNvPicPr>
          <p:nvPr>
            <p:ph idx="1"/>
          </p:nvPr>
        </p:nvPicPr>
        <p:blipFill>
          <a:blip r:embed="rId3"/>
          <a:srcRect/>
          <a:stretch>
            <a:fillRect/>
          </a:stretch>
        </p:blipFill>
        <p:spPr>
          <a:xfrm>
            <a:off x="76200" y="685800"/>
            <a:ext cx="8915400" cy="594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76200"/>
            <a:ext cx="8229600" cy="3048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Address Translation for Hierarchical page table</a:t>
            </a:r>
          </a:p>
        </p:txBody>
      </p:sp>
      <p:pic>
        <p:nvPicPr>
          <p:cNvPr id="21507" name="Content Placeholder 3" descr="Fig08_05.gif"/>
          <p:cNvPicPr>
            <a:picLocks noGrp="1" noChangeAspect="1"/>
          </p:cNvPicPr>
          <p:nvPr>
            <p:ph idx="1"/>
          </p:nvPr>
        </p:nvPicPr>
        <p:blipFill>
          <a:blip r:embed="rId3"/>
          <a:srcRect/>
          <a:stretch>
            <a:fillRect/>
          </a:stretch>
        </p:blipFill>
        <p:spPr>
          <a:xfrm>
            <a:off x="152400" y="533400"/>
            <a:ext cx="8763000" cy="624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457201"/>
            <a:ext cx="8686800" cy="36576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Figure 8.5 shows the steps involved in address translation for this scheme.</a:t>
            </a:r>
          </a:p>
          <a:p>
            <a:r>
              <a:rPr lang="en-NZ" sz="2000" dirty="0">
                <a:latin typeface="Calibri" pitchFamily="34" charset="0"/>
              </a:rPr>
              <a:t>The root page always remains in main memory.</a:t>
            </a:r>
          </a:p>
          <a:p>
            <a:r>
              <a:rPr lang="en-NZ" sz="2000" dirty="0">
                <a:latin typeface="Calibri" pitchFamily="34" charset="0"/>
              </a:rPr>
              <a:t>The first 10 bits of a virtual address are used to index into the root page to find a PTE for a page of the user page table. </a:t>
            </a:r>
          </a:p>
          <a:p>
            <a:pPr lvl="1">
              <a:buFontTx/>
              <a:buChar char="•"/>
            </a:pPr>
            <a:r>
              <a:rPr lang="en-NZ" sz="2000" dirty="0">
                <a:latin typeface="Calibri" pitchFamily="34" charset="0"/>
              </a:rPr>
              <a:t> If that page is </a:t>
            </a:r>
            <a:r>
              <a:rPr lang="en-NZ" sz="2000" b="1" dirty="0">
                <a:latin typeface="Calibri" pitchFamily="34" charset="0"/>
              </a:rPr>
              <a:t>not </a:t>
            </a:r>
            <a:r>
              <a:rPr lang="en-NZ" sz="2000" dirty="0">
                <a:latin typeface="Calibri" pitchFamily="34" charset="0"/>
              </a:rPr>
              <a:t>in main memory, a page fault occurs.</a:t>
            </a:r>
          </a:p>
          <a:p>
            <a:pPr lvl="1">
              <a:buFontTx/>
              <a:buChar char="•"/>
            </a:pPr>
            <a:r>
              <a:rPr lang="en-NZ" sz="2000" dirty="0">
                <a:latin typeface="Calibri" pitchFamily="34" charset="0"/>
              </a:rPr>
              <a:t> If that page </a:t>
            </a:r>
            <a:r>
              <a:rPr lang="en-NZ" sz="2000" b="1" dirty="0">
                <a:latin typeface="Calibri" pitchFamily="34" charset="0"/>
              </a:rPr>
              <a:t>is </a:t>
            </a:r>
            <a:r>
              <a:rPr lang="en-NZ" sz="2000" dirty="0">
                <a:latin typeface="Calibri" pitchFamily="34" charset="0"/>
              </a:rPr>
              <a:t>in main memory, then the next 10 bits of the virtual address index into the user PTE page to find the PTE for the page that is referenced by the virtual address.</a:t>
            </a:r>
            <a:endParaRPr lang="en-US" sz="2000" dirty="0">
              <a:latin typeface="Calibri" pitchFamily="34" charset="0"/>
            </a:endParaRPr>
          </a:p>
          <a:p>
            <a:endParaRPr lang="en-US" sz="2000" dirty="0">
              <a:latin typeface="Calibri" pitchFamily="34" charset="0"/>
            </a:endParaRPr>
          </a:p>
          <a:p>
            <a:endParaRPr lang="en-US" sz="2000" dirty="0">
              <a:latin typeface="Calibri" pitchFamily="34" charset="0"/>
            </a:endParaRPr>
          </a:p>
        </p:txBody>
      </p:sp>
      <p:sp>
        <p:nvSpPr>
          <p:cNvPr id="4" name="Title 1"/>
          <p:cNvSpPr>
            <a:spLocks noGrp="1"/>
          </p:cNvSpPr>
          <p:nvPr>
            <p:ph type="title"/>
          </p:nvPr>
        </p:nvSpPr>
        <p:spPr>
          <a:xfrm>
            <a:off x="457200" y="46038"/>
            <a:ext cx="8229600" cy="334962"/>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Address Translation for Hierarchical page table</a:t>
            </a:r>
          </a:p>
        </p:txBody>
      </p:sp>
      <p:sp>
        <p:nvSpPr>
          <p:cNvPr id="5" name="Title 1"/>
          <p:cNvSpPr txBox="1">
            <a:spLocks/>
          </p:cNvSpPr>
          <p:nvPr/>
        </p:nvSpPr>
        <p:spPr>
          <a:xfrm>
            <a:off x="304800" y="4267200"/>
            <a:ext cx="8229600" cy="334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lt1"/>
                </a:solidFill>
                <a:effectLst/>
                <a:uLnTx/>
                <a:uFillTx/>
                <a:latin typeface="Calibri" pitchFamily="34" charset="0"/>
                <a:ea typeface="+mn-ea"/>
                <a:cs typeface="+mn-cs"/>
              </a:rPr>
              <a:t>Drawback</a:t>
            </a:r>
            <a:r>
              <a:rPr kumimoji="0" lang="en-US" sz="2800" b="1" i="0" u="none" strike="noStrike" kern="1200" cap="none" spc="0" normalizeH="0" noProof="0" dirty="0">
                <a:ln>
                  <a:noFill/>
                </a:ln>
                <a:solidFill>
                  <a:schemeClr val="lt1"/>
                </a:solidFill>
                <a:effectLst/>
                <a:uLnTx/>
                <a:uFillTx/>
                <a:latin typeface="Calibri" pitchFamily="34" charset="0"/>
                <a:ea typeface="+mn-ea"/>
                <a:cs typeface="+mn-cs"/>
              </a:rPr>
              <a:t> of </a:t>
            </a:r>
            <a:r>
              <a:rPr kumimoji="0" lang="en-US" sz="2800" b="1" i="0" u="none" strike="noStrike" kern="1200" cap="none" spc="0" normalizeH="0" baseline="0" noProof="0" dirty="0">
                <a:ln>
                  <a:noFill/>
                </a:ln>
                <a:solidFill>
                  <a:schemeClr val="lt1"/>
                </a:solidFill>
                <a:effectLst/>
                <a:uLnTx/>
                <a:uFillTx/>
                <a:latin typeface="Calibri" pitchFamily="34" charset="0"/>
                <a:ea typeface="+mn-ea"/>
                <a:cs typeface="+mn-cs"/>
              </a:rPr>
              <a:t>Hierarchical page table</a:t>
            </a:r>
          </a:p>
        </p:txBody>
      </p:sp>
      <p:sp>
        <p:nvSpPr>
          <p:cNvPr id="6" name="Content Placeholder 2"/>
          <p:cNvSpPr txBox="1">
            <a:spLocks/>
          </p:cNvSpPr>
          <p:nvPr/>
        </p:nvSpPr>
        <p:spPr>
          <a:xfrm>
            <a:off x="228600" y="4800600"/>
            <a:ext cx="8229600" cy="14478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A drawback of the type of page tables just discussed is that their size is proportional to that of the virtual address space.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An alternative is Inverted Page Tables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endParaRPr>
          </a:p>
        </p:txBody>
      </p:sp>
      <p:sp>
        <p:nvSpPr>
          <p:cNvPr id="7" name="Rectangle 6"/>
          <p:cNvSpPr/>
          <p:nvPr/>
        </p:nvSpPr>
        <p:spPr>
          <a:xfrm>
            <a:off x="1600200" y="6457890"/>
            <a:ext cx="388620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b="1" dirty="0"/>
              <a:t>Q-3 : ends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6397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NZ" sz="2800" b="1" dirty="0"/>
              <a:t>Roadmap</a:t>
            </a:r>
          </a:p>
        </p:txBody>
      </p:sp>
      <p:sp>
        <p:nvSpPr>
          <p:cNvPr id="3" name="Content Placeholder 2"/>
          <p:cNvSpPr>
            <a:spLocks noGrp="1"/>
          </p:cNvSpPr>
          <p:nvPr>
            <p:ph idx="1"/>
          </p:nvPr>
        </p:nvSpPr>
        <p:spPr>
          <a:xfrm>
            <a:off x="457200" y="1570037"/>
            <a:ext cx="8229600" cy="4525963"/>
          </a:xfrm>
        </p:spPr>
        <p:style>
          <a:lnRef idx="2">
            <a:schemeClr val="accent1"/>
          </a:lnRef>
          <a:fillRef idx="1">
            <a:schemeClr val="lt1"/>
          </a:fillRef>
          <a:effectRef idx="0">
            <a:schemeClr val="accent1"/>
          </a:effectRef>
          <a:fontRef idx="minor">
            <a:schemeClr val="dk1"/>
          </a:fontRef>
        </p:style>
        <p:txBody>
          <a:bodyPr>
            <a:normAutofit/>
          </a:bodyPr>
          <a:lstStyle/>
          <a:p>
            <a:pPr>
              <a:defRPr/>
            </a:pPr>
            <a:r>
              <a:rPr lang="en-NZ" sz="2400" b="1" dirty="0">
                <a:solidFill>
                  <a:schemeClr val="accent1">
                    <a:lumMod val="75000"/>
                  </a:schemeClr>
                </a:solidFill>
                <a:latin typeface="Calibri" pitchFamily="34" charset="0"/>
              </a:rPr>
              <a:t>Hardware and Control Structures</a:t>
            </a:r>
          </a:p>
          <a:p>
            <a:pPr>
              <a:defRPr/>
            </a:pPr>
            <a:r>
              <a:rPr lang="en-NZ" sz="2400" dirty="0">
                <a:latin typeface="Calibri" pitchFamily="34" charset="0"/>
              </a:rPr>
              <a:t>Operating System Software</a:t>
            </a:r>
          </a:p>
        </p:txBody>
      </p:sp>
      <p:sp>
        <p:nvSpPr>
          <p:cNvPr id="5" name="Right Arrow 4"/>
          <p:cNvSpPr/>
          <p:nvPr/>
        </p:nvSpPr>
        <p:spPr>
          <a:xfrm>
            <a:off x="381000" y="1676400"/>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19200"/>
            <a:ext cx="8991600" cy="5562600"/>
          </a:xfrm>
        </p:spPr>
        <p:style>
          <a:lnRef idx="2">
            <a:schemeClr val="accent1"/>
          </a:lnRef>
          <a:fillRef idx="1">
            <a:schemeClr val="lt1"/>
          </a:fillRef>
          <a:effectRef idx="0">
            <a:schemeClr val="accent1"/>
          </a:effectRef>
          <a:fontRef idx="minor">
            <a:schemeClr val="dk1"/>
          </a:fontRef>
        </p:style>
        <p:txBody>
          <a:bodyPr>
            <a:noAutofit/>
          </a:bodyPr>
          <a:lstStyle/>
          <a:p>
            <a:r>
              <a:rPr lang="en-US" sz="1800" dirty="0"/>
              <a:t>An alternative approach to the use of one or multiple-level page tables is the use of an </a:t>
            </a:r>
            <a:r>
              <a:rPr lang="en-US" sz="1800" b="1" dirty="0"/>
              <a:t>inverted page table structure.</a:t>
            </a:r>
            <a:endParaRPr lang="en-NZ" sz="1800" dirty="0">
              <a:latin typeface="Calibri" pitchFamily="34" charset="0"/>
            </a:endParaRPr>
          </a:p>
          <a:p>
            <a:pPr>
              <a:defRPr/>
            </a:pPr>
            <a:r>
              <a:rPr lang="en-NZ" sz="1800" dirty="0">
                <a:latin typeface="Calibri" pitchFamily="34" charset="0"/>
              </a:rPr>
              <a:t>In this approach, the page number portion of a virtual address is mapped into a hash value using a simple hashing function.</a:t>
            </a:r>
          </a:p>
          <a:p>
            <a:pPr>
              <a:defRPr/>
            </a:pPr>
            <a:r>
              <a:rPr lang="en-NZ" sz="1800" dirty="0">
                <a:latin typeface="Calibri" pitchFamily="34" charset="0"/>
              </a:rPr>
              <a:t>The hash value is a pointer to the inverted page table, which contains the page table entries.</a:t>
            </a:r>
          </a:p>
          <a:p>
            <a:pPr>
              <a:defRPr/>
            </a:pPr>
            <a:endParaRPr lang="en-NZ" sz="1800" dirty="0">
              <a:latin typeface="Calibri" pitchFamily="34" charset="0"/>
            </a:endParaRPr>
          </a:p>
          <a:p>
            <a:pPr>
              <a:defRPr/>
            </a:pPr>
            <a:r>
              <a:rPr lang="en-NZ" sz="1800" dirty="0">
                <a:latin typeface="Calibri" pitchFamily="34" charset="0"/>
              </a:rPr>
              <a:t>There is one entry in the inverted page table for each real memory page frame rather than one per virtual page.</a:t>
            </a:r>
          </a:p>
          <a:p>
            <a:pPr lvl="1">
              <a:buFont typeface="Arial" pitchFamily="34" charset="0"/>
              <a:buChar char="•"/>
              <a:defRPr/>
            </a:pPr>
            <a:r>
              <a:rPr lang="en-NZ" sz="1800" dirty="0">
                <a:latin typeface="Calibri" pitchFamily="34" charset="0"/>
              </a:rPr>
              <a:t> Thus a fixed proportion of real memory is required for the tables regardless of the number of processes or virtual pages supported. </a:t>
            </a:r>
          </a:p>
          <a:p>
            <a:pPr>
              <a:defRPr/>
            </a:pPr>
            <a:r>
              <a:rPr lang="en-NZ" sz="1800" dirty="0">
                <a:latin typeface="Calibri" pitchFamily="34" charset="0"/>
              </a:rPr>
              <a:t>Because more than one virtual address may map into the same hash table entry, a chaining technique is used for managing the overflow.</a:t>
            </a:r>
          </a:p>
          <a:p>
            <a:pPr lvl="1">
              <a:defRPr/>
            </a:pPr>
            <a:r>
              <a:rPr lang="en-NZ" sz="1800" dirty="0">
                <a:latin typeface="Calibri" pitchFamily="34" charset="0"/>
              </a:rPr>
              <a:t>The hashing technique results in chains that are typically short—between one and two entries.</a:t>
            </a:r>
          </a:p>
          <a:p>
            <a:pPr>
              <a:defRPr/>
            </a:pPr>
            <a:r>
              <a:rPr lang="en-NZ" sz="1800" dirty="0">
                <a:latin typeface="Calibri" pitchFamily="34" charset="0"/>
              </a:rPr>
              <a:t>The page table’s structure is called inverted because it indexes page table entries by frame number rather than by virtual page number</a:t>
            </a:r>
            <a:endParaRPr lang="en-US" sz="1800" dirty="0">
              <a:latin typeface="Calibri" pitchFamily="34" charset="0"/>
            </a:endParaRPr>
          </a:p>
          <a:p>
            <a:pPr>
              <a:buNone/>
              <a:defRPr/>
            </a:pPr>
            <a:endParaRPr lang="en-NZ" sz="1800" dirty="0">
              <a:latin typeface="Calibri" pitchFamily="34" charset="0"/>
            </a:endParaRPr>
          </a:p>
          <a:p>
            <a:endParaRPr lang="en-US" sz="1800" dirty="0">
              <a:latin typeface="Calibri" pitchFamily="34" charset="0"/>
            </a:endParaRPr>
          </a:p>
        </p:txBody>
      </p:sp>
      <p:sp>
        <p:nvSpPr>
          <p:cNvPr id="4" name="Title 1"/>
          <p:cNvSpPr>
            <a:spLocks noGrp="1"/>
          </p:cNvSpPr>
          <p:nvPr>
            <p:ph type="title"/>
          </p:nvPr>
        </p:nvSpPr>
        <p:spPr>
          <a:xfrm>
            <a:off x="457200" y="0"/>
            <a:ext cx="8229600" cy="411162"/>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US" sz="2800" b="1" dirty="0">
                <a:latin typeface="Calibri" pitchFamily="34" charset="0"/>
              </a:rPr>
              <a:t>Inverted Page Table</a:t>
            </a:r>
          </a:p>
        </p:txBody>
      </p:sp>
      <p:sp>
        <p:nvSpPr>
          <p:cNvPr id="138241" name="Rectangle 1"/>
          <p:cNvSpPr>
            <a:spLocks noChangeArrowheads="1"/>
          </p:cNvSpPr>
          <p:nvPr/>
        </p:nvSpPr>
        <p:spPr bwMode="auto">
          <a:xfrm>
            <a:off x="0" y="457200"/>
            <a:ext cx="9144000" cy="70788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lang="en-US" sz="2000" dirty="0">
                <a:solidFill>
                  <a:schemeClr val="bg1"/>
                </a:solidFill>
                <a:ea typeface="Calibri" pitchFamily="34" charset="0"/>
                <a:cs typeface="TimesNewRoman"/>
              </a:rPr>
              <a:t>Q-4: </a:t>
            </a:r>
            <a:r>
              <a:rPr kumimoji="0" lang="en-US" sz="2000" i="0" u="none" strike="noStrike" cap="none" normalizeH="0" baseline="0" dirty="0">
                <a:ln>
                  <a:noFill/>
                </a:ln>
                <a:solidFill>
                  <a:schemeClr val="bg1"/>
                </a:solidFill>
                <a:effectLst/>
                <a:ea typeface="Calibri" pitchFamily="34" charset="0"/>
                <a:cs typeface="TimesNewRoman"/>
              </a:rPr>
              <a:t>Discuss the use of Invert Page Table in paging technique. How physical </a:t>
            </a:r>
            <a:r>
              <a:rPr kumimoji="0" lang="en-US" sz="2000" i="0" u="none" strike="noStrike" cap="none" normalizeH="0" baseline="0" dirty="0">
                <a:ln>
                  <a:noFill/>
                </a:ln>
                <a:solidFill>
                  <a:schemeClr val="bg1"/>
                </a:solidFill>
                <a:effectLst/>
                <a:ea typeface="Times New Roman" pitchFamily="18" charset="0"/>
                <a:cs typeface="TimesNewRoman"/>
              </a:rPr>
              <a:t>address </a:t>
            </a:r>
          </a:p>
          <a:p>
            <a:pPr marL="0" marR="0" lvl="0" indent="0" algn="l" defTabSz="914400" rtl="0" eaLnBrk="1" fontAlgn="base" latinLnBrk="0" hangingPunct="1">
              <a:lnSpc>
                <a:spcPct val="100000"/>
              </a:lnSpc>
              <a:spcBef>
                <a:spcPct val="0"/>
              </a:spcBef>
              <a:spcAft>
                <a:spcPct val="0"/>
              </a:spcAft>
              <a:buClrTx/>
              <a:buSzTx/>
              <a:tabLst/>
            </a:pPr>
            <a:r>
              <a:rPr lang="en-US" sz="2000" dirty="0">
                <a:solidFill>
                  <a:schemeClr val="bg1"/>
                </a:solidFill>
                <a:ea typeface="Times New Roman" pitchFamily="18" charset="0"/>
                <a:cs typeface="TimesNewRoman"/>
              </a:rPr>
              <a:t>         </a:t>
            </a:r>
            <a:r>
              <a:rPr kumimoji="0" lang="en-US" sz="2000" i="0" u="none" strike="noStrike" cap="none" normalizeH="0" baseline="0" dirty="0">
                <a:ln>
                  <a:noFill/>
                </a:ln>
                <a:solidFill>
                  <a:schemeClr val="bg1"/>
                </a:solidFill>
                <a:effectLst/>
                <a:ea typeface="Times New Roman" pitchFamily="18" charset="0"/>
                <a:cs typeface="TimesNewRoman"/>
              </a:rPr>
              <a:t>is generated in it?</a:t>
            </a:r>
            <a:r>
              <a:rPr kumimoji="0" lang="en-US" sz="2000" i="0" u="none" strike="noStrike" cap="none" normalizeH="0" baseline="0" dirty="0">
                <a:ln>
                  <a:noFill/>
                </a:ln>
                <a:solidFill>
                  <a:schemeClr val="bg1"/>
                </a:solidFill>
                <a:effectLst/>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09600"/>
            <a:ext cx="6324600" cy="5867400"/>
          </a:xfrm>
        </p:spPr>
        <p:style>
          <a:lnRef idx="2">
            <a:schemeClr val="accent1"/>
          </a:lnRef>
          <a:fillRef idx="1">
            <a:schemeClr val="lt1"/>
          </a:fillRef>
          <a:effectRef idx="0">
            <a:schemeClr val="accent1"/>
          </a:effectRef>
          <a:fontRef idx="minor">
            <a:schemeClr val="dk1"/>
          </a:fontRef>
        </p:style>
        <p:txBody>
          <a:bodyPr>
            <a:noAutofit/>
          </a:bodyPr>
          <a:lstStyle/>
          <a:p>
            <a:r>
              <a:rPr lang="en-NZ" sz="1800" b="1" dirty="0">
                <a:latin typeface="Calibri" pitchFamily="34" charset="0"/>
              </a:rPr>
              <a:t>Page number: </a:t>
            </a:r>
          </a:p>
          <a:p>
            <a:pPr lvl="1">
              <a:buFontTx/>
              <a:buChar char="•"/>
            </a:pPr>
            <a:r>
              <a:rPr lang="en-NZ" sz="1800" dirty="0">
                <a:latin typeface="Calibri" pitchFamily="34" charset="0"/>
              </a:rPr>
              <a:t> This is the page number portion of the virtual address.</a:t>
            </a:r>
          </a:p>
          <a:p>
            <a:endParaRPr lang="en-NZ" sz="1800" b="1" dirty="0">
              <a:latin typeface="Calibri" pitchFamily="34" charset="0"/>
            </a:endParaRPr>
          </a:p>
          <a:p>
            <a:r>
              <a:rPr lang="en-NZ" sz="1800" b="1" dirty="0">
                <a:latin typeface="Calibri" pitchFamily="34" charset="0"/>
              </a:rPr>
              <a:t>Process identifier: </a:t>
            </a:r>
          </a:p>
          <a:p>
            <a:pPr lvl="1">
              <a:buFontTx/>
              <a:buChar char="•"/>
            </a:pPr>
            <a:r>
              <a:rPr lang="en-NZ" sz="1800" dirty="0">
                <a:latin typeface="Calibri" pitchFamily="34" charset="0"/>
              </a:rPr>
              <a:t> The process that owns this page. </a:t>
            </a:r>
          </a:p>
          <a:p>
            <a:pPr lvl="1">
              <a:buFontTx/>
              <a:buChar char="•"/>
            </a:pPr>
            <a:r>
              <a:rPr lang="en-NZ" sz="1800" dirty="0">
                <a:latin typeface="Calibri" pitchFamily="34" charset="0"/>
              </a:rPr>
              <a:t> The combination of page number and process identifier identify a page within the virtual address space of a particular process.</a:t>
            </a:r>
          </a:p>
          <a:p>
            <a:pPr lvl="1"/>
            <a:endParaRPr lang="en-NZ" sz="1800" dirty="0">
              <a:latin typeface="Calibri" pitchFamily="34" charset="0"/>
            </a:endParaRPr>
          </a:p>
          <a:p>
            <a:r>
              <a:rPr lang="en-NZ" sz="1800" b="1" dirty="0">
                <a:latin typeface="Calibri" pitchFamily="34" charset="0"/>
              </a:rPr>
              <a:t>Control bits: </a:t>
            </a:r>
          </a:p>
          <a:p>
            <a:pPr lvl="1">
              <a:buFontTx/>
              <a:buChar char="•"/>
            </a:pPr>
            <a:r>
              <a:rPr lang="en-NZ" sz="1800" dirty="0">
                <a:latin typeface="Calibri" pitchFamily="34" charset="0"/>
              </a:rPr>
              <a:t> This field includes flags, such as valid, referenced, and modified; and protection and locking information.</a:t>
            </a:r>
          </a:p>
          <a:p>
            <a:endParaRPr lang="en-NZ" sz="1800" dirty="0">
              <a:latin typeface="Calibri" pitchFamily="34" charset="0"/>
            </a:endParaRPr>
          </a:p>
          <a:p>
            <a:r>
              <a:rPr lang="en-NZ" sz="1800" b="1" dirty="0">
                <a:latin typeface="Calibri" pitchFamily="34" charset="0"/>
              </a:rPr>
              <a:t>Chain pointer: </a:t>
            </a:r>
          </a:p>
          <a:p>
            <a:pPr lvl="1">
              <a:buFontTx/>
              <a:buChar char="•"/>
            </a:pPr>
            <a:r>
              <a:rPr lang="en-NZ" sz="1800" dirty="0">
                <a:latin typeface="Calibri" pitchFamily="34" charset="0"/>
              </a:rPr>
              <a:t>Contains the index value (number between 0 and 2</a:t>
            </a:r>
            <a:r>
              <a:rPr lang="en-NZ" sz="1800" baseline="30000" dirty="0">
                <a:latin typeface="Calibri" pitchFamily="34" charset="0"/>
              </a:rPr>
              <a:t>m</a:t>
            </a:r>
            <a:r>
              <a:rPr lang="en-NZ" sz="1800" dirty="0">
                <a:latin typeface="Calibri" pitchFamily="34" charset="0"/>
              </a:rPr>
              <a:t> - 1) of the next entry in the chain.</a:t>
            </a:r>
          </a:p>
          <a:p>
            <a:pPr lvl="1">
              <a:buFontTx/>
              <a:buChar char="•"/>
            </a:pPr>
            <a:r>
              <a:rPr lang="en-NZ" sz="1800" dirty="0">
                <a:latin typeface="Calibri" pitchFamily="34" charset="0"/>
              </a:rPr>
              <a:t>Otherwise, Null if there are no chained entries for this entry.</a:t>
            </a:r>
            <a:endParaRPr lang="en-US" sz="1800" dirty="0">
              <a:latin typeface="Calibri" pitchFamily="34" charset="0"/>
            </a:endParaRPr>
          </a:p>
        </p:txBody>
      </p:sp>
      <p:sp>
        <p:nvSpPr>
          <p:cNvPr id="4" name="Title 1"/>
          <p:cNvSpPr txBox="1">
            <a:spLocks/>
          </p:cNvSpPr>
          <p:nvPr/>
        </p:nvSpPr>
        <p:spPr>
          <a:xfrm>
            <a:off x="457200" y="46038"/>
            <a:ext cx="8229600" cy="411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lt1"/>
                </a:solidFill>
                <a:effectLst/>
                <a:uLnTx/>
                <a:uFillTx/>
                <a:latin typeface="Calibri" pitchFamily="34" charset="0"/>
                <a:ea typeface="+mn-ea"/>
                <a:cs typeface="+mn-cs"/>
              </a:rPr>
              <a:t>Inverted Page Table</a:t>
            </a:r>
            <a:endParaRPr kumimoji="0" lang="en-US" sz="2800" b="1" i="0" u="none" strike="noStrike" kern="1200" cap="none" spc="0" normalizeH="0" baseline="0" noProof="0" dirty="0">
              <a:ln>
                <a:noFill/>
              </a:ln>
              <a:solidFill>
                <a:schemeClr val="lt1"/>
              </a:solidFill>
              <a:effectLst/>
              <a:uLnTx/>
              <a:uFillTx/>
              <a:latin typeface="Calibri" pitchFamily="34" charset="0"/>
              <a:ea typeface="+mn-ea"/>
              <a:cs typeface="+mn-cs"/>
            </a:endParaRPr>
          </a:p>
        </p:txBody>
      </p:sp>
      <p:pic>
        <p:nvPicPr>
          <p:cNvPr id="9218" name="Picture 2" descr="E:\gp image\stick_figure_drawing_three_check_marks_sm_wm.gif"/>
          <p:cNvPicPr>
            <a:picLocks noChangeAspect="1" noChangeArrowheads="1" noCrop="1"/>
          </p:cNvPicPr>
          <p:nvPr/>
        </p:nvPicPr>
        <p:blipFill>
          <a:blip r:embed="rId2"/>
          <a:srcRect/>
          <a:stretch>
            <a:fillRect/>
          </a:stretch>
        </p:blipFill>
        <p:spPr bwMode="auto">
          <a:xfrm>
            <a:off x="6781800" y="1676400"/>
            <a:ext cx="2133600" cy="21336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76200"/>
            <a:ext cx="7620000" cy="3048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Inverted Page Table</a:t>
            </a:r>
          </a:p>
        </p:txBody>
      </p:sp>
      <p:pic>
        <p:nvPicPr>
          <p:cNvPr id="25603" name="Content Placeholder 3" descr="Fig08_06.gif"/>
          <p:cNvPicPr>
            <a:picLocks noGrp="1" noChangeAspect="1"/>
          </p:cNvPicPr>
          <p:nvPr>
            <p:ph idx="1"/>
          </p:nvPr>
        </p:nvPicPr>
        <p:blipFill>
          <a:blip r:embed="rId3"/>
          <a:srcRect/>
          <a:stretch>
            <a:fillRect/>
          </a:stretch>
        </p:blipFill>
        <p:spPr>
          <a:xfrm>
            <a:off x="83976" y="457200"/>
            <a:ext cx="8983824" cy="4419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0" y="5103674"/>
            <a:ext cx="91440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dirty="0">
                <a:latin typeface="Calibri" pitchFamily="34" charset="0"/>
              </a:rPr>
              <a:t>Refer to previous description of the fields.</a:t>
            </a:r>
          </a:p>
          <a:p>
            <a:pPr>
              <a:buFont typeface="Arial" pitchFamily="34" charset="0"/>
              <a:buChar char="•"/>
            </a:pPr>
            <a:r>
              <a:rPr lang="en-NZ" dirty="0">
                <a:latin typeface="Calibri" pitchFamily="34" charset="0"/>
              </a:rPr>
              <a:t>In this example, the virtual address includes an </a:t>
            </a:r>
            <a:r>
              <a:rPr lang="en-NZ" i="1" dirty="0">
                <a:latin typeface="Calibri" pitchFamily="34" charset="0"/>
              </a:rPr>
              <a:t>n</a:t>
            </a:r>
            <a:r>
              <a:rPr lang="en-NZ" dirty="0">
                <a:latin typeface="Calibri" pitchFamily="34" charset="0"/>
              </a:rPr>
              <a:t>-bit page number, with </a:t>
            </a:r>
            <a:r>
              <a:rPr lang="en-NZ" i="1" dirty="0">
                <a:latin typeface="Calibri" pitchFamily="34" charset="0"/>
              </a:rPr>
              <a:t>n</a:t>
            </a:r>
            <a:r>
              <a:rPr lang="en-NZ" dirty="0">
                <a:latin typeface="Calibri" pitchFamily="34" charset="0"/>
              </a:rPr>
              <a:t> &gt; </a:t>
            </a:r>
            <a:r>
              <a:rPr lang="en-NZ" i="1" dirty="0">
                <a:latin typeface="Calibri" pitchFamily="34" charset="0"/>
              </a:rPr>
              <a:t>m</a:t>
            </a:r>
            <a:r>
              <a:rPr lang="en-NZ" dirty="0">
                <a:latin typeface="Calibri" pitchFamily="34" charset="0"/>
              </a:rPr>
              <a:t>.</a:t>
            </a:r>
          </a:p>
          <a:p>
            <a:pPr>
              <a:buFont typeface="Arial" pitchFamily="34" charset="0"/>
              <a:buChar char="•"/>
            </a:pPr>
            <a:r>
              <a:rPr lang="en-NZ" dirty="0">
                <a:latin typeface="Calibri" pitchFamily="34" charset="0"/>
              </a:rPr>
              <a:t>The hash function maps the </a:t>
            </a:r>
            <a:r>
              <a:rPr lang="en-NZ" i="1" dirty="0">
                <a:latin typeface="Calibri" pitchFamily="34" charset="0"/>
              </a:rPr>
              <a:t>n</a:t>
            </a:r>
            <a:r>
              <a:rPr lang="en-NZ" dirty="0">
                <a:latin typeface="Calibri" pitchFamily="34" charset="0"/>
              </a:rPr>
              <a:t>-bit page number into an m-bit quantity, which is used to index into the inverted page table.</a:t>
            </a:r>
            <a:endParaRPr lang="en-US" dirty="0">
              <a:latin typeface="Calibri" pitchFamily="34" charset="0"/>
            </a:endParaRPr>
          </a:p>
        </p:txBody>
      </p:sp>
      <p:sp>
        <p:nvSpPr>
          <p:cNvPr id="5" name="Rectangle 4"/>
          <p:cNvSpPr/>
          <p:nvPr/>
        </p:nvSpPr>
        <p:spPr>
          <a:xfrm>
            <a:off x="3505200" y="6400800"/>
            <a:ext cx="175260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b="1" dirty="0"/>
              <a:t>Q-4 : ends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0"/>
            <a:ext cx="8229600" cy="3810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Translation </a:t>
            </a:r>
            <a:r>
              <a:rPr lang="en-US" sz="2800" b="1" dirty="0" err="1">
                <a:latin typeface="Calibri" pitchFamily="34" charset="0"/>
              </a:rPr>
              <a:t>Lookaside</a:t>
            </a:r>
            <a:r>
              <a:rPr lang="en-US" sz="2800" b="1" dirty="0">
                <a:latin typeface="Calibri" pitchFamily="34" charset="0"/>
              </a:rPr>
              <a:t> Buffer</a:t>
            </a:r>
          </a:p>
        </p:txBody>
      </p:sp>
      <p:sp>
        <p:nvSpPr>
          <p:cNvPr id="26627" name="Content Placeholder 2"/>
          <p:cNvSpPr>
            <a:spLocks noGrp="1"/>
          </p:cNvSpPr>
          <p:nvPr>
            <p:ph idx="1"/>
          </p:nvPr>
        </p:nvSpPr>
        <p:spPr>
          <a:xfrm>
            <a:off x="76200" y="1219200"/>
            <a:ext cx="5410200" cy="5181600"/>
          </a:xfrm>
        </p:spPr>
        <p:style>
          <a:lnRef idx="2">
            <a:schemeClr val="accent1"/>
          </a:lnRef>
          <a:fillRef idx="1">
            <a:schemeClr val="lt1"/>
          </a:fillRef>
          <a:effectRef idx="0">
            <a:schemeClr val="accent1"/>
          </a:effectRef>
          <a:fontRef idx="minor">
            <a:schemeClr val="dk1"/>
          </a:fontRef>
        </p:style>
        <p:txBody>
          <a:bodyPr>
            <a:normAutofit/>
          </a:bodyPr>
          <a:lstStyle/>
          <a:p>
            <a:r>
              <a:rPr lang="en-US" sz="2000" dirty="0">
                <a:latin typeface="Calibri" pitchFamily="34" charset="0"/>
              </a:rPr>
              <a:t>Each virtual memory reference can cause two physical memory accesses</a:t>
            </a:r>
          </a:p>
          <a:p>
            <a:pPr lvl="1"/>
            <a:r>
              <a:rPr lang="en-US" sz="2000" dirty="0">
                <a:latin typeface="Calibri" pitchFamily="34" charset="0"/>
              </a:rPr>
              <a:t>One to fetch the page table</a:t>
            </a:r>
          </a:p>
          <a:p>
            <a:pPr lvl="1"/>
            <a:r>
              <a:rPr lang="en-US" sz="2000" dirty="0">
                <a:latin typeface="Calibri" pitchFamily="34" charset="0"/>
              </a:rPr>
              <a:t>One to fetch the data</a:t>
            </a:r>
          </a:p>
          <a:p>
            <a:pPr lvl="1"/>
            <a:endParaRPr lang="en-US" sz="2000" dirty="0">
              <a:latin typeface="Calibri" pitchFamily="34" charset="0"/>
            </a:endParaRPr>
          </a:p>
          <a:p>
            <a:r>
              <a:rPr lang="en-US" sz="2000" dirty="0">
                <a:latin typeface="Calibri" pitchFamily="34" charset="0"/>
              </a:rPr>
              <a:t>To overcome this problem a high-speed cache is set up for page table entries</a:t>
            </a:r>
          </a:p>
          <a:p>
            <a:pPr lvl="1"/>
            <a:r>
              <a:rPr lang="en-US" sz="2000" dirty="0">
                <a:latin typeface="Calibri" pitchFamily="34" charset="0"/>
              </a:rPr>
              <a:t>Called a Translation </a:t>
            </a:r>
            <a:r>
              <a:rPr lang="en-US" sz="2000" dirty="0" err="1">
                <a:latin typeface="Calibri" pitchFamily="34" charset="0"/>
              </a:rPr>
              <a:t>Lookaside</a:t>
            </a:r>
            <a:r>
              <a:rPr lang="en-US" sz="2000" dirty="0">
                <a:latin typeface="Calibri" pitchFamily="34" charset="0"/>
              </a:rPr>
              <a:t> Buffer (TLB)</a:t>
            </a:r>
          </a:p>
          <a:p>
            <a:pPr lvl="1"/>
            <a:r>
              <a:rPr lang="en-US" sz="2000" dirty="0">
                <a:latin typeface="Calibri" pitchFamily="34" charset="0"/>
              </a:rPr>
              <a:t>Contains page table entries that have been most recently used</a:t>
            </a:r>
          </a:p>
          <a:p>
            <a:pPr lvl="1"/>
            <a:endParaRPr lang="en-US" sz="2000" dirty="0">
              <a:latin typeface="Calibri" pitchFamily="34" charset="0"/>
            </a:endParaRPr>
          </a:p>
          <a:p>
            <a:r>
              <a:rPr lang="en-NZ" sz="2000" dirty="0"/>
              <a:t>This cache functions in the same way as a memory cache and contains those page table entries that have been most recently used.</a:t>
            </a:r>
            <a:endParaRPr lang="en-US" sz="2000" dirty="0"/>
          </a:p>
          <a:p>
            <a:endParaRPr lang="en-US" sz="2000" dirty="0">
              <a:latin typeface="Calibri" pitchFamily="34" charset="0"/>
            </a:endParaRPr>
          </a:p>
        </p:txBody>
      </p:sp>
      <p:sp>
        <p:nvSpPr>
          <p:cNvPr id="4" name="Rectangle 3"/>
          <p:cNvSpPr/>
          <p:nvPr/>
        </p:nvSpPr>
        <p:spPr>
          <a:xfrm>
            <a:off x="0" y="609600"/>
            <a:ext cx="91440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Q-5 :-What is Translation </a:t>
            </a:r>
            <a:r>
              <a:rPr lang="en-US" dirty="0" err="1"/>
              <a:t>Lookaside</a:t>
            </a:r>
            <a:r>
              <a:rPr lang="en-US" dirty="0"/>
              <a:t> Buffer? Explain the Paging with the use of TLB.</a:t>
            </a:r>
          </a:p>
        </p:txBody>
      </p:sp>
      <p:pic>
        <p:nvPicPr>
          <p:cNvPr id="10242" name="Picture 2" descr="E:\gp image\stick_figures_running_gears_md_wm.gif"/>
          <p:cNvPicPr>
            <a:picLocks noChangeAspect="1" noChangeArrowheads="1" noCrop="1"/>
          </p:cNvPicPr>
          <p:nvPr/>
        </p:nvPicPr>
        <p:blipFill>
          <a:blip r:embed="rId3"/>
          <a:srcRect/>
          <a:stretch>
            <a:fillRect/>
          </a:stretch>
        </p:blipFill>
        <p:spPr bwMode="auto">
          <a:xfrm>
            <a:off x="6248400" y="1676400"/>
            <a:ext cx="2095500" cy="20955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0"/>
            <a:ext cx="8229600" cy="334962"/>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TLB Operation</a:t>
            </a:r>
          </a:p>
        </p:txBody>
      </p:sp>
      <p:pic>
        <p:nvPicPr>
          <p:cNvPr id="187394" name="Picture 2"/>
          <p:cNvPicPr>
            <a:picLocks noChangeAspect="1" noChangeArrowheads="1"/>
          </p:cNvPicPr>
          <p:nvPr/>
        </p:nvPicPr>
        <p:blipFill>
          <a:blip r:embed="rId2"/>
          <a:srcRect/>
          <a:stretch>
            <a:fillRect/>
          </a:stretch>
        </p:blipFill>
        <p:spPr bwMode="auto">
          <a:xfrm>
            <a:off x="0" y="381000"/>
            <a:ext cx="9143999" cy="6476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411162"/>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TLB Operation</a:t>
            </a:r>
          </a:p>
        </p:txBody>
      </p:sp>
      <p:sp>
        <p:nvSpPr>
          <p:cNvPr id="27651" name="Content Placeholder 2"/>
          <p:cNvSpPr>
            <a:spLocks noGrp="1"/>
          </p:cNvSpPr>
          <p:nvPr>
            <p:ph idx="1"/>
          </p:nvPr>
        </p:nvSpPr>
        <p:spPr>
          <a:xfrm>
            <a:off x="2971800" y="838200"/>
            <a:ext cx="5943600" cy="5867400"/>
          </a:xfrm>
        </p:spPr>
        <p:style>
          <a:lnRef idx="2">
            <a:schemeClr val="accent1"/>
          </a:lnRef>
          <a:fillRef idx="1">
            <a:schemeClr val="lt1"/>
          </a:fillRef>
          <a:effectRef idx="0">
            <a:schemeClr val="accent1"/>
          </a:effectRef>
          <a:fontRef idx="minor">
            <a:schemeClr val="dk1"/>
          </a:fontRef>
        </p:style>
        <p:txBody>
          <a:bodyPr>
            <a:noAutofit/>
          </a:bodyPr>
          <a:lstStyle/>
          <a:p>
            <a:r>
              <a:rPr lang="en-US" sz="2000" dirty="0"/>
              <a:t>Given a virtual address, </a:t>
            </a:r>
          </a:p>
          <a:p>
            <a:pPr lvl="1"/>
            <a:r>
              <a:rPr lang="en-US" sz="2000" dirty="0"/>
              <a:t>processor examines the TLB</a:t>
            </a:r>
          </a:p>
          <a:p>
            <a:r>
              <a:rPr lang="en-US" sz="2000" dirty="0"/>
              <a:t>If page table entry is present (TLB hit), </a:t>
            </a:r>
          </a:p>
          <a:p>
            <a:pPr lvl="1"/>
            <a:r>
              <a:rPr lang="en-US" sz="2000" dirty="0"/>
              <a:t>the frame number is retrieved and the real address is formed</a:t>
            </a:r>
          </a:p>
          <a:p>
            <a:r>
              <a:rPr lang="en-US" sz="2000" dirty="0"/>
              <a:t>If page table entry is not found in the TLB (TLB miss), </a:t>
            </a:r>
          </a:p>
          <a:p>
            <a:pPr lvl="1"/>
            <a:r>
              <a:rPr lang="en-US" sz="2000" i="1" dirty="0"/>
              <a:t>then the processor uses the page number to </a:t>
            </a:r>
            <a:r>
              <a:rPr lang="en-US" sz="2000" dirty="0"/>
              <a:t>index the process page table and examine the corresponding page table entry</a:t>
            </a:r>
          </a:p>
          <a:p>
            <a:pPr lvl="1"/>
            <a:r>
              <a:rPr lang="en-US" sz="2000" dirty="0">
                <a:solidFill>
                  <a:schemeClr val="tx1"/>
                </a:solidFill>
              </a:rPr>
              <a:t>First checks if page is already in main memory  that is </a:t>
            </a:r>
            <a:r>
              <a:rPr lang="en-US" sz="2000" dirty="0"/>
              <a:t>If the “present bit” is set, then the page is in main memory, and the processor can retrieve the frame number from the page table entry to form the real address.</a:t>
            </a:r>
          </a:p>
          <a:p>
            <a:pPr lvl="1"/>
            <a:r>
              <a:rPr lang="en-US" sz="2000" dirty="0">
                <a:solidFill>
                  <a:schemeClr val="tx1"/>
                </a:solidFill>
              </a:rPr>
              <a:t>If not in main memory a page fault is issued. </a:t>
            </a:r>
          </a:p>
          <a:p>
            <a:pPr lvl="1"/>
            <a:r>
              <a:rPr lang="en-US" sz="2000" dirty="0">
                <a:solidFill>
                  <a:schemeClr val="tx1"/>
                </a:solidFill>
              </a:rPr>
              <a:t>The TLB is updated to include the new page entry</a:t>
            </a:r>
          </a:p>
          <a:p>
            <a:pPr marL="342900" lvl="1" indent="-342900">
              <a:buNone/>
            </a:pPr>
            <a:endParaRPr lang="en-US" sz="2000" dirty="0">
              <a:solidFill>
                <a:schemeClr val="tx1"/>
              </a:solidFill>
            </a:endParaRPr>
          </a:p>
          <a:p>
            <a:pPr>
              <a:buNone/>
            </a:pPr>
            <a:endParaRPr lang="en-US" sz="2000" dirty="0"/>
          </a:p>
        </p:txBody>
      </p:sp>
      <p:sp>
        <p:nvSpPr>
          <p:cNvPr id="4" name="Rectangle 3"/>
          <p:cNvSpPr/>
          <p:nvPr/>
        </p:nvSpPr>
        <p:spPr>
          <a:xfrm>
            <a:off x="1447800" y="6519446"/>
            <a:ext cx="1524000"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b="1" dirty="0"/>
              <a:t>Q-5 : ends</a:t>
            </a:r>
          </a:p>
        </p:txBody>
      </p:sp>
      <p:pic>
        <p:nvPicPr>
          <p:cNvPr id="11266" name="Picture 2" descr="E:\gp image\stick_figures_lift_arrow_md_wm.gif"/>
          <p:cNvPicPr>
            <a:picLocks noChangeAspect="1" noChangeArrowheads="1" noCrop="1"/>
          </p:cNvPicPr>
          <p:nvPr/>
        </p:nvPicPr>
        <p:blipFill>
          <a:blip r:embed="rId3"/>
          <a:srcRect/>
          <a:stretch>
            <a:fillRect/>
          </a:stretch>
        </p:blipFill>
        <p:spPr bwMode="auto">
          <a:xfrm>
            <a:off x="304800" y="1066800"/>
            <a:ext cx="2095500" cy="20955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411162"/>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TLB Operation</a:t>
            </a:r>
          </a:p>
        </p:txBody>
      </p:sp>
      <p:pic>
        <p:nvPicPr>
          <p:cNvPr id="188418" name="Picture 2"/>
          <p:cNvPicPr>
            <a:picLocks noChangeAspect="1" noChangeArrowheads="1"/>
          </p:cNvPicPr>
          <p:nvPr/>
        </p:nvPicPr>
        <p:blipFill>
          <a:blip r:embed="rId2"/>
          <a:srcRect/>
          <a:stretch>
            <a:fillRect/>
          </a:stretch>
        </p:blipFill>
        <p:spPr bwMode="auto">
          <a:xfrm>
            <a:off x="0" y="533401"/>
            <a:ext cx="9144000" cy="63245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5791200" cy="5562600"/>
          </a:xfrm>
        </p:spPr>
        <p:style>
          <a:lnRef idx="2">
            <a:schemeClr val="accent1"/>
          </a:lnRef>
          <a:fillRef idx="1">
            <a:schemeClr val="lt1"/>
          </a:fillRef>
          <a:effectRef idx="0">
            <a:schemeClr val="accent1"/>
          </a:effectRef>
          <a:fontRef idx="minor">
            <a:schemeClr val="dk1"/>
          </a:fontRef>
        </p:style>
        <p:txBody>
          <a:bodyPr>
            <a:normAutofit/>
          </a:bodyPr>
          <a:lstStyle/>
          <a:p>
            <a:endParaRPr lang="en-NZ" sz="2000" dirty="0">
              <a:latin typeface="Calibri" pitchFamily="34" charset="0"/>
            </a:endParaRPr>
          </a:p>
          <a:p>
            <a:r>
              <a:rPr lang="en-NZ" sz="2000" dirty="0">
                <a:latin typeface="Calibri" pitchFamily="34" charset="0"/>
              </a:rPr>
              <a:t>The flowchart shows that if the desired page is not in main memory, a page fault interrupt causes the page fault handling routine to be invoked. </a:t>
            </a:r>
          </a:p>
          <a:p>
            <a:endParaRPr lang="en-NZ" sz="2000" dirty="0">
              <a:latin typeface="Calibri" pitchFamily="34" charset="0"/>
            </a:endParaRPr>
          </a:p>
          <a:p>
            <a:r>
              <a:rPr lang="en-NZ" sz="2000" dirty="0">
                <a:latin typeface="Calibri" pitchFamily="34" charset="0"/>
              </a:rPr>
              <a:t>To keep the flowchart simple, the fact that the operating system may dispatch another process while disk I/O is underway is not shown. </a:t>
            </a:r>
          </a:p>
          <a:p>
            <a:endParaRPr lang="en-NZ" sz="2000" dirty="0">
              <a:latin typeface="Calibri" pitchFamily="34" charset="0"/>
            </a:endParaRPr>
          </a:p>
          <a:p>
            <a:r>
              <a:rPr lang="en-NZ" sz="2000" dirty="0">
                <a:latin typeface="Calibri" pitchFamily="34" charset="0"/>
              </a:rPr>
              <a:t>By the principle of locality, most virtual memory references will be to locations in recently used pages. Therefore, most references will involve page table entries in the cache.</a:t>
            </a:r>
            <a:endParaRPr lang="en-US" sz="2000" dirty="0">
              <a:latin typeface="Calibri" pitchFamily="34" charset="0"/>
            </a:endParaRPr>
          </a:p>
          <a:p>
            <a:endParaRPr lang="en-US" sz="2000" dirty="0">
              <a:latin typeface="Calibri" pitchFamily="34" charset="0"/>
            </a:endParaRPr>
          </a:p>
        </p:txBody>
      </p:sp>
      <p:sp>
        <p:nvSpPr>
          <p:cNvPr id="4" name="Title 1"/>
          <p:cNvSpPr>
            <a:spLocks noGrp="1"/>
          </p:cNvSpPr>
          <p:nvPr>
            <p:ph type="title"/>
          </p:nvPr>
        </p:nvSpPr>
        <p:spPr>
          <a:xfrm>
            <a:off x="457200" y="76200"/>
            <a:ext cx="8229600" cy="411162"/>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US" sz="2800" b="1" dirty="0">
                <a:latin typeface="Calibri" pitchFamily="34" charset="0"/>
              </a:rPr>
              <a:t>TLB operation</a:t>
            </a:r>
          </a:p>
        </p:txBody>
      </p:sp>
      <p:pic>
        <p:nvPicPr>
          <p:cNvPr id="12290" name="Picture 2" descr="E:\gp image\juggling_soccer_ball_md_wm.gif"/>
          <p:cNvPicPr>
            <a:picLocks noChangeAspect="1" noChangeArrowheads="1" noCrop="1"/>
          </p:cNvPicPr>
          <p:nvPr/>
        </p:nvPicPr>
        <p:blipFill>
          <a:blip r:embed="rId2"/>
          <a:srcRect/>
          <a:stretch>
            <a:fillRect/>
          </a:stretch>
        </p:blipFill>
        <p:spPr bwMode="auto">
          <a:xfrm>
            <a:off x="6096000" y="1143000"/>
            <a:ext cx="2095500" cy="20955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52400" y="533400"/>
            <a:ext cx="7543800" cy="411162"/>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US" sz="2000" b="1" dirty="0">
                <a:latin typeface="Calibri" pitchFamily="34" charset="0"/>
              </a:rPr>
              <a:t>TLB and Cache Operation</a:t>
            </a:r>
          </a:p>
        </p:txBody>
      </p:sp>
      <p:pic>
        <p:nvPicPr>
          <p:cNvPr id="33795" name="Content Placeholder 3" descr="Fig08_10.gif"/>
          <p:cNvPicPr>
            <a:picLocks noGrp="1" noChangeAspect="1"/>
          </p:cNvPicPr>
          <p:nvPr>
            <p:ph idx="1"/>
          </p:nvPr>
        </p:nvPicPr>
        <p:blipFill>
          <a:blip r:embed="rId3"/>
          <a:srcRect/>
          <a:stretch>
            <a:fillRect/>
          </a:stretch>
        </p:blipFill>
        <p:spPr>
          <a:xfrm>
            <a:off x="304800" y="1066800"/>
            <a:ext cx="8574066" cy="563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76200" y="76200"/>
            <a:ext cx="8915400" cy="353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700" b="1" dirty="0"/>
              <a:t>Q-6:What role the main memory cache plays with the Virtual Memory Management using TLB? </a:t>
            </a:r>
            <a:endParaRPr lang="en-US" sz="17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839200" cy="56388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The virtual memory mechanism must interact with the cache system (not the TLB cache, but the main memory cache)</a:t>
            </a:r>
          </a:p>
          <a:p>
            <a:endParaRPr lang="en-NZ" sz="2000" dirty="0">
              <a:latin typeface="Calibri" pitchFamily="34" charset="0"/>
            </a:endParaRPr>
          </a:p>
          <a:p>
            <a:r>
              <a:rPr lang="en-NZ" sz="2000" dirty="0">
                <a:latin typeface="Calibri" pitchFamily="34" charset="0"/>
              </a:rPr>
              <a:t>A virtual address will generally be in the form of a page number, offset.</a:t>
            </a:r>
          </a:p>
          <a:p>
            <a:endParaRPr lang="en-NZ" sz="2000" dirty="0">
              <a:latin typeface="Calibri" pitchFamily="34" charset="0"/>
            </a:endParaRPr>
          </a:p>
          <a:p>
            <a:r>
              <a:rPr lang="en-NZ" sz="2000" dirty="0">
                <a:latin typeface="Calibri" pitchFamily="34" charset="0"/>
              </a:rPr>
              <a:t>First, the memory system consults the TLB to see if the matching page table entry is present. </a:t>
            </a:r>
          </a:p>
          <a:p>
            <a:pPr>
              <a:buFontTx/>
              <a:buChar char="•"/>
            </a:pPr>
            <a:r>
              <a:rPr lang="en-NZ" sz="2000" dirty="0">
                <a:latin typeface="Calibri" pitchFamily="34" charset="0"/>
              </a:rPr>
              <a:t> If </a:t>
            </a:r>
            <a:r>
              <a:rPr lang="en-NZ" sz="2000" b="1" dirty="0">
                <a:latin typeface="Calibri" pitchFamily="34" charset="0"/>
              </a:rPr>
              <a:t>it is</a:t>
            </a:r>
            <a:r>
              <a:rPr lang="en-NZ" sz="2000" dirty="0">
                <a:latin typeface="Calibri" pitchFamily="34" charset="0"/>
              </a:rPr>
              <a:t>, the real (physical) address is generated by combining the frame number with the offset. </a:t>
            </a:r>
          </a:p>
          <a:p>
            <a:pPr>
              <a:buFontTx/>
              <a:buChar char="•"/>
            </a:pPr>
            <a:endParaRPr lang="en-NZ" sz="2000" dirty="0">
              <a:latin typeface="Calibri" pitchFamily="34" charset="0"/>
            </a:endParaRPr>
          </a:p>
          <a:p>
            <a:pPr>
              <a:buFontTx/>
              <a:buChar char="•"/>
            </a:pPr>
            <a:r>
              <a:rPr lang="en-NZ" sz="2000" dirty="0">
                <a:latin typeface="Calibri" pitchFamily="34" charset="0"/>
              </a:rPr>
              <a:t> If </a:t>
            </a:r>
            <a:r>
              <a:rPr lang="en-NZ" sz="2000" b="1" dirty="0">
                <a:latin typeface="Calibri" pitchFamily="34" charset="0"/>
              </a:rPr>
              <a:t>not</a:t>
            </a:r>
            <a:r>
              <a:rPr lang="en-NZ" sz="2000" dirty="0">
                <a:latin typeface="Calibri" pitchFamily="34" charset="0"/>
              </a:rPr>
              <a:t>, the entry is accessed from a page table. </a:t>
            </a:r>
          </a:p>
          <a:p>
            <a:pPr lvl="1">
              <a:buFontTx/>
              <a:buChar char="•"/>
            </a:pPr>
            <a:r>
              <a:rPr lang="en-NZ" sz="2000" dirty="0">
                <a:latin typeface="Calibri" pitchFamily="34" charset="0"/>
              </a:rPr>
              <a:t> Once the real address is generated, which is in the form of a tag and a remainder, the cache is consulted to see if the block containing that word is present. </a:t>
            </a:r>
          </a:p>
          <a:p>
            <a:pPr lvl="2">
              <a:buFontTx/>
              <a:buChar char="•"/>
            </a:pPr>
            <a:r>
              <a:rPr lang="en-NZ" sz="2000" dirty="0">
                <a:latin typeface="Calibri" pitchFamily="34" charset="0"/>
              </a:rPr>
              <a:t>If so, it is returned to the CPU. </a:t>
            </a:r>
          </a:p>
          <a:p>
            <a:pPr lvl="2">
              <a:buFontTx/>
              <a:buChar char="•"/>
            </a:pPr>
            <a:r>
              <a:rPr lang="en-NZ" sz="2000" dirty="0">
                <a:latin typeface="Calibri" pitchFamily="34" charset="0"/>
              </a:rPr>
              <a:t>If not, the word is retrieved from main memory.</a:t>
            </a:r>
            <a:endParaRPr lang="en-US" sz="2000" dirty="0">
              <a:latin typeface="Calibri" pitchFamily="34" charset="0"/>
            </a:endParaRPr>
          </a:p>
          <a:p>
            <a:endParaRPr lang="en-US" sz="2000" dirty="0">
              <a:latin typeface="Calibri" pitchFamily="34" charset="0"/>
            </a:endParaRPr>
          </a:p>
        </p:txBody>
      </p:sp>
      <p:sp>
        <p:nvSpPr>
          <p:cNvPr id="4" name="Title 1"/>
          <p:cNvSpPr>
            <a:spLocks noGrp="1"/>
          </p:cNvSpPr>
          <p:nvPr>
            <p:ph type="title"/>
          </p:nvPr>
        </p:nvSpPr>
        <p:spPr>
          <a:xfrm>
            <a:off x="457200" y="76200"/>
            <a:ext cx="8229600" cy="4572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TLB and Cache Operation</a:t>
            </a:r>
          </a:p>
        </p:txBody>
      </p:sp>
      <p:sp>
        <p:nvSpPr>
          <p:cNvPr id="6" name="Rectangle 5"/>
          <p:cNvSpPr/>
          <p:nvPr/>
        </p:nvSpPr>
        <p:spPr>
          <a:xfrm>
            <a:off x="3505200" y="6400800"/>
            <a:ext cx="175260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b="1"/>
              <a:t>Q-6 </a:t>
            </a:r>
            <a:r>
              <a:rPr lang="en-US" sz="2000" b="1" dirty="0"/>
              <a:t>: ends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8229600" cy="5635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NZ" sz="2800" b="1" dirty="0">
                <a:latin typeface="+mn-lt"/>
              </a:rPr>
              <a:t>Terminology</a:t>
            </a:r>
          </a:p>
        </p:txBody>
      </p:sp>
      <p:pic>
        <p:nvPicPr>
          <p:cNvPr id="6147" name="Picture 2"/>
          <p:cNvPicPr>
            <a:picLocks noChangeAspect="1" noChangeArrowheads="1"/>
          </p:cNvPicPr>
          <p:nvPr/>
        </p:nvPicPr>
        <p:blipFill>
          <a:blip r:embed="rId3"/>
          <a:srcRect/>
          <a:stretch>
            <a:fillRect/>
          </a:stretch>
        </p:blipFill>
        <p:spPr bwMode="auto">
          <a:xfrm>
            <a:off x="76201" y="609600"/>
            <a:ext cx="8991599" cy="624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457200"/>
            <a:ext cx="8991600" cy="40386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 Because the TLB only contains some of the entries in a full page table, we cannot simply index into the TLB based on page number. </a:t>
            </a:r>
          </a:p>
          <a:p>
            <a:pPr>
              <a:buFontTx/>
              <a:buChar char="•"/>
            </a:pPr>
            <a:r>
              <a:rPr lang="en-NZ" sz="2000" dirty="0">
                <a:latin typeface="Calibri" pitchFamily="34" charset="0"/>
              </a:rPr>
              <a:t> Instead, each entry in the TLB must include the page number as well as the complete page table entry.</a:t>
            </a:r>
          </a:p>
          <a:p>
            <a:r>
              <a:rPr lang="en-NZ" sz="2000" dirty="0">
                <a:latin typeface="Calibri" pitchFamily="34" charset="0"/>
              </a:rPr>
              <a:t>This technique is referred to as </a:t>
            </a:r>
            <a:r>
              <a:rPr lang="en-NZ" sz="2000" b="1" dirty="0">
                <a:latin typeface="Calibri" pitchFamily="34" charset="0"/>
              </a:rPr>
              <a:t>associative mapping</a:t>
            </a:r>
            <a:r>
              <a:rPr lang="en-NZ" sz="2000" dirty="0">
                <a:latin typeface="Calibri" pitchFamily="34" charset="0"/>
              </a:rPr>
              <a:t>.</a:t>
            </a:r>
          </a:p>
          <a:p>
            <a:r>
              <a:rPr lang="en-NZ" sz="2000" b="1" dirty="0">
                <a:latin typeface="Calibri" pitchFamily="34" charset="0"/>
              </a:rPr>
              <a:t>Associative mapping:</a:t>
            </a:r>
          </a:p>
          <a:p>
            <a:pPr lvl="1"/>
            <a:r>
              <a:rPr lang="en-NZ" sz="2000" dirty="0">
                <a:latin typeface="Calibri" pitchFamily="34" charset="0"/>
              </a:rPr>
              <a:t>When a page is to be searched from TLB, the processor must search it from the entire queue, this concept is known as associative mapping.</a:t>
            </a:r>
          </a:p>
          <a:p>
            <a:r>
              <a:rPr lang="en-NZ" sz="2000" b="1" dirty="0">
                <a:latin typeface="Calibri" pitchFamily="34" charset="0"/>
              </a:rPr>
              <a:t>Direct mapping: </a:t>
            </a:r>
          </a:p>
          <a:p>
            <a:pPr lvl="1"/>
            <a:r>
              <a:rPr lang="en-NZ" sz="2000" dirty="0">
                <a:latin typeface="Calibri" pitchFamily="34" charset="0"/>
              </a:rPr>
              <a:t>When a page is to be searched directly from the process page table, this concept is known as direct mapping.</a:t>
            </a:r>
          </a:p>
          <a:p>
            <a:endParaRPr lang="en-US" sz="2000" dirty="0">
              <a:latin typeface="Calibri" pitchFamily="34" charset="0"/>
            </a:endParaRPr>
          </a:p>
        </p:txBody>
      </p:sp>
      <p:sp>
        <p:nvSpPr>
          <p:cNvPr id="4" name="Title 1"/>
          <p:cNvSpPr>
            <a:spLocks noGrp="1"/>
          </p:cNvSpPr>
          <p:nvPr>
            <p:ph type="title"/>
          </p:nvPr>
        </p:nvSpPr>
        <p:spPr>
          <a:xfrm>
            <a:off x="457200" y="0"/>
            <a:ext cx="8229600" cy="381000"/>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NZ" sz="2800" b="1" dirty="0">
                <a:latin typeface="Calibri" pitchFamily="34" charset="0"/>
              </a:rPr>
              <a:t>Associative Mapping</a:t>
            </a:r>
          </a:p>
        </p:txBody>
      </p:sp>
      <p:sp>
        <p:nvSpPr>
          <p:cNvPr id="5" name="Content Placeholder 2"/>
          <p:cNvSpPr txBox="1">
            <a:spLocks/>
          </p:cNvSpPr>
          <p:nvPr/>
        </p:nvSpPr>
        <p:spPr>
          <a:xfrm>
            <a:off x="152400" y="4648200"/>
            <a:ext cx="8839200" cy="2057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a:latin typeface="Calibri" pitchFamily="34" charset="0"/>
              </a:rPr>
              <a:t>Next </a:t>
            </a:r>
            <a:r>
              <a:rPr kumimoji="0" lang="en-US" sz="2000" b="0" i="0" u="none" strike="noStrike" kern="1200" cap="none" spc="0" normalizeH="0" baseline="0" noProof="0" dirty="0">
                <a:ln>
                  <a:noFill/>
                </a:ln>
                <a:solidFill>
                  <a:schemeClr val="dk1"/>
                </a:solidFill>
                <a:effectLst/>
                <a:uLnTx/>
                <a:uFillTx/>
                <a:latin typeface="Calibri" pitchFamily="34" charset="0"/>
                <a:ea typeface="+mn-ea"/>
                <a:cs typeface="+mn-cs"/>
              </a:rPr>
              <a:t>slide contrasts associative mapping with direct mapping </a:t>
            </a: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or indexing, used for lookup in the page table.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The design of the TLB also must consider the way in which entries are organized in the TLB and which entry to replace when a new entry is brought in.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These issues must be considered in any hardware cache design.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dk1"/>
              </a:solidFill>
              <a:effectLst/>
              <a:uLnTx/>
              <a:uFillTx/>
              <a:latin typeface="Calibri"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dk1"/>
              </a:solidFill>
              <a:effectLst/>
              <a:uLnTx/>
              <a:uFillTx/>
              <a:latin typeface="Calibri"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76200"/>
            <a:ext cx="8229600" cy="3048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Translation Look aside Buffer</a:t>
            </a:r>
          </a:p>
        </p:txBody>
      </p:sp>
      <p:pic>
        <p:nvPicPr>
          <p:cNvPr id="32771" name="Content Placeholder 3" descr="Fig08_09.gif"/>
          <p:cNvPicPr>
            <a:picLocks noGrp="1" noChangeAspect="1"/>
          </p:cNvPicPr>
          <p:nvPr>
            <p:ph idx="1"/>
          </p:nvPr>
        </p:nvPicPr>
        <p:blipFill>
          <a:blip r:embed="rId3"/>
          <a:srcRect/>
          <a:stretch>
            <a:fillRect/>
          </a:stretch>
        </p:blipFill>
        <p:spPr>
          <a:xfrm>
            <a:off x="152400" y="533400"/>
            <a:ext cx="8686800" cy="6019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6400800" cy="601980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NZ" sz="2000" dirty="0"/>
              <a:t>An important hardware design decision is the size of page to be used.</a:t>
            </a:r>
          </a:p>
          <a:p>
            <a:r>
              <a:rPr lang="en-NZ" sz="2000" dirty="0"/>
              <a:t>There are several factors to consider. </a:t>
            </a:r>
          </a:p>
          <a:p>
            <a:pPr lvl="1">
              <a:buFontTx/>
              <a:buChar char="•"/>
            </a:pPr>
            <a:r>
              <a:rPr lang="en-NZ" sz="2000" dirty="0"/>
              <a:t> </a:t>
            </a:r>
            <a:r>
              <a:rPr lang="en-NZ" sz="2000" b="1" dirty="0"/>
              <a:t>internal fragmentation. </a:t>
            </a:r>
            <a:r>
              <a:rPr lang="en-NZ" sz="2000" dirty="0"/>
              <a:t> The smaller the page size, the less the amount of internal fragmentation. </a:t>
            </a:r>
          </a:p>
          <a:p>
            <a:pPr lvl="1">
              <a:buFontTx/>
              <a:buChar char="•"/>
            </a:pPr>
            <a:r>
              <a:rPr lang="en-NZ" sz="2000" dirty="0"/>
              <a:t> BUT the smaller the page, the greater the number of pages required per process</a:t>
            </a:r>
            <a:r>
              <a:rPr lang="en-NZ" sz="2000" b="1" dirty="0"/>
              <a:t>. </a:t>
            </a:r>
            <a:r>
              <a:rPr lang="en-NZ" sz="2000" dirty="0"/>
              <a:t>More pages per process means larger page tables</a:t>
            </a:r>
          </a:p>
          <a:p>
            <a:r>
              <a:rPr lang="en-US" sz="2000" dirty="0"/>
              <a:t>Secondary memory is designed to efficiently transfer large blocks of data so a large page size is better.</a:t>
            </a:r>
          </a:p>
          <a:p>
            <a:pPr>
              <a:defRPr/>
            </a:pPr>
            <a:r>
              <a:rPr lang="en-NZ" sz="2000" dirty="0"/>
              <a:t>Complicating these matters is the effect of page size on the rate at which page faults occur.</a:t>
            </a:r>
          </a:p>
          <a:p>
            <a:pPr>
              <a:defRPr/>
            </a:pPr>
            <a:r>
              <a:rPr lang="en-NZ" sz="2000" dirty="0"/>
              <a:t>This behaviour, is based on the principle of locality. </a:t>
            </a:r>
          </a:p>
          <a:p>
            <a:r>
              <a:rPr lang="en-NZ" sz="2000" dirty="0"/>
              <a:t>If the page size is very small, then ordinarily a relatively large number of pages will be available in main memory for a process.</a:t>
            </a:r>
          </a:p>
          <a:p>
            <a:r>
              <a:rPr lang="en-NZ" sz="2000" dirty="0"/>
              <a:t>Thus, the page fault rate should be low</a:t>
            </a:r>
          </a:p>
          <a:p>
            <a:r>
              <a:rPr lang="en-NZ" sz="2000" dirty="0"/>
              <a:t>As the size of the page is increased, the page fault rate begins to rise. </a:t>
            </a:r>
            <a:endParaRPr lang="en-US" sz="2000" dirty="0"/>
          </a:p>
        </p:txBody>
      </p:sp>
      <p:sp>
        <p:nvSpPr>
          <p:cNvPr id="4" name="Title 1"/>
          <p:cNvSpPr>
            <a:spLocks noGrp="1"/>
          </p:cNvSpPr>
          <p:nvPr>
            <p:ph type="title"/>
          </p:nvPr>
        </p:nvSpPr>
        <p:spPr>
          <a:xfrm>
            <a:off x="457200" y="0"/>
            <a:ext cx="8229600" cy="411162"/>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US" sz="2800" b="1" dirty="0">
                <a:latin typeface="Calibri" pitchFamily="34" charset="0"/>
              </a:rPr>
              <a:t>Decision:- Page Size</a:t>
            </a:r>
          </a:p>
        </p:txBody>
      </p:sp>
      <p:pic>
        <p:nvPicPr>
          <p:cNvPr id="13314" name="Picture 2" descr="E:\gp image\giphy.gif"/>
          <p:cNvPicPr>
            <a:picLocks noChangeAspect="1" noChangeArrowheads="1" noCrop="1"/>
          </p:cNvPicPr>
          <p:nvPr/>
        </p:nvPicPr>
        <p:blipFill>
          <a:blip r:embed="rId2"/>
          <a:srcRect/>
          <a:stretch>
            <a:fillRect/>
          </a:stretch>
        </p:blipFill>
        <p:spPr bwMode="auto">
          <a:xfrm>
            <a:off x="6667500" y="1485900"/>
            <a:ext cx="2095500" cy="20955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76200"/>
            <a:ext cx="8229600" cy="487362"/>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Page Size</a:t>
            </a:r>
          </a:p>
        </p:txBody>
      </p:sp>
      <p:pic>
        <p:nvPicPr>
          <p:cNvPr id="37891" name="Content Placeholder 3" descr="Fig08_11.gif"/>
          <p:cNvPicPr>
            <a:picLocks noGrp="1" noChangeAspect="1"/>
          </p:cNvPicPr>
          <p:nvPr>
            <p:ph idx="1"/>
          </p:nvPr>
        </p:nvPicPr>
        <p:blipFill>
          <a:blip r:embed="rId3"/>
          <a:srcRect/>
          <a:stretch>
            <a:fillRect/>
          </a:stretch>
        </p:blipFill>
        <p:spPr>
          <a:xfrm>
            <a:off x="76200" y="609600"/>
            <a:ext cx="8991600" cy="594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4800600" cy="56388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A further complication is that the page fault rate is also determined by the number of frames allocated to a process. </a:t>
            </a:r>
          </a:p>
          <a:p>
            <a:endParaRPr lang="en-NZ" sz="2000" dirty="0">
              <a:latin typeface="Calibri" pitchFamily="34" charset="0"/>
            </a:endParaRPr>
          </a:p>
          <a:p>
            <a:endParaRPr lang="en-NZ" sz="2000" dirty="0">
              <a:latin typeface="Calibri" pitchFamily="34" charset="0"/>
            </a:endParaRPr>
          </a:p>
          <a:p>
            <a:r>
              <a:rPr lang="en-NZ" sz="2000" dirty="0"/>
              <a:t>However, the page fault rate will begin to fall as the size of a page approaches the size of the entire process (point </a:t>
            </a:r>
            <a:r>
              <a:rPr lang="en-NZ" sz="2000" i="1" dirty="0"/>
              <a:t>P</a:t>
            </a:r>
            <a:r>
              <a:rPr lang="en-NZ" sz="2000" dirty="0"/>
              <a:t> in the diagram (fig 8.11(a)).</a:t>
            </a:r>
          </a:p>
          <a:p>
            <a:endParaRPr lang="en-US" sz="2000" dirty="0"/>
          </a:p>
          <a:p>
            <a:endParaRPr lang="en-NZ" sz="2000" dirty="0">
              <a:latin typeface="Calibri" pitchFamily="34" charset="0"/>
            </a:endParaRPr>
          </a:p>
          <a:p>
            <a:r>
              <a:rPr lang="en-NZ" sz="2000" dirty="0">
                <a:latin typeface="Calibri" pitchFamily="34" charset="0"/>
              </a:rPr>
              <a:t>Figure 8.11b shows that, for a fixed page size, the fault rate drops as the number of pages maintained in main memory grows.</a:t>
            </a:r>
          </a:p>
          <a:p>
            <a:pPr lvl="1">
              <a:buNone/>
            </a:pPr>
            <a:endParaRPr lang="en-US" sz="2000" dirty="0">
              <a:latin typeface="Calibri" pitchFamily="34" charset="0"/>
            </a:endParaRPr>
          </a:p>
          <a:p>
            <a:endParaRPr lang="en-US" sz="2000" dirty="0">
              <a:latin typeface="Calibri" pitchFamily="34" charset="0"/>
            </a:endParaRPr>
          </a:p>
        </p:txBody>
      </p:sp>
      <p:sp>
        <p:nvSpPr>
          <p:cNvPr id="4" name="Title 1"/>
          <p:cNvSpPr>
            <a:spLocks noGrp="1"/>
          </p:cNvSpPr>
          <p:nvPr>
            <p:ph type="title"/>
          </p:nvPr>
        </p:nvSpPr>
        <p:spPr>
          <a:xfrm>
            <a:off x="457200" y="76200"/>
            <a:ext cx="8229600" cy="487362"/>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Page Size</a:t>
            </a:r>
          </a:p>
        </p:txBody>
      </p:sp>
      <p:pic>
        <p:nvPicPr>
          <p:cNvPr id="14338" name="Picture 2" descr="E:\gp image\bb6246c85c65ddd0b35f8e6a817cb256.jpg"/>
          <p:cNvPicPr>
            <a:picLocks noChangeAspect="1" noChangeArrowheads="1" noCrop="1"/>
          </p:cNvPicPr>
          <p:nvPr/>
        </p:nvPicPr>
        <p:blipFill>
          <a:blip r:embed="rId2"/>
          <a:srcRect/>
          <a:stretch>
            <a:fillRect/>
          </a:stretch>
        </p:blipFill>
        <p:spPr bwMode="auto">
          <a:xfrm>
            <a:off x="5486400" y="762000"/>
            <a:ext cx="3157537" cy="4210049"/>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76200"/>
            <a:ext cx="8229600" cy="487362"/>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US" sz="2800" b="1" dirty="0">
                <a:latin typeface="Calibri" pitchFamily="34" charset="0"/>
              </a:rPr>
              <a:t>Example Page Size</a:t>
            </a:r>
          </a:p>
        </p:txBody>
      </p:sp>
      <p:pic>
        <p:nvPicPr>
          <p:cNvPr id="38915" name="Content Placeholder 3" descr="Table08_03.gif"/>
          <p:cNvPicPr>
            <a:picLocks noGrp="1" noChangeAspect="1"/>
          </p:cNvPicPr>
          <p:nvPr>
            <p:ph idx="1"/>
          </p:nvPr>
        </p:nvPicPr>
        <p:blipFill>
          <a:blip r:embed="rId3"/>
          <a:srcRect/>
          <a:stretch>
            <a:fillRect/>
          </a:stretch>
        </p:blipFill>
        <p:spPr>
          <a:xfrm>
            <a:off x="76200" y="685800"/>
            <a:ext cx="8915400" cy="609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5410200" cy="54864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Finally, the design issue of page size is related to the size of physical main memory and program size.</a:t>
            </a:r>
          </a:p>
          <a:p>
            <a:endParaRPr lang="en-NZ" sz="2000" dirty="0">
              <a:latin typeface="Calibri" pitchFamily="34" charset="0"/>
            </a:endParaRPr>
          </a:p>
          <a:p>
            <a:r>
              <a:rPr lang="en-NZ" sz="2000" dirty="0">
                <a:latin typeface="Calibri" pitchFamily="34" charset="0"/>
              </a:rPr>
              <a:t>At the same time that main memory is getting larger, the address space used by applications is also growing. </a:t>
            </a:r>
          </a:p>
          <a:p>
            <a:endParaRPr lang="en-NZ" sz="2000" dirty="0">
              <a:latin typeface="Calibri" pitchFamily="34" charset="0"/>
            </a:endParaRPr>
          </a:p>
          <a:p>
            <a:r>
              <a:rPr lang="en-NZ" sz="2000" dirty="0">
                <a:latin typeface="Calibri" pitchFamily="34" charset="0"/>
              </a:rPr>
              <a:t>The trend is most obvious on personal computers and workstations, where applications are becoming increasingly complex. </a:t>
            </a:r>
          </a:p>
          <a:p>
            <a:pPr lvl="1">
              <a:buFontTx/>
              <a:buChar char="•"/>
            </a:pPr>
            <a:r>
              <a:rPr lang="en-NZ" sz="2000" dirty="0">
                <a:latin typeface="Calibri" pitchFamily="34" charset="0"/>
              </a:rPr>
              <a:t> Furthermore, contemporary programming techniques used in large pro grams tend to decrease the locality of references within a process</a:t>
            </a:r>
            <a:endParaRPr lang="en-US" sz="2000" dirty="0">
              <a:latin typeface="Calibri" pitchFamily="34" charset="0"/>
            </a:endParaRPr>
          </a:p>
          <a:p>
            <a:endParaRPr lang="en-US" sz="2000" dirty="0">
              <a:latin typeface="Calibri" pitchFamily="34" charset="0"/>
            </a:endParaRPr>
          </a:p>
        </p:txBody>
      </p:sp>
      <p:sp>
        <p:nvSpPr>
          <p:cNvPr id="4" name="Title 1"/>
          <p:cNvSpPr txBox="1">
            <a:spLocks/>
          </p:cNvSpPr>
          <p:nvPr/>
        </p:nvSpPr>
        <p:spPr>
          <a:xfrm>
            <a:off x="457200" y="152400"/>
            <a:ext cx="8229600" cy="487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lt1"/>
                </a:solidFill>
                <a:effectLst/>
                <a:uLnTx/>
                <a:uFillTx/>
                <a:latin typeface="Calibri" pitchFamily="34" charset="0"/>
                <a:ea typeface="+mn-ea"/>
                <a:cs typeface="+mn-cs"/>
              </a:rPr>
              <a:t>Example Page Size</a:t>
            </a:r>
            <a:endParaRPr kumimoji="0" lang="en-US" sz="2800" b="1" i="0" u="none" strike="noStrike" kern="1200" cap="none" spc="0" normalizeH="0" baseline="0" noProof="0" dirty="0">
              <a:ln>
                <a:noFill/>
              </a:ln>
              <a:solidFill>
                <a:schemeClr val="lt1"/>
              </a:solidFill>
              <a:effectLst/>
              <a:uLnTx/>
              <a:uFillTx/>
              <a:latin typeface="Calibri" pitchFamily="34" charset="0"/>
              <a:ea typeface="+mn-ea"/>
              <a:cs typeface="+mn-cs"/>
            </a:endParaRPr>
          </a:p>
        </p:txBody>
      </p:sp>
      <p:pic>
        <p:nvPicPr>
          <p:cNvPr id="15362" name="Picture 2" descr="E:\gp image\gear_stack_rotating_PA_sm_wm.gif"/>
          <p:cNvPicPr>
            <a:picLocks noChangeAspect="1" noChangeArrowheads="1" noCrop="1"/>
          </p:cNvPicPr>
          <p:nvPr/>
        </p:nvPicPr>
        <p:blipFill>
          <a:blip r:embed="rId2"/>
          <a:srcRect/>
          <a:stretch>
            <a:fillRect/>
          </a:stretch>
        </p:blipFill>
        <p:spPr bwMode="auto">
          <a:xfrm>
            <a:off x="6400800" y="2133600"/>
            <a:ext cx="2057400" cy="20574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143000"/>
            <a:ext cx="8915400" cy="5638800"/>
          </a:xfrm>
        </p:spPr>
        <p:style>
          <a:lnRef idx="2">
            <a:schemeClr val="accent1"/>
          </a:lnRef>
          <a:fillRef idx="1">
            <a:schemeClr val="lt1"/>
          </a:fillRef>
          <a:effectRef idx="0">
            <a:schemeClr val="accent1"/>
          </a:effectRef>
          <a:fontRef idx="minor">
            <a:schemeClr val="dk1"/>
          </a:fontRef>
        </p:style>
        <p:txBody>
          <a:bodyPr>
            <a:noAutofit/>
          </a:bodyPr>
          <a:lstStyle/>
          <a:p>
            <a:pPr>
              <a:defRPr/>
            </a:pPr>
            <a:r>
              <a:rPr lang="en-NZ" sz="1800" dirty="0">
                <a:latin typeface="Calibri" pitchFamily="34" charset="0"/>
              </a:rPr>
              <a:t>Segmentation allows the programmer to view memory as consisting of multiple address spaces or segments. Segments may be of unequal, indeed dynamic, size. </a:t>
            </a:r>
          </a:p>
          <a:p>
            <a:pPr>
              <a:defRPr/>
            </a:pPr>
            <a:r>
              <a:rPr lang="en-NZ" sz="1800" dirty="0">
                <a:latin typeface="Calibri" pitchFamily="34" charset="0"/>
              </a:rPr>
              <a:t>Memory references consist of a form of address (segment number, offset).</a:t>
            </a:r>
          </a:p>
          <a:p>
            <a:pPr>
              <a:defRPr/>
            </a:pPr>
            <a:r>
              <a:rPr lang="en-NZ" sz="1800" dirty="0">
                <a:latin typeface="Calibri" pitchFamily="34" charset="0"/>
              </a:rPr>
              <a:t>This organization has a number of advantages to the programmer over a non segmented address space:</a:t>
            </a:r>
          </a:p>
          <a:p>
            <a:pPr marL="228600" indent="-228600">
              <a:buFontTx/>
              <a:buAutoNum type="arabicPeriod"/>
              <a:defRPr/>
            </a:pPr>
            <a:r>
              <a:rPr lang="en-NZ" sz="1800" b="1" dirty="0">
                <a:latin typeface="Calibri" pitchFamily="34" charset="0"/>
              </a:rPr>
              <a:t>It simplifies the handling of growing data structures</a:t>
            </a:r>
            <a:r>
              <a:rPr lang="en-NZ" sz="1800" dirty="0">
                <a:latin typeface="Calibri" pitchFamily="34" charset="0"/>
              </a:rPr>
              <a:t>. </a:t>
            </a:r>
          </a:p>
          <a:p>
            <a:pPr marL="685800" lvl="1" indent="-228600">
              <a:buFont typeface="Arial" pitchFamily="34" charset="0"/>
              <a:buChar char="•"/>
              <a:defRPr/>
            </a:pPr>
            <a:r>
              <a:rPr lang="en-NZ" sz="1800" dirty="0">
                <a:latin typeface="Calibri" pitchFamily="34" charset="0"/>
              </a:rPr>
              <a:t>With segmented virtual memory, the data structure can be assigned its own segment, and the operating system will expand or shrink the segment as needed. </a:t>
            </a:r>
          </a:p>
          <a:p>
            <a:pPr>
              <a:buNone/>
              <a:defRPr/>
            </a:pPr>
            <a:r>
              <a:rPr lang="en-NZ" sz="1800" dirty="0">
                <a:latin typeface="Calibri" pitchFamily="34" charset="0"/>
              </a:rPr>
              <a:t>2. </a:t>
            </a:r>
            <a:r>
              <a:rPr lang="en-NZ" sz="1800" b="1" dirty="0">
                <a:latin typeface="Calibri" pitchFamily="34" charset="0"/>
              </a:rPr>
              <a:t>It allows programs to be altered and recompiled independently, </a:t>
            </a:r>
            <a:r>
              <a:rPr lang="en-NZ" sz="1800" dirty="0">
                <a:latin typeface="Calibri" pitchFamily="34" charset="0"/>
              </a:rPr>
              <a:t>Without requiring the entire set of programs to be reloaded.  Again, this is accomplished using multiple segments.</a:t>
            </a:r>
          </a:p>
          <a:p>
            <a:pPr>
              <a:buNone/>
              <a:defRPr/>
            </a:pPr>
            <a:r>
              <a:rPr lang="en-NZ" sz="1800" dirty="0">
                <a:latin typeface="Calibri" pitchFamily="34" charset="0"/>
              </a:rPr>
              <a:t>3. </a:t>
            </a:r>
            <a:r>
              <a:rPr lang="en-NZ" sz="1800" b="1" dirty="0">
                <a:latin typeface="Calibri" pitchFamily="34" charset="0"/>
              </a:rPr>
              <a:t>It lends itself to sharing among processes</a:t>
            </a:r>
            <a:r>
              <a:rPr lang="en-NZ" sz="1800" dirty="0">
                <a:latin typeface="Calibri" pitchFamily="34" charset="0"/>
              </a:rPr>
              <a:t>. </a:t>
            </a:r>
          </a:p>
          <a:p>
            <a:pPr lvl="1">
              <a:buFont typeface="Arial" pitchFamily="34" charset="0"/>
              <a:buChar char="•"/>
              <a:defRPr/>
            </a:pPr>
            <a:r>
              <a:rPr lang="en-NZ" sz="1800" dirty="0">
                <a:latin typeface="Calibri" pitchFamily="34" charset="0"/>
              </a:rPr>
              <a:t> A programmer can place a utility program or a useful table of data in a segment that can be referenced by other processes.</a:t>
            </a:r>
          </a:p>
          <a:p>
            <a:pPr>
              <a:buNone/>
              <a:defRPr/>
            </a:pPr>
            <a:r>
              <a:rPr lang="en-NZ" sz="1800" dirty="0">
                <a:latin typeface="Calibri" pitchFamily="34" charset="0"/>
              </a:rPr>
              <a:t>4. </a:t>
            </a:r>
            <a:r>
              <a:rPr lang="en-NZ" sz="1800" b="1" dirty="0">
                <a:latin typeface="Calibri" pitchFamily="34" charset="0"/>
              </a:rPr>
              <a:t>It lends itself to protection.</a:t>
            </a:r>
          </a:p>
          <a:p>
            <a:pPr lvl="1">
              <a:buFont typeface="Arial" pitchFamily="34" charset="0"/>
              <a:buChar char="•"/>
              <a:defRPr/>
            </a:pPr>
            <a:r>
              <a:rPr lang="en-NZ" sz="1800" dirty="0">
                <a:latin typeface="Calibri" pitchFamily="34" charset="0"/>
              </a:rPr>
              <a:t>The programmer or system administrator can assign access </a:t>
            </a:r>
            <a:r>
              <a:rPr lang="en-NZ" sz="1800" dirty="0" err="1">
                <a:latin typeface="Calibri" pitchFamily="34" charset="0"/>
              </a:rPr>
              <a:t>priviledges</a:t>
            </a:r>
            <a:r>
              <a:rPr lang="en-NZ" sz="1800" dirty="0">
                <a:latin typeface="Calibri" pitchFamily="34" charset="0"/>
              </a:rPr>
              <a:t> in a convenient fashion.</a:t>
            </a:r>
            <a:endParaRPr lang="en-US" sz="1800" dirty="0">
              <a:latin typeface="Calibri" pitchFamily="34" charset="0"/>
            </a:endParaRPr>
          </a:p>
          <a:p>
            <a:endParaRPr lang="en-US" sz="1800" dirty="0">
              <a:latin typeface="Calibri" pitchFamily="34" charset="0"/>
            </a:endParaRPr>
          </a:p>
        </p:txBody>
      </p:sp>
      <p:sp>
        <p:nvSpPr>
          <p:cNvPr id="4" name="Title 1"/>
          <p:cNvSpPr>
            <a:spLocks noGrp="1"/>
          </p:cNvSpPr>
          <p:nvPr>
            <p:ph type="title"/>
          </p:nvPr>
        </p:nvSpPr>
        <p:spPr>
          <a:xfrm>
            <a:off x="457200" y="0"/>
            <a:ext cx="8229600" cy="304800"/>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US" sz="2800" b="1" dirty="0">
                <a:latin typeface="Calibri" pitchFamily="34" charset="0"/>
              </a:rPr>
              <a:t>Segmentation</a:t>
            </a:r>
          </a:p>
        </p:txBody>
      </p:sp>
      <p:sp>
        <p:nvSpPr>
          <p:cNvPr id="5" name="Rectangle 4"/>
          <p:cNvSpPr/>
          <p:nvPr/>
        </p:nvSpPr>
        <p:spPr>
          <a:xfrm>
            <a:off x="0" y="420469"/>
            <a:ext cx="914400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Q- 5 : What is segmentation? How it differs with paging? Explain address translation in segmentation.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763000" cy="2895600"/>
          </a:xfrm>
        </p:spPr>
        <p:style>
          <a:lnRef idx="2">
            <a:schemeClr val="accent1"/>
          </a:lnRef>
          <a:fillRef idx="1">
            <a:schemeClr val="lt1"/>
          </a:fillRef>
          <a:effectRef idx="0">
            <a:schemeClr val="accent1"/>
          </a:effectRef>
          <a:fontRef idx="minor">
            <a:schemeClr val="dk1"/>
          </a:fontRef>
        </p:style>
        <p:txBody>
          <a:bodyPr>
            <a:noAutofit/>
          </a:bodyPr>
          <a:lstStyle/>
          <a:p>
            <a:pPr>
              <a:defRPr/>
            </a:pPr>
            <a:r>
              <a:rPr lang="en-NZ" sz="2000" dirty="0">
                <a:latin typeface="Calibri" pitchFamily="34" charset="0"/>
              </a:rPr>
              <a:t>Each segment table entry contains the starting address of the corresponding segment in main memory, as well as the length of the segment.</a:t>
            </a:r>
          </a:p>
          <a:p>
            <a:pPr>
              <a:defRPr/>
            </a:pPr>
            <a:r>
              <a:rPr lang="en-NZ" sz="2000" dirty="0">
                <a:latin typeface="Calibri" pitchFamily="34" charset="0"/>
              </a:rPr>
              <a:t>A P bit is needed in each segment table entry to indicate whether the corresponding segment is present in main memory or not.</a:t>
            </a:r>
          </a:p>
          <a:p>
            <a:pPr>
              <a:defRPr/>
            </a:pPr>
            <a:r>
              <a:rPr lang="en-NZ" sz="2000" dirty="0">
                <a:latin typeface="Calibri" pitchFamily="34" charset="0"/>
              </a:rPr>
              <a:t> If the bit indicates that the segment is in memory, then the entry also includes the starting address and length of that segment.</a:t>
            </a:r>
          </a:p>
          <a:p>
            <a:pPr>
              <a:defRPr/>
            </a:pPr>
            <a:r>
              <a:rPr lang="en-NZ" sz="2000" dirty="0">
                <a:latin typeface="Calibri" pitchFamily="34" charset="0"/>
              </a:rPr>
              <a:t>A </a:t>
            </a:r>
            <a:r>
              <a:rPr lang="en-NZ" sz="2000" b="1" dirty="0">
                <a:latin typeface="Calibri" pitchFamily="34" charset="0"/>
              </a:rPr>
              <a:t>modify bit</a:t>
            </a:r>
            <a:r>
              <a:rPr lang="en-NZ" sz="2000" dirty="0">
                <a:latin typeface="Calibri" pitchFamily="34" charset="0"/>
              </a:rPr>
              <a:t> indicates whether the contents of the corresponding segment have been altered.</a:t>
            </a:r>
            <a:endParaRPr lang="en-US" sz="2000" dirty="0">
              <a:latin typeface="Calibri" pitchFamily="34" charset="0"/>
            </a:endParaRPr>
          </a:p>
        </p:txBody>
      </p:sp>
      <p:pic>
        <p:nvPicPr>
          <p:cNvPr id="5" name="Content Placeholder 3" descr="Fig08_02b.gif"/>
          <p:cNvPicPr>
            <a:picLocks noChangeAspect="1"/>
          </p:cNvPicPr>
          <p:nvPr/>
        </p:nvPicPr>
        <p:blipFill>
          <a:blip r:embed="rId2"/>
          <a:srcRect/>
          <a:stretch>
            <a:fillRect/>
          </a:stretch>
        </p:blipFill>
        <p:spPr>
          <a:xfrm>
            <a:off x="76200" y="3429000"/>
            <a:ext cx="8915400"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p:cNvSpPr txBox="1">
            <a:spLocks/>
          </p:cNvSpPr>
          <p:nvPr/>
        </p:nvSpPr>
        <p:spPr>
          <a:xfrm>
            <a:off x="457200" y="0"/>
            <a:ext cx="815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lt1"/>
                </a:solidFill>
                <a:effectLst/>
                <a:uLnTx/>
                <a:uFillTx/>
                <a:latin typeface="Calibri" pitchFamily="34" charset="0"/>
                <a:ea typeface="+mn-ea"/>
                <a:cs typeface="+mn-cs"/>
              </a:rPr>
              <a:t>Segment Table Entries</a:t>
            </a:r>
            <a:endParaRPr kumimoji="0" lang="en-US" sz="2800" b="1" i="0" u="none" strike="noStrike" kern="1200" cap="none" spc="0" normalizeH="0" baseline="0" noProof="0" dirty="0">
              <a:ln>
                <a:noFill/>
              </a:ln>
              <a:solidFill>
                <a:schemeClr val="lt1"/>
              </a:solidFill>
              <a:effectLst/>
              <a:uLnTx/>
              <a:uFillTx/>
              <a:latin typeface="Calibri"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76200"/>
            <a:ext cx="8229600" cy="3810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Address Translation in Segmentation</a:t>
            </a:r>
          </a:p>
        </p:txBody>
      </p:sp>
      <p:pic>
        <p:nvPicPr>
          <p:cNvPr id="43011" name="Content Placeholder 3" descr="Fig08_12.gif"/>
          <p:cNvPicPr>
            <a:picLocks noGrp="1" noChangeAspect="1"/>
          </p:cNvPicPr>
          <p:nvPr>
            <p:ph idx="1"/>
          </p:nvPr>
        </p:nvPicPr>
        <p:blipFill>
          <a:blip r:embed="rId3"/>
          <a:srcRect/>
          <a:stretch>
            <a:fillRect/>
          </a:stretch>
        </p:blipFill>
        <p:spPr>
          <a:xfrm>
            <a:off x="228600" y="533400"/>
            <a:ext cx="8610600" cy="617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85800"/>
            <a:ext cx="7467600" cy="6019800"/>
          </a:xfrm>
        </p:spPr>
        <p:style>
          <a:lnRef idx="2">
            <a:schemeClr val="accent1"/>
          </a:lnRef>
          <a:fillRef idx="1">
            <a:schemeClr val="lt1"/>
          </a:fillRef>
          <a:effectRef idx="0">
            <a:schemeClr val="accent1"/>
          </a:effectRef>
          <a:fontRef idx="minor">
            <a:schemeClr val="dk1"/>
          </a:fontRef>
        </p:style>
        <p:txBody>
          <a:bodyPr>
            <a:noAutofit/>
          </a:bodyPr>
          <a:lstStyle/>
          <a:p>
            <a:pPr algn="just"/>
            <a:r>
              <a:rPr lang="en-NZ" sz="2400" dirty="0">
                <a:latin typeface="Calibri" pitchFamily="34" charset="0"/>
              </a:rPr>
              <a:t>The portion of a process that is actually in main memory at any time is defined to be the </a:t>
            </a:r>
            <a:r>
              <a:rPr lang="en-NZ" sz="2400" b="1" dirty="0">
                <a:latin typeface="Calibri" pitchFamily="34" charset="0"/>
              </a:rPr>
              <a:t>resident set of the process</a:t>
            </a:r>
            <a:r>
              <a:rPr lang="en-NZ" sz="2400" dirty="0">
                <a:latin typeface="Calibri" pitchFamily="34" charset="0"/>
              </a:rPr>
              <a:t>.</a:t>
            </a:r>
          </a:p>
          <a:p>
            <a:pPr algn="just">
              <a:buFontTx/>
              <a:buChar char="•"/>
            </a:pPr>
            <a:r>
              <a:rPr lang="en-NZ" sz="2400" dirty="0">
                <a:latin typeface="Calibri" pitchFamily="34" charset="0"/>
              </a:rPr>
              <a:t>Using the segment or page table, the processor always is able to deter mine whether page or segment is in main memory or not.</a:t>
            </a:r>
          </a:p>
          <a:p>
            <a:pPr algn="just"/>
            <a:r>
              <a:rPr lang="en-NZ" sz="2400" dirty="0">
                <a:latin typeface="Calibri" pitchFamily="34" charset="0"/>
              </a:rPr>
              <a:t>If the processor encounters a logical address that </a:t>
            </a:r>
            <a:r>
              <a:rPr lang="en-NZ" sz="2400" b="1" dirty="0">
                <a:latin typeface="Calibri" pitchFamily="34" charset="0"/>
              </a:rPr>
              <a:t>is not </a:t>
            </a:r>
            <a:r>
              <a:rPr lang="en-NZ" sz="2400" dirty="0">
                <a:latin typeface="Calibri" pitchFamily="34" charset="0"/>
              </a:rPr>
              <a:t>in main memory, </a:t>
            </a:r>
          </a:p>
          <a:p>
            <a:pPr lvl="1" algn="just">
              <a:buFontTx/>
              <a:buChar char="•"/>
            </a:pPr>
            <a:r>
              <a:rPr lang="en-NZ" sz="2400" dirty="0">
                <a:latin typeface="Calibri" pitchFamily="34" charset="0"/>
              </a:rPr>
              <a:t> it generates an interrupt indicating a memory access fault.</a:t>
            </a:r>
          </a:p>
          <a:p>
            <a:pPr algn="just"/>
            <a:endParaRPr lang="en-NZ" sz="2400" dirty="0">
              <a:latin typeface="Calibri" pitchFamily="34" charset="0"/>
            </a:endParaRPr>
          </a:p>
          <a:p>
            <a:pPr algn="just"/>
            <a:r>
              <a:rPr lang="en-NZ" sz="2400" dirty="0">
                <a:latin typeface="Calibri" pitchFamily="34" charset="0"/>
              </a:rPr>
              <a:t>The operating system puts the interrupted process in a blocking state and takes control. </a:t>
            </a:r>
          </a:p>
          <a:p>
            <a:pPr algn="just"/>
            <a:endParaRPr lang="en-US" sz="2400" dirty="0">
              <a:latin typeface="Calibri" pitchFamily="34" charset="0"/>
            </a:endParaRPr>
          </a:p>
        </p:txBody>
      </p:sp>
      <p:sp>
        <p:nvSpPr>
          <p:cNvPr id="4" name="Title 1"/>
          <p:cNvSpPr txBox="1">
            <a:spLocks/>
          </p:cNvSpPr>
          <p:nvPr/>
        </p:nvSpPr>
        <p:spPr>
          <a:xfrm>
            <a:off x="533400" y="76200"/>
            <a:ext cx="822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bg1">
                    <a:lumMod val="95000"/>
                  </a:schemeClr>
                </a:solidFill>
                <a:effectLst/>
                <a:uLnTx/>
                <a:uFillTx/>
                <a:latin typeface="Calibri" pitchFamily="34" charset="0"/>
                <a:ea typeface="+mj-ea"/>
                <a:cs typeface="+mj-cs"/>
              </a:rPr>
              <a:t>Execution of a Process</a:t>
            </a:r>
          </a:p>
        </p:txBody>
      </p:sp>
      <p:pic>
        <p:nvPicPr>
          <p:cNvPr id="2050" name="Picture 2" descr="E:\gp image\stick_figure_binoculars_md_wm.gif"/>
          <p:cNvPicPr>
            <a:picLocks noChangeAspect="1" noChangeArrowheads="1" noCrop="1"/>
          </p:cNvPicPr>
          <p:nvPr/>
        </p:nvPicPr>
        <p:blipFill>
          <a:blip r:embed="rId2"/>
          <a:srcRect/>
          <a:stretch>
            <a:fillRect/>
          </a:stretch>
        </p:blipFill>
        <p:spPr bwMode="auto">
          <a:xfrm>
            <a:off x="7696200" y="1066800"/>
            <a:ext cx="1447800" cy="20955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1400" y="685800"/>
            <a:ext cx="5334000" cy="5257800"/>
          </a:xfrm>
        </p:spPr>
        <p:style>
          <a:lnRef idx="2">
            <a:schemeClr val="accent1"/>
          </a:lnRef>
          <a:fillRef idx="1">
            <a:schemeClr val="lt1"/>
          </a:fillRef>
          <a:effectRef idx="0">
            <a:schemeClr val="accent1"/>
          </a:effectRef>
          <a:fontRef idx="minor">
            <a:schemeClr val="dk1"/>
          </a:fontRef>
        </p:style>
        <p:txBody>
          <a:bodyPr>
            <a:noAutofit/>
          </a:bodyPr>
          <a:lstStyle/>
          <a:p>
            <a:pPr>
              <a:defRPr/>
            </a:pPr>
            <a:r>
              <a:rPr lang="en-NZ" sz="2000" dirty="0">
                <a:latin typeface="Calibri" pitchFamily="34" charset="0"/>
              </a:rPr>
              <a:t>Reading a word from memory involves the translation of a virtual, or logical, address, into a physical address, using a segment table. </a:t>
            </a:r>
          </a:p>
          <a:p>
            <a:pPr lvl="1">
              <a:buFont typeface="Arial" pitchFamily="34" charset="0"/>
              <a:buChar char="•"/>
              <a:defRPr/>
            </a:pPr>
            <a:endParaRPr lang="en-NZ" sz="2000" dirty="0">
              <a:latin typeface="Calibri" pitchFamily="34" charset="0"/>
            </a:endParaRPr>
          </a:p>
          <a:p>
            <a:pPr>
              <a:defRPr/>
            </a:pPr>
            <a:r>
              <a:rPr lang="en-NZ" sz="2000" dirty="0">
                <a:latin typeface="Calibri" pitchFamily="34" charset="0"/>
              </a:rPr>
              <a:t>When a particular process is running, a register holds the starting address of the segment table for that process.</a:t>
            </a:r>
          </a:p>
          <a:p>
            <a:pPr>
              <a:defRPr/>
            </a:pPr>
            <a:endParaRPr lang="en-NZ" sz="2000" dirty="0">
              <a:latin typeface="Calibri" pitchFamily="34" charset="0"/>
            </a:endParaRPr>
          </a:p>
          <a:p>
            <a:pPr lvl="1">
              <a:buFont typeface="Arial" pitchFamily="34" charset="0"/>
              <a:buChar char="•"/>
              <a:defRPr/>
            </a:pPr>
            <a:r>
              <a:rPr lang="en-NZ" sz="2000" dirty="0">
                <a:latin typeface="Calibri" pitchFamily="34" charset="0"/>
              </a:rPr>
              <a:t>The segment number of a virtual address is used to index that table and look up the corresponding main memory address for the start of the segment.</a:t>
            </a:r>
          </a:p>
          <a:p>
            <a:pPr lvl="1">
              <a:buFont typeface="Arial" pitchFamily="34" charset="0"/>
              <a:buChar char="•"/>
              <a:defRPr/>
            </a:pPr>
            <a:r>
              <a:rPr lang="en-NZ" sz="2000" dirty="0">
                <a:latin typeface="Calibri" pitchFamily="34" charset="0"/>
              </a:rPr>
              <a:t> This is added to the offset portion of the virtual address to produce the desired real address.</a:t>
            </a:r>
            <a:endParaRPr lang="en-US" sz="2000" dirty="0">
              <a:latin typeface="Calibri" pitchFamily="34" charset="0"/>
            </a:endParaRPr>
          </a:p>
          <a:p>
            <a:endParaRPr lang="en-US" sz="2000" dirty="0">
              <a:latin typeface="Calibri" pitchFamily="34" charset="0"/>
            </a:endParaRPr>
          </a:p>
        </p:txBody>
      </p:sp>
      <p:sp>
        <p:nvSpPr>
          <p:cNvPr id="4" name="Title 1"/>
          <p:cNvSpPr>
            <a:spLocks noGrp="1"/>
          </p:cNvSpPr>
          <p:nvPr>
            <p:ph type="title"/>
          </p:nvPr>
        </p:nvSpPr>
        <p:spPr>
          <a:xfrm>
            <a:off x="457200" y="0"/>
            <a:ext cx="8229600" cy="3048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Address Translation in Segmentation</a:t>
            </a:r>
          </a:p>
        </p:txBody>
      </p:sp>
      <p:sp>
        <p:nvSpPr>
          <p:cNvPr id="5" name="Rectangle 4"/>
          <p:cNvSpPr/>
          <p:nvPr/>
        </p:nvSpPr>
        <p:spPr>
          <a:xfrm>
            <a:off x="1600200" y="6172200"/>
            <a:ext cx="175260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b="1" dirty="0"/>
              <a:t>Q-5 : ends</a:t>
            </a:r>
          </a:p>
        </p:txBody>
      </p:sp>
      <p:pic>
        <p:nvPicPr>
          <p:cNvPr id="16386" name="Picture 2" descr="E:\gp image\lil_blue_men_arrow_PA_sm_wm.gif"/>
          <p:cNvPicPr>
            <a:picLocks noChangeAspect="1" noChangeArrowheads="1" noCrop="1"/>
          </p:cNvPicPr>
          <p:nvPr/>
        </p:nvPicPr>
        <p:blipFill>
          <a:blip r:embed="rId2"/>
          <a:srcRect/>
          <a:stretch>
            <a:fillRect/>
          </a:stretch>
        </p:blipFill>
        <p:spPr bwMode="auto">
          <a:xfrm>
            <a:off x="381000" y="838200"/>
            <a:ext cx="2209800" cy="22098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763000" cy="54102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In a combined paging/segmentation system, a user’s address space is broken up into a number of segments, </a:t>
            </a:r>
          </a:p>
          <a:p>
            <a:r>
              <a:rPr lang="en-NZ" sz="2000" dirty="0">
                <a:latin typeface="Calibri" pitchFamily="34" charset="0"/>
              </a:rPr>
              <a:t>Each segment is, in turn, broken up into a number of fixed-size pages, </a:t>
            </a:r>
          </a:p>
          <a:p>
            <a:pPr lvl="1">
              <a:buFontTx/>
              <a:buChar char="•"/>
            </a:pPr>
            <a:r>
              <a:rPr lang="en-NZ" sz="2000" dirty="0">
                <a:latin typeface="Calibri" pitchFamily="34" charset="0"/>
              </a:rPr>
              <a:t> which are equal in length to a main memory frame.</a:t>
            </a:r>
          </a:p>
          <a:p>
            <a:endParaRPr lang="en-NZ" sz="2000" dirty="0">
              <a:latin typeface="Calibri" pitchFamily="34" charset="0"/>
            </a:endParaRPr>
          </a:p>
          <a:p>
            <a:r>
              <a:rPr lang="en-NZ" sz="2000" dirty="0">
                <a:latin typeface="Calibri" pitchFamily="34" charset="0"/>
              </a:rPr>
              <a:t> If a segment has length less than that of a page, the segment occupies just one page. </a:t>
            </a:r>
          </a:p>
          <a:p>
            <a:endParaRPr lang="en-NZ" sz="2000" dirty="0">
              <a:latin typeface="Calibri" pitchFamily="34" charset="0"/>
            </a:endParaRPr>
          </a:p>
          <a:p>
            <a:r>
              <a:rPr lang="en-NZ" sz="2000" dirty="0">
                <a:latin typeface="Calibri" pitchFamily="34" charset="0"/>
              </a:rPr>
              <a:t>From the programmer’s point of view, a logical address still consists of a segment number and a segment offset. </a:t>
            </a:r>
          </a:p>
          <a:p>
            <a:endParaRPr lang="en-NZ" sz="2000" dirty="0">
              <a:latin typeface="Calibri" pitchFamily="34" charset="0"/>
            </a:endParaRPr>
          </a:p>
          <a:p>
            <a:r>
              <a:rPr lang="en-NZ" sz="2000" dirty="0">
                <a:latin typeface="Calibri" pitchFamily="34" charset="0"/>
              </a:rPr>
              <a:t>From the system’s point of view, the segment offset is viewed as a page number and page offset for a page within the specified segment.</a:t>
            </a:r>
            <a:endParaRPr lang="en-US" sz="2000" dirty="0">
              <a:latin typeface="Calibri" pitchFamily="34" charset="0"/>
            </a:endParaRPr>
          </a:p>
          <a:p>
            <a:endParaRPr lang="en-US" sz="2000" dirty="0">
              <a:latin typeface="Calibri" pitchFamily="34" charset="0"/>
            </a:endParaRPr>
          </a:p>
        </p:txBody>
      </p:sp>
      <p:sp>
        <p:nvSpPr>
          <p:cNvPr id="4" name="Title 1"/>
          <p:cNvSpPr>
            <a:spLocks noGrp="1"/>
          </p:cNvSpPr>
          <p:nvPr>
            <p:ph type="title"/>
          </p:nvPr>
        </p:nvSpPr>
        <p:spPr>
          <a:xfrm>
            <a:off x="457200" y="0"/>
            <a:ext cx="8229600" cy="4572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Combined Paging and Segmentation</a:t>
            </a:r>
          </a:p>
        </p:txBody>
      </p:sp>
      <p:sp>
        <p:nvSpPr>
          <p:cNvPr id="5" name="Rectangle 4"/>
          <p:cNvSpPr/>
          <p:nvPr/>
        </p:nvSpPr>
        <p:spPr>
          <a:xfrm>
            <a:off x="76200" y="496669"/>
            <a:ext cx="899160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Q-6: What is segmentation? How it differs with paging? Explain address translation in segmentation with paging.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Content Placeholder 3" descr="Fig08_02c.gif"/>
          <p:cNvPicPr>
            <a:picLocks noGrp="1" noChangeAspect="1"/>
          </p:cNvPicPr>
          <p:nvPr>
            <p:ph idx="1"/>
          </p:nvPr>
        </p:nvPicPr>
        <p:blipFill>
          <a:blip r:embed="rId3"/>
          <a:srcRect/>
          <a:stretch>
            <a:fillRect/>
          </a:stretch>
        </p:blipFill>
        <p:spPr>
          <a:xfrm>
            <a:off x="381000" y="2743200"/>
            <a:ext cx="8534400" cy="3762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p:cNvSpPr>
            <a:spLocks noGrp="1"/>
          </p:cNvSpPr>
          <p:nvPr>
            <p:ph type="title"/>
          </p:nvPr>
        </p:nvSpPr>
        <p:spPr>
          <a:xfrm>
            <a:off x="457200" y="76200"/>
            <a:ext cx="8229600" cy="5635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2800" b="1" dirty="0">
                <a:latin typeface="Calibri" pitchFamily="34" charset="0"/>
              </a:rPr>
              <a:t>Combined Paging and Segmentation</a:t>
            </a:r>
          </a:p>
        </p:txBody>
      </p:sp>
      <p:pic>
        <p:nvPicPr>
          <p:cNvPr id="17410" name="Picture 2" descr="E:\gp image\adm.png"/>
          <p:cNvPicPr>
            <a:picLocks noChangeAspect="1" noChangeArrowheads="1"/>
          </p:cNvPicPr>
          <p:nvPr/>
        </p:nvPicPr>
        <p:blipFill>
          <a:blip r:embed="rId4"/>
          <a:srcRect/>
          <a:stretch>
            <a:fillRect/>
          </a:stretch>
        </p:blipFill>
        <p:spPr bwMode="auto">
          <a:xfrm>
            <a:off x="381000" y="762000"/>
            <a:ext cx="1981200" cy="1784273"/>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686800" cy="4267200"/>
          </a:xfrm>
        </p:spPr>
        <p:style>
          <a:lnRef idx="2">
            <a:schemeClr val="accent1"/>
          </a:lnRef>
          <a:fillRef idx="1">
            <a:schemeClr val="lt1"/>
          </a:fillRef>
          <a:effectRef idx="0">
            <a:schemeClr val="accent1"/>
          </a:effectRef>
          <a:fontRef idx="minor">
            <a:schemeClr val="dk1"/>
          </a:fontRef>
        </p:style>
        <p:txBody>
          <a:bodyPr>
            <a:noAutofit/>
          </a:bodyPr>
          <a:lstStyle/>
          <a:p>
            <a:r>
              <a:rPr lang="en-NZ" sz="2000" dirty="0">
                <a:latin typeface="Calibri" pitchFamily="34" charset="0"/>
              </a:rPr>
              <a:t>This figure (8.2c) suggests the segment table entry and page table entry formats.</a:t>
            </a:r>
          </a:p>
          <a:p>
            <a:r>
              <a:rPr lang="en-NZ" sz="2000" dirty="0">
                <a:latin typeface="Calibri" pitchFamily="34" charset="0"/>
              </a:rPr>
              <a:t>As before, the segment table entry contains the length of the segment.</a:t>
            </a:r>
          </a:p>
          <a:p>
            <a:r>
              <a:rPr lang="en-NZ" sz="2000" dirty="0">
                <a:latin typeface="Calibri" pitchFamily="34" charset="0"/>
              </a:rPr>
              <a:t>It also contains a base field, which now refers to a page table.</a:t>
            </a:r>
          </a:p>
          <a:p>
            <a:pPr>
              <a:buFontTx/>
              <a:buChar char="•"/>
            </a:pPr>
            <a:r>
              <a:rPr lang="en-NZ" sz="2000" dirty="0">
                <a:latin typeface="Calibri" pitchFamily="34" charset="0"/>
              </a:rPr>
              <a:t>Other control bits may be used, for purposes of sharing and protection.</a:t>
            </a:r>
          </a:p>
          <a:p>
            <a:pPr lvl="1">
              <a:buFontTx/>
              <a:buChar char="•"/>
            </a:pPr>
            <a:endParaRPr lang="en-NZ" sz="2000" dirty="0">
              <a:latin typeface="Calibri" pitchFamily="34" charset="0"/>
            </a:endParaRPr>
          </a:p>
          <a:p>
            <a:r>
              <a:rPr lang="en-NZ" sz="2000" dirty="0">
                <a:latin typeface="Calibri" pitchFamily="34" charset="0"/>
              </a:rPr>
              <a:t>The page table entry is essentially the same as is used in a pure paging system. </a:t>
            </a:r>
          </a:p>
          <a:p>
            <a:pPr lvl="1">
              <a:buFontTx/>
              <a:buChar char="•"/>
            </a:pPr>
            <a:r>
              <a:rPr lang="en-NZ" sz="2000" dirty="0">
                <a:latin typeface="Calibri" pitchFamily="34" charset="0"/>
              </a:rPr>
              <a:t> Each page number is mapped into a corresponding frame number if the page is present in main memory.</a:t>
            </a:r>
          </a:p>
          <a:p>
            <a:pPr lvl="1">
              <a:buFontTx/>
              <a:buChar char="•"/>
            </a:pPr>
            <a:r>
              <a:rPr lang="en-NZ" sz="2000" dirty="0">
                <a:latin typeface="Calibri" pitchFamily="34" charset="0"/>
              </a:rPr>
              <a:t> The modified bit indicates whether this page is modified or not.</a:t>
            </a:r>
          </a:p>
          <a:p>
            <a:pPr lvl="1">
              <a:buFontTx/>
              <a:buChar char="•"/>
            </a:pPr>
            <a:r>
              <a:rPr lang="en-NZ" sz="2000" dirty="0">
                <a:latin typeface="Calibri" pitchFamily="34" charset="0"/>
              </a:rPr>
              <a:t> There may be other control bits dealing with protection or other aspects of memory management.</a:t>
            </a:r>
            <a:endParaRPr lang="en-US" sz="2000" dirty="0">
              <a:latin typeface="Calibri" pitchFamily="34" charset="0"/>
            </a:endParaRPr>
          </a:p>
          <a:p>
            <a:endParaRPr lang="en-US" sz="2000" dirty="0">
              <a:latin typeface="Calibri" pitchFamily="34" charset="0"/>
            </a:endParaRPr>
          </a:p>
        </p:txBody>
      </p:sp>
      <p:sp>
        <p:nvSpPr>
          <p:cNvPr id="4" name="Title 1"/>
          <p:cNvSpPr txBox="1">
            <a:spLocks/>
          </p:cNvSpPr>
          <p:nvPr/>
        </p:nvSpPr>
        <p:spPr>
          <a:xfrm>
            <a:off x="457200" y="76200"/>
            <a:ext cx="8229600" cy="563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lt1"/>
                </a:solidFill>
                <a:effectLst/>
                <a:uLnTx/>
                <a:uFillTx/>
                <a:latin typeface="Calibri" pitchFamily="34" charset="0"/>
                <a:ea typeface="+mn-ea"/>
                <a:cs typeface="+mn-cs"/>
              </a:rPr>
              <a:t>Combined Paging and Segmentation</a:t>
            </a:r>
            <a:endParaRPr kumimoji="0" lang="en-US" sz="2800" b="1" i="0" u="none" strike="noStrike" kern="1200" cap="none" spc="0" normalizeH="0" baseline="0" noProof="0" dirty="0">
              <a:ln>
                <a:noFill/>
              </a:ln>
              <a:solidFill>
                <a:schemeClr val="lt1"/>
              </a:solidFill>
              <a:effectLst/>
              <a:uLnTx/>
              <a:uFillTx/>
              <a:latin typeface="Calibri"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76200"/>
            <a:ext cx="8229600" cy="3810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Address Translation</a:t>
            </a:r>
          </a:p>
        </p:txBody>
      </p:sp>
      <p:pic>
        <p:nvPicPr>
          <p:cNvPr id="46083" name="Content Placeholder 3" descr="Fig08_13.gif"/>
          <p:cNvPicPr>
            <a:picLocks noGrp="1" noChangeAspect="1"/>
          </p:cNvPicPr>
          <p:nvPr>
            <p:ph idx="1"/>
          </p:nvPr>
        </p:nvPicPr>
        <p:blipFill>
          <a:blip r:embed="rId3"/>
          <a:srcRect/>
          <a:stretch>
            <a:fillRect/>
          </a:stretch>
        </p:blipFill>
        <p:spPr>
          <a:xfrm>
            <a:off x="76200" y="762000"/>
            <a:ext cx="8915400" cy="579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33400"/>
            <a:ext cx="8686800" cy="55626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This figure suggests a structure to support combined paging/segmentation (note similarity to Figure 8.5).</a:t>
            </a:r>
          </a:p>
          <a:p>
            <a:endParaRPr lang="en-NZ" sz="2000" dirty="0">
              <a:latin typeface="Calibri" pitchFamily="34" charset="0"/>
            </a:endParaRPr>
          </a:p>
          <a:p>
            <a:r>
              <a:rPr lang="en-NZ" sz="2000" dirty="0">
                <a:latin typeface="Calibri" pitchFamily="34" charset="0"/>
              </a:rPr>
              <a:t>Associated with each process is a segment table and a number of page tables, one per process segment.</a:t>
            </a:r>
          </a:p>
          <a:p>
            <a:endParaRPr lang="en-NZ" sz="2000" dirty="0">
              <a:latin typeface="Calibri" pitchFamily="34" charset="0"/>
            </a:endParaRPr>
          </a:p>
          <a:p>
            <a:r>
              <a:rPr lang="en-NZ" sz="2000" dirty="0">
                <a:latin typeface="Calibri" pitchFamily="34" charset="0"/>
              </a:rPr>
              <a:t>When a particular process is running, a register holds the starting address of the segment table for that process. </a:t>
            </a:r>
          </a:p>
          <a:p>
            <a:endParaRPr lang="en-NZ" sz="2000" dirty="0">
              <a:latin typeface="Calibri" pitchFamily="34" charset="0"/>
            </a:endParaRPr>
          </a:p>
          <a:p>
            <a:r>
              <a:rPr lang="en-NZ" sz="2000" dirty="0">
                <a:latin typeface="Calibri" pitchFamily="34" charset="0"/>
              </a:rPr>
              <a:t>Presented with a virtual address, the processor uses the segment number portion to index into the process segment table to find the page table for that segment.</a:t>
            </a:r>
          </a:p>
          <a:p>
            <a:pPr lvl="1">
              <a:buFontTx/>
              <a:buChar char="•"/>
            </a:pPr>
            <a:r>
              <a:rPr lang="en-NZ" sz="2000" dirty="0">
                <a:latin typeface="Calibri" pitchFamily="34" charset="0"/>
              </a:rPr>
              <a:t> Then the page number portion of the virtual address is used to index the page table and look up the corresponding frame number.</a:t>
            </a:r>
          </a:p>
          <a:p>
            <a:pPr lvl="1">
              <a:buFontTx/>
              <a:buChar char="•"/>
            </a:pPr>
            <a:r>
              <a:rPr lang="en-NZ" sz="2000" dirty="0">
                <a:latin typeface="Calibri" pitchFamily="34" charset="0"/>
              </a:rPr>
              <a:t> This is combined with the offset portion of the virtual address to produce the desired real address.</a:t>
            </a:r>
            <a:endParaRPr lang="en-US" sz="2000" dirty="0">
              <a:latin typeface="Calibri" pitchFamily="34" charset="0"/>
            </a:endParaRPr>
          </a:p>
          <a:p>
            <a:endParaRPr lang="en-US" sz="2000" dirty="0">
              <a:latin typeface="Calibri" pitchFamily="34" charset="0"/>
            </a:endParaRPr>
          </a:p>
        </p:txBody>
      </p:sp>
      <p:sp>
        <p:nvSpPr>
          <p:cNvPr id="4" name="Title 1"/>
          <p:cNvSpPr txBox="1">
            <a:spLocks/>
          </p:cNvSpPr>
          <p:nvPr/>
        </p:nvSpPr>
        <p:spPr>
          <a:xfrm>
            <a:off x="457200" y="0"/>
            <a:ext cx="8229600" cy="487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lt1"/>
                </a:solidFill>
                <a:effectLst/>
                <a:uLnTx/>
                <a:uFillTx/>
                <a:latin typeface="Calibri" pitchFamily="34" charset="0"/>
                <a:ea typeface="+mn-ea"/>
                <a:cs typeface="+mn-cs"/>
              </a:rPr>
              <a:t>Address Translation</a:t>
            </a:r>
            <a:endParaRPr kumimoji="0" lang="en-US" sz="2800" b="1" i="0" u="none" strike="noStrike" kern="1200" cap="none" spc="0" normalizeH="0" baseline="0" noProof="0" dirty="0">
              <a:ln>
                <a:noFill/>
              </a:ln>
              <a:solidFill>
                <a:schemeClr val="lt1"/>
              </a:solidFill>
              <a:effectLst/>
              <a:uLnTx/>
              <a:uFillTx/>
              <a:latin typeface="Calibri" pitchFamily="34" charset="0"/>
              <a:ea typeface="+mn-ea"/>
              <a:cs typeface="+mn-cs"/>
            </a:endParaRPr>
          </a:p>
        </p:txBody>
      </p:sp>
      <p:sp>
        <p:nvSpPr>
          <p:cNvPr id="5" name="Rectangle 4"/>
          <p:cNvSpPr/>
          <p:nvPr/>
        </p:nvSpPr>
        <p:spPr>
          <a:xfrm>
            <a:off x="3505200" y="6400800"/>
            <a:ext cx="175260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b="1" dirty="0"/>
              <a:t>Q-6 : ends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0" y="381000"/>
            <a:ext cx="4038600" cy="57912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Segmentation lends itself to the implementation of protection and sharing policies.</a:t>
            </a:r>
          </a:p>
          <a:p>
            <a:endParaRPr lang="en-NZ" sz="2000" dirty="0">
              <a:latin typeface="Calibri" pitchFamily="34" charset="0"/>
            </a:endParaRPr>
          </a:p>
          <a:p>
            <a:r>
              <a:rPr lang="en-NZ" sz="2000" dirty="0">
                <a:latin typeface="Calibri" pitchFamily="34" charset="0"/>
              </a:rPr>
              <a:t>As each segment table entry includes a length as well as a base address, a program cannot inadvertently access a main memory location beyond the limits of a segment.</a:t>
            </a:r>
          </a:p>
          <a:p>
            <a:endParaRPr lang="en-NZ" sz="2000" dirty="0">
              <a:latin typeface="Calibri" pitchFamily="34" charset="0"/>
            </a:endParaRPr>
          </a:p>
          <a:p>
            <a:r>
              <a:rPr lang="en-NZ" sz="2000" dirty="0">
                <a:latin typeface="Calibri" pitchFamily="34" charset="0"/>
              </a:rPr>
              <a:t>To achieve sharing, it is possible for a segment to be referenced in the segment tables of more than one process. </a:t>
            </a:r>
          </a:p>
          <a:p>
            <a:endParaRPr lang="en-US" sz="2000" dirty="0">
              <a:latin typeface="Calibri" pitchFamily="34" charset="0"/>
            </a:endParaRPr>
          </a:p>
        </p:txBody>
      </p:sp>
      <p:sp>
        <p:nvSpPr>
          <p:cNvPr id="4" name="Title 1"/>
          <p:cNvSpPr>
            <a:spLocks noGrp="1"/>
          </p:cNvSpPr>
          <p:nvPr>
            <p:ph type="title"/>
          </p:nvPr>
        </p:nvSpPr>
        <p:spPr>
          <a:xfrm>
            <a:off x="457200" y="0"/>
            <a:ext cx="7924800" cy="3048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NZ" sz="2800" b="1" dirty="0">
                <a:latin typeface="Calibri" pitchFamily="34" charset="0"/>
              </a:rPr>
              <a:t>Protection and sharing</a:t>
            </a:r>
          </a:p>
        </p:txBody>
      </p:sp>
      <p:pic>
        <p:nvPicPr>
          <p:cNvPr id="5" name="Content Placeholder 3" descr="Fig08_14.gif"/>
          <p:cNvPicPr>
            <a:picLocks noChangeAspect="1"/>
          </p:cNvPicPr>
          <p:nvPr/>
        </p:nvPicPr>
        <p:blipFill>
          <a:blip r:embed="rId2"/>
          <a:srcRect/>
          <a:stretch>
            <a:fillRect/>
          </a:stretch>
        </p:blipFill>
        <p:spPr>
          <a:xfrm>
            <a:off x="0" y="381000"/>
            <a:ext cx="4724400" cy="579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0" y="6336268"/>
            <a:ext cx="914400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dirty="0"/>
              <a:t>Figure 8.14 The types of protection relationships that can be enforced in such a system.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6397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NZ" sz="2800" b="1" dirty="0"/>
              <a:t>Roadmap</a:t>
            </a:r>
          </a:p>
        </p:txBody>
      </p:sp>
      <p:sp>
        <p:nvSpPr>
          <p:cNvPr id="3" name="Content Placeholder 2"/>
          <p:cNvSpPr>
            <a:spLocks noGrp="1"/>
          </p:cNvSpPr>
          <p:nvPr>
            <p:ph idx="1"/>
          </p:nvPr>
        </p:nvSpPr>
        <p:spPr>
          <a:xfrm>
            <a:off x="457200" y="1570037"/>
            <a:ext cx="8229600" cy="4525963"/>
          </a:xfrm>
        </p:spPr>
        <p:style>
          <a:lnRef idx="2">
            <a:schemeClr val="accent1"/>
          </a:lnRef>
          <a:fillRef idx="1">
            <a:schemeClr val="lt1"/>
          </a:fillRef>
          <a:effectRef idx="0">
            <a:schemeClr val="accent1"/>
          </a:effectRef>
          <a:fontRef idx="minor">
            <a:schemeClr val="dk1"/>
          </a:fontRef>
        </p:style>
        <p:txBody>
          <a:bodyPr>
            <a:normAutofit/>
          </a:bodyPr>
          <a:lstStyle/>
          <a:p>
            <a:pPr>
              <a:defRPr/>
            </a:pPr>
            <a:r>
              <a:rPr lang="en-NZ" sz="2400" dirty="0">
                <a:solidFill>
                  <a:schemeClr val="tx1"/>
                </a:solidFill>
                <a:latin typeface="Calibri" pitchFamily="34" charset="0"/>
              </a:rPr>
              <a:t>Hardware and Control Structures</a:t>
            </a:r>
          </a:p>
          <a:p>
            <a:pPr>
              <a:defRPr/>
            </a:pPr>
            <a:r>
              <a:rPr lang="en-NZ" sz="2400" b="1" dirty="0">
                <a:solidFill>
                  <a:schemeClr val="accent1">
                    <a:lumMod val="75000"/>
                  </a:schemeClr>
                </a:solidFill>
                <a:latin typeface="Calibri" pitchFamily="34" charset="0"/>
              </a:rPr>
              <a:t>Operating System Software</a:t>
            </a:r>
          </a:p>
        </p:txBody>
      </p:sp>
      <p:sp>
        <p:nvSpPr>
          <p:cNvPr id="5" name="Right Arrow 4"/>
          <p:cNvSpPr/>
          <p:nvPr/>
        </p:nvSpPr>
        <p:spPr>
          <a:xfrm>
            <a:off x="381000" y="2057400"/>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9144000" cy="1981200"/>
          </a:xfrm>
        </p:spPr>
        <p:style>
          <a:lnRef idx="2">
            <a:schemeClr val="accent1"/>
          </a:lnRef>
          <a:fillRef idx="1">
            <a:schemeClr val="lt1"/>
          </a:fillRef>
          <a:effectRef idx="0">
            <a:schemeClr val="accent1"/>
          </a:effectRef>
          <a:fontRef idx="minor">
            <a:schemeClr val="dk1"/>
          </a:fontRef>
        </p:style>
        <p:txBody>
          <a:bodyPr>
            <a:normAutofit/>
          </a:bodyPr>
          <a:lstStyle/>
          <a:p>
            <a:r>
              <a:rPr lang="en-NZ" sz="1800" dirty="0">
                <a:latin typeface="Calibri" pitchFamily="34" charset="0"/>
              </a:rPr>
              <a:t>The design of the memory management portion of an operating system depends on three fundamental areas of choice:</a:t>
            </a:r>
          </a:p>
          <a:p>
            <a:pPr lvl="1"/>
            <a:r>
              <a:rPr lang="en-NZ" sz="1800" dirty="0">
                <a:latin typeface="Calibri" pitchFamily="34" charset="0"/>
              </a:rPr>
              <a:t>Whether or not to use virtual memory techniques</a:t>
            </a:r>
          </a:p>
          <a:p>
            <a:pPr lvl="1"/>
            <a:r>
              <a:rPr lang="en-NZ" sz="1800" dirty="0">
                <a:latin typeface="Calibri" pitchFamily="34" charset="0"/>
              </a:rPr>
              <a:t>The use of paging or segmentation or both</a:t>
            </a:r>
          </a:p>
          <a:p>
            <a:pPr lvl="1"/>
            <a:r>
              <a:rPr lang="en-NZ" sz="1800" dirty="0">
                <a:latin typeface="Calibri" pitchFamily="34" charset="0"/>
              </a:rPr>
              <a:t>The algorithms employed for various aspects of memory management</a:t>
            </a:r>
          </a:p>
          <a:p>
            <a:r>
              <a:rPr lang="en-NZ" sz="1800" dirty="0">
                <a:latin typeface="Calibri" pitchFamily="34" charset="0"/>
              </a:rPr>
              <a:t>The first two are determined largely by hardware support. </a:t>
            </a:r>
          </a:p>
          <a:p>
            <a:endParaRPr lang="en-US" sz="1800" dirty="0">
              <a:latin typeface="Calibri" pitchFamily="34" charset="0"/>
            </a:endParaRPr>
          </a:p>
        </p:txBody>
      </p:sp>
      <p:sp>
        <p:nvSpPr>
          <p:cNvPr id="4" name="Title 1"/>
          <p:cNvSpPr>
            <a:spLocks noGrp="1"/>
          </p:cNvSpPr>
          <p:nvPr>
            <p:ph type="title"/>
          </p:nvPr>
        </p:nvSpPr>
        <p:spPr>
          <a:xfrm>
            <a:off x="457200" y="0"/>
            <a:ext cx="8229600" cy="411162"/>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a:tabLst>
                <a:tab pos="1804988" algn="l"/>
              </a:tabLst>
            </a:pPr>
            <a:r>
              <a:rPr lang="en-NZ" sz="2800" b="1" dirty="0">
                <a:latin typeface="Calibri" pitchFamily="34" charset="0"/>
              </a:rPr>
              <a:t>Memory Management  Decisions</a:t>
            </a:r>
          </a:p>
        </p:txBody>
      </p:sp>
      <p:sp>
        <p:nvSpPr>
          <p:cNvPr id="6" name="Content Placeholder 2"/>
          <p:cNvSpPr txBox="1">
            <a:spLocks/>
          </p:cNvSpPr>
          <p:nvPr/>
        </p:nvSpPr>
        <p:spPr>
          <a:xfrm>
            <a:off x="38100" y="2514600"/>
            <a:ext cx="7200900" cy="381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b="0" i="0" u="none" strike="noStrike" kern="1200" cap="none" spc="0" normalizeH="0" baseline="0" noProof="0" dirty="0">
                <a:ln>
                  <a:noFill/>
                </a:ln>
                <a:solidFill>
                  <a:schemeClr val="dk1"/>
                </a:solidFill>
                <a:effectLst/>
                <a:uLnTx/>
                <a:uFillTx/>
                <a:latin typeface="Calibri" pitchFamily="34" charset="0"/>
                <a:ea typeface="+mn-ea"/>
                <a:cs typeface="+mn-cs"/>
              </a:rPr>
              <a:t>Key aim: Minimise page faults</a:t>
            </a:r>
          </a:p>
        </p:txBody>
      </p:sp>
      <p:pic>
        <p:nvPicPr>
          <p:cNvPr id="1026" name="Picture 2"/>
          <p:cNvPicPr>
            <a:picLocks noChangeAspect="1" noChangeArrowheads="1"/>
          </p:cNvPicPr>
          <p:nvPr/>
        </p:nvPicPr>
        <p:blipFill>
          <a:blip r:embed="rId2"/>
          <a:srcRect/>
          <a:stretch>
            <a:fillRect/>
          </a:stretch>
        </p:blipFill>
        <p:spPr bwMode="auto">
          <a:xfrm>
            <a:off x="0" y="3048000"/>
            <a:ext cx="9144000" cy="381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0"/>
            <a:ext cx="8229600" cy="3810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Fetch Policy</a:t>
            </a:r>
          </a:p>
        </p:txBody>
      </p:sp>
      <p:sp>
        <p:nvSpPr>
          <p:cNvPr id="52227" name="Content Placeholder 2"/>
          <p:cNvSpPr>
            <a:spLocks noGrp="1"/>
          </p:cNvSpPr>
          <p:nvPr>
            <p:ph idx="1"/>
          </p:nvPr>
        </p:nvSpPr>
        <p:spPr>
          <a:xfrm>
            <a:off x="152400" y="457200"/>
            <a:ext cx="8686800" cy="1524000"/>
          </a:xfrm>
        </p:spPr>
        <p:style>
          <a:lnRef idx="2">
            <a:schemeClr val="accent1"/>
          </a:lnRef>
          <a:fillRef idx="1">
            <a:schemeClr val="lt1"/>
          </a:fillRef>
          <a:effectRef idx="0">
            <a:schemeClr val="accent1"/>
          </a:effectRef>
          <a:fontRef idx="minor">
            <a:schemeClr val="dk1"/>
          </a:fontRef>
        </p:style>
        <p:txBody>
          <a:bodyPr>
            <a:normAutofit/>
          </a:bodyPr>
          <a:lstStyle/>
          <a:p>
            <a:r>
              <a:rPr lang="en-US" sz="2000" dirty="0">
                <a:latin typeface="Calibri" pitchFamily="34" charset="0"/>
              </a:rPr>
              <a:t>Determines when a page should be brought into memory</a:t>
            </a:r>
          </a:p>
          <a:p>
            <a:r>
              <a:rPr lang="en-US" sz="2000" dirty="0">
                <a:latin typeface="Calibri" pitchFamily="34" charset="0"/>
              </a:rPr>
              <a:t>Two main types:</a:t>
            </a:r>
          </a:p>
          <a:p>
            <a:pPr lvl="1"/>
            <a:r>
              <a:rPr lang="en-US" sz="2000" dirty="0">
                <a:latin typeface="Calibri" pitchFamily="34" charset="0"/>
              </a:rPr>
              <a:t>Demand Paging </a:t>
            </a:r>
          </a:p>
          <a:p>
            <a:pPr lvl="1"/>
            <a:r>
              <a:rPr lang="en-US" sz="2000" dirty="0">
                <a:latin typeface="Calibri" pitchFamily="34" charset="0"/>
              </a:rPr>
              <a:t>Prepaging</a:t>
            </a:r>
          </a:p>
        </p:txBody>
      </p:sp>
      <p:sp>
        <p:nvSpPr>
          <p:cNvPr id="4" name="Content Placeholder 2"/>
          <p:cNvSpPr txBox="1">
            <a:spLocks/>
          </p:cNvSpPr>
          <p:nvPr/>
        </p:nvSpPr>
        <p:spPr>
          <a:xfrm>
            <a:off x="152400" y="2438400"/>
            <a:ext cx="8915400" cy="2057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1800" b="0" i="0" u="none" strike="noStrike" kern="1200" cap="none" spc="0" normalizeH="0" baseline="0" noProof="0" dirty="0">
                <a:ln>
                  <a:noFill/>
                </a:ln>
                <a:solidFill>
                  <a:schemeClr val="dk1"/>
                </a:solidFill>
                <a:effectLst/>
                <a:uLnTx/>
                <a:uFillTx/>
                <a:latin typeface="Calibri" pitchFamily="34" charset="0"/>
                <a:ea typeface="+mn-ea"/>
                <a:cs typeface="+mn-cs"/>
              </a:rPr>
              <a:t>With </a:t>
            </a:r>
            <a:r>
              <a:rPr kumimoji="0" lang="en-NZ" sz="1800" b="1" i="0" u="none" strike="noStrike" kern="1200" cap="none" spc="0" normalizeH="0" baseline="0" noProof="0" dirty="0">
                <a:ln>
                  <a:noFill/>
                </a:ln>
                <a:solidFill>
                  <a:schemeClr val="dk1"/>
                </a:solidFill>
                <a:effectLst/>
                <a:uLnTx/>
                <a:uFillTx/>
                <a:latin typeface="Calibri" pitchFamily="34" charset="0"/>
                <a:ea typeface="+mn-ea"/>
                <a:cs typeface="+mn-cs"/>
              </a:rPr>
              <a:t>demand paging,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1800" b="0" i="0" u="none" strike="noStrike" kern="1200" cap="none" spc="0" normalizeH="0" baseline="0" noProof="0" dirty="0">
                <a:ln>
                  <a:noFill/>
                </a:ln>
                <a:solidFill>
                  <a:schemeClr val="dk1"/>
                </a:solidFill>
                <a:effectLst/>
                <a:uLnTx/>
                <a:uFillTx/>
                <a:latin typeface="Calibri" pitchFamily="34" charset="0"/>
                <a:ea typeface="+mn-ea"/>
                <a:cs typeface="+mn-cs"/>
              </a:rPr>
              <a:t> A page is brought into main memory only when a reference is made to a location on that page.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1800" b="0" i="0" u="none" strike="noStrike" kern="1200" cap="none" spc="0" normalizeH="0" baseline="0" noProof="0" dirty="0">
                <a:ln>
                  <a:noFill/>
                </a:ln>
                <a:solidFill>
                  <a:schemeClr val="dk1"/>
                </a:solidFill>
                <a:effectLst/>
                <a:uLnTx/>
                <a:uFillTx/>
                <a:latin typeface="Calibri" pitchFamily="34" charset="0"/>
                <a:ea typeface="+mn-ea"/>
                <a:cs typeface="+mn-cs"/>
              </a:rPr>
              <a:t> As more and more pages are brought in, the principle of locality suggests that most future references will be to pages that have recently been brought in.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1800" b="0" i="0" u="none" strike="noStrike" kern="1200" cap="none" spc="0" normalizeH="0" baseline="0" noProof="0" dirty="0">
                <a:ln>
                  <a:noFill/>
                </a:ln>
                <a:solidFill>
                  <a:schemeClr val="dk1"/>
                </a:solidFill>
                <a:effectLst/>
                <a:uLnTx/>
                <a:uFillTx/>
                <a:latin typeface="Calibri" pitchFamily="34" charset="0"/>
                <a:ea typeface="+mn-ea"/>
                <a:cs typeface="+mn-cs"/>
              </a:rPr>
              <a:t> Thus, after a time, the number of page faults should drop to a very low level.</a:t>
            </a:r>
          </a:p>
        </p:txBody>
      </p:sp>
      <p:sp>
        <p:nvSpPr>
          <p:cNvPr id="5" name="Title 1"/>
          <p:cNvSpPr txBox="1">
            <a:spLocks/>
          </p:cNvSpPr>
          <p:nvPr/>
        </p:nvSpPr>
        <p:spPr>
          <a:xfrm>
            <a:off x="152400" y="2057400"/>
            <a:ext cx="6477000" cy="334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NZ" sz="2400" b="0" i="0" u="none" strike="noStrike" kern="1200" cap="none" spc="0" normalizeH="0" baseline="0" noProof="0" dirty="0">
                <a:ln>
                  <a:noFill/>
                </a:ln>
                <a:solidFill>
                  <a:schemeClr val="tx1"/>
                </a:solidFill>
                <a:effectLst/>
                <a:uLnTx/>
                <a:uFillTx/>
                <a:latin typeface="Calibri" pitchFamily="34" charset="0"/>
                <a:ea typeface="+mn-ea"/>
                <a:cs typeface="+mn-cs"/>
              </a:rPr>
              <a:t>Demand Paging and Prepaging</a:t>
            </a:r>
          </a:p>
        </p:txBody>
      </p:sp>
      <p:sp>
        <p:nvSpPr>
          <p:cNvPr id="6" name="Content Placeholder 2"/>
          <p:cNvSpPr txBox="1">
            <a:spLocks/>
          </p:cNvSpPr>
          <p:nvPr/>
        </p:nvSpPr>
        <p:spPr>
          <a:xfrm>
            <a:off x="152400" y="4648200"/>
            <a:ext cx="8763000" cy="1905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1800" b="0" i="0" u="none" strike="noStrike" kern="1200" cap="none" spc="0" normalizeH="0" baseline="0" noProof="0">
                <a:ln>
                  <a:noFill/>
                </a:ln>
                <a:solidFill>
                  <a:schemeClr val="dk1"/>
                </a:solidFill>
                <a:effectLst/>
                <a:uLnTx/>
                <a:uFillTx/>
                <a:latin typeface="Calibri" pitchFamily="34" charset="0"/>
                <a:ea typeface="+mn-ea"/>
                <a:cs typeface="+mn-cs"/>
              </a:rPr>
              <a:t>With </a:t>
            </a:r>
            <a:r>
              <a:rPr kumimoji="0" lang="en-NZ" sz="1800" b="1" i="0" u="none" strike="noStrike" kern="1200" cap="none" spc="0" normalizeH="0" baseline="0" noProof="0">
                <a:ln>
                  <a:noFill/>
                </a:ln>
                <a:solidFill>
                  <a:schemeClr val="dk1"/>
                </a:solidFill>
                <a:effectLst/>
                <a:uLnTx/>
                <a:uFillTx/>
                <a:latin typeface="Calibri" pitchFamily="34" charset="0"/>
                <a:ea typeface="+mn-ea"/>
                <a:cs typeface="+mn-cs"/>
              </a:rPr>
              <a:t>prepaging</a:t>
            </a:r>
            <a:r>
              <a:rPr kumimoji="0" lang="en-NZ" sz="1800" b="0" i="0" u="none" strike="noStrike" kern="1200" cap="none" spc="0" normalizeH="0" baseline="0" noProof="0">
                <a:ln>
                  <a:noFill/>
                </a:ln>
                <a:solidFill>
                  <a:schemeClr val="dk1"/>
                </a:solidFill>
                <a:effectLst/>
                <a:uLnTx/>
                <a:uFillTx/>
                <a:latin typeface="Calibri" pitchFamily="34" charset="0"/>
                <a:ea typeface="+mn-ea"/>
                <a:cs typeface="+mn-cs"/>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1800" b="0" i="0" u="none" strike="noStrike" kern="1200" cap="none" spc="0" normalizeH="0" baseline="0" noProof="0">
                <a:ln>
                  <a:noFill/>
                </a:ln>
                <a:solidFill>
                  <a:schemeClr val="dk1"/>
                </a:solidFill>
                <a:effectLst/>
                <a:uLnTx/>
                <a:uFillTx/>
                <a:latin typeface="Calibri" pitchFamily="34" charset="0"/>
                <a:ea typeface="+mn-ea"/>
                <a:cs typeface="+mn-cs"/>
              </a:rPr>
              <a:t> If the pages of a process are stored contiguously in secondary memory, then it is more efficient to bring in a number of contiguous pages at one time rather than bringing them in one at a time over an extended period.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1800" b="0" i="0" u="none" strike="noStrike" kern="1200" cap="none" spc="0" normalizeH="0" baseline="0" noProof="0">
                <a:ln>
                  <a:noFill/>
                </a:ln>
                <a:solidFill>
                  <a:schemeClr val="dk1"/>
                </a:solidFill>
                <a:effectLst/>
                <a:uLnTx/>
                <a:uFillTx/>
                <a:latin typeface="Calibri" pitchFamily="34" charset="0"/>
                <a:ea typeface="+mn-ea"/>
                <a:cs typeface="+mn-cs"/>
              </a:rPr>
              <a:t>The prepaging policy could be employed either when a process first starts up, or every time a page fault occurs.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NZ" sz="1800" b="0" i="0" u="none" strike="noStrike" kern="1200" cap="none" spc="0" normalizeH="0" baseline="0" noProof="0">
              <a:ln>
                <a:noFill/>
              </a:ln>
              <a:solidFill>
                <a:schemeClr val="dk1"/>
              </a:solidFill>
              <a:effectLst/>
              <a:uLnTx/>
              <a:uFillTx/>
              <a:latin typeface="Calibri"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a:ln>
                <a:noFill/>
              </a:ln>
              <a:solidFill>
                <a:schemeClr val="dk1"/>
              </a:solidFill>
              <a:effectLst/>
              <a:uLnTx/>
              <a:uFillTx/>
              <a:latin typeface="Calibri"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dk1"/>
              </a:solidFill>
              <a:effectLst/>
              <a:uLnTx/>
              <a:uFillTx/>
              <a:latin typeface="Calibri"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533400"/>
            <a:ext cx="6324600" cy="5943600"/>
          </a:xfrm>
        </p:spPr>
        <p:style>
          <a:lnRef idx="2">
            <a:schemeClr val="accent1"/>
          </a:lnRef>
          <a:fillRef idx="1">
            <a:schemeClr val="lt1"/>
          </a:fillRef>
          <a:effectRef idx="0">
            <a:schemeClr val="accent1"/>
          </a:effectRef>
          <a:fontRef idx="minor">
            <a:schemeClr val="dk1"/>
          </a:fontRef>
        </p:style>
        <p:txBody>
          <a:bodyPr>
            <a:noAutofit/>
          </a:bodyPr>
          <a:lstStyle/>
          <a:p>
            <a:r>
              <a:rPr lang="en-US" sz="2000" dirty="0"/>
              <a:t>There are two implications- both lead to improved system utilization:</a:t>
            </a:r>
            <a:endParaRPr lang="en-NZ" sz="2000" b="1" dirty="0">
              <a:latin typeface="Calibri" pitchFamily="34" charset="0"/>
            </a:endParaRPr>
          </a:p>
          <a:p>
            <a:pPr marL="228600" indent="-228600">
              <a:buFontTx/>
              <a:buAutoNum type="arabicPeriod"/>
              <a:defRPr/>
            </a:pPr>
            <a:r>
              <a:rPr lang="en-NZ" sz="2000" b="1" dirty="0">
                <a:latin typeface="Calibri" pitchFamily="34" charset="0"/>
              </a:rPr>
              <a:t>More processes may be maintained in main memory. </a:t>
            </a:r>
          </a:p>
          <a:p>
            <a:pPr marL="685800" lvl="1" indent="-228600">
              <a:buFont typeface="Arial" pitchFamily="34" charset="0"/>
              <a:buChar char="•"/>
              <a:defRPr/>
            </a:pPr>
            <a:r>
              <a:rPr lang="en-NZ" sz="2000" dirty="0">
                <a:latin typeface="Calibri" pitchFamily="34" charset="0"/>
              </a:rPr>
              <a:t>Because we are only going to load some of the pieces of any particular process, there is room for more processes. </a:t>
            </a:r>
          </a:p>
          <a:p>
            <a:pPr>
              <a:buNone/>
              <a:defRPr/>
            </a:pPr>
            <a:r>
              <a:rPr lang="en-NZ" sz="2000" dirty="0">
                <a:latin typeface="Calibri" pitchFamily="34" charset="0"/>
              </a:rPr>
              <a:t>2. </a:t>
            </a:r>
            <a:r>
              <a:rPr lang="en-NZ" sz="2000" b="1" dirty="0">
                <a:latin typeface="Calibri" pitchFamily="34" charset="0"/>
              </a:rPr>
              <a:t>A process may be larger than all of main memory</a:t>
            </a:r>
            <a:r>
              <a:rPr lang="en-NZ" sz="2000" dirty="0">
                <a:latin typeface="Calibri" pitchFamily="34" charset="0"/>
              </a:rPr>
              <a:t>.</a:t>
            </a:r>
          </a:p>
          <a:p>
            <a:pPr lvl="1">
              <a:buFont typeface="Arial" pitchFamily="34" charset="0"/>
              <a:buChar char="•"/>
              <a:defRPr/>
            </a:pPr>
            <a:r>
              <a:rPr lang="en-NZ" sz="2000" dirty="0">
                <a:latin typeface="Calibri" pitchFamily="34" charset="0"/>
              </a:rPr>
              <a:t>If the program being written is too large, the programmer must devise ways to structure the program into pieces that can be loaded separately in some sort of overlay strategy. </a:t>
            </a:r>
          </a:p>
          <a:p>
            <a:pPr lvl="1">
              <a:buFont typeface="Arial" pitchFamily="34" charset="0"/>
              <a:buChar char="•"/>
              <a:defRPr/>
            </a:pPr>
            <a:r>
              <a:rPr lang="en-NZ" sz="2000" dirty="0">
                <a:latin typeface="Calibri" pitchFamily="34" charset="0"/>
              </a:rPr>
              <a:t> With virtual memory based on paging or segmentation, that job is left to the operating system and the hardware. </a:t>
            </a:r>
          </a:p>
          <a:p>
            <a:pPr lvl="1">
              <a:buFont typeface="Arial" pitchFamily="34" charset="0"/>
              <a:buChar char="•"/>
              <a:defRPr/>
            </a:pPr>
            <a:r>
              <a:rPr lang="en-NZ" sz="2000" dirty="0">
                <a:latin typeface="Calibri" pitchFamily="34" charset="0"/>
              </a:rPr>
              <a:t> The operating system automatically loads pieces of a process into main memory as required.</a:t>
            </a:r>
            <a:endParaRPr lang="en-US" sz="2000" dirty="0">
              <a:latin typeface="Calibri" pitchFamily="34" charset="0"/>
            </a:endParaRPr>
          </a:p>
        </p:txBody>
      </p:sp>
      <p:sp>
        <p:nvSpPr>
          <p:cNvPr id="4" name="Title 1"/>
          <p:cNvSpPr>
            <a:spLocks noGrp="1"/>
          </p:cNvSpPr>
          <p:nvPr>
            <p:ph type="title"/>
          </p:nvPr>
        </p:nvSpPr>
        <p:spPr>
          <a:xfrm>
            <a:off x="457200" y="0"/>
            <a:ext cx="8229600" cy="381000"/>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NZ" sz="2600" b="1" dirty="0">
                <a:latin typeface="Calibri" pitchFamily="34" charset="0"/>
              </a:rPr>
              <a:t>Implications of this new strategy</a:t>
            </a:r>
            <a:endParaRPr lang="en-US" sz="2600" b="1" dirty="0">
              <a:latin typeface="Calibri" pitchFamily="34" charset="0"/>
            </a:endParaRPr>
          </a:p>
        </p:txBody>
      </p:sp>
      <p:pic>
        <p:nvPicPr>
          <p:cNvPr id="3074" name="Picture 2" descr="E:\gp image\megaphone_protest_md_wm.gif"/>
          <p:cNvPicPr>
            <a:picLocks noChangeAspect="1" noChangeArrowheads="1" noCrop="1"/>
          </p:cNvPicPr>
          <p:nvPr/>
        </p:nvPicPr>
        <p:blipFill>
          <a:blip r:embed="rId2"/>
          <a:srcRect/>
          <a:stretch>
            <a:fillRect/>
          </a:stretch>
        </p:blipFill>
        <p:spPr bwMode="auto">
          <a:xfrm>
            <a:off x="6629400" y="1676400"/>
            <a:ext cx="2095500" cy="20955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5486400" cy="5791200"/>
          </a:xfrm>
        </p:spPr>
        <p:style>
          <a:lnRef idx="2">
            <a:schemeClr val="accent1"/>
          </a:lnRef>
          <a:fillRef idx="1">
            <a:schemeClr val="lt1"/>
          </a:fillRef>
          <a:effectRef idx="0">
            <a:schemeClr val="accent1"/>
          </a:effectRef>
          <a:fontRef idx="minor">
            <a:schemeClr val="dk1"/>
          </a:fontRef>
        </p:style>
        <p:txBody>
          <a:bodyPr>
            <a:normAutofit/>
          </a:bodyPr>
          <a:lstStyle/>
          <a:p>
            <a:pPr>
              <a:defRPr/>
            </a:pPr>
            <a:r>
              <a:rPr lang="en-NZ" sz="2000" dirty="0">
                <a:latin typeface="Calibri" pitchFamily="34" charset="0"/>
              </a:rPr>
              <a:t>The </a:t>
            </a:r>
            <a:r>
              <a:rPr lang="en-NZ" sz="2000" b="1" dirty="0">
                <a:latin typeface="Calibri" pitchFamily="34" charset="0"/>
              </a:rPr>
              <a:t>placement policy </a:t>
            </a:r>
            <a:r>
              <a:rPr lang="en-NZ" sz="2000" dirty="0">
                <a:latin typeface="Calibri" pitchFamily="34" charset="0"/>
              </a:rPr>
              <a:t>determines where in real memory a process piece is to reside.</a:t>
            </a:r>
          </a:p>
          <a:p>
            <a:pPr>
              <a:defRPr/>
            </a:pPr>
            <a:endParaRPr lang="en-NZ" sz="2000" dirty="0">
              <a:latin typeface="Calibri" pitchFamily="34" charset="0"/>
            </a:endParaRPr>
          </a:p>
          <a:p>
            <a:pPr>
              <a:defRPr/>
            </a:pPr>
            <a:r>
              <a:rPr lang="en-NZ" sz="2000" dirty="0">
                <a:latin typeface="Calibri" pitchFamily="34" charset="0"/>
              </a:rPr>
              <a:t>In a pure segmentation system, the placement policy is an important design issue;</a:t>
            </a:r>
          </a:p>
          <a:p>
            <a:pPr lvl="1">
              <a:defRPr/>
            </a:pPr>
            <a:r>
              <a:rPr lang="en-NZ" sz="2000" dirty="0">
                <a:latin typeface="Calibri" pitchFamily="34" charset="0"/>
              </a:rPr>
              <a:t>policies such as best-fit, first-fit, and etc are possible alternatives. </a:t>
            </a:r>
          </a:p>
          <a:p>
            <a:pPr lvl="1">
              <a:defRPr/>
            </a:pPr>
            <a:endParaRPr lang="en-NZ" sz="2000" dirty="0">
              <a:latin typeface="Calibri" pitchFamily="34" charset="0"/>
            </a:endParaRPr>
          </a:p>
          <a:p>
            <a:pPr>
              <a:defRPr/>
            </a:pPr>
            <a:r>
              <a:rPr lang="en-NZ" sz="2000" dirty="0">
                <a:latin typeface="Calibri" pitchFamily="34" charset="0"/>
              </a:rPr>
              <a:t>However, for a system that uses either pure paging or paging combined with segmentation, </a:t>
            </a:r>
          </a:p>
          <a:p>
            <a:pPr lvl="1">
              <a:defRPr/>
            </a:pPr>
            <a:r>
              <a:rPr lang="en-NZ" sz="2000" dirty="0">
                <a:latin typeface="Calibri" pitchFamily="34" charset="0"/>
              </a:rPr>
              <a:t>placement is usually irrelevant because the address translation hardware and the main memory access hardware can perform their functions for any page-frame combination with equal efficiency.</a:t>
            </a:r>
          </a:p>
          <a:p>
            <a:pPr lvl="1">
              <a:defRPr/>
            </a:pPr>
            <a:endParaRPr lang="en-NZ" sz="2000" dirty="0">
              <a:latin typeface="Calibri" pitchFamily="34" charset="0"/>
            </a:endParaRPr>
          </a:p>
          <a:p>
            <a:endParaRPr lang="en-US" sz="2000" dirty="0">
              <a:latin typeface="Calibri" pitchFamily="34" charset="0"/>
            </a:endParaRPr>
          </a:p>
        </p:txBody>
      </p:sp>
      <p:sp>
        <p:nvSpPr>
          <p:cNvPr id="4" name="Title 1"/>
          <p:cNvSpPr>
            <a:spLocks noGrp="1"/>
          </p:cNvSpPr>
          <p:nvPr>
            <p:ph type="title"/>
          </p:nvPr>
        </p:nvSpPr>
        <p:spPr>
          <a:xfrm>
            <a:off x="457200" y="76200"/>
            <a:ext cx="8229600" cy="411162"/>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Placement Policy</a:t>
            </a:r>
          </a:p>
        </p:txBody>
      </p:sp>
      <p:pic>
        <p:nvPicPr>
          <p:cNvPr id="1026" name="Picture 2" descr="E:\gp image\teamwork_pass_the_puzzle_md_wm.gif"/>
          <p:cNvPicPr>
            <a:picLocks noChangeAspect="1" noChangeArrowheads="1" noCrop="1"/>
          </p:cNvPicPr>
          <p:nvPr/>
        </p:nvPicPr>
        <p:blipFill>
          <a:blip r:embed="rId2"/>
          <a:srcRect/>
          <a:stretch>
            <a:fillRect/>
          </a:stretch>
        </p:blipFill>
        <p:spPr bwMode="auto">
          <a:xfrm>
            <a:off x="6400800" y="1066800"/>
            <a:ext cx="2095500" cy="20955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1"/>
            <a:ext cx="8915400" cy="2057399"/>
          </a:xfrm>
        </p:spPr>
        <p:style>
          <a:lnRef idx="2">
            <a:schemeClr val="accent1"/>
          </a:lnRef>
          <a:fillRef idx="1">
            <a:schemeClr val="lt1"/>
          </a:fillRef>
          <a:effectRef idx="0">
            <a:schemeClr val="accent1"/>
          </a:effectRef>
          <a:fontRef idx="minor">
            <a:schemeClr val="dk1"/>
          </a:fontRef>
        </p:style>
        <p:txBody>
          <a:bodyPr>
            <a:normAutofit/>
          </a:bodyPr>
          <a:lstStyle/>
          <a:p>
            <a:pPr>
              <a:defRPr/>
            </a:pPr>
            <a:r>
              <a:rPr lang="en-NZ" sz="2000" dirty="0">
                <a:latin typeface="Calibri" pitchFamily="34" charset="0"/>
              </a:rPr>
              <a:t>When all of the frames in main memory are occupied and it is necessary to bring in a new page to satisfy a page fault, </a:t>
            </a:r>
          </a:p>
          <a:p>
            <a:pPr lvl="1">
              <a:defRPr/>
            </a:pPr>
            <a:r>
              <a:rPr lang="en-NZ" sz="2000" dirty="0">
                <a:latin typeface="Calibri" pitchFamily="34" charset="0"/>
              </a:rPr>
              <a:t>the replacement policy determines which page currently in memory is to be replaced.</a:t>
            </a:r>
          </a:p>
          <a:p>
            <a:pPr lvl="1">
              <a:defRPr/>
            </a:pPr>
            <a:r>
              <a:rPr lang="en-NZ" sz="2000" dirty="0">
                <a:latin typeface="Calibri" pitchFamily="34" charset="0"/>
              </a:rPr>
              <a:t>Among the set of pages considered, which particular page should be selected for replacement</a:t>
            </a:r>
          </a:p>
          <a:p>
            <a:pPr lvl="1">
              <a:buNone/>
              <a:defRPr/>
            </a:pPr>
            <a:endParaRPr lang="en-NZ" sz="2000" b="1" dirty="0">
              <a:latin typeface="Calibri" pitchFamily="34" charset="0"/>
            </a:endParaRPr>
          </a:p>
          <a:p>
            <a:endParaRPr lang="en-US" sz="2000" dirty="0">
              <a:latin typeface="Calibri" pitchFamily="34" charset="0"/>
            </a:endParaRPr>
          </a:p>
        </p:txBody>
      </p:sp>
      <p:sp>
        <p:nvSpPr>
          <p:cNvPr id="4" name="Title 1"/>
          <p:cNvSpPr>
            <a:spLocks noGrp="1"/>
          </p:cNvSpPr>
          <p:nvPr>
            <p:ph type="title"/>
          </p:nvPr>
        </p:nvSpPr>
        <p:spPr>
          <a:xfrm>
            <a:off x="457200" y="0"/>
            <a:ext cx="8229600" cy="411162"/>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Replacement Policy</a:t>
            </a:r>
          </a:p>
        </p:txBody>
      </p:sp>
      <p:sp>
        <p:nvSpPr>
          <p:cNvPr id="5" name="Content Placeholder 2"/>
          <p:cNvSpPr txBox="1">
            <a:spLocks/>
          </p:cNvSpPr>
          <p:nvPr/>
        </p:nvSpPr>
        <p:spPr>
          <a:xfrm>
            <a:off x="152400" y="3124200"/>
            <a:ext cx="8839200" cy="228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a:ln>
                  <a:noFill/>
                </a:ln>
                <a:solidFill>
                  <a:schemeClr val="dk1"/>
                </a:solidFill>
                <a:effectLst/>
                <a:uLnTx/>
                <a:uFillTx/>
                <a:latin typeface="Calibri" pitchFamily="34" charset="0"/>
                <a:ea typeface="+mn-ea"/>
                <a:cs typeface="+mn-cs"/>
              </a:rPr>
              <a:t>Which page is replaced?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a:ln>
                  <a:noFill/>
                </a:ln>
                <a:solidFill>
                  <a:schemeClr val="dk1"/>
                </a:solidFill>
                <a:effectLst/>
                <a:uLnTx/>
                <a:uFillTx/>
                <a:latin typeface="Calibri" pitchFamily="34" charset="0"/>
                <a:ea typeface="+mn-ea"/>
                <a:cs typeface="+mn-cs"/>
              </a:rPr>
              <a:t>Page removed should be the page least likely to be referenced in the near future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a:ln>
                  <a:noFill/>
                </a:ln>
                <a:solidFill>
                  <a:schemeClr val="dk1"/>
                </a:solidFill>
                <a:effectLst/>
                <a:uLnTx/>
                <a:uFillTx/>
                <a:latin typeface="Calibri" pitchFamily="34" charset="0"/>
                <a:ea typeface="+mn-ea"/>
                <a:cs typeface="+mn-cs"/>
              </a:rPr>
              <a:t>How is that determined?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a:ln>
                  <a:noFill/>
                </a:ln>
                <a:solidFill>
                  <a:schemeClr val="dk1"/>
                </a:solidFill>
                <a:effectLst/>
                <a:uLnTx/>
                <a:uFillTx/>
                <a:latin typeface="Calibri" pitchFamily="34" charset="0"/>
                <a:ea typeface="+mn-ea"/>
                <a:cs typeface="+mn-cs"/>
              </a:rPr>
              <a:t>Principal of locality again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a:ln>
                  <a:noFill/>
                </a:ln>
                <a:solidFill>
                  <a:schemeClr val="dk1"/>
                </a:solidFill>
                <a:effectLst/>
                <a:uLnTx/>
                <a:uFillTx/>
                <a:latin typeface="Calibri" pitchFamily="34" charset="0"/>
                <a:ea typeface="+mn-ea"/>
                <a:cs typeface="+mn-cs"/>
              </a:rPr>
              <a:t>Most policies predict the future behavior on the basis of past behavior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a:ln>
                <a:noFill/>
              </a:ln>
              <a:solidFill>
                <a:schemeClr val="dk1"/>
              </a:solidFill>
              <a:effectLst/>
              <a:uLnTx/>
              <a:uFillTx/>
              <a:latin typeface="Calibri"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a:ln>
                <a:noFill/>
              </a:ln>
              <a:solidFill>
                <a:schemeClr val="dk1"/>
              </a:solidFill>
              <a:effectLst/>
              <a:uLnTx/>
              <a:uFillTx/>
              <a:latin typeface="Calibri"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839200" cy="57912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One restriction on replacement policy needs to be mentioned before looking at various algorithms: </a:t>
            </a:r>
          </a:p>
          <a:p>
            <a:pPr lvl="1">
              <a:buFontTx/>
              <a:buChar char="•"/>
            </a:pPr>
            <a:r>
              <a:rPr lang="en-NZ" sz="2000" dirty="0">
                <a:latin typeface="Calibri" pitchFamily="34" charset="0"/>
              </a:rPr>
              <a:t> Some of the frames in main memory may be locked.</a:t>
            </a:r>
          </a:p>
          <a:p>
            <a:pPr lvl="1">
              <a:buFontTx/>
              <a:buChar char="•"/>
            </a:pPr>
            <a:r>
              <a:rPr lang="en-NZ" sz="2000" dirty="0">
                <a:latin typeface="Calibri" pitchFamily="34" charset="0"/>
              </a:rPr>
              <a:t> When a frame is locked, the page currently stored in that frame may not be replaced. </a:t>
            </a:r>
          </a:p>
          <a:p>
            <a:pPr lvl="1">
              <a:buFontTx/>
              <a:buChar char="•"/>
            </a:pPr>
            <a:r>
              <a:rPr lang="en-NZ" sz="2000" dirty="0">
                <a:latin typeface="Calibri" pitchFamily="34" charset="0"/>
              </a:rPr>
              <a:t> Much of the kernel of the operating system is held on locked frames, as well as key control structures. </a:t>
            </a:r>
          </a:p>
          <a:p>
            <a:pPr lvl="1">
              <a:buFontTx/>
              <a:buChar char="•"/>
            </a:pPr>
            <a:r>
              <a:rPr lang="en-NZ" sz="2000" dirty="0">
                <a:latin typeface="Calibri" pitchFamily="34" charset="0"/>
              </a:rPr>
              <a:t> In addition, I/O buffers and other time-critical areas may be locked into main memory frames.</a:t>
            </a:r>
          </a:p>
          <a:p>
            <a:pPr lvl="1">
              <a:buFontTx/>
              <a:buChar char="•"/>
            </a:pPr>
            <a:endParaRPr lang="en-NZ" sz="2000" dirty="0">
              <a:latin typeface="Calibri" pitchFamily="34" charset="0"/>
            </a:endParaRPr>
          </a:p>
          <a:p>
            <a:r>
              <a:rPr lang="en-NZ" sz="2000" dirty="0">
                <a:latin typeface="Calibri" pitchFamily="34" charset="0"/>
              </a:rPr>
              <a:t>Locking is achieved by associating a lock bit with each frame. </a:t>
            </a:r>
          </a:p>
          <a:p>
            <a:endParaRPr lang="en-NZ" sz="2000" dirty="0">
              <a:latin typeface="Calibri" pitchFamily="34" charset="0"/>
            </a:endParaRPr>
          </a:p>
          <a:p>
            <a:r>
              <a:rPr lang="en-NZ" sz="2000" dirty="0">
                <a:latin typeface="Calibri" pitchFamily="34" charset="0"/>
              </a:rPr>
              <a:t>This bit may be kept in a frame table as well as being included in the current page table.</a:t>
            </a:r>
            <a:endParaRPr lang="en-US" sz="2000" dirty="0">
              <a:latin typeface="Calibri" pitchFamily="34" charset="0"/>
            </a:endParaRPr>
          </a:p>
          <a:p>
            <a:endParaRPr lang="en-US" sz="2000" dirty="0">
              <a:latin typeface="Calibri" pitchFamily="34" charset="0"/>
            </a:endParaRPr>
          </a:p>
        </p:txBody>
      </p:sp>
      <p:sp>
        <p:nvSpPr>
          <p:cNvPr id="4" name="Title 1"/>
          <p:cNvSpPr>
            <a:spLocks noGrp="1"/>
          </p:cNvSpPr>
          <p:nvPr>
            <p:ph type="title"/>
          </p:nvPr>
        </p:nvSpPr>
        <p:spPr>
          <a:xfrm>
            <a:off x="457200" y="152400"/>
            <a:ext cx="8229600" cy="411162"/>
          </a:xfrm>
        </p:spPr>
        <p:style>
          <a:lnRef idx="3">
            <a:schemeClr val="lt1"/>
          </a:lnRef>
          <a:fillRef idx="1">
            <a:schemeClr val="accent1"/>
          </a:fillRef>
          <a:effectRef idx="1">
            <a:schemeClr val="accent1"/>
          </a:effectRef>
          <a:fontRef idx="minor">
            <a:schemeClr val="lt1"/>
          </a:fontRef>
        </p:style>
        <p:txBody>
          <a:bodyPr>
            <a:noAutofit/>
          </a:bodyPr>
          <a:lstStyle/>
          <a:p>
            <a:r>
              <a:rPr lang="en-US" sz="2400" b="1" dirty="0">
                <a:latin typeface="Calibri" pitchFamily="34" charset="0"/>
              </a:rPr>
              <a:t>Replacement Policy: Frame Locking</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76200"/>
            <a:ext cx="8229600" cy="3810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NZ" sz="2400" b="1" dirty="0">
                <a:latin typeface="Calibri" pitchFamily="34" charset="0"/>
              </a:rPr>
              <a:t>Basic Replacement Algorithms</a:t>
            </a:r>
          </a:p>
        </p:txBody>
      </p:sp>
      <p:sp>
        <p:nvSpPr>
          <p:cNvPr id="58371" name="Content Placeholder 2"/>
          <p:cNvSpPr>
            <a:spLocks noGrp="1"/>
          </p:cNvSpPr>
          <p:nvPr>
            <p:ph idx="1"/>
          </p:nvPr>
        </p:nvSpPr>
        <p:spPr>
          <a:xfrm>
            <a:off x="0" y="1219200"/>
            <a:ext cx="9067800" cy="22098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There are certain basic algorithms that are used for the selection of a page to replace, they include</a:t>
            </a:r>
          </a:p>
          <a:p>
            <a:pPr lvl="1"/>
            <a:r>
              <a:rPr lang="en-NZ" sz="2000" dirty="0">
                <a:latin typeface="Calibri" pitchFamily="34" charset="0"/>
              </a:rPr>
              <a:t>Optimal</a:t>
            </a:r>
          </a:p>
          <a:p>
            <a:pPr lvl="1"/>
            <a:r>
              <a:rPr lang="en-NZ" sz="2000" dirty="0">
                <a:latin typeface="Calibri" pitchFamily="34" charset="0"/>
              </a:rPr>
              <a:t>Least recently used (LRU)</a:t>
            </a:r>
          </a:p>
          <a:p>
            <a:pPr lvl="1"/>
            <a:r>
              <a:rPr lang="en-NZ" sz="2000" dirty="0">
                <a:latin typeface="Calibri" pitchFamily="34" charset="0"/>
              </a:rPr>
              <a:t>First-in-first-out (FIFO)</a:t>
            </a:r>
          </a:p>
          <a:p>
            <a:pPr lvl="1"/>
            <a:r>
              <a:rPr lang="en-NZ" sz="2000" dirty="0">
                <a:latin typeface="Calibri" pitchFamily="34" charset="0"/>
              </a:rPr>
              <a:t>Clock</a:t>
            </a:r>
          </a:p>
        </p:txBody>
      </p:sp>
      <p:sp>
        <p:nvSpPr>
          <p:cNvPr id="4" name="Title 1"/>
          <p:cNvSpPr txBox="1">
            <a:spLocks/>
          </p:cNvSpPr>
          <p:nvPr/>
        </p:nvSpPr>
        <p:spPr>
          <a:xfrm>
            <a:off x="152400" y="3581400"/>
            <a:ext cx="2819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NZ" sz="2800" b="1" i="0" u="none" strike="noStrike" kern="1200" cap="none" spc="0" normalizeH="0" baseline="0" noProof="0" dirty="0">
                <a:ln>
                  <a:noFill/>
                </a:ln>
                <a:solidFill>
                  <a:schemeClr val="bg1"/>
                </a:solidFill>
                <a:effectLst/>
                <a:uLnTx/>
                <a:uFillTx/>
                <a:latin typeface="Calibri" pitchFamily="34" charset="0"/>
                <a:ea typeface="+mn-ea"/>
                <a:cs typeface="+mn-cs"/>
              </a:rPr>
              <a:t>Examples</a:t>
            </a:r>
          </a:p>
        </p:txBody>
      </p:sp>
      <p:sp>
        <p:nvSpPr>
          <p:cNvPr id="5" name="Content Placeholder 2"/>
          <p:cNvSpPr txBox="1">
            <a:spLocks/>
          </p:cNvSpPr>
          <p:nvPr/>
        </p:nvSpPr>
        <p:spPr>
          <a:xfrm>
            <a:off x="76200" y="4191000"/>
            <a:ext cx="8686800" cy="2438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An example of the implementation of these policies will use a page address stream formed by executing the program is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2 3 2 1 5 2 4 5 3 2 5 2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Which means that the first page referenced is 2,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the second page referenced is 3,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And so on. </a:t>
            </a:r>
          </a:p>
        </p:txBody>
      </p:sp>
      <p:sp>
        <p:nvSpPr>
          <p:cNvPr id="6" name="Rectangle 5"/>
          <p:cNvSpPr/>
          <p:nvPr/>
        </p:nvSpPr>
        <p:spPr>
          <a:xfrm>
            <a:off x="0" y="533400"/>
            <a:ext cx="9144000" cy="615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700" dirty="0"/>
              <a:t>Q-7:  Define virtual memory. Compare LRU, FIFO and Clock page replacement policies with suitable example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259080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NZ" sz="2000" dirty="0">
                <a:latin typeface="Calibri" pitchFamily="34" charset="0"/>
              </a:rPr>
              <a:t>The optimal policy selects for replacement that page for which the time to the next reference is the longest. </a:t>
            </a:r>
          </a:p>
          <a:p>
            <a:pPr lvl="1">
              <a:buFontTx/>
              <a:buChar char="•"/>
            </a:pPr>
            <a:r>
              <a:rPr lang="en-NZ" sz="2000" dirty="0">
                <a:latin typeface="Calibri" pitchFamily="34" charset="0"/>
              </a:rPr>
              <a:t> This policy results in the fewest number of page faults. </a:t>
            </a:r>
          </a:p>
          <a:p>
            <a:pPr lvl="1">
              <a:buFontTx/>
              <a:buChar char="•"/>
            </a:pPr>
            <a:r>
              <a:rPr lang="en-NZ" sz="2000" dirty="0">
                <a:latin typeface="Calibri" pitchFamily="34" charset="0"/>
              </a:rPr>
              <a:t> </a:t>
            </a:r>
            <a:r>
              <a:rPr lang="en-NZ" sz="2000" b="1" dirty="0">
                <a:latin typeface="Calibri" pitchFamily="34" charset="0"/>
              </a:rPr>
              <a:t>BUT </a:t>
            </a:r>
            <a:r>
              <a:rPr lang="en-NZ" sz="2000" dirty="0">
                <a:latin typeface="Calibri" pitchFamily="34" charset="0"/>
              </a:rPr>
              <a:t>Clearly, this policy is impossible to implement, because it would require the operating system to have perfect knowledge of future events. </a:t>
            </a:r>
          </a:p>
          <a:p>
            <a:pPr lvl="1">
              <a:buFontTx/>
              <a:buChar char="•"/>
            </a:pPr>
            <a:r>
              <a:rPr lang="en-NZ" sz="2000" dirty="0">
                <a:latin typeface="Calibri" pitchFamily="34" charset="0"/>
              </a:rPr>
              <a:t>However, it does serve as a standard against which to judge real world algorithms.</a:t>
            </a:r>
            <a:br>
              <a:rPr lang="en-NZ" sz="2000" dirty="0">
                <a:latin typeface="Calibri" pitchFamily="34" charset="0"/>
              </a:rPr>
            </a:br>
            <a:endParaRPr lang="en-NZ" sz="2000" dirty="0">
              <a:latin typeface="Calibri" pitchFamily="34" charset="0"/>
            </a:endParaRPr>
          </a:p>
          <a:p>
            <a:endParaRPr lang="en-US" sz="2000" dirty="0">
              <a:latin typeface="Calibri" pitchFamily="34" charset="0"/>
            </a:endParaRPr>
          </a:p>
        </p:txBody>
      </p:sp>
      <p:sp>
        <p:nvSpPr>
          <p:cNvPr id="4" name="Title 1"/>
          <p:cNvSpPr>
            <a:spLocks noGrp="1"/>
          </p:cNvSpPr>
          <p:nvPr>
            <p:ph type="title"/>
          </p:nvPr>
        </p:nvSpPr>
        <p:spPr>
          <a:xfrm>
            <a:off x="304800" y="46038"/>
            <a:ext cx="8229600" cy="487362"/>
          </a:xfrm>
        </p:spPr>
        <p:style>
          <a:lnRef idx="3">
            <a:schemeClr val="lt1"/>
          </a:lnRef>
          <a:fillRef idx="1">
            <a:schemeClr val="accent1"/>
          </a:fillRef>
          <a:effectRef idx="1">
            <a:schemeClr val="accent1"/>
          </a:effectRef>
          <a:fontRef idx="minor">
            <a:schemeClr val="lt1"/>
          </a:fontRef>
        </p:style>
        <p:txBody>
          <a:bodyPr>
            <a:noAutofit/>
          </a:bodyPr>
          <a:lstStyle/>
          <a:p>
            <a:r>
              <a:rPr lang="en-US" sz="2300" b="1" dirty="0">
                <a:latin typeface="Calibri" pitchFamily="34" charset="0"/>
              </a:rPr>
              <a:t>(1) Optimal policy</a:t>
            </a:r>
          </a:p>
        </p:txBody>
      </p:sp>
      <p:pic>
        <p:nvPicPr>
          <p:cNvPr id="2050" name="Picture 2"/>
          <p:cNvPicPr>
            <a:picLocks noChangeAspect="1" noChangeArrowheads="1"/>
          </p:cNvPicPr>
          <p:nvPr/>
        </p:nvPicPr>
        <p:blipFill>
          <a:blip r:embed="rId2"/>
          <a:srcRect/>
          <a:stretch>
            <a:fillRect/>
          </a:stretch>
        </p:blipFill>
        <p:spPr bwMode="auto">
          <a:xfrm>
            <a:off x="152400" y="3276600"/>
            <a:ext cx="8763000" cy="228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1" name="Picture 3"/>
          <p:cNvPicPr>
            <a:picLocks noChangeAspect="1" noChangeArrowheads="1"/>
          </p:cNvPicPr>
          <p:nvPr/>
        </p:nvPicPr>
        <p:blipFill>
          <a:blip r:embed="rId3"/>
          <a:srcRect/>
          <a:stretch>
            <a:fillRect/>
          </a:stretch>
        </p:blipFill>
        <p:spPr bwMode="auto">
          <a:xfrm>
            <a:off x="4114800" y="2819400"/>
            <a:ext cx="4543425" cy="257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2" name="Picture 4"/>
          <p:cNvPicPr>
            <a:picLocks noChangeAspect="1" noChangeArrowheads="1"/>
          </p:cNvPicPr>
          <p:nvPr/>
        </p:nvPicPr>
        <p:blipFill>
          <a:blip r:embed="rId4"/>
          <a:srcRect/>
          <a:stretch>
            <a:fillRect/>
          </a:stretch>
        </p:blipFill>
        <p:spPr bwMode="auto">
          <a:xfrm>
            <a:off x="685800" y="6400800"/>
            <a:ext cx="6553200" cy="381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ontent Placeholder 2"/>
          <p:cNvSpPr txBox="1">
            <a:spLocks/>
          </p:cNvSpPr>
          <p:nvPr/>
        </p:nvSpPr>
        <p:spPr>
          <a:xfrm>
            <a:off x="0" y="5943600"/>
            <a:ext cx="9144000" cy="381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 The optimal policy produces three page faults</a:t>
            </a:r>
          </a:p>
        </p:txBody>
      </p:sp>
      <p:sp>
        <p:nvSpPr>
          <p:cNvPr id="9" name="Rectangle 8"/>
          <p:cNvSpPr/>
          <p:nvPr/>
        </p:nvSpPr>
        <p:spPr>
          <a:xfrm>
            <a:off x="1600200" y="5562600"/>
            <a:ext cx="7086600"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742950" lvl="1" indent="-285750">
              <a:spcBef>
                <a:spcPct val="20000"/>
              </a:spcBef>
              <a:defRPr/>
            </a:pPr>
            <a:r>
              <a:rPr lang="en-NZ" sz="2000" dirty="0">
                <a:solidFill>
                  <a:schemeClr val="dk1"/>
                </a:solidFill>
                <a:latin typeface="Calibri" pitchFamily="34" charset="0"/>
              </a:rPr>
              <a:t>2     3       2         1       5         2        4         5        3         2       5       2</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09600"/>
            <a:ext cx="8839200" cy="57912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The least recently used (LRU) policy replaces the page in memory that has not been referenced for the longest time. </a:t>
            </a:r>
          </a:p>
          <a:p>
            <a:endParaRPr lang="en-NZ" sz="2000" dirty="0">
              <a:latin typeface="Calibri" pitchFamily="34" charset="0"/>
            </a:endParaRPr>
          </a:p>
          <a:p>
            <a:r>
              <a:rPr lang="en-NZ" sz="2000" dirty="0">
                <a:latin typeface="Calibri" pitchFamily="34" charset="0"/>
              </a:rPr>
              <a:t>By the principle of locality, this should be the page least likely to be referenced in the near future.</a:t>
            </a:r>
          </a:p>
          <a:p>
            <a:pPr lvl="1"/>
            <a:r>
              <a:rPr lang="en-NZ" sz="2000" dirty="0">
                <a:latin typeface="Calibri" pitchFamily="34" charset="0"/>
              </a:rPr>
              <a:t>And, in fact, the LRU policy does nearly as well as the optimal policy.</a:t>
            </a:r>
          </a:p>
          <a:p>
            <a:pPr lvl="1"/>
            <a:endParaRPr lang="en-NZ" sz="2000" dirty="0">
              <a:latin typeface="Calibri" pitchFamily="34" charset="0"/>
            </a:endParaRPr>
          </a:p>
          <a:p>
            <a:r>
              <a:rPr lang="en-NZ" sz="2000" dirty="0">
                <a:latin typeface="Calibri" pitchFamily="34" charset="0"/>
              </a:rPr>
              <a:t>The problem with this approach is the difficulty in implementation.</a:t>
            </a:r>
          </a:p>
          <a:p>
            <a:endParaRPr lang="en-NZ" sz="2000" dirty="0">
              <a:latin typeface="Calibri" pitchFamily="34" charset="0"/>
            </a:endParaRPr>
          </a:p>
          <a:p>
            <a:r>
              <a:rPr lang="en-NZ" sz="2000" dirty="0">
                <a:latin typeface="Calibri" pitchFamily="34" charset="0"/>
              </a:rPr>
              <a:t>One approach would be to tag each page with the time of its last reference; </a:t>
            </a:r>
          </a:p>
          <a:p>
            <a:pPr lvl="1">
              <a:buFontTx/>
              <a:buChar char="•"/>
            </a:pPr>
            <a:r>
              <a:rPr lang="en-NZ" sz="2000" dirty="0">
                <a:latin typeface="Calibri" pitchFamily="34" charset="0"/>
              </a:rPr>
              <a:t> this would have to be done at each memory reference, both instruction and data.</a:t>
            </a:r>
          </a:p>
          <a:p>
            <a:pPr lvl="1">
              <a:buFontTx/>
              <a:buChar char="•"/>
            </a:pPr>
            <a:r>
              <a:rPr lang="en-NZ" sz="2000" dirty="0">
                <a:latin typeface="Calibri" pitchFamily="34" charset="0"/>
              </a:rPr>
              <a:t> Even if the hardware would support such a scheme, the overhead would be tremendous.</a:t>
            </a:r>
          </a:p>
          <a:p>
            <a:pPr lvl="1">
              <a:buFontTx/>
              <a:buChar char="•"/>
            </a:pPr>
            <a:r>
              <a:rPr lang="en-NZ" sz="2000" dirty="0">
                <a:latin typeface="Calibri" pitchFamily="34" charset="0"/>
              </a:rPr>
              <a:t> Alternatively, one could maintain a stack of page references, again an expensive prospect.</a:t>
            </a:r>
            <a:endParaRPr lang="en-US" sz="2000" dirty="0">
              <a:latin typeface="Calibri" pitchFamily="34" charset="0"/>
            </a:endParaRPr>
          </a:p>
          <a:p>
            <a:endParaRPr lang="en-US" sz="2000" dirty="0">
              <a:latin typeface="Calibri" pitchFamily="34" charset="0"/>
            </a:endParaRPr>
          </a:p>
        </p:txBody>
      </p:sp>
      <p:sp>
        <p:nvSpPr>
          <p:cNvPr id="4" name="Title 1"/>
          <p:cNvSpPr>
            <a:spLocks noGrp="1"/>
          </p:cNvSpPr>
          <p:nvPr>
            <p:ph type="title"/>
          </p:nvPr>
        </p:nvSpPr>
        <p:spPr>
          <a:xfrm>
            <a:off x="457200" y="46038"/>
            <a:ext cx="8229600" cy="411162"/>
          </a:xfrm>
        </p:spPr>
        <p:style>
          <a:lnRef idx="3">
            <a:schemeClr val="lt1"/>
          </a:lnRef>
          <a:fillRef idx="1">
            <a:schemeClr val="accent1"/>
          </a:fillRef>
          <a:effectRef idx="1">
            <a:schemeClr val="accent1"/>
          </a:effectRef>
          <a:fontRef idx="minor">
            <a:schemeClr val="lt1"/>
          </a:fontRef>
        </p:style>
        <p:txBody>
          <a:bodyPr>
            <a:noAutofit/>
          </a:bodyPr>
          <a:lstStyle/>
          <a:p>
            <a:r>
              <a:rPr lang="en-US" sz="2300" b="1" dirty="0">
                <a:latin typeface="Calibri" pitchFamily="34" charset="0"/>
              </a:rPr>
              <a:t>(2) Least Recently Used (LRU)</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457200" y="76200"/>
            <a:ext cx="8229600" cy="411162"/>
          </a:xfrm>
        </p:spPr>
        <p:style>
          <a:lnRef idx="3">
            <a:schemeClr val="lt1"/>
          </a:lnRef>
          <a:fillRef idx="1">
            <a:schemeClr val="accent1"/>
          </a:fillRef>
          <a:effectRef idx="1">
            <a:schemeClr val="accent1"/>
          </a:effectRef>
          <a:fontRef idx="minor">
            <a:schemeClr val="lt1"/>
          </a:fontRef>
        </p:style>
        <p:txBody>
          <a:bodyPr>
            <a:noAutofit/>
          </a:bodyPr>
          <a:lstStyle/>
          <a:p>
            <a:r>
              <a:rPr lang="en-NZ" sz="2200" b="1" dirty="0">
                <a:latin typeface="Calibri" pitchFamily="34" charset="0"/>
              </a:rPr>
              <a:t>LRU Example</a:t>
            </a:r>
          </a:p>
        </p:txBody>
      </p:sp>
      <p:sp>
        <p:nvSpPr>
          <p:cNvPr id="63491" name="Content Placeholder 2"/>
          <p:cNvSpPr>
            <a:spLocks noGrp="1"/>
          </p:cNvSpPr>
          <p:nvPr>
            <p:ph idx="1"/>
          </p:nvPr>
        </p:nvSpPr>
        <p:spPr>
          <a:xfrm>
            <a:off x="457200" y="4419600"/>
            <a:ext cx="8229600" cy="13716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The LRU policy does nearly as well as the optimal policy.</a:t>
            </a:r>
          </a:p>
          <a:p>
            <a:pPr lvl="1"/>
            <a:r>
              <a:rPr lang="en-NZ" sz="2000" dirty="0">
                <a:latin typeface="Calibri" pitchFamily="34" charset="0"/>
              </a:rPr>
              <a:t>In this example, there are four page faults</a:t>
            </a:r>
          </a:p>
        </p:txBody>
      </p:sp>
      <p:pic>
        <p:nvPicPr>
          <p:cNvPr id="3074" name="Picture 2"/>
          <p:cNvPicPr>
            <a:picLocks noChangeAspect="1" noChangeArrowheads="1"/>
          </p:cNvPicPr>
          <p:nvPr/>
        </p:nvPicPr>
        <p:blipFill>
          <a:blip r:embed="rId2"/>
          <a:srcRect/>
          <a:stretch>
            <a:fillRect/>
          </a:stretch>
        </p:blipFill>
        <p:spPr bwMode="auto">
          <a:xfrm>
            <a:off x="228600" y="609600"/>
            <a:ext cx="8686800" cy="213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3"/>
          <p:cNvPicPr>
            <a:picLocks noChangeAspect="1" noChangeArrowheads="1"/>
          </p:cNvPicPr>
          <p:nvPr/>
        </p:nvPicPr>
        <p:blipFill>
          <a:blip r:embed="rId3"/>
          <a:srcRect/>
          <a:stretch>
            <a:fillRect/>
          </a:stretch>
        </p:blipFill>
        <p:spPr bwMode="auto">
          <a:xfrm>
            <a:off x="3810000" y="3324225"/>
            <a:ext cx="4543425" cy="257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4"/>
          <p:cNvPicPr>
            <a:picLocks noChangeAspect="1" noChangeArrowheads="1"/>
          </p:cNvPicPr>
          <p:nvPr/>
        </p:nvPicPr>
        <p:blipFill>
          <a:blip r:embed="rId4"/>
          <a:srcRect/>
          <a:stretch>
            <a:fillRect/>
          </a:stretch>
        </p:blipFill>
        <p:spPr bwMode="auto">
          <a:xfrm>
            <a:off x="838200" y="3733800"/>
            <a:ext cx="6553200" cy="381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1219200" y="2743200"/>
            <a:ext cx="7086600"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742950" lvl="1" indent="-285750">
              <a:spcBef>
                <a:spcPct val="20000"/>
              </a:spcBef>
              <a:defRPr/>
            </a:pPr>
            <a:r>
              <a:rPr lang="en-NZ" sz="2000" dirty="0">
                <a:solidFill>
                  <a:schemeClr val="dk1"/>
                </a:solidFill>
                <a:latin typeface="Calibri" pitchFamily="34" charset="0"/>
              </a:rPr>
              <a:t>2     3       2         1       5         2        4         5        3         2       5       2</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09600"/>
            <a:ext cx="8763000" cy="51816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The first-in-first-out (FIFO) policy treats the page frames allocated to a process as a circular buffer, and pages are removed in round-robin style.</a:t>
            </a:r>
          </a:p>
          <a:p>
            <a:endParaRPr lang="en-NZ" sz="2000" dirty="0">
              <a:latin typeface="Calibri" pitchFamily="34" charset="0"/>
            </a:endParaRPr>
          </a:p>
          <a:p>
            <a:r>
              <a:rPr lang="en-NZ" sz="2000" dirty="0">
                <a:latin typeface="Calibri" pitchFamily="34" charset="0"/>
              </a:rPr>
              <a:t>All that is required is a pointer that circles through the page frames of the process. </a:t>
            </a:r>
          </a:p>
          <a:p>
            <a:pPr lvl="1"/>
            <a:r>
              <a:rPr lang="en-NZ" sz="2000" dirty="0">
                <a:latin typeface="Calibri" pitchFamily="34" charset="0"/>
              </a:rPr>
              <a:t>This is one of the simplest page replacement policies to implement.</a:t>
            </a:r>
          </a:p>
          <a:p>
            <a:pPr lvl="1"/>
            <a:endParaRPr lang="en-NZ" sz="2000" dirty="0">
              <a:latin typeface="Calibri" pitchFamily="34" charset="0"/>
            </a:endParaRPr>
          </a:p>
          <a:p>
            <a:r>
              <a:rPr lang="en-NZ" sz="2000" dirty="0">
                <a:latin typeface="Calibri" pitchFamily="34" charset="0"/>
              </a:rPr>
              <a:t>The logic behind this choice is that one is replacing the page that has been in memory the longest:</a:t>
            </a:r>
          </a:p>
          <a:p>
            <a:pPr lvl="1">
              <a:buFontTx/>
              <a:buChar char="•"/>
            </a:pPr>
            <a:r>
              <a:rPr lang="en-NZ" sz="2000" dirty="0">
                <a:latin typeface="Calibri" pitchFamily="34" charset="0"/>
              </a:rPr>
              <a:t>A page fetched into memory a long time ago may have now fallen out of use.</a:t>
            </a:r>
          </a:p>
          <a:p>
            <a:pPr lvl="1">
              <a:buFontTx/>
              <a:buChar char="•"/>
            </a:pPr>
            <a:r>
              <a:rPr lang="en-NZ" sz="2000" dirty="0">
                <a:latin typeface="Calibri" pitchFamily="34" charset="0"/>
              </a:rPr>
              <a:t> This reasoning will often be wrong, because there will often be regions of program or data that are heavily used throughout the life of a program.</a:t>
            </a:r>
          </a:p>
          <a:p>
            <a:pPr lvl="1">
              <a:buFontTx/>
              <a:buChar char="•"/>
            </a:pPr>
            <a:r>
              <a:rPr lang="en-NZ" sz="2000" dirty="0">
                <a:latin typeface="Calibri" pitchFamily="34" charset="0"/>
              </a:rPr>
              <a:t> Those pages will be repeatedly paged in and out by the FIFO algorithm.</a:t>
            </a:r>
          </a:p>
          <a:p>
            <a:endParaRPr lang="en-US" sz="2000" dirty="0">
              <a:latin typeface="Calibri" pitchFamily="34" charset="0"/>
            </a:endParaRPr>
          </a:p>
        </p:txBody>
      </p:sp>
      <p:sp>
        <p:nvSpPr>
          <p:cNvPr id="4" name="Title 1"/>
          <p:cNvSpPr>
            <a:spLocks noGrp="1"/>
          </p:cNvSpPr>
          <p:nvPr>
            <p:ph type="title"/>
          </p:nvPr>
        </p:nvSpPr>
        <p:spPr>
          <a:xfrm>
            <a:off x="457200" y="76200"/>
            <a:ext cx="8229600" cy="3810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400" b="1" dirty="0">
                <a:latin typeface="Calibri" pitchFamily="34" charset="0"/>
              </a:rPr>
              <a:t>(3) First-in, first-out (FIFO)</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457200"/>
          </a:xfrm>
        </p:spPr>
        <p:style>
          <a:lnRef idx="3">
            <a:schemeClr val="lt1"/>
          </a:lnRef>
          <a:fillRef idx="1">
            <a:schemeClr val="accent1"/>
          </a:fillRef>
          <a:effectRef idx="1">
            <a:schemeClr val="accent1"/>
          </a:effectRef>
          <a:fontRef idx="minor">
            <a:schemeClr val="lt1"/>
          </a:fontRef>
        </p:style>
        <p:txBody>
          <a:bodyPr>
            <a:normAutofit/>
          </a:bodyPr>
          <a:lstStyle/>
          <a:p>
            <a:r>
              <a:rPr lang="en-NZ" sz="2400" b="1" dirty="0">
                <a:latin typeface="Calibri" pitchFamily="34" charset="0"/>
              </a:rPr>
              <a:t>FIFO Example</a:t>
            </a:r>
          </a:p>
        </p:txBody>
      </p:sp>
      <p:sp>
        <p:nvSpPr>
          <p:cNvPr id="6" name="Rectangle 5"/>
          <p:cNvSpPr/>
          <p:nvPr/>
        </p:nvSpPr>
        <p:spPr>
          <a:xfrm>
            <a:off x="76200" y="3718679"/>
            <a:ext cx="9067800"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dirty="0">
                <a:latin typeface="Calibri" pitchFamily="34" charset="0"/>
              </a:rPr>
              <a:t>Continuing our example in Figure 8.15, the FIFO policy results in six page faults.</a:t>
            </a:r>
          </a:p>
          <a:p>
            <a:pPr>
              <a:buFont typeface="Arial" pitchFamily="34" charset="0"/>
              <a:buChar char="•"/>
            </a:pPr>
            <a:r>
              <a:rPr lang="en-NZ" dirty="0">
                <a:latin typeface="Calibri" pitchFamily="34" charset="0"/>
              </a:rPr>
              <a:t>Note that LRU recognizes that pages 2 and 5 are referenced more frequently than other pages, whereas FIFO does not.</a:t>
            </a:r>
          </a:p>
          <a:p>
            <a:pPr>
              <a:buFont typeface="Arial" pitchFamily="34" charset="0"/>
              <a:buChar char="•"/>
            </a:pPr>
            <a:endParaRPr lang="en-NZ" dirty="0">
              <a:latin typeface="Calibri" pitchFamily="34" charset="0"/>
            </a:endParaRPr>
          </a:p>
          <a:p>
            <a:pPr>
              <a:buFont typeface="Arial" pitchFamily="34" charset="0"/>
              <a:buChar char="•"/>
            </a:pPr>
            <a:r>
              <a:rPr lang="en-NZ" dirty="0">
                <a:latin typeface="Calibri" pitchFamily="34" charset="0"/>
              </a:rPr>
              <a:t>Although the LRU policy does nearly as well as an optimal policy, it is difficult to implement and imposes significant overhead.</a:t>
            </a:r>
          </a:p>
          <a:p>
            <a:pPr lvl="1">
              <a:buFontTx/>
              <a:buChar char="•"/>
            </a:pPr>
            <a:r>
              <a:rPr lang="en-NZ" dirty="0">
                <a:latin typeface="Calibri" pitchFamily="34" charset="0"/>
              </a:rPr>
              <a:t> On the other hand, the FIFO policy is very simple to implement but performs relatively poorly. </a:t>
            </a:r>
          </a:p>
          <a:p>
            <a:pPr>
              <a:buFont typeface="Arial" pitchFamily="34" charset="0"/>
              <a:buChar char="•"/>
            </a:pPr>
            <a:endParaRPr lang="en-NZ" dirty="0">
              <a:latin typeface="Calibri" pitchFamily="34" charset="0"/>
            </a:endParaRPr>
          </a:p>
          <a:p>
            <a:pPr>
              <a:buFont typeface="Arial" pitchFamily="34" charset="0"/>
              <a:buChar char="•"/>
            </a:pPr>
            <a:r>
              <a:rPr lang="en-NZ" dirty="0">
                <a:latin typeface="Calibri" pitchFamily="34" charset="0"/>
              </a:rPr>
              <a:t>Over the years, operating system designers have tried a number of other algorithms to approximate the performance of LRU while imposing little overhead.</a:t>
            </a:r>
            <a:endParaRPr lang="en-US" dirty="0">
              <a:latin typeface="Calibri" pitchFamily="34" charset="0"/>
            </a:endParaRPr>
          </a:p>
        </p:txBody>
      </p:sp>
      <p:pic>
        <p:nvPicPr>
          <p:cNvPr id="4098" name="Picture 2"/>
          <p:cNvPicPr>
            <a:picLocks noChangeAspect="1" noChangeArrowheads="1"/>
          </p:cNvPicPr>
          <p:nvPr/>
        </p:nvPicPr>
        <p:blipFill>
          <a:blip r:embed="rId2"/>
          <a:srcRect/>
          <a:stretch>
            <a:fillRect/>
          </a:stretch>
        </p:blipFill>
        <p:spPr bwMode="auto">
          <a:xfrm>
            <a:off x="76200" y="609600"/>
            <a:ext cx="8839200" cy="1752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3"/>
          <p:cNvPicPr>
            <a:picLocks noChangeAspect="1" noChangeArrowheads="1"/>
          </p:cNvPicPr>
          <p:nvPr/>
        </p:nvPicPr>
        <p:blipFill>
          <a:blip r:embed="rId3"/>
          <a:srcRect/>
          <a:stretch>
            <a:fillRect/>
          </a:stretch>
        </p:blipFill>
        <p:spPr bwMode="auto">
          <a:xfrm>
            <a:off x="4038600" y="2867025"/>
            <a:ext cx="4543425" cy="257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4"/>
          <p:cNvPicPr>
            <a:picLocks noChangeAspect="1" noChangeArrowheads="1"/>
          </p:cNvPicPr>
          <p:nvPr/>
        </p:nvPicPr>
        <p:blipFill>
          <a:blip r:embed="rId4"/>
          <a:srcRect/>
          <a:stretch>
            <a:fillRect/>
          </a:stretch>
        </p:blipFill>
        <p:spPr bwMode="auto">
          <a:xfrm>
            <a:off x="1066800" y="3200400"/>
            <a:ext cx="6553200" cy="381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1219200" y="2438400"/>
            <a:ext cx="7086600"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742950" lvl="1" indent="-285750">
              <a:spcBef>
                <a:spcPct val="20000"/>
              </a:spcBef>
              <a:defRPr/>
            </a:pPr>
            <a:r>
              <a:rPr lang="en-NZ" sz="2000" dirty="0">
                <a:solidFill>
                  <a:schemeClr val="dk1"/>
                </a:solidFill>
                <a:latin typeface="Calibri" pitchFamily="34" charset="0"/>
              </a:rPr>
              <a:t>2     3       2         1       5         2        4         5        3         2       5       2</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09600"/>
            <a:ext cx="8915400" cy="6172200"/>
          </a:xfrm>
        </p:spPr>
        <p:style>
          <a:lnRef idx="2">
            <a:schemeClr val="accent1"/>
          </a:lnRef>
          <a:fillRef idx="1">
            <a:schemeClr val="lt1"/>
          </a:fillRef>
          <a:effectRef idx="0">
            <a:schemeClr val="accent1"/>
          </a:effectRef>
          <a:fontRef idx="minor">
            <a:schemeClr val="dk1"/>
          </a:fontRef>
        </p:style>
        <p:txBody>
          <a:bodyPr>
            <a:noAutofit/>
          </a:bodyPr>
          <a:lstStyle/>
          <a:p>
            <a:pPr>
              <a:defRPr/>
            </a:pPr>
            <a:r>
              <a:rPr lang="en-NZ" sz="1800" dirty="0">
                <a:latin typeface="Calibri" pitchFamily="34" charset="0"/>
              </a:rPr>
              <a:t>The simplest form of clock policy requires the association of an additional bit with each frame, referred to as the use bit.</a:t>
            </a:r>
          </a:p>
          <a:p>
            <a:pPr>
              <a:defRPr/>
            </a:pPr>
            <a:r>
              <a:rPr lang="en-NZ" sz="1800" dirty="0">
                <a:latin typeface="Calibri" pitchFamily="34" charset="0"/>
              </a:rPr>
              <a:t>When a page is first loaded into a frame in memory, the  </a:t>
            </a:r>
            <a:r>
              <a:rPr lang="en-NZ" sz="1800" b="1" dirty="0">
                <a:latin typeface="Calibri" pitchFamily="34" charset="0"/>
              </a:rPr>
              <a:t>use bit = 1.</a:t>
            </a:r>
          </a:p>
          <a:p>
            <a:pPr lvl="1">
              <a:buFont typeface="Arial" pitchFamily="34" charset="0"/>
              <a:buChar char="•"/>
              <a:defRPr/>
            </a:pPr>
            <a:r>
              <a:rPr lang="en-NZ" sz="1800" dirty="0">
                <a:latin typeface="Calibri" pitchFamily="34" charset="0"/>
              </a:rPr>
              <a:t> Whenever the page is subsequently referenced, its use bit is set to 1.</a:t>
            </a:r>
          </a:p>
          <a:p>
            <a:pPr>
              <a:buNone/>
              <a:defRPr/>
            </a:pPr>
            <a:r>
              <a:rPr lang="en-NZ" sz="1800" dirty="0">
                <a:latin typeface="Calibri" pitchFamily="34" charset="0"/>
              </a:rPr>
              <a:t>The set of frames that are candidates for replacement is considered to be a circular buffer, with which a pointer is associated.</a:t>
            </a:r>
          </a:p>
          <a:p>
            <a:pPr lvl="1">
              <a:buFont typeface="Arial" pitchFamily="34" charset="0"/>
              <a:buChar char="•"/>
              <a:defRPr/>
            </a:pPr>
            <a:r>
              <a:rPr lang="en-NZ" sz="1800" dirty="0">
                <a:latin typeface="Calibri" pitchFamily="34" charset="0"/>
              </a:rPr>
              <a:t> When a page is replaced, the pointer is set to indicate the next frame in the buffer after the one just updated.</a:t>
            </a:r>
          </a:p>
          <a:p>
            <a:pPr lvl="1">
              <a:buFont typeface="Arial" pitchFamily="34" charset="0"/>
              <a:buChar char="•"/>
              <a:defRPr/>
            </a:pPr>
            <a:r>
              <a:rPr lang="en-NZ" sz="1800" dirty="0">
                <a:latin typeface="Calibri" pitchFamily="34" charset="0"/>
              </a:rPr>
              <a:t> When it comes time to replace a page, the operating system scans the buffer to find a frame with a     </a:t>
            </a:r>
            <a:r>
              <a:rPr lang="en-NZ" sz="1800" b="1" dirty="0">
                <a:latin typeface="Calibri" pitchFamily="34" charset="0"/>
              </a:rPr>
              <a:t>use bit = 0.</a:t>
            </a:r>
          </a:p>
          <a:p>
            <a:pPr lvl="1">
              <a:buFont typeface="Arial" pitchFamily="34" charset="0"/>
              <a:buChar char="•"/>
              <a:defRPr/>
            </a:pPr>
            <a:r>
              <a:rPr lang="en-NZ" sz="1800" dirty="0">
                <a:latin typeface="Calibri" pitchFamily="34" charset="0"/>
              </a:rPr>
              <a:t> Each time it encounters a frame with a </a:t>
            </a:r>
            <a:r>
              <a:rPr lang="en-NZ" sz="1800" b="1" dirty="0">
                <a:latin typeface="Calibri" pitchFamily="34" charset="0"/>
              </a:rPr>
              <a:t>use bit = 1</a:t>
            </a:r>
            <a:r>
              <a:rPr lang="en-NZ" sz="1800" dirty="0">
                <a:latin typeface="Calibri" pitchFamily="34" charset="0"/>
              </a:rPr>
              <a:t>, it resets that bit to zero and continues on. </a:t>
            </a:r>
          </a:p>
          <a:p>
            <a:pPr lvl="1">
              <a:buFont typeface="Arial" pitchFamily="34" charset="0"/>
              <a:buChar char="•"/>
              <a:defRPr/>
            </a:pPr>
            <a:r>
              <a:rPr lang="en-NZ" sz="1800" dirty="0">
                <a:latin typeface="Calibri" pitchFamily="34" charset="0"/>
              </a:rPr>
              <a:t> If any of the frames in the buffer have a use bit of zero at the beginning of this process, the first such frame encountered is chosen for replacement.</a:t>
            </a:r>
          </a:p>
          <a:p>
            <a:pPr lvl="1">
              <a:buFont typeface="Arial" pitchFamily="34" charset="0"/>
              <a:buChar char="•"/>
              <a:defRPr/>
            </a:pPr>
            <a:r>
              <a:rPr lang="en-NZ" sz="1800" dirty="0">
                <a:latin typeface="Calibri" pitchFamily="34" charset="0"/>
              </a:rPr>
              <a:t>If all of the frames have a use bit of 1, then the pointer will make one complete cycle through the buffer, setting all the use bits to zero, and stop at its original position, replacing the page in that frame.</a:t>
            </a:r>
          </a:p>
          <a:p>
            <a:pPr>
              <a:buNone/>
              <a:defRPr/>
            </a:pPr>
            <a:r>
              <a:rPr lang="en-NZ" sz="1800" dirty="0">
                <a:latin typeface="Calibri" pitchFamily="34" charset="0"/>
              </a:rPr>
              <a:t>This policy is similar to FIFO, except that, in the clock policy, any frame with a use bit of 1 is passed over by the algorithm.</a:t>
            </a:r>
          </a:p>
          <a:p>
            <a:endParaRPr lang="en-US" sz="1800" dirty="0">
              <a:latin typeface="Calibri" pitchFamily="34" charset="0"/>
            </a:endParaRPr>
          </a:p>
        </p:txBody>
      </p:sp>
      <p:sp>
        <p:nvSpPr>
          <p:cNvPr id="4" name="Title 1"/>
          <p:cNvSpPr>
            <a:spLocks noGrp="1"/>
          </p:cNvSpPr>
          <p:nvPr>
            <p:ph type="title"/>
          </p:nvPr>
        </p:nvSpPr>
        <p:spPr>
          <a:xfrm>
            <a:off x="457200" y="46038"/>
            <a:ext cx="8229600" cy="411162"/>
          </a:xfrm>
        </p:spPr>
        <p:style>
          <a:lnRef idx="3">
            <a:schemeClr val="lt1"/>
          </a:lnRef>
          <a:fillRef idx="1">
            <a:schemeClr val="accent1"/>
          </a:fillRef>
          <a:effectRef idx="1">
            <a:schemeClr val="accent1"/>
          </a:effectRef>
          <a:fontRef idx="minor">
            <a:schemeClr val="lt1"/>
          </a:fontRef>
        </p:style>
        <p:txBody>
          <a:bodyPr>
            <a:noAutofit/>
          </a:bodyPr>
          <a:lstStyle/>
          <a:p>
            <a:r>
              <a:rPr lang="en-US" sz="2400" b="1" dirty="0">
                <a:latin typeface="Calibri" pitchFamily="34" charset="0"/>
              </a:rPr>
              <a:t>(4) Clock Policy</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46038"/>
            <a:ext cx="8229600" cy="5635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2800" b="1" dirty="0">
                <a:latin typeface="Calibri" pitchFamily="34" charset="0"/>
              </a:rPr>
              <a:t>Real and Virtual Memory</a:t>
            </a:r>
          </a:p>
        </p:txBody>
      </p:sp>
      <p:sp>
        <p:nvSpPr>
          <p:cNvPr id="11267" name="Content Placeholder 2"/>
          <p:cNvSpPr>
            <a:spLocks noGrp="1"/>
          </p:cNvSpPr>
          <p:nvPr>
            <p:ph idx="1"/>
          </p:nvPr>
        </p:nvSpPr>
        <p:spPr>
          <a:xfrm>
            <a:off x="76200" y="762000"/>
            <a:ext cx="5791200" cy="3962399"/>
          </a:xfrm>
        </p:spPr>
        <p:style>
          <a:lnRef idx="2">
            <a:schemeClr val="accent1"/>
          </a:lnRef>
          <a:fillRef idx="1">
            <a:schemeClr val="lt1"/>
          </a:fillRef>
          <a:effectRef idx="0">
            <a:schemeClr val="accent1"/>
          </a:effectRef>
          <a:fontRef idx="minor">
            <a:schemeClr val="dk1"/>
          </a:fontRef>
        </p:style>
        <p:txBody>
          <a:bodyPr>
            <a:normAutofit/>
          </a:bodyPr>
          <a:lstStyle/>
          <a:p>
            <a:r>
              <a:rPr lang="en-US" sz="2200" dirty="0">
                <a:latin typeface="Calibri" pitchFamily="34" charset="0"/>
              </a:rPr>
              <a:t>Real memory</a:t>
            </a:r>
          </a:p>
          <a:p>
            <a:pPr lvl="1"/>
            <a:r>
              <a:rPr lang="en-US" sz="2200" dirty="0">
                <a:latin typeface="Calibri" pitchFamily="34" charset="0"/>
              </a:rPr>
              <a:t>Main memory, the actual RAM</a:t>
            </a:r>
          </a:p>
          <a:p>
            <a:pPr lvl="1"/>
            <a:endParaRPr lang="en-US" sz="2200" dirty="0">
              <a:latin typeface="Calibri" pitchFamily="34" charset="0"/>
            </a:endParaRPr>
          </a:p>
          <a:p>
            <a:r>
              <a:rPr lang="en-US" sz="2200" dirty="0">
                <a:latin typeface="Calibri" pitchFamily="34" charset="0"/>
              </a:rPr>
              <a:t>Virtual memory</a:t>
            </a:r>
          </a:p>
          <a:p>
            <a:pPr lvl="1"/>
            <a:r>
              <a:rPr lang="en-US" sz="2200" dirty="0">
                <a:latin typeface="Calibri" pitchFamily="34" charset="0"/>
              </a:rPr>
              <a:t>Memory on disk</a:t>
            </a:r>
          </a:p>
          <a:p>
            <a:pPr lvl="1"/>
            <a:r>
              <a:rPr lang="en-US" sz="2200" dirty="0">
                <a:latin typeface="Calibri" pitchFamily="34" charset="0"/>
              </a:rPr>
              <a:t>Allows for effective multiprogramming and relieves the user of tight constraints of main memory</a:t>
            </a:r>
          </a:p>
          <a:p>
            <a:endParaRPr lang="en-US" sz="2200" dirty="0">
              <a:latin typeface="Calibri" pitchFamily="34" charset="0"/>
            </a:endParaRPr>
          </a:p>
        </p:txBody>
      </p:sp>
      <p:sp>
        <p:nvSpPr>
          <p:cNvPr id="4" name="Rectangle 3"/>
          <p:cNvSpPr/>
          <p:nvPr/>
        </p:nvSpPr>
        <p:spPr>
          <a:xfrm>
            <a:off x="228600" y="5029200"/>
            <a:ext cx="7772400"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200" dirty="0"/>
              <a:t>Table 8.2 summarizes characteristics of paging and segmentation, with and without the use of virtual memory.</a:t>
            </a:r>
          </a:p>
        </p:txBody>
      </p:sp>
      <p:pic>
        <p:nvPicPr>
          <p:cNvPr id="4098" name="Picture 2" descr="E:\gp image\stick_figure_walking_reading_book_sm_wm.gif"/>
          <p:cNvPicPr>
            <a:picLocks noChangeAspect="1" noChangeArrowheads="1" noCrop="1"/>
          </p:cNvPicPr>
          <p:nvPr/>
        </p:nvPicPr>
        <p:blipFill>
          <a:blip r:embed="rId3"/>
          <a:srcRect/>
          <a:stretch>
            <a:fillRect/>
          </a:stretch>
        </p:blipFill>
        <p:spPr bwMode="auto">
          <a:xfrm>
            <a:off x="6934200" y="1447800"/>
            <a:ext cx="2057400" cy="20574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457200" y="46038"/>
            <a:ext cx="8229600" cy="411162"/>
          </a:xfrm>
        </p:spPr>
        <p:style>
          <a:lnRef idx="3">
            <a:schemeClr val="lt1"/>
          </a:lnRef>
          <a:fillRef idx="1">
            <a:schemeClr val="accent1"/>
          </a:fillRef>
          <a:effectRef idx="1">
            <a:schemeClr val="accent1"/>
          </a:effectRef>
          <a:fontRef idx="minor">
            <a:schemeClr val="lt1"/>
          </a:fontRef>
        </p:style>
        <p:txBody>
          <a:bodyPr>
            <a:noAutofit/>
          </a:bodyPr>
          <a:lstStyle/>
          <a:p>
            <a:r>
              <a:rPr lang="en-NZ" sz="2400" b="1" dirty="0">
                <a:latin typeface="Calibri" pitchFamily="34" charset="0"/>
              </a:rPr>
              <a:t>Clock Policy Example</a:t>
            </a:r>
          </a:p>
        </p:txBody>
      </p:sp>
      <p:sp>
        <p:nvSpPr>
          <p:cNvPr id="67587" name="Content Placeholder 2"/>
          <p:cNvSpPr>
            <a:spLocks noGrp="1"/>
          </p:cNvSpPr>
          <p:nvPr>
            <p:ph idx="1"/>
          </p:nvPr>
        </p:nvSpPr>
        <p:spPr>
          <a:xfrm>
            <a:off x="76200" y="4267200"/>
            <a:ext cx="8991600" cy="1905000"/>
          </a:xfrm>
        </p:spPr>
        <p:style>
          <a:lnRef idx="2">
            <a:schemeClr val="accent1"/>
          </a:lnRef>
          <a:fillRef idx="1">
            <a:schemeClr val="lt1"/>
          </a:fillRef>
          <a:effectRef idx="0">
            <a:schemeClr val="accent1"/>
          </a:effectRef>
          <a:fontRef idx="minor">
            <a:schemeClr val="dk1"/>
          </a:fontRef>
        </p:style>
        <p:txBody>
          <a:bodyPr>
            <a:normAutofit fontScale="92500"/>
          </a:bodyPr>
          <a:lstStyle/>
          <a:p>
            <a:r>
              <a:rPr lang="en-NZ" sz="2200" dirty="0">
                <a:latin typeface="Calibri" pitchFamily="34" charset="0"/>
              </a:rPr>
              <a:t>The presence of an asterisk indicates that the corresponding use bit is equal to 1,</a:t>
            </a:r>
          </a:p>
          <a:p>
            <a:pPr lvl="1"/>
            <a:r>
              <a:rPr lang="en-NZ" sz="2200" dirty="0">
                <a:latin typeface="Calibri" pitchFamily="34" charset="0"/>
              </a:rPr>
              <a:t>and the arrow indicates the current position of the pointer. </a:t>
            </a:r>
          </a:p>
          <a:p>
            <a:endParaRPr lang="en-NZ" sz="2000" dirty="0">
              <a:latin typeface="Calibri" pitchFamily="34" charset="0"/>
            </a:endParaRPr>
          </a:p>
          <a:p>
            <a:r>
              <a:rPr lang="en-NZ" sz="2000" dirty="0">
                <a:latin typeface="Calibri" pitchFamily="34" charset="0"/>
              </a:rPr>
              <a:t>Note that the clock policy is adept at protecting frames 2 and 5 from replacement.</a:t>
            </a:r>
          </a:p>
        </p:txBody>
      </p:sp>
      <p:pic>
        <p:nvPicPr>
          <p:cNvPr id="5122" name="Picture 2"/>
          <p:cNvPicPr>
            <a:picLocks noChangeAspect="1" noChangeArrowheads="1"/>
          </p:cNvPicPr>
          <p:nvPr/>
        </p:nvPicPr>
        <p:blipFill>
          <a:blip r:embed="rId3"/>
          <a:srcRect/>
          <a:stretch>
            <a:fillRect/>
          </a:stretch>
        </p:blipFill>
        <p:spPr bwMode="auto">
          <a:xfrm>
            <a:off x="0" y="1524000"/>
            <a:ext cx="8915400" cy="228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1600200" y="838200"/>
            <a:ext cx="7086600"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742950" lvl="1" indent="-285750">
              <a:spcBef>
                <a:spcPct val="20000"/>
              </a:spcBef>
              <a:defRPr/>
            </a:pPr>
            <a:r>
              <a:rPr lang="en-NZ" sz="2000" dirty="0">
                <a:solidFill>
                  <a:schemeClr val="dk1"/>
                </a:solidFill>
                <a:latin typeface="Calibri" pitchFamily="34" charset="0"/>
              </a:rPr>
              <a:t>2     3       2         1       5         2        4         5        3         2       5       2</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Content Placeholder 3" descr="Fig08_16a.gif"/>
          <p:cNvPicPr>
            <a:picLocks noGrp="1" noChangeAspect="1"/>
          </p:cNvPicPr>
          <p:nvPr>
            <p:ph idx="1"/>
          </p:nvPr>
        </p:nvPicPr>
        <p:blipFill>
          <a:blip r:embed="rId3"/>
          <a:srcRect/>
          <a:stretch>
            <a:fillRect/>
          </a:stretch>
        </p:blipFill>
        <p:spPr>
          <a:xfrm>
            <a:off x="76200" y="609600"/>
            <a:ext cx="8458200" cy="579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p:cNvSpPr>
            <a:spLocks noGrp="1"/>
          </p:cNvSpPr>
          <p:nvPr>
            <p:ph type="title"/>
          </p:nvPr>
        </p:nvSpPr>
        <p:spPr>
          <a:xfrm>
            <a:off x="457200" y="76200"/>
            <a:ext cx="8229600" cy="411162"/>
          </a:xfrm>
        </p:spPr>
        <p:style>
          <a:lnRef idx="3">
            <a:schemeClr val="lt1"/>
          </a:lnRef>
          <a:fillRef idx="1">
            <a:schemeClr val="accent1"/>
          </a:fillRef>
          <a:effectRef idx="1">
            <a:schemeClr val="accent1"/>
          </a:effectRef>
          <a:fontRef idx="minor">
            <a:schemeClr val="lt1"/>
          </a:fontRef>
        </p:style>
        <p:txBody>
          <a:bodyPr>
            <a:noAutofit/>
          </a:bodyPr>
          <a:lstStyle/>
          <a:p>
            <a:r>
              <a:rPr lang="en-US" sz="2400" b="1" dirty="0">
                <a:latin typeface="Calibri" pitchFamily="34" charset="0"/>
              </a:rPr>
              <a:t>Clock Policy</a:t>
            </a:r>
          </a:p>
        </p:txBody>
      </p:sp>
      <p:pic>
        <p:nvPicPr>
          <p:cNvPr id="6146" name="Picture 2"/>
          <p:cNvPicPr>
            <a:picLocks noChangeAspect="1" noChangeArrowheads="1"/>
          </p:cNvPicPr>
          <p:nvPr/>
        </p:nvPicPr>
        <p:blipFill>
          <a:blip r:embed="rId4"/>
          <a:srcRect/>
          <a:stretch>
            <a:fillRect/>
          </a:stretch>
        </p:blipFill>
        <p:spPr bwMode="auto">
          <a:xfrm>
            <a:off x="990600" y="6553200"/>
            <a:ext cx="5105400" cy="30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g08_16b.gif"/>
          <p:cNvPicPr>
            <a:picLocks noChangeAspect="1"/>
          </p:cNvPicPr>
          <p:nvPr/>
        </p:nvPicPr>
        <p:blipFill>
          <a:blip r:embed="rId2"/>
          <a:srcRect/>
          <a:stretch>
            <a:fillRect/>
          </a:stretch>
        </p:blipFill>
        <p:spPr bwMode="auto">
          <a:xfrm>
            <a:off x="228600" y="685800"/>
            <a:ext cx="8686800" cy="594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p:cNvSpPr>
            <a:spLocks noGrp="1"/>
          </p:cNvSpPr>
          <p:nvPr>
            <p:ph type="title"/>
          </p:nvPr>
        </p:nvSpPr>
        <p:spPr>
          <a:xfrm>
            <a:off x="457200" y="76200"/>
            <a:ext cx="8229600" cy="411162"/>
          </a:xfrm>
        </p:spPr>
        <p:style>
          <a:lnRef idx="3">
            <a:schemeClr val="lt1"/>
          </a:lnRef>
          <a:fillRef idx="1">
            <a:schemeClr val="accent1"/>
          </a:fillRef>
          <a:effectRef idx="1">
            <a:schemeClr val="accent1"/>
          </a:effectRef>
          <a:fontRef idx="minor">
            <a:schemeClr val="lt1"/>
          </a:fontRef>
        </p:style>
        <p:txBody>
          <a:bodyPr>
            <a:noAutofit/>
          </a:bodyPr>
          <a:lstStyle/>
          <a:p>
            <a:r>
              <a:rPr lang="en-US" sz="2400" b="1" dirty="0">
                <a:latin typeface="Calibri" pitchFamily="34" charset="0"/>
              </a:rPr>
              <a:t>Clock Policy</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09600"/>
            <a:ext cx="8839200" cy="5410200"/>
          </a:xfrm>
        </p:spPr>
        <p:style>
          <a:lnRef idx="2">
            <a:schemeClr val="accent1"/>
          </a:lnRef>
          <a:fillRef idx="1">
            <a:schemeClr val="lt1"/>
          </a:fillRef>
          <a:effectRef idx="0">
            <a:schemeClr val="accent1"/>
          </a:effectRef>
          <a:fontRef idx="minor">
            <a:schemeClr val="dk1"/>
          </a:fontRef>
        </p:style>
        <p:txBody>
          <a:bodyPr>
            <a:noAutofit/>
          </a:bodyPr>
          <a:lstStyle/>
          <a:p>
            <a:pPr>
              <a:defRPr/>
            </a:pPr>
            <a:r>
              <a:rPr lang="en-NZ" sz="2000" dirty="0">
                <a:latin typeface="Calibri" pitchFamily="34" charset="0"/>
              </a:rPr>
              <a:t>This figure (8.16) provides an example of the simple clock policy mechanism.</a:t>
            </a:r>
          </a:p>
          <a:p>
            <a:pPr>
              <a:defRPr/>
            </a:pPr>
            <a:r>
              <a:rPr lang="en-NZ" sz="2000" dirty="0">
                <a:latin typeface="Calibri" pitchFamily="34" charset="0"/>
              </a:rPr>
              <a:t>A circular buffer of </a:t>
            </a:r>
            <a:r>
              <a:rPr lang="en-NZ" sz="2000" i="1" dirty="0">
                <a:latin typeface="Calibri" pitchFamily="34" charset="0"/>
              </a:rPr>
              <a:t>n</a:t>
            </a:r>
            <a:r>
              <a:rPr lang="en-NZ" sz="2000" dirty="0">
                <a:latin typeface="Calibri" pitchFamily="34" charset="0"/>
              </a:rPr>
              <a:t> main memory frames is available for page replacement. </a:t>
            </a:r>
          </a:p>
          <a:p>
            <a:pPr>
              <a:defRPr/>
            </a:pPr>
            <a:r>
              <a:rPr lang="en-NZ" sz="2000" dirty="0">
                <a:latin typeface="Calibri" pitchFamily="34" charset="0"/>
              </a:rPr>
              <a:t>Just prior to the replacement of a page from the buffer with incoming page 727, </a:t>
            </a:r>
          </a:p>
          <a:p>
            <a:pPr lvl="1">
              <a:buFont typeface="Arial" pitchFamily="34" charset="0"/>
              <a:buChar char="•"/>
              <a:defRPr/>
            </a:pPr>
            <a:r>
              <a:rPr lang="en-NZ" sz="2000" dirty="0">
                <a:latin typeface="Calibri" pitchFamily="34" charset="0"/>
              </a:rPr>
              <a:t> the next frame pointer points at frame 2, which contains page 45.</a:t>
            </a:r>
          </a:p>
          <a:p>
            <a:pPr>
              <a:buNone/>
              <a:defRPr/>
            </a:pPr>
            <a:endParaRPr lang="en-NZ" sz="2000" dirty="0">
              <a:latin typeface="Calibri" pitchFamily="34" charset="0"/>
            </a:endParaRPr>
          </a:p>
          <a:p>
            <a:pPr>
              <a:buNone/>
              <a:defRPr/>
            </a:pPr>
            <a:r>
              <a:rPr lang="en-NZ" sz="2000" dirty="0">
                <a:latin typeface="Calibri" pitchFamily="34" charset="0"/>
              </a:rPr>
              <a:t>The clock policy is now executed.</a:t>
            </a:r>
          </a:p>
          <a:p>
            <a:pPr lvl="1">
              <a:buFont typeface="Arial" pitchFamily="34" charset="0"/>
              <a:buChar char="•"/>
              <a:defRPr/>
            </a:pPr>
            <a:r>
              <a:rPr lang="en-NZ" sz="2000" dirty="0">
                <a:latin typeface="Calibri" pitchFamily="34" charset="0"/>
              </a:rPr>
              <a:t> Because the use bit for page 45 in frame 2 is equal to 1, this page is not replaced.</a:t>
            </a:r>
          </a:p>
          <a:p>
            <a:pPr lvl="1">
              <a:buFont typeface="Arial" pitchFamily="34" charset="0"/>
              <a:buChar char="•"/>
              <a:defRPr/>
            </a:pPr>
            <a:r>
              <a:rPr lang="en-NZ" sz="2000" dirty="0">
                <a:latin typeface="Calibri" pitchFamily="34" charset="0"/>
              </a:rPr>
              <a:t> Instead, the use bit is set to zero and the pointer advances. </a:t>
            </a:r>
          </a:p>
          <a:p>
            <a:pPr lvl="1">
              <a:buFont typeface="Arial" pitchFamily="34" charset="0"/>
              <a:buChar char="•"/>
              <a:defRPr/>
            </a:pPr>
            <a:r>
              <a:rPr lang="en-NZ" sz="2000" dirty="0">
                <a:latin typeface="Calibri" pitchFamily="34" charset="0"/>
              </a:rPr>
              <a:t> Similarly, page 191 in frame 3 is not replaced; its use bit is set to zero and the pointer advances. </a:t>
            </a:r>
          </a:p>
          <a:p>
            <a:pPr lvl="1">
              <a:buFont typeface="Arial" pitchFamily="34" charset="0"/>
              <a:buChar char="•"/>
              <a:defRPr/>
            </a:pPr>
            <a:r>
              <a:rPr lang="en-NZ" sz="2000" dirty="0">
                <a:latin typeface="Calibri" pitchFamily="34" charset="0"/>
              </a:rPr>
              <a:t> In the next frame, frame 4, the use bit is set to 0.Therefore, page 556 is replaced with page 727.</a:t>
            </a:r>
          </a:p>
          <a:p>
            <a:pPr lvl="1">
              <a:buFont typeface="Arial" pitchFamily="34" charset="0"/>
              <a:buChar char="•"/>
              <a:defRPr/>
            </a:pPr>
            <a:r>
              <a:rPr lang="en-NZ" sz="2000" dirty="0">
                <a:latin typeface="Calibri" pitchFamily="34" charset="0"/>
              </a:rPr>
              <a:t>The use bit is set to 1 for this frame and the pointer advances to frame 5, completing the page replacement procedure.</a:t>
            </a:r>
            <a:endParaRPr lang="en-US" sz="2000" dirty="0">
              <a:latin typeface="Calibri" pitchFamily="34" charset="0"/>
            </a:endParaRPr>
          </a:p>
          <a:p>
            <a:endParaRPr lang="en-US" sz="2000" dirty="0">
              <a:latin typeface="Calibri" pitchFamily="34" charset="0"/>
            </a:endParaRPr>
          </a:p>
        </p:txBody>
      </p:sp>
      <p:sp>
        <p:nvSpPr>
          <p:cNvPr id="4" name="Title 1"/>
          <p:cNvSpPr txBox="1">
            <a:spLocks/>
          </p:cNvSpPr>
          <p:nvPr/>
        </p:nvSpPr>
        <p:spPr>
          <a:xfrm>
            <a:off x="457200" y="76200"/>
            <a:ext cx="8229600" cy="411162"/>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Calibri" pitchFamily="34" charset="0"/>
                <a:ea typeface="+mn-ea"/>
                <a:cs typeface="+mn-cs"/>
              </a:rPr>
              <a:t>Clock Policy</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457200" y="76200"/>
            <a:ext cx="8229600" cy="4111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NZ" sz="2800" b="1" dirty="0">
                <a:latin typeface="Calibri" pitchFamily="34" charset="0"/>
              </a:rPr>
              <a:t>Combined Examples</a:t>
            </a:r>
          </a:p>
        </p:txBody>
      </p:sp>
      <p:pic>
        <p:nvPicPr>
          <p:cNvPr id="71683" name="Picture 2"/>
          <p:cNvPicPr>
            <a:picLocks noChangeAspect="1" noChangeArrowheads="1"/>
          </p:cNvPicPr>
          <p:nvPr/>
        </p:nvPicPr>
        <p:blipFill>
          <a:blip r:embed="rId3"/>
          <a:srcRect/>
          <a:stretch>
            <a:fillRect/>
          </a:stretch>
        </p:blipFill>
        <p:spPr bwMode="auto">
          <a:xfrm>
            <a:off x="76200" y="609600"/>
            <a:ext cx="9067800" cy="624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457200" y="46038"/>
            <a:ext cx="8229600" cy="487362"/>
          </a:xfrm>
        </p:spPr>
        <p:style>
          <a:lnRef idx="3">
            <a:schemeClr val="lt1"/>
          </a:lnRef>
          <a:fillRef idx="1">
            <a:schemeClr val="accent1"/>
          </a:fillRef>
          <a:effectRef idx="1">
            <a:schemeClr val="accent1"/>
          </a:effectRef>
          <a:fontRef idx="minor">
            <a:schemeClr val="lt1"/>
          </a:fontRef>
        </p:style>
        <p:txBody>
          <a:bodyPr>
            <a:noAutofit/>
          </a:bodyPr>
          <a:lstStyle/>
          <a:p>
            <a:r>
              <a:rPr lang="en-US" sz="2400" b="1" dirty="0">
                <a:latin typeface="Calibri" pitchFamily="34" charset="0"/>
              </a:rPr>
              <a:t>Comparison</a:t>
            </a:r>
          </a:p>
        </p:txBody>
      </p:sp>
      <p:pic>
        <p:nvPicPr>
          <p:cNvPr id="72707" name="Content Placeholder 3" descr="Fig08_17.gif"/>
          <p:cNvPicPr>
            <a:picLocks noGrp="1" noChangeAspect="1"/>
          </p:cNvPicPr>
          <p:nvPr>
            <p:ph idx="1"/>
          </p:nvPr>
        </p:nvPicPr>
        <p:blipFill>
          <a:blip r:embed="rId3"/>
          <a:srcRect/>
          <a:stretch>
            <a:fillRect/>
          </a:stretch>
        </p:blipFill>
        <p:spPr>
          <a:xfrm>
            <a:off x="76200" y="685800"/>
            <a:ext cx="8988425" cy="548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19200"/>
            <a:ext cx="8763000" cy="48006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With paged virtual memory, it is not necessary and indeed may not be possible to bring all of the pages of a process into main memory to prepare it for execution. </a:t>
            </a:r>
          </a:p>
          <a:p>
            <a:endParaRPr lang="en-NZ" sz="2000" dirty="0">
              <a:latin typeface="Calibri" pitchFamily="34" charset="0"/>
            </a:endParaRPr>
          </a:p>
          <a:p>
            <a:r>
              <a:rPr lang="en-NZ" sz="2000" dirty="0">
                <a:latin typeface="Calibri" pitchFamily="34" charset="0"/>
              </a:rPr>
              <a:t>Thus, the operating system must decide how many pages to bring in</a:t>
            </a:r>
          </a:p>
          <a:p>
            <a:pPr lvl="1"/>
            <a:r>
              <a:rPr lang="en-NZ" sz="2000" dirty="0">
                <a:latin typeface="Calibri" pitchFamily="34" charset="0"/>
              </a:rPr>
              <a:t>IE , how much main memory to allocate to a particular process. </a:t>
            </a:r>
          </a:p>
          <a:p>
            <a:pPr lvl="1"/>
            <a:endParaRPr lang="en-NZ" sz="2000" dirty="0">
              <a:latin typeface="Calibri" pitchFamily="34" charset="0"/>
            </a:endParaRPr>
          </a:p>
          <a:p>
            <a:r>
              <a:rPr lang="en-NZ" sz="2000" dirty="0">
                <a:latin typeface="Calibri" pitchFamily="34" charset="0"/>
              </a:rPr>
              <a:t>Several factors come into play:</a:t>
            </a:r>
          </a:p>
          <a:p>
            <a:pPr lvl="1"/>
            <a:r>
              <a:rPr lang="en-NZ" sz="2000" dirty="0">
                <a:latin typeface="Calibri" pitchFamily="34" charset="0"/>
              </a:rPr>
              <a:t>The smaller the amount of memory allocated to a process, the more processes that can reside in main memory at any one time, then the </a:t>
            </a:r>
            <a:r>
              <a:rPr lang="en-NZ" sz="2000" dirty="0" err="1">
                <a:latin typeface="Calibri" pitchFamily="34" charset="0"/>
              </a:rPr>
              <a:t>os</a:t>
            </a:r>
            <a:r>
              <a:rPr lang="en-NZ" sz="2000" dirty="0">
                <a:latin typeface="Calibri" pitchFamily="34" charset="0"/>
              </a:rPr>
              <a:t> will find at least one ready process at any given time.</a:t>
            </a:r>
          </a:p>
          <a:p>
            <a:pPr lvl="1"/>
            <a:r>
              <a:rPr lang="en-NZ" sz="2000" dirty="0">
                <a:latin typeface="Calibri" pitchFamily="34" charset="0"/>
              </a:rPr>
              <a:t>If a relatively small number of pages of a process are in main memory, then, the rate of page faults will be rather high </a:t>
            </a:r>
          </a:p>
        </p:txBody>
      </p:sp>
      <p:sp>
        <p:nvSpPr>
          <p:cNvPr id="4" name="Title 1"/>
          <p:cNvSpPr>
            <a:spLocks noGrp="1"/>
          </p:cNvSpPr>
          <p:nvPr>
            <p:ph type="title"/>
          </p:nvPr>
        </p:nvSpPr>
        <p:spPr>
          <a:xfrm>
            <a:off x="457200" y="0"/>
            <a:ext cx="8229600" cy="411162"/>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NZ" sz="2800" b="1" dirty="0">
                <a:latin typeface="Calibri" pitchFamily="34" charset="0"/>
              </a:rPr>
              <a:t>Resident Set Management</a:t>
            </a:r>
          </a:p>
        </p:txBody>
      </p:sp>
      <p:sp>
        <p:nvSpPr>
          <p:cNvPr id="5" name="Rectangle 4"/>
          <p:cNvSpPr/>
          <p:nvPr/>
        </p:nvSpPr>
        <p:spPr>
          <a:xfrm>
            <a:off x="76200" y="482025"/>
            <a:ext cx="8915400"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dirty="0"/>
              <a:t>Q-8 : Explain the resident set management policies for virtual memory. Explain how it affects  the degree of multiprogramming</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839200" cy="4800600"/>
          </a:xfrm>
        </p:spPr>
        <p:style>
          <a:lnRef idx="2">
            <a:schemeClr val="accent1"/>
          </a:lnRef>
          <a:fillRef idx="1">
            <a:schemeClr val="lt1"/>
          </a:fillRef>
          <a:effectRef idx="0">
            <a:schemeClr val="accent1"/>
          </a:effectRef>
          <a:fontRef idx="minor">
            <a:schemeClr val="dk1"/>
          </a:fontRef>
        </p:style>
        <p:txBody>
          <a:bodyPr>
            <a:noAutofit/>
          </a:bodyPr>
          <a:lstStyle/>
          <a:p>
            <a:pPr>
              <a:defRPr/>
            </a:pPr>
            <a:r>
              <a:rPr lang="en-NZ" sz="2000" dirty="0">
                <a:latin typeface="Calibri" pitchFamily="34" charset="0"/>
              </a:rPr>
              <a:t>A </a:t>
            </a:r>
            <a:r>
              <a:rPr lang="en-NZ" sz="2000" b="1" dirty="0">
                <a:latin typeface="Calibri" pitchFamily="34" charset="0"/>
              </a:rPr>
              <a:t>fixed-allocation policy </a:t>
            </a:r>
            <a:r>
              <a:rPr lang="en-NZ" sz="2000" dirty="0">
                <a:latin typeface="Calibri" pitchFamily="34" charset="0"/>
              </a:rPr>
              <a:t>gives a process a fixed number of frames in main memory within which to execute.</a:t>
            </a:r>
          </a:p>
          <a:p>
            <a:pPr lvl="1">
              <a:buFont typeface="Arial" pitchFamily="34" charset="0"/>
              <a:buChar char="•"/>
              <a:defRPr/>
            </a:pPr>
            <a:r>
              <a:rPr lang="en-NZ" sz="2000" dirty="0">
                <a:latin typeface="Calibri" pitchFamily="34" charset="0"/>
              </a:rPr>
              <a:t> That number is decided at initial load time</a:t>
            </a:r>
          </a:p>
          <a:p>
            <a:pPr lvl="1">
              <a:buFont typeface="Arial" pitchFamily="34" charset="0"/>
              <a:buChar char="•"/>
              <a:defRPr/>
            </a:pPr>
            <a:r>
              <a:rPr lang="en-NZ" sz="2000" dirty="0">
                <a:latin typeface="Calibri" pitchFamily="34" charset="0"/>
              </a:rPr>
              <a:t> Whenever a page fault occurs in the execution of a process, one of the pages of that process must be replaced by the needed page.</a:t>
            </a:r>
          </a:p>
          <a:p>
            <a:pPr lvl="1">
              <a:buFont typeface="Arial" pitchFamily="34" charset="0"/>
              <a:buChar char="•"/>
              <a:defRPr/>
            </a:pPr>
            <a:endParaRPr lang="en-NZ" sz="2000" dirty="0">
              <a:latin typeface="Calibri" pitchFamily="34" charset="0"/>
            </a:endParaRPr>
          </a:p>
          <a:p>
            <a:pPr>
              <a:defRPr/>
            </a:pPr>
            <a:r>
              <a:rPr lang="en-NZ" sz="2000" b="1" dirty="0">
                <a:latin typeface="Calibri" pitchFamily="34" charset="0"/>
              </a:rPr>
              <a:t>A variable-allocation policy </a:t>
            </a:r>
            <a:r>
              <a:rPr lang="en-NZ" sz="2000" dirty="0">
                <a:latin typeface="Calibri" pitchFamily="34" charset="0"/>
              </a:rPr>
              <a:t>allows the number of page frames allocated to a process to be varied over the lifetime of the process.</a:t>
            </a:r>
          </a:p>
          <a:p>
            <a:pPr lvl="1">
              <a:buFont typeface="Arial" pitchFamily="34" charset="0"/>
              <a:buChar char="•"/>
              <a:defRPr/>
            </a:pPr>
            <a:r>
              <a:rPr lang="en-NZ" sz="2000" dirty="0">
                <a:latin typeface="Calibri" pitchFamily="34" charset="0"/>
              </a:rPr>
              <a:t> Ideally, a process that is suffering persistently high levels of page faults, will be given additional page frames to reduce the page fault rate; </a:t>
            </a:r>
          </a:p>
          <a:p>
            <a:pPr lvl="1">
              <a:buFont typeface="Arial" pitchFamily="34" charset="0"/>
              <a:buChar char="•"/>
              <a:defRPr/>
            </a:pPr>
            <a:r>
              <a:rPr lang="en-NZ" sz="2000" dirty="0">
                <a:latin typeface="Calibri" pitchFamily="34" charset="0"/>
              </a:rPr>
              <a:t> whereas a process with an exceptionally low page fault rate will be given a reduced allocation,</a:t>
            </a:r>
          </a:p>
          <a:p>
            <a:pPr lvl="1">
              <a:buFont typeface="Arial" pitchFamily="34" charset="0"/>
              <a:buChar char="•"/>
              <a:defRPr/>
            </a:pPr>
            <a:r>
              <a:rPr lang="en-NZ" sz="2000" dirty="0">
                <a:latin typeface="Calibri" pitchFamily="34" charset="0"/>
              </a:rPr>
              <a:t> The use of a variable-allocation policy relates to the concept of replacement scope</a:t>
            </a:r>
            <a:endParaRPr lang="en-US" sz="2000" dirty="0">
              <a:latin typeface="Calibri" pitchFamily="34" charset="0"/>
            </a:endParaRPr>
          </a:p>
          <a:p>
            <a:endParaRPr lang="en-US" sz="2000" dirty="0">
              <a:latin typeface="Calibri" pitchFamily="34" charset="0"/>
            </a:endParaRPr>
          </a:p>
        </p:txBody>
      </p:sp>
      <p:sp>
        <p:nvSpPr>
          <p:cNvPr id="4" name="Title 1"/>
          <p:cNvSpPr txBox="1">
            <a:spLocks/>
          </p:cNvSpPr>
          <p:nvPr/>
        </p:nvSpPr>
        <p:spPr>
          <a:xfrm>
            <a:off x="609600" y="76200"/>
            <a:ext cx="8229600" cy="3810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Calibri" pitchFamily="34" charset="0"/>
                <a:ea typeface="+mj-ea"/>
                <a:cs typeface="+mj-cs"/>
              </a:rPr>
              <a:t>Resident Set Size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457200"/>
            <a:ext cx="9067800" cy="220980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NZ" sz="2000" dirty="0">
                <a:latin typeface="Calibri" pitchFamily="34" charset="0"/>
              </a:rPr>
              <a:t>The scope of a replacement strategy can be categorized as global or local.</a:t>
            </a:r>
          </a:p>
          <a:p>
            <a:r>
              <a:rPr lang="en-NZ" sz="2000" dirty="0">
                <a:latin typeface="Calibri" pitchFamily="34" charset="0"/>
              </a:rPr>
              <a:t>Both types of policies are activated by a page fault when there are no free page frames.</a:t>
            </a:r>
          </a:p>
          <a:p>
            <a:r>
              <a:rPr lang="en-NZ" sz="2000" dirty="0">
                <a:latin typeface="Calibri" pitchFamily="34" charset="0"/>
              </a:rPr>
              <a:t>A local replacement policy chooses only among the resident pages of the process that generated the page fault in selecting a page to replace.</a:t>
            </a:r>
          </a:p>
          <a:p>
            <a:r>
              <a:rPr lang="en-NZ" sz="2000" dirty="0">
                <a:latin typeface="Calibri" pitchFamily="34" charset="0"/>
              </a:rPr>
              <a:t>A global replacement policy considers all unlocked pages in main memory as candidates for replacement, regardless of which process owns a particular page.</a:t>
            </a:r>
            <a:endParaRPr lang="en-US" sz="2000" dirty="0">
              <a:latin typeface="Calibri" pitchFamily="34" charset="0"/>
            </a:endParaRPr>
          </a:p>
        </p:txBody>
      </p:sp>
      <p:sp>
        <p:nvSpPr>
          <p:cNvPr id="4" name="Title 1"/>
          <p:cNvSpPr>
            <a:spLocks noGrp="1"/>
          </p:cNvSpPr>
          <p:nvPr>
            <p:ph type="title"/>
          </p:nvPr>
        </p:nvSpPr>
        <p:spPr>
          <a:xfrm>
            <a:off x="457200" y="0"/>
            <a:ext cx="8229600" cy="381000"/>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NZ" sz="2800" b="1" dirty="0">
                <a:latin typeface="Calibri" pitchFamily="34" charset="0"/>
              </a:rPr>
              <a:t>Replacement Scope</a:t>
            </a:r>
          </a:p>
        </p:txBody>
      </p:sp>
      <p:pic>
        <p:nvPicPr>
          <p:cNvPr id="8194" name="Picture 2"/>
          <p:cNvPicPr>
            <a:picLocks noChangeAspect="1" noChangeArrowheads="1"/>
          </p:cNvPicPr>
          <p:nvPr/>
        </p:nvPicPr>
        <p:blipFill>
          <a:blip r:embed="rId2"/>
          <a:srcRect/>
          <a:stretch>
            <a:fillRect/>
          </a:stretch>
        </p:blipFill>
        <p:spPr bwMode="auto">
          <a:xfrm>
            <a:off x="76200" y="3200400"/>
            <a:ext cx="8915400" cy="3581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p:cNvSpPr txBox="1">
            <a:spLocks/>
          </p:cNvSpPr>
          <p:nvPr/>
        </p:nvSpPr>
        <p:spPr>
          <a:xfrm>
            <a:off x="381000" y="2789238"/>
            <a:ext cx="8229600" cy="25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NZ" sz="2000" b="1" i="0" u="none" strike="noStrike" kern="1200" cap="none" spc="0" normalizeH="0" baseline="0" noProof="0">
                <a:ln>
                  <a:noFill/>
                </a:ln>
                <a:solidFill>
                  <a:schemeClr val="bg1"/>
                </a:solidFill>
                <a:effectLst/>
                <a:uLnTx/>
                <a:uFillTx/>
                <a:latin typeface="Calibri" pitchFamily="34" charset="0"/>
                <a:ea typeface="+mn-ea"/>
                <a:cs typeface="+mn-cs"/>
              </a:rPr>
              <a:t>Resident Set Management Summary</a:t>
            </a:r>
            <a:endParaRPr kumimoji="0" lang="en-NZ" sz="2000" b="1" i="0" u="none" strike="noStrike" kern="1200" cap="none" spc="0" normalizeH="0" baseline="0" noProof="0" dirty="0">
              <a:ln>
                <a:noFill/>
              </a:ln>
              <a:solidFill>
                <a:schemeClr val="bg1"/>
              </a:solidFill>
              <a:effectLst/>
              <a:uLnTx/>
              <a:uFillTx/>
              <a:latin typeface="Calibri"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763000" cy="59436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A process that is running in main memory with a fixed number of frames.</a:t>
            </a:r>
          </a:p>
          <a:p>
            <a:endParaRPr lang="en-NZ" sz="2000" dirty="0">
              <a:latin typeface="Calibri" pitchFamily="34" charset="0"/>
            </a:endParaRPr>
          </a:p>
          <a:p>
            <a:r>
              <a:rPr lang="en-NZ" sz="2000" dirty="0">
                <a:latin typeface="Calibri" pitchFamily="34" charset="0"/>
              </a:rPr>
              <a:t>When a page fault occurs, the operating system must choose which page from among the currently resident pages for this process is to be replaced.</a:t>
            </a:r>
          </a:p>
          <a:p>
            <a:endParaRPr lang="en-NZ" sz="2000" dirty="0">
              <a:latin typeface="Calibri" pitchFamily="34" charset="0"/>
            </a:endParaRPr>
          </a:p>
          <a:p>
            <a:r>
              <a:rPr lang="en-NZ" sz="2000" dirty="0">
                <a:latin typeface="Calibri" pitchFamily="34" charset="0"/>
              </a:rPr>
              <a:t>Two drawbacks: </a:t>
            </a:r>
          </a:p>
          <a:p>
            <a:pPr lvl="1">
              <a:buFontTx/>
              <a:buChar char="•"/>
            </a:pPr>
            <a:r>
              <a:rPr lang="en-NZ" sz="2000" dirty="0">
                <a:latin typeface="Calibri" pitchFamily="34" charset="0"/>
              </a:rPr>
              <a:t> If allocations tend to be too small, then there will be a high page fault rate, causing the entire multiprogramming system to run slowly. </a:t>
            </a:r>
          </a:p>
          <a:p>
            <a:pPr lvl="1">
              <a:buFontTx/>
              <a:buChar char="•"/>
            </a:pPr>
            <a:r>
              <a:rPr lang="en-NZ" sz="2000" dirty="0">
                <a:latin typeface="Calibri" pitchFamily="34" charset="0"/>
              </a:rPr>
              <a:t> If allocations tend to be unnecessarily large, then there will be too few programs in main memory</a:t>
            </a:r>
            <a:endParaRPr lang="en-US" sz="2000" dirty="0">
              <a:latin typeface="Calibri" pitchFamily="34" charset="0"/>
            </a:endParaRPr>
          </a:p>
        </p:txBody>
      </p:sp>
      <p:sp>
        <p:nvSpPr>
          <p:cNvPr id="4" name="Title 1"/>
          <p:cNvSpPr>
            <a:spLocks noGrp="1"/>
          </p:cNvSpPr>
          <p:nvPr>
            <p:ph type="title"/>
          </p:nvPr>
        </p:nvSpPr>
        <p:spPr>
          <a:xfrm>
            <a:off x="457200" y="76200"/>
            <a:ext cx="8229600" cy="487362"/>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Calibri" pitchFamily="34" charset="0"/>
              </a:rPr>
              <a:t>Fixed Allocation, Local Scope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1"/>
            <a:ext cx="9143999" cy="6857999"/>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839200" cy="6172200"/>
          </a:xfrm>
        </p:spPr>
        <p:style>
          <a:lnRef idx="2">
            <a:schemeClr val="accent1"/>
          </a:lnRef>
          <a:fillRef idx="1">
            <a:schemeClr val="lt1"/>
          </a:fillRef>
          <a:effectRef idx="0">
            <a:schemeClr val="accent1"/>
          </a:effectRef>
          <a:fontRef idx="minor">
            <a:schemeClr val="dk1"/>
          </a:fontRef>
        </p:style>
        <p:txBody>
          <a:bodyPr>
            <a:normAutofit/>
          </a:bodyPr>
          <a:lstStyle/>
          <a:p>
            <a:pPr>
              <a:defRPr/>
            </a:pPr>
            <a:r>
              <a:rPr lang="en-NZ" sz="1800" dirty="0">
                <a:latin typeface="Calibri" pitchFamily="34" charset="0"/>
              </a:rPr>
              <a:t>This combination is perhaps the easiest to implement and has been adopted in a number of operating systems.</a:t>
            </a:r>
          </a:p>
          <a:p>
            <a:pPr>
              <a:defRPr/>
            </a:pPr>
            <a:endParaRPr lang="en-NZ" sz="1800" dirty="0">
              <a:latin typeface="Calibri" pitchFamily="34" charset="0"/>
            </a:endParaRPr>
          </a:p>
          <a:p>
            <a:pPr>
              <a:defRPr/>
            </a:pPr>
            <a:r>
              <a:rPr lang="en-NZ" sz="1800" dirty="0">
                <a:latin typeface="Calibri" pitchFamily="34" charset="0"/>
              </a:rPr>
              <a:t>At any given time, there are a number of processes in main memory, each with a certain number of frames allocated to it.</a:t>
            </a:r>
          </a:p>
          <a:p>
            <a:pPr lvl="1">
              <a:buNone/>
              <a:defRPr/>
            </a:pPr>
            <a:r>
              <a:rPr lang="en-NZ" sz="1800" dirty="0">
                <a:latin typeface="Calibri" pitchFamily="34" charset="0"/>
              </a:rPr>
              <a:t>Typically, the operating system also maintains a list of free frames. </a:t>
            </a:r>
          </a:p>
          <a:p>
            <a:pPr>
              <a:buNone/>
              <a:defRPr/>
            </a:pPr>
            <a:endParaRPr lang="en-NZ" sz="1800" dirty="0">
              <a:latin typeface="Calibri" pitchFamily="34" charset="0"/>
            </a:endParaRPr>
          </a:p>
          <a:p>
            <a:pPr>
              <a:buNone/>
              <a:defRPr/>
            </a:pPr>
            <a:r>
              <a:rPr lang="en-NZ" sz="1800" dirty="0">
                <a:latin typeface="Calibri" pitchFamily="34" charset="0"/>
              </a:rPr>
              <a:t>When a page fault occurs, a free frame is added to the resident set of a process and the page is brought in. </a:t>
            </a:r>
          </a:p>
          <a:p>
            <a:pPr lvl="1">
              <a:buNone/>
              <a:defRPr/>
            </a:pPr>
            <a:r>
              <a:rPr lang="en-NZ" sz="1800" dirty="0">
                <a:latin typeface="Calibri" pitchFamily="34" charset="0"/>
              </a:rPr>
              <a:t>Thus, a process experiencing page faults will gradually grow in size, which should help reduce overall page faults in the system.</a:t>
            </a:r>
          </a:p>
          <a:p>
            <a:pPr lvl="1">
              <a:buNone/>
              <a:defRPr/>
            </a:pPr>
            <a:endParaRPr lang="en-NZ" sz="1800" dirty="0">
              <a:latin typeface="Calibri" pitchFamily="34" charset="0"/>
            </a:endParaRPr>
          </a:p>
          <a:p>
            <a:pPr>
              <a:buNone/>
              <a:defRPr/>
            </a:pPr>
            <a:r>
              <a:rPr lang="en-NZ" sz="1800" dirty="0">
                <a:latin typeface="Calibri" pitchFamily="34" charset="0"/>
              </a:rPr>
              <a:t>The difficulty with this approach is in the replacement choice. </a:t>
            </a:r>
          </a:p>
          <a:p>
            <a:pPr lvl="1">
              <a:buFont typeface="Arial" pitchFamily="34" charset="0"/>
              <a:buChar char="•"/>
              <a:defRPr/>
            </a:pPr>
            <a:r>
              <a:rPr lang="en-NZ" sz="1800" dirty="0">
                <a:latin typeface="Calibri" pitchFamily="34" charset="0"/>
              </a:rPr>
              <a:t>When there are no free frames available, the operating system must choose a page currently in memory to replace.</a:t>
            </a:r>
          </a:p>
          <a:p>
            <a:pPr lvl="1">
              <a:buFont typeface="Arial" pitchFamily="34" charset="0"/>
              <a:buChar char="•"/>
              <a:defRPr/>
            </a:pPr>
            <a:r>
              <a:rPr lang="en-NZ" sz="1800" dirty="0">
                <a:latin typeface="Calibri" pitchFamily="34" charset="0"/>
              </a:rPr>
              <a:t> The process that suffers the reduction in resident set size may not be optimum.</a:t>
            </a:r>
            <a:endParaRPr lang="en-US" sz="1800" dirty="0">
              <a:latin typeface="Calibri" pitchFamily="34" charset="0"/>
            </a:endParaRPr>
          </a:p>
        </p:txBody>
      </p:sp>
      <p:sp>
        <p:nvSpPr>
          <p:cNvPr id="4" name="Title 1"/>
          <p:cNvSpPr>
            <a:spLocks noGrp="1"/>
          </p:cNvSpPr>
          <p:nvPr>
            <p:ph type="title"/>
          </p:nvPr>
        </p:nvSpPr>
        <p:spPr>
          <a:xfrm>
            <a:off x="457200" y="76200"/>
            <a:ext cx="8229600" cy="457200"/>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Calibri" pitchFamily="34" charset="0"/>
              </a:rPr>
              <a:t>Variable Allocation, Global Scope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839200" cy="5029200"/>
          </a:xfrm>
        </p:spPr>
        <p:style>
          <a:lnRef idx="2">
            <a:schemeClr val="accent1"/>
          </a:lnRef>
          <a:fillRef idx="1">
            <a:schemeClr val="lt1"/>
          </a:fillRef>
          <a:effectRef idx="0">
            <a:schemeClr val="accent1"/>
          </a:effectRef>
          <a:fontRef idx="minor">
            <a:schemeClr val="dk1"/>
          </a:fontRef>
        </p:style>
        <p:txBody>
          <a:bodyPr>
            <a:normAutofit/>
          </a:bodyPr>
          <a:lstStyle/>
          <a:p>
            <a:pPr marL="228600" indent="-228600">
              <a:buFontTx/>
              <a:buAutoNum type="arabicPeriod"/>
              <a:defRPr/>
            </a:pPr>
            <a:r>
              <a:rPr lang="en-NZ" sz="1800" dirty="0">
                <a:latin typeface="Calibri" pitchFamily="34" charset="0"/>
              </a:rPr>
              <a:t>When a new process is loaded into main memory, allocate to it a certain number of page frames as its resident set, Use either prepaging or demand paging to fill up the allocation.</a:t>
            </a:r>
          </a:p>
          <a:p>
            <a:pPr marL="685800" lvl="1" indent="-228600">
              <a:buNone/>
              <a:defRPr/>
            </a:pPr>
            <a:endParaRPr lang="en-NZ" sz="1800" dirty="0">
              <a:latin typeface="Calibri" pitchFamily="34" charset="0"/>
            </a:endParaRPr>
          </a:p>
          <a:p>
            <a:pPr>
              <a:buNone/>
              <a:defRPr/>
            </a:pPr>
            <a:r>
              <a:rPr lang="en-NZ" sz="1800" dirty="0">
                <a:latin typeface="Calibri" pitchFamily="34" charset="0"/>
              </a:rPr>
              <a:t>2. When a page fault occurs, select the page to replace from among the resident set of the process that suffers the fault.</a:t>
            </a:r>
          </a:p>
          <a:p>
            <a:pPr>
              <a:defRPr/>
            </a:pPr>
            <a:endParaRPr lang="en-NZ" sz="1800" dirty="0">
              <a:latin typeface="Calibri" pitchFamily="34" charset="0"/>
            </a:endParaRPr>
          </a:p>
          <a:p>
            <a:pPr>
              <a:buNone/>
              <a:defRPr/>
            </a:pPr>
            <a:r>
              <a:rPr lang="en-NZ" sz="1800" dirty="0">
                <a:latin typeface="Calibri" pitchFamily="34" charset="0"/>
              </a:rPr>
              <a:t>3. From time to time, re-evaluate the allocation provided to the process, and increase or decrease it to improve overall performance.</a:t>
            </a:r>
          </a:p>
          <a:p>
            <a:pPr>
              <a:defRPr/>
            </a:pPr>
            <a:endParaRPr lang="en-NZ" sz="1800" dirty="0">
              <a:latin typeface="Calibri" pitchFamily="34" charset="0"/>
            </a:endParaRPr>
          </a:p>
          <a:p>
            <a:pPr>
              <a:defRPr/>
            </a:pPr>
            <a:r>
              <a:rPr lang="en-NZ" sz="1800" dirty="0">
                <a:latin typeface="Calibri" pitchFamily="34" charset="0"/>
              </a:rPr>
              <a:t>With this strategy, the decision to increase or decrease a resident set size is a deliberate one and is based on an assessment of the likely future demands of active processes.</a:t>
            </a:r>
          </a:p>
          <a:p>
            <a:pPr lvl="1">
              <a:buFont typeface="Arial" pitchFamily="34" charset="0"/>
              <a:buChar char="•"/>
              <a:defRPr/>
            </a:pPr>
            <a:r>
              <a:rPr lang="en-NZ" sz="1800" dirty="0">
                <a:latin typeface="Calibri" pitchFamily="34" charset="0"/>
              </a:rPr>
              <a:t> Because of this evaluation, such a strategy is more complex than a simple global replacement policy.</a:t>
            </a:r>
          </a:p>
          <a:p>
            <a:pPr lvl="1">
              <a:buFont typeface="Arial" pitchFamily="34" charset="0"/>
              <a:buChar char="•"/>
              <a:defRPr/>
            </a:pPr>
            <a:r>
              <a:rPr lang="en-NZ" sz="1800" dirty="0">
                <a:latin typeface="Calibri" pitchFamily="34" charset="0"/>
              </a:rPr>
              <a:t> However, it may yield better performance.</a:t>
            </a:r>
            <a:endParaRPr lang="en-US" sz="1800" dirty="0">
              <a:latin typeface="Calibri" pitchFamily="34" charset="0"/>
            </a:endParaRPr>
          </a:p>
          <a:p>
            <a:endParaRPr lang="en-US" sz="1800" dirty="0">
              <a:latin typeface="Calibri" pitchFamily="34" charset="0"/>
            </a:endParaRPr>
          </a:p>
        </p:txBody>
      </p:sp>
      <p:sp>
        <p:nvSpPr>
          <p:cNvPr id="4" name="Title 1"/>
          <p:cNvSpPr>
            <a:spLocks noGrp="1"/>
          </p:cNvSpPr>
          <p:nvPr>
            <p:ph type="title"/>
          </p:nvPr>
        </p:nvSpPr>
        <p:spPr>
          <a:xfrm>
            <a:off x="457200" y="76200"/>
            <a:ext cx="8229600" cy="381000"/>
          </a:xfrm>
        </p:spPr>
        <p:style>
          <a:lnRef idx="3">
            <a:schemeClr val="lt1"/>
          </a:lnRef>
          <a:fillRef idx="1">
            <a:schemeClr val="accent1"/>
          </a:fillRef>
          <a:effectRef idx="1">
            <a:schemeClr val="accent1"/>
          </a:effectRef>
          <a:fontRef idx="minor">
            <a:schemeClr val="lt1"/>
          </a:fontRef>
        </p:style>
        <p:txBody>
          <a:bodyPr>
            <a:noAutofit/>
          </a:bodyPr>
          <a:lstStyle/>
          <a:p>
            <a:r>
              <a:rPr lang="en-US" sz="2400" b="1" dirty="0">
                <a:latin typeface="Calibri" pitchFamily="34" charset="0"/>
              </a:rPr>
              <a:t>Variable Allocation, Local Scope</a:t>
            </a:r>
          </a:p>
        </p:txBody>
      </p:sp>
      <p:sp>
        <p:nvSpPr>
          <p:cNvPr id="6" name="TextBox 5"/>
          <p:cNvSpPr txBox="1"/>
          <p:nvPr/>
        </p:nvSpPr>
        <p:spPr>
          <a:xfrm>
            <a:off x="1752600" y="6172200"/>
            <a:ext cx="1828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t>Q-8 Ends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533400"/>
            <a:ext cx="8839200" cy="50292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Opposite of fetch policy:- Determines that when a modified page should be written out to secondary memory.</a:t>
            </a:r>
          </a:p>
          <a:p>
            <a:r>
              <a:rPr lang="en-NZ" sz="2000" dirty="0">
                <a:latin typeface="Calibri" pitchFamily="34" charset="0"/>
              </a:rPr>
              <a:t>Clean only pages that are replaceable.</a:t>
            </a:r>
          </a:p>
          <a:p>
            <a:r>
              <a:rPr lang="en-NZ" sz="2000" dirty="0">
                <a:latin typeface="Calibri" pitchFamily="34" charset="0"/>
              </a:rPr>
              <a:t>With page buffering, replaced pages can be placed on two lists: </a:t>
            </a:r>
          </a:p>
          <a:p>
            <a:pPr lvl="1">
              <a:buFontTx/>
              <a:buChar char="•"/>
            </a:pPr>
            <a:r>
              <a:rPr lang="en-NZ" sz="2000" dirty="0">
                <a:latin typeface="Calibri" pitchFamily="34" charset="0"/>
              </a:rPr>
              <a:t> modified and unmodified. </a:t>
            </a:r>
          </a:p>
          <a:p>
            <a:r>
              <a:rPr lang="en-NZ" sz="2000" dirty="0">
                <a:latin typeface="Calibri" pitchFamily="34" charset="0"/>
              </a:rPr>
              <a:t>The pages on the modified list can periodically be written out in batches.</a:t>
            </a:r>
          </a:p>
          <a:p>
            <a:r>
              <a:rPr lang="en-NZ" sz="2000" dirty="0">
                <a:latin typeface="Calibri" pitchFamily="34" charset="0"/>
              </a:rPr>
              <a:t>A page on the unmodified list is either reclaimed if it is referenced, or lost when its frame is assigned to another page.</a:t>
            </a:r>
          </a:p>
          <a:p>
            <a:pPr lvl="1">
              <a:lnSpc>
                <a:spcPct val="90000"/>
              </a:lnSpc>
            </a:pPr>
            <a:r>
              <a:rPr lang="en-US" sz="2200" dirty="0">
                <a:latin typeface="Calibri" pitchFamily="34" charset="0"/>
              </a:rPr>
              <a:t>Demand Cleaning – Write out when selected for replacement</a:t>
            </a:r>
          </a:p>
          <a:p>
            <a:pPr lvl="1">
              <a:lnSpc>
                <a:spcPct val="90000"/>
              </a:lnSpc>
            </a:pPr>
            <a:r>
              <a:rPr lang="en-US" sz="2200" dirty="0" err="1">
                <a:latin typeface="Calibri" pitchFamily="34" charset="0"/>
              </a:rPr>
              <a:t>Precleaning</a:t>
            </a:r>
            <a:r>
              <a:rPr lang="en-US" sz="2200" dirty="0">
                <a:latin typeface="Calibri" pitchFamily="34" charset="0"/>
              </a:rPr>
              <a:t> – Write out in bunches</a:t>
            </a:r>
          </a:p>
          <a:p>
            <a:pPr lvl="2">
              <a:lnSpc>
                <a:spcPct val="90000"/>
              </a:lnSpc>
            </a:pPr>
            <a:r>
              <a:rPr lang="en-US" sz="2200" dirty="0">
                <a:latin typeface="Calibri" pitchFamily="34" charset="0"/>
              </a:rPr>
              <a:t>Do it too soon, and the page may be modified again before being replaced </a:t>
            </a:r>
          </a:p>
          <a:p>
            <a:pPr lvl="2">
              <a:lnSpc>
                <a:spcPct val="90000"/>
              </a:lnSpc>
            </a:pPr>
            <a:r>
              <a:rPr lang="en-US" sz="2200" dirty="0">
                <a:latin typeface="Calibri" pitchFamily="34" charset="0"/>
              </a:rPr>
              <a:t>Works well with page buffering</a:t>
            </a:r>
          </a:p>
          <a:p>
            <a:endParaRPr lang="en-NZ" sz="2000" dirty="0">
              <a:latin typeface="Calibri" pitchFamily="34" charset="0"/>
            </a:endParaRPr>
          </a:p>
          <a:p>
            <a:endParaRPr lang="en-US" sz="2000" dirty="0">
              <a:latin typeface="Calibri" pitchFamily="34" charset="0"/>
            </a:endParaRPr>
          </a:p>
        </p:txBody>
      </p:sp>
      <p:sp>
        <p:nvSpPr>
          <p:cNvPr id="4" name="Title 1"/>
          <p:cNvSpPr>
            <a:spLocks noGrp="1"/>
          </p:cNvSpPr>
          <p:nvPr>
            <p:ph type="title"/>
          </p:nvPr>
        </p:nvSpPr>
        <p:spPr>
          <a:xfrm>
            <a:off x="381000" y="46038"/>
            <a:ext cx="8229600" cy="411162"/>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US" sz="2800" b="1" dirty="0">
                <a:latin typeface="Calibri" pitchFamily="34" charset="0"/>
              </a:rPr>
              <a:t>Cleaning Policy</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763000" cy="35814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Load control is concerned with determining the number of processes that will be resident in main memory - the multiprogramming level.</a:t>
            </a:r>
          </a:p>
          <a:p>
            <a:endParaRPr lang="en-NZ" sz="2000" dirty="0">
              <a:latin typeface="Calibri" pitchFamily="34" charset="0"/>
            </a:endParaRPr>
          </a:p>
          <a:p>
            <a:r>
              <a:rPr lang="en-NZ" sz="2000" dirty="0">
                <a:latin typeface="Calibri" pitchFamily="34" charset="0"/>
              </a:rPr>
              <a:t>The load control policy is critical in effective memory management. </a:t>
            </a:r>
          </a:p>
          <a:p>
            <a:pPr lvl="1">
              <a:buFontTx/>
              <a:buChar char="•"/>
            </a:pPr>
            <a:r>
              <a:rPr lang="en-NZ" sz="2000" dirty="0">
                <a:latin typeface="Calibri" pitchFamily="34" charset="0"/>
              </a:rPr>
              <a:t> If too few processes are resident at any one time, then there will be many occasions when all processes are blocked, and much time will be spent in swapping.</a:t>
            </a:r>
          </a:p>
          <a:p>
            <a:pPr lvl="1">
              <a:buFontTx/>
              <a:buChar char="•"/>
            </a:pPr>
            <a:r>
              <a:rPr lang="en-NZ" sz="2000" dirty="0">
                <a:latin typeface="Calibri" pitchFamily="34" charset="0"/>
              </a:rPr>
              <a:t> On the other hand, if too many processes are resident, then, on average, the size of the resident set of each process will be inadequate and frequent faulting will occur resulting in thrashing.</a:t>
            </a:r>
          </a:p>
          <a:p>
            <a:endParaRPr lang="en-US" sz="2000" dirty="0">
              <a:latin typeface="Calibri" pitchFamily="34" charset="0"/>
            </a:endParaRPr>
          </a:p>
        </p:txBody>
      </p:sp>
      <p:sp>
        <p:nvSpPr>
          <p:cNvPr id="4" name="Title 1"/>
          <p:cNvSpPr>
            <a:spLocks noGrp="1"/>
          </p:cNvSpPr>
          <p:nvPr>
            <p:ph type="title"/>
          </p:nvPr>
        </p:nvSpPr>
        <p:spPr>
          <a:xfrm>
            <a:off x="457200" y="46038"/>
            <a:ext cx="8229600" cy="487362"/>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a:latin typeface="Calibri" pitchFamily="34" charset="0"/>
              </a:rPr>
              <a:t>Load Control</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457200" y="76200"/>
            <a:ext cx="8229600" cy="487362"/>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US" sz="2800" b="1" dirty="0">
                <a:latin typeface="Calibri" pitchFamily="34" charset="0"/>
              </a:rPr>
              <a:t>Multiprogramming</a:t>
            </a:r>
          </a:p>
        </p:txBody>
      </p:sp>
      <p:sp>
        <p:nvSpPr>
          <p:cNvPr id="4" name="Rectangle 3"/>
          <p:cNvSpPr/>
          <p:nvPr/>
        </p:nvSpPr>
        <p:spPr>
          <a:xfrm>
            <a:off x="76200" y="4800600"/>
            <a:ext cx="89154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dirty="0">
                <a:latin typeface="Calibri" pitchFamily="34" charset="0"/>
              </a:rPr>
              <a:t>As the multiprogramming level increases from a small value, one would expect to see processor utilization rise, because there is less chance that all resident processes are blocked.</a:t>
            </a:r>
          </a:p>
          <a:p>
            <a:endParaRPr lang="en-NZ" dirty="0">
              <a:latin typeface="Calibri" pitchFamily="34" charset="0"/>
            </a:endParaRPr>
          </a:p>
          <a:p>
            <a:r>
              <a:rPr lang="en-NZ" dirty="0">
                <a:latin typeface="Calibri" pitchFamily="34" charset="0"/>
              </a:rPr>
              <a:t>However, a point is reached at which the average resident set is inadequate.</a:t>
            </a:r>
          </a:p>
          <a:p>
            <a:pPr lvl="1">
              <a:buFontTx/>
              <a:buChar char="•"/>
            </a:pPr>
            <a:r>
              <a:rPr lang="en-NZ" dirty="0">
                <a:latin typeface="Calibri" pitchFamily="34" charset="0"/>
              </a:rPr>
              <a:t> At this point, the number of page faults rises dramatically, and processor utilization collapses.</a:t>
            </a:r>
            <a:endParaRPr lang="en-US" dirty="0">
              <a:latin typeface="Calibri" pitchFamily="34" charset="0"/>
            </a:endParaRPr>
          </a:p>
        </p:txBody>
      </p:sp>
      <p:pic>
        <p:nvPicPr>
          <p:cNvPr id="9218" name="Picture 2"/>
          <p:cNvPicPr>
            <a:picLocks noChangeAspect="1" noChangeArrowheads="1"/>
          </p:cNvPicPr>
          <p:nvPr/>
        </p:nvPicPr>
        <p:blipFill>
          <a:blip r:embed="rId3"/>
          <a:srcRect/>
          <a:stretch>
            <a:fillRect/>
          </a:stretch>
        </p:blipFill>
        <p:spPr bwMode="auto">
          <a:xfrm>
            <a:off x="76200" y="609600"/>
            <a:ext cx="8915400" cy="4038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0" y="1714500"/>
            <a:ext cx="4572000" cy="3429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09600"/>
            <a:ext cx="5334000" cy="5867400"/>
          </a:xfrm>
        </p:spPr>
        <p:style>
          <a:lnRef idx="2">
            <a:schemeClr val="accent1"/>
          </a:lnRef>
          <a:fillRef idx="1">
            <a:schemeClr val="lt1"/>
          </a:fillRef>
          <a:effectRef idx="0">
            <a:schemeClr val="accent1"/>
          </a:effectRef>
          <a:fontRef idx="minor">
            <a:schemeClr val="dk1"/>
          </a:fontRef>
        </p:style>
        <p:txBody>
          <a:bodyPr>
            <a:noAutofit/>
          </a:bodyPr>
          <a:lstStyle/>
          <a:p>
            <a:r>
              <a:rPr lang="en-NZ" sz="2000" dirty="0">
                <a:latin typeface="Calibri" pitchFamily="34" charset="0"/>
              </a:rPr>
              <a:t> In the steady state, practically all of main memory will be occupied with process pieces, so that the processor and operating system have direct access to as many processes as possible.</a:t>
            </a:r>
          </a:p>
          <a:p>
            <a:endParaRPr lang="en-NZ" sz="2000" dirty="0">
              <a:latin typeface="Calibri" pitchFamily="34" charset="0"/>
            </a:endParaRPr>
          </a:p>
          <a:p>
            <a:r>
              <a:rPr lang="en-NZ" sz="2000" dirty="0">
                <a:latin typeface="Calibri" pitchFamily="34" charset="0"/>
              </a:rPr>
              <a:t>Thus, when the operating system brings one piece in, it must throw another out.</a:t>
            </a:r>
          </a:p>
          <a:p>
            <a:endParaRPr lang="en-NZ" sz="2000" dirty="0">
              <a:latin typeface="Calibri" pitchFamily="34" charset="0"/>
            </a:endParaRPr>
          </a:p>
          <a:p>
            <a:r>
              <a:rPr lang="en-NZ" sz="2000" dirty="0">
                <a:latin typeface="Calibri" pitchFamily="34" charset="0"/>
              </a:rPr>
              <a:t>If it throws out a piece just before it is used, then it will just have to go get that piece again almost immediately.</a:t>
            </a:r>
          </a:p>
          <a:p>
            <a:pPr lvl="1">
              <a:buFontTx/>
              <a:buChar char="•"/>
            </a:pPr>
            <a:r>
              <a:rPr lang="en-NZ" sz="2000" dirty="0">
                <a:latin typeface="Calibri" pitchFamily="34" charset="0"/>
              </a:rPr>
              <a:t> Too much of this leads to a condition known as </a:t>
            </a:r>
            <a:r>
              <a:rPr lang="en-NZ" sz="2000" b="1" dirty="0">
                <a:latin typeface="Calibri" pitchFamily="34" charset="0"/>
              </a:rPr>
              <a:t>thrashing</a:t>
            </a:r>
          </a:p>
          <a:p>
            <a:pPr lvl="1">
              <a:buFontTx/>
              <a:buChar char="•"/>
            </a:pPr>
            <a:r>
              <a:rPr lang="en-NZ" sz="2000" dirty="0">
                <a:latin typeface="Calibri" pitchFamily="34" charset="0"/>
              </a:rPr>
              <a:t> The system spends most of its time swapping pieces rather than executing instructions.</a:t>
            </a:r>
          </a:p>
          <a:p>
            <a:endParaRPr lang="en-US" sz="2000" dirty="0">
              <a:latin typeface="Calibri" pitchFamily="34" charset="0"/>
            </a:endParaRPr>
          </a:p>
        </p:txBody>
      </p:sp>
      <p:sp>
        <p:nvSpPr>
          <p:cNvPr id="4" name="Title 1"/>
          <p:cNvSpPr>
            <a:spLocks noGrp="1"/>
          </p:cNvSpPr>
          <p:nvPr>
            <p:ph type="title"/>
          </p:nvPr>
        </p:nvSpPr>
        <p:spPr>
          <a:xfrm>
            <a:off x="457200" y="46038"/>
            <a:ext cx="8229600" cy="411162"/>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US" sz="2800" b="1" dirty="0">
                <a:latin typeface="Calibri" pitchFamily="34" charset="0"/>
              </a:rPr>
              <a:t>Thrashing</a:t>
            </a:r>
          </a:p>
        </p:txBody>
      </p:sp>
      <p:pic>
        <p:nvPicPr>
          <p:cNvPr id="5122" name="Picture 2" descr="E:\gp image\stick_figure_tighten_bolt_wrench_md_wm.gif"/>
          <p:cNvPicPr>
            <a:picLocks noChangeAspect="1" noChangeArrowheads="1" noCrop="1"/>
          </p:cNvPicPr>
          <p:nvPr/>
        </p:nvPicPr>
        <p:blipFill>
          <a:blip r:embed="rId2"/>
          <a:srcRect/>
          <a:stretch>
            <a:fillRect/>
          </a:stretch>
        </p:blipFill>
        <p:spPr bwMode="auto">
          <a:xfrm>
            <a:off x="5810250" y="228600"/>
            <a:ext cx="2095500" cy="2095500"/>
          </a:xfrm>
          <a:prstGeom prst="rect">
            <a:avLst/>
          </a:prstGeom>
          <a:noFill/>
        </p:spPr>
      </p:pic>
      <p:sp>
        <p:nvSpPr>
          <p:cNvPr id="2" name="Rectangle 1">
            <a:extLst>
              <a:ext uri="{FF2B5EF4-FFF2-40B4-BE49-F238E27FC236}">
                <a16:creationId xmlns:a16="http://schemas.microsoft.com/office/drawing/2014/main" id="{78E7D7F3-7FF9-4417-B89D-A3F1620E3330}"/>
              </a:ext>
            </a:extLst>
          </p:cNvPr>
          <p:cNvSpPr/>
          <p:nvPr/>
        </p:nvSpPr>
        <p:spPr>
          <a:xfrm>
            <a:off x="5619750" y="2501582"/>
            <a:ext cx="2762250" cy="2031325"/>
          </a:xfrm>
          <a:prstGeom prst="rect">
            <a:avLst/>
          </a:prstGeom>
        </p:spPr>
        <p:txBody>
          <a:bodyPr wrap="square">
            <a:spAutoFit/>
          </a:bodyPr>
          <a:lstStyle/>
          <a:p>
            <a:pPr algn="just"/>
            <a:r>
              <a:rPr lang="en-US" i="1" dirty="0"/>
              <a:t>Thrashing</a:t>
            </a:r>
            <a:r>
              <a:rPr lang="en-US" dirty="0"/>
              <a:t> is a condition in which excessive paging operations are taking place</a:t>
            </a:r>
            <a:r>
              <a:rPr lang="en-US"/>
              <a:t>. </a:t>
            </a:r>
          </a:p>
          <a:p>
            <a:pPr algn="just"/>
            <a:r>
              <a:rPr lang="en-US"/>
              <a:t>A </a:t>
            </a:r>
            <a:r>
              <a:rPr lang="en-US" dirty="0"/>
              <a:t>system that is </a:t>
            </a:r>
            <a:r>
              <a:rPr lang="en-US" i="1" dirty="0"/>
              <a:t>thrashing</a:t>
            </a:r>
            <a:r>
              <a:rPr lang="en-US" dirty="0"/>
              <a:t> can be perceived as either a very slow system or one that has come to a halt.</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52400"/>
            <a:ext cx="8229600" cy="5635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2800" b="1" dirty="0">
                <a:latin typeface="Calibri" pitchFamily="34" charset="0"/>
              </a:rPr>
              <a:t>Principle of Locality</a:t>
            </a:r>
          </a:p>
        </p:txBody>
      </p:sp>
      <p:sp>
        <p:nvSpPr>
          <p:cNvPr id="13315" name="Content Placeholder 2"/>
          <p:cNvSpPr>
            <a:spLocks noGrp="1"/>
          </p:cNvSpPr>
          <p:nvPr>
            <p:ph idx="1"/>
          </p:nvPr>
        </p:nvSpPr>
        <p:spPr>
          <a:xfrm>
            <a:off x="228600" y="1066800"/>
            <a:ext cx="4419600" cy="518160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sz="2200" dirty="0">
                <a:latin typeface="Calibri" pitchFamily="34" charset="0"/>
              </a:rPr>
              <a:t>Program and data references within a process tend to cluster</a:t>
            </a:r>
          </a:p>
          <a:p>
            <a:endParaRPr lang="en-US" sz="2200" dirty="0">
              <a:latin typeface="Calibri" pitchFamily="34" charset="0"/>
            </a:endParaRPr>
          </a:p>
          <a:p>
            <a:r>
              <a:rPr lang="en-US" sz="2200" dirty="0">
                <a:latin typeface="Calibri" pitchFamily="34" charset="0"/>
              </a:rPr>
              <a:t>Only a few pieces of a process will be needed over a short period of time</a:t>
            </a:r>
          </a:p>
          <a:p>
            <a:endParaRPr lang="en-US" sz="2200" dirty="0">
              <a:latin typeface="Calibri" pitchFamily="34" charset="0"/>
            </a:endParaRPr>
          </a:p>
          <a:p>
            <a:r>
              <a:rPr lang="en-US" sz="2200" dirty="0">
                <a:latin typeface="Calibri" pitchFamily="34" charset="0"/>
              </a:rPr>
              <a:t>Therefore it is possible to make intelligent guesses about which pieces will be needed in the future.</a:t>
            </a:r>
          </a:p>
          <a:p>
            <a:endParaRPr lang="en-US" sz="2200" dirty="0">
              <a:latin typeface="Calibri" pitchFamily="34" charset="0"/>
            </a:endParaRPr>
          </a:p>
          <a:p>
            <a:r>
              <a:rPr lang="en-US" sz="2200" dirty="0">
                <a:latin typeface="Calibri" pitchFamily="34" charset="0"/>
              </a:rPr>
              <a:t>This suggests that virtual memory may work efficiently.</a:t>
            </a:r>
          </a:p>
          <a:p>
            <a:endParaRPr lang="en-US" sz="2200" dirty="0">
              <a:latin typeface="Calibri" pitchFamily="34" charset="0"/>
            </a:endParaRPr>
          </a:p>
        </p:txBody>
      </p:sp>
      <p:pic>
        <p:nvPicPr>
          <p:cNvPr id="6146" name="Picture 2" descr="E:\gp image\mail.png"/>
          <p:cNvPicPr>
            <a:picLocks noChangeAspect="1" noChangeArrowheads="1"/>
          </p:cNvPicPr>
          <p:nvPr/>
        </p:nvPicPr>
        <p:blipFill>
          <a:blip r:embed="rId3"/>
          <a:srcRect/>
          <a:stretch>
            <a:fillRect/>
          </a:stretch>
        </p:blipFill>
        <p:spPr bwMode="auto">
          <a:xfrm>
            <a:off x="5181601" y="1524000"/>
            <a:ext cx="2514600" cy="250666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3051</TotalTime>
  <Words>8711</Words>
  <Application>Microsoft Office PowerPoint</Application>
  <PresentationFormat>On-screen Show (4:3)</PresentationFormat>
  <Paragraphs>725</Paragraphs>
  <Slides>75</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75</vt:i4>
      </vt:variant>
    </vt:vector>
  </HeadingPairs>
  <TitlesOfParts>
    <vt:vector size="78" baseType="lpstr">
      <vt:lpstr>Arial</vt:lpstr>
      <vt:lpstr>Calibri</vt:lpstr>
      <vt:lpstr>Office Theme</vt:lpstr>
      <vt:lpstr>PowerPoint Presentation</vt:lpstr>
      <vt:lpstr>Roadmap</vt:lpstr>
      <vt:lpstr>Terminology</vt:lpstr>
      <vt:lpstr>PowerPoint Presentation</vt:lpstr>
      <vt:lpstr>Implications of this new strategy</vt:lpstr>
      <vt:lpstr>Real and Virtual Memory</vt:lpstr>
      <vt:lpstr>PowerPoint Presentation</vt:lpstr>
      <vt:lpstr>Thrashing</vt:lpstr>
      <vt:lpstr>Principle of Locality</vt:lpstr>
      <vt:lpstr>A Processes Performance in VM Environment</vt:lpstr>
      <vt:lpstr>Support Needed for Virtual Memory</vt:lpstr>
      <vt:lpstr>Paging</vt:lpstr>
      <vt:lpstr>Paging Table</vt:lpstr>
      <vt:lpstr>Address Translation In A Paging System</vt:lpstr>
      <vt:lpstr>Address Translation In A Paging System</vt:lpstr>
      <vt:lpstr>Page Tables</vt:lpstr>
      <vt:lpstr>Two-Level Hierarchical Page Table</vt:lpstr>
      <vt:lpstr>Address Translation for Hierarchical page table</vt:lpstr>
      <vt:lpstr>Address Translation for Hierarchical page table</vt:lpstr>
      <vt:lpstr>Inverted Page Table</vt:lpstr>
      <vt:lpstr>PowerPoint Presentation</vt:lpstr>
      <vt:lpstr>Inverted Page Table</vt:lpstr>
      <vt:lpstr>Translation Lookaside Buffer</vt:lpstr>
      <vt:lpstr>TLB Operation</vt:lpstr>
      <vt:lpstr>TLB Operation</vt:lpstr>
      <vt:lpstr>TLB Operation</vt:lpstr>
      <vt:lpstr>TLB operation</vt:lpstr>
      <vt:lpstr>TLB and Cache Operation</vt:lpstr>
      <vt:lpstr>TLB and Cache Operation</vt:lpstr>
      <vt:lpstr>Associative Mapping</vt:lpstr>
      <vt:lpstr>Translation Look aside Buffer</vt:lpstr>
      <vt:lpstr>Decision:- Page Size</vt:lpstr>
      <vt:lpstr>Page Size</vt:lpstr>
      <vt:lpstr>Page Size</vt:lpstr>
      <vt:lpstr>Example Page Size</vt:lpstr>
      <vt:lpstr>PowerPoint Presentation</vt:lpstr>
      <vt:lpstr>Segmentation</vt:lpstr>
      <vt:lpstr>PowerPoint Presentation</vt:lpstr>
      <vt:lpstr>Address Translation in Segmentation</vt:lpstr>
      <vt:lpstr>Address Translation in Segmentation</vt:lpstr>
      <vt:lpstr>Combined Paging and Segmentation</vt:lpstr>
      <vt:lpstr>Combined Paging and Segmentation</vt:lpstr>
      <vt:lpstr>PowerPoint Presentation</vt:lpstr>
      <vt:lpstr>Address Translation</vt:lpstr>
      <vt:lpstr>PowerPoint Presentation</vt:lpstr>
      <vt:lpstr>Protection and sharing</vt:lpstr>
      <vt:lpstr>Roadmap</vt:lpstr>
      <vt:lpstr>Memory Management  Decisions</vt:lpstr>
      <vt:lpstr>Fetch Policy</vt:lpstr>
      <vt:lpstr>Placement Policy</vt:lpstr>
      <vt:lpstr>Replacement Policy</vt:lpstr>
      <vt:lpstr>Replacement Policy: Frame Locking</vt:lpstr>
      <vt:lpstr>Basic Replacement Algorithms</vt:lpstr>
      <vt:lpstr>(1) Optimal policy</vt:lpstr>
      <vt:lpstr>(2) Least Recently Used (LRU)</vt:lpstr>
      <vt:lpstr>LRU Example</vt:lpstr>
      <vt:lpstr>(3) First-in, first-out (FIFO)</vt:lpstr>
      <vt:lpstr>FIFO Example</vt:lpstr>
      <vt:lpstr>(4) Clock Policy</vt:lpstr>
      <vt:lpstr>Clock Policy Example</vt:lpstr>
      <vt:lpstr>Clock Policy</vt:lpstr>
      <vt:lpstr>Clock Policy</vt:lpstr>
      <vt:lpstr>PowerPoint Presentation</vt:lpstr>
      <vt:lpstr>Combined Examples</vt:lpstr>
      <vt:lpstr>Comparison</vt:lpstr>
      <vt:lpstr>Resident Set Management</vt:lpstr>
      <vt:lpstr>PowerPoint Presentation</vt:lpstr>
      <vt:lpstr>Replacement Scope</vt:lpstr>
      <vt:lpstr>Fixed Allocation, Local Scope</vt:lpstr>
      <vt:lpstr>Variable Allocation, Global Scope</vt:lpstr>
      <vt:lpstr>Variable Allocation, Local Scope</vt:lpstr>
      <vt:lpstr>Cleaning Policy</vt:lpstr>
      <vt:lpstr>Load Control</vt:lpstr>
      <vt:lpstr>Multiprogramming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Riddhi Joshi</dc:creator>
  <cp:lastModifiedBy>Riddhi Joshi</cp:lastModifiedBy>
  <cp:revision>618</cp:revision>
  <dcterms:created xsi:type="dcterms:W3CDTF">2006-08-16T00:00:00Z</dcterms:created>
  <dcterms:modified xsi:type="dcterms:W3CDTF">2019-02-13T08:04:49Z</dcterms:modified>
</cp:coreProperties>
</file>