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7" r:id="rId2"/>
    <p:sldId id="259" r:id="rId3"/>
    <p:sldId id="378" r:id="rId4"/>
    <p:sldId id="380" r:id="rId5"/>
    <p:sldId id="382" r:id="rId6"/>
    <p:sldId id="383" r:id="rId7"/>
    <p:sldId id="459" r:id="rId8"/>
    <p:sldId id="384" r:id="rId9"/>
    <p:sldId id="385" r:id="rId10"/>
    <p:sldId id="386" r:id="rId11"/>
    <p:sldId id="387" r:id="rId12"/>
    <p:sldId id="388" r:id="rId13"/>
    <p:sldId id="389" r:id="rId14"/>
    <p:sldId id="463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400" r:id="rId24"/>
    <p:sldId id="401" r:id="rId25"/>
    <p:sldId id="402" r:id="rId26"/>
    <p:sldId id="404" r:id="rId27"/>
    <p:sldId id="405" r:id="rId28"/>
    <p:sldId id="406" r:id="rId29"/>
    <p:sldId id="462" r:id="rId30"/>
    <p:sldId id="426" r:id="rId31"/>
    <p:sldId id="407" r:id="rId32"/>
    <p:sldId id="408" r:id="rId33"/>
    <p:sldId id="409" r:id="rId34"/>
    <p:sldId id="428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29" r:id="rId44"/>
    <p:sldId id="424" r:id="rId45"/>
    <p:sldId id="430" r:id="rId46"/>
    <p:sldId id="425" r:id="rId47"/>
    <p:sldId id="431" r:id="rId48"/>
    <p:sldId id="432" r:id="rId49"/>
    <p:sldId id="433" r:id="rId50"/>
    <p:sldId id="434" r:id="rId51"/>
    <p:sldId id="435" r:id="rId52"/>
    <p:sldId id="436" r:id="rId53"/>
    <p:sldId id="449" r:id="rId54"/>
    <p:sldId id="450" r:id="rId55"/>
    <p:sldId id="451" r:id="rId56"/>
    <p:sldId id="461" r:id="rId57"/>
    <p:sldId id="453" r:id="rId58"/>
    <p:sldId id="456" r:id="rId59"/>
    <p:sldId id="457" r:id="rId60"/>
    <p:sldId id="45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2E6B6-6545-4788-B90C-22EF6EA7FFDB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4B41A-3C80-4D84-B6E9-F15D68CBA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C13B5-6E7F-4BBD-B719-6368D27963C2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76FDC-4671-497D-8161-FDB20B10C0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19E5C0-9AB7-4A50-8751-59F83C7DE950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This table summarizes key scheduling criteria.</a:t>
            </a:r>
          </a:p>
          <a:p>
            <a:endParaRPr lang="en-NZ"/>
          </a:p>
          <a:p>
            <a:r>
              <a:rPr lang="en-NZ"/>
              <a:t>These are interdependent, and it is impossible to optimize all of them simultaneously. </a:t>
            </a:r>
          </a:p>
          <a:p>
            <a:pPr lvl="1">
              <a:buFontTx/>
              <a:buChar char="•"/>
            </a:pPr>
            <a:r>
              <a:rPr lang="en-NZ"/>
              <a:t> Thus, the design of a scheduling policy involves compromising among competing requirements; </a:t>
            </a:r>
          </a:p>
          <a:p>
            <a:pPr lvl="1">
              <a:buFontTx/>
              <a:buChar char="•"/>
            </a:pPr>
            <a:r>
              <a:rPr lang="en-NZ"/>
              <a:t> The relative weights given the various requirements will depend on the nature and intended use of the system.</a:t>
            </a:r>
          </a:p>
          <a:p>
            <a:endParaRPr lang="en-NZ"/>
          </a:p>
          <a:p>
            <a:r>
              <a:rPr lang="en-NZ"/>
              <a:t>In most interactive operating systems, whether single user or time shared, adequate response time is the critical requirement.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2B079-D35C-415C-BC16-61AB1848E9A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995873-557B-4D25-9BDA-7A983F7C0A0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In many systems, each process is assigned a priority and the scheduler will always choose a process of higher priority over one of lower priority.</a:t>
            </a:r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3CA079-65B0-487C-9BEC-9B2F89C8189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This figure illustrates the use of priorities. This figure is simplified and ignores the blocked and suspend queues of fig3.8a (chapter 3)</a:t>
            </a:r>
          </a:p>
          <a:p>
            <a:endParaRPr lang="en-NZ"/>
          </a:p>
          <a:p>
            <a:r>
              <a:rPr lang="en-NZ"/>
              <a:t> Instead of a single ready queue, we provide a set of queues, in descending order of priority:</a:t>
            </a:r>
          </a:p>
          <a:p>
            <a:pPr lvl="1">
              <a:buFontTx/>
              <a:buChar char="•"/>
            </a:pPr>
            <a:r>
              <a:rPr lang="en-NZ"/>
              <a:t> RQ0, RQ1, . . . RQn, with priority[RQ</a:t>
            </a:r>
            <a:r>
              <a:rPr lang="en-NZ" i="1"/>
              <a:t>i</a:t>
            </a:r>
            <a:r>
              <a:rPr lang="en-NZ"/>
              <a:t>] &gt; priority[RQ</a:t>
            </a:r>
            <a:r>
              <a:rPr lang="en-NZ" i="1"/>
              <a:t>j</a:t>
            </a:r>
            <a:r>
              <a:rPr lang="en-NZ"/>
              <a:t>] for i&lt;j.</a:t>
            </a:r>
            <a:endParaRPr lang="en-US"/>
          </a:p>
          <a:p>
            <a:endParaRPr lang="en-US"/>
          </a:p>
          <a:p>
            <a:r>
              <a:rPr lang="en-NZ" b="1"/>
              <a:t>NB: </a:t>
            </a:r>
            <a:r>
              <a:rPr lang="en-NZ"/>
              <a:t>In UNIX and many other systems, larger priority values represent lower priority processes; </a:t>
            </a:r>
          </a:p>
          <a:p>
            <a:pPr lvl="1">
              <a:buFontTx/>
              <a:buChar char="•"/>
            </a:pPr>
            <a:r>
              <a:rPr lang="en-NZ"/>
              <a:t> unless other-wise stated we follow that convention. </a:t>
            </a:r>
          </a:p>
          <a:p>
            <a:pPr lvl="1">
              <a:buFontTx/>
              <a:buChar char="•"/>
            </a:pPr>
            <a:r>
              <a:rPr lang="en-NZ"/>
              <a:t> Some systems, such as Windows, use the opposite convention: a higher number means a higher priority.</a:t>
            </a:r>
          </a:p>
          <a:p>
            <a:pPr lvl="1">
              <a:buFontTx/>
              <a:buChar char="•"/>
            </a:pPr>
            <a:endParaRPr lang="en-NZ"/>
          </a:p>
          <a:p>
            <a:r>
              <a:rPr lang="en-NZ"/>
              <a:t>When a scheduling selection is to be made, the scheduler will start at the highest-priority ready queue (RQ0).</a:t>
            </a:r>
          </a:p>
          <a:p>
            <a:pPr lvl="1">
              <a:buFontTx/>
              <a:buChar char="•"/>
            </a:pPr>
            <a:r>
              <a:rPr lang="en-NZ"/>
              <a:t> If there are one or more processes in the queue, a process is selected using some scheduling policy. </a:t>
            </a:r>
          </a:p>
          <a:p>
            <a:pPr lvl="1">
              <a:buFontTx/>
              <a:buChar char="•"/>
            </a:pPr>
            <a:r>
              <a:rPr lang="en-NZ"/>
              <a:t> If RQ0 is empty, then RQ1 is examined,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443BB6-8BD7-414E-AAC2-23AC2A21E12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One problem with a pure priority scheduling scheme is that lower-priority processes may suffer starvation.</a:t>
            </a:r>
          </a:p>
          <a:p>
            <a:pPr lvl="1">
              <a:buFontTx/>
              <a:buChar char="•"/>
            </a:pPr>
            <a:r>
              <a:rPr lang="en-NZ"/>
              <a:t> This will happen if there is always a steady supply of higher-priority ready processes. </a:t>
            </a:r>
          </a:p>
          <a:p>
            <a:pPr lvl="1">
              <a:buFontTx/>
              <a:buChar char="•"/>
            </a:pPr>
            <a:r>
              <a:rPr lang="en-NZ"/>
              <a:t> If this behaviour is not desirable, the priority of a process can change with its age or execution history.</a:t>
            </a:r>
            <a:endParaRPr lang="en-US"/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F12359-0645-4027-9404-F07AAB0483A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This table may be difficult to read depending on the display – refer to table 9.3 in textbook</a:t>
            </a:r>
          </a:p>
          <a:p>
            <a:r>
              <a:rPr lang="en-NZ" b="1" i="1"/>
              <a:t>Animation on-click enlarges the image</a:t>
            </a:r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1DFCC8-6C70-4143-B16B-BB559DDA1F4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We can think of these as batch jobs, with the service time being the total execution time required. </a:t>
            </a:r>
          </a:p>
          <a:p>
            <a:endParaRPr lang="en-NZ"/>
          </a:p>
          <a:p>
            <a:r>
              <a:rPr lang="en-NZ" b="1"/>
              <a:t>Movie button</a:t>
            </a:r>
            <a:r>
              <a:rPr lang="en-NZ"/>
              <a:t> links to animation of </a:t>
            </a:r>
            <a:r>
              <a:rPr lang="en-NZ" i="1"/>
              <a:t>Process Scheduling Algorithms </a:t>
            </a:r>
            <a:r>
              <a:rPr lang="en-NZ"/>
              <a:t>at http://gaia.ecs.csus.edu/%7ezhangd/oscal/pscheduling.html</a:t>
            </a:r>
          </a:p>
          <a:p>
            <a:endParaRPr lang="en-NZ"/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FF9044-31B2-432F-939D-4FDF7D920B0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A clock interrupt is generated at periodic intervals.</a:t>
            </a:r>
          </a:p>
          <a:p>
            <a:pPr lvl="1">
              <a:buFontTx/>
              <a:buChar char="•"/>
            </a:pPr>
            <a:r>
              <a:rPr lang="en-NZ"/>
              <a:t> When the interrupt occurs, the currently running process is placed in the ready queue, and the next ready job is selected on a FCFS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08646-10A0-4F91-88CC-A88738A6744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The principal design issue is the length of the time quantum, or slice, to be used. </a:t>
            </a:r>
          </a:p>
          <a:p>
            <a:endParaRPr lang="en-NZ"/>
          </a:p>
          <a:p>
            <a:r>
              <a:rPr lang="en-NZ"/>
              <a:t>If the quantum is very short, then short processes will move through the system relatively quickly. </a:t>
            </a:r>
          </a:p>
          <a:p>
            <a:pPr lvl="1">
              <a:buFontTx/>
              <a:buChar char="•"/>
            </a:pPr>
            <a:r>
              <a:rPr lang="en-NZ"/>
              <a:t> BUT there is processing over-head involved in handling the clock interrupt and performing the scheduling and dispatching function.</a:t>
            </a:r>
          </a:p>
          <a:p>
            <a:pPr lvl="1">
              <a:buFontTx/>
              <a:buChar char="•"/>
            </a:pPr>
            <a:r>
              <a:rPr lang="en-NZ"/>
              <a:t> Thus, very short time quanta should be avoided.</a:t>
            </a:r>
          </a:p>
          <a:p>
            <a:endParaRPr lang="en-NZ"/>
          </a:p>
          <a:p>
            <a:endParaRPr lang="en-NZ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84FE45-C420-4AF4-ABA3-60857E84771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One useful guide is that the time quantum should be slightly greater than the time required for a typical interaction or process function. </a:t>
            </a:r>
          </a:p>
          <a:p>
            <a:pPr lvl="1">
              <a:buFontTx/>
              <a:buChar char="•"/>
            </a:pPr>
            <a:r>
              <a:rPr lang="en-NZ"/>
              <a:t> If it is less, then most processes will require at least two time quanta. </a:t>
            </a:r>
          </a:p>
          <a:p>
            <a:endParaRPr lang="en-NZ"/>
          </a:p>
          <a:p>
            <a:r>
              <a:rPr lang="en-NZ"/>
              <a:t>Processor-bound processes tend to receive an unfair portion of processor time, which results </a:t>
            </a:r>
          </a:p>
          <a:p>
            <a:pPr lvl="1">
              <a:buFontTx/>
              <a:buChar char="•"/>
            </a:pPr>
            <a:r>
              <a:rPr lang="en-NZ"/>
              <a:t> in poor performance for I/O-bound processes, </a:t>
            </a:r>
          </a:p>
          <a:p>
            <a:pPr lvl="1">
              <a:buFontTx/>
              <a:buChar char="•"/>
            </a:pPr>
            <a:r>
              <a:rPr lang="en-NZ"/>
              <a:t> inefficient use of I/O devices, </a:t>
            </a:r>
          </a:p>
          <a:p>
            <a:pPr lvl="1">
              <a:buFontTx/>
              <a:buChar char="•"/>
            </a:pPr>
            <a:r>
              <a:rPr lang="en-NZ"/>
              <a:t> and an increase in the variance of response time.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A846CE-68FF-47B1-AE5B-61AB9CBCD97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Memory management is a complex interrelationship between processor hardware and operating system software.</a:t>
            </a:r>
          </a:p>
          <a:p>
            <a:endParaRPr lang="en-NZ"/>
          </a:p>
          <a:p>
            <a:r>
              <a:rPr lang="en-NZ"/>
              <a:t>We focus first on the hardware aspect of virtual memory, looking at the use of paging, segmentation, and combined paging and segmentation.</a:t>
            </a:r>
          </a:p>
          <a:p>
            <a:endParaRPr lang="en-NZ"/>
          </a:p>
          <a:p>
            <a:r>
              <a:rPr lang="en-NZ"/>
              <a:t>Then we look at the issues involved in the design of a virtual memory facility in operating systems.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10E5D-1D21-40AE-ADBA-FB67D677CD6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As per usual:</a:t>
            </a:r>
          </a:p>
          <a:p>
            <a:pPr lvl="1">
              <a:buFontTx/>
              <a:buChar char="•"/>
            </a:pPr>
            <a:r>
              <a:rPr lang="en-NZ"/>
              <a:t> New processes arrive and join the ready queue, which is managed on an FCFS basis.</a:t>
            </a:r>
          </a:p>
          <a:p>
            <a:pPr lvl="1">
              <a:buFontTx/>
              <a:buChar char="•"/>
            </a:pPr>
            <a:r>
              <a:rPr lang="en-NZ"/>
              <a:t> When a running process times out, it is returned to the ready queue.</a:t>
            </a:r>
          </a:p>
          <a:p>
            <a:pPr lvl="1">
              <a:buFontTx/>
              <a:buChar char="•"/>
            </a:pPr>
            <a:r>
              <a:rPr lang="en-NZ"/>
              <a:t> When a process is blocked for I/O, it joins an I/O queue. </a:t>
            </a:r>
          </a:p>
          <a:p>
            <a:endParaRPr lang="en-NZ"/>
          </a:p>
          <a:p>
            <a:r>
              <a:rPr lang="en-NZ"/>
              <a:t>The new feature is an FCFS auxiliary queue to which processes are moved after being released from an I/O block. </a:t>
            </a:r>
          </a:p>
          <a:p>
            <a:br>
              <a:rPr lang="en-NZ"/>
            </a:br>
            <a:r>
              <a:rPr lang="en-NZ"/>
              <a:t>When a dispatching decision is to be made, processes in the auxiliary queue get preference over those in the main ready queue.</a:t>
            </a:r>
          </a:p>
          <a:p>
            <a:endParaRPr lang="en-NZ"/>
          </a:p>
          <a:p>
            <a:r>
              <a:rPr lang="en-NZ"/>
              <a:t>When a process is dispatched from the auxiliary queue, it runs no longer than a time equal to the basic time quantum minus the total time spent running since it was last selected from the main ready queue. </a:t>
            </a:r>
          </a:p>
          <a:p>
            <a:endParaRPr lang="en-NZ"/>
          </a:p>
          <a:p>
            <a:r>
              <a:rPr lang="en-NZ"/>
              <a:t>Performance studies indicate that this approach is indeed superior to round robin in terms of fairness.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9F848-436E-40E2-ABEE-C274D59BAB9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 non-</a:t>
            </a:r>
            <a:r>
              <a:rPr lang="en-NZ" dirty="0" err="1"/>
              <a:t>preemptive</a:t>
            </a:r>
            <a:r>
              <a:rPr lang="en-NZ" dirty="0"/>
              <a:t> policy in which the process with the shortest expected processing time is selected next.</a:t>
            </a:r>
          </a:p>
          <a:p>
            <a:pPr lvl="1">
              <a:buFontTx/>
              <a:buChar char="•"/>
            </a:pPr>
            <a:r>
              <a:rPr lang="en-NZ" dirty="0"/>
              <a:t> Thus a short process will jump to the head of the queue past longer jobs.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91E15C-8ABF-4F7C-A996-58B678D2AE3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/>
              <a:t>A pre-emptive version of SPN. </a:t>
            </a:r>
          </a:p>
          <a:p>
            <a:endParaRPr lang="en-NZ" dirty="0"/>
          </a:p>
          <a:p>
            <a:r>
              <a:rPr lang="en-NZ" dirty="0"/>
              <a:t>In this case, the scheduler always chooses the process that has the shortest expected remaining processing time.</a:t>
            </a:r>
          </a:p>
          <a:p>
            <a:r>
              <a:rPr lang="en-NZ" dirty="0"/>
              <a:t> </a:t>
            </a:r>
          </a:p>
          <a:p>
            <a:r>
              <a:rPr lang="en-NZ" dirty="0"/>
              <a:t>SRT does not have the bias in </a:t>
            </a:r>
            <a:r>
              <a:rPr lang="en-NZ" dirty="0" err="1"/>
              <a:t>favor</a:t>
            </a:r>
            <a:r>
              <a:rPr lang="en-NZ" dirty="0"/>
              <a:t> of long processes found in FCFS. </a:t>
            </a:r>
          </a:p>
          <a:p>
            <a:pPr lvl="1">
              <a:buFontTx/>
              <a:buChar char="•"/>
            </a:pPr>
            <a:r>
              <a:rPr lang="en-NZ" dirty="0"/>
              <a:t> Unlike round robin, no additional interrupts are generated, reducing overhead. </a:t>
            </a:r>
          </a:p>
          <a:p>
            <a:pPr lvl="1">
              <a:buFontTx/>
              <a:buChar char="•"/>
            </a:pPr>
            <a:r>
              <a:rPr lang="en-NZ" dirty="0"/>
              <a:t> On the other hand, elapsed service times must be recorded, contributing to overhead. </a:t>
            </a:r>
          </a:p>
          <a:p>
            <a:endParaRPr lang="en-NZ" dirty="0"/>
          </a:p>
          <a:p>
            <a:r>
              <a:rPr lang="en-NZ" dirty="0"/>
              <a:t>SRT should also give superior turnaround time performance to SPN, because a short job is given immediate preference to a running longer job.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F74279-5736-43A9-8247-F6787F91F9A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A smaller denominator yields a larger ratio so that shorter jobs are favored, but aging without service increases the ratio so that a longer process will eventually get past competing shorter jobs.</a:t>
            </a:r>
          </a:p>
          <a:p>
            <a:endParaRPr lang="en-NZ"/>
          </a:p>
          <a:p>
            <a:r>
              <a:rPr lang="en-NZ"/>
              <a:t>As with SRT and SPN, the expected service time must be estimated to use highest response ratio next (HRRN).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B8DEDC-860A-4EDB-A4B5-EA6685E7F1F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NZ" dirty="0"/>
              <a:t>If we have no indication of the relative length of various processes, then none of SPN, SRT, and HRRN can be used.</a:t>
            </a:r>
          </a:p>
          <a:p>
            <a:pPr>
              <a:defRPr/>
            </a:pPr>
            <a:endParaRPr lang="en-NZ" dirty="0"/>
          </a:p>
          <a:p>
            <a:pPr>
              <a:defRPr/>
            </a:pPr>
            <a:r>
              <a:rPr lang="en-NZ" dirty="0"/>
              <a:t>Another way of establishing a preference for shorter jobs is to penalize jobs that have been running longer.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IE if we cannot focus on the time remaining to execute, let’s focus on the time spent in execution so far.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Scheduling is done on a preemptive (at time quantum) basis, and a dynamic priority mechanism is used.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When a process first enters the system, it is placed in RQ0 (refer to Figure 9.4).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After its first preemption, when it returns to the Ready state, it is placed in RQ1.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Each subsequent time that it is preempted, it is demoted to the next lower-priority queue.</a:t>
            </a:r>
          </a:p>
          <a:p>
            <a:pPr>
              <a:buFont typeface="Arial" pitchFamily="34" charset="0"/>
              <a:buChar char="•"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A short process will complete quickly, without migrating very far down the hierarchy of ready queues.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A longer process will gradually drift downward.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Thus, newer, shorter processes are favored over older, longer processes.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Within each queue, except the lowest-priority queue, a simple FCFS mechanism is used.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Once in the lowest-priority queue, a process cannot go lower, but is returned to this queue repeatedly until it completes execution.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Thus, this queue is treated in round-robin fashion.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B8BC04-08DB-47D0-BD78-1EE0E244603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NZ" dirty="0"/>
              <a:t>A number of variations of this scheme exist.</a:t>
            </a:r>
          </a:p>
          <a:p>
            <a:pPr>
              <a:defRPr/>
            </a:pPr>
            <a:endParaRPr lang="en-NZ" dirty="0"/>
          </a:p>
          <a:p>
            <a:pPr>
              <a:defRPr/>
            </a:pPr>
            <a:r>
              <a:rPr lang="en-NZ" dirty="0"/>
              <a:t>A simple version is to perform preemption in the same fashion as for round robin: at periodic intervals.</a:t>
            </a:r>
          </a:p>
          <a:p>
            <a:pPr>
              <a:defRPr/>
            </a:pPr>
            <a:endParaRPr lang="en-NZ" dirty="0"/>
          </a:p>
          <a:p>
            <a:pPr>
              <a:defRPr/>
            </a:pPr>
            <a:r>
              <a:rPr lang="en-NZ" dirty="0"/>
              <a:t>Our example shows this (Figure 9.5 and Table 9.5) for a quantum of one time unit. </a:t>
            </a:r>
          </a:p>
          <a:p>
            <a:pPr lvl="1">
              <a:defRPr/>
            </a:pPr>
            <a:r>
              <a:rPr lang="en-NZ" dirty="0"/>
              <a:t>Note that in this case, the behavior is similar to round robin with a time quantum of 1.</a:t>
            </a:r>
            <a:br>
              <a:rPr lang="en-NZ" dirty="0"/>
            </a:br>
            <a:endParaRPr lang="en-NZ" dirty="0"/>
          </a:p>
          <a:p>
            <a:pPr>
              <a:defRPr/>
            </a:pPr>
            <a:r>
              <a:rPr lang="en-NZ" dirty="0"/>
              <a:t>But the turnaround time of longer processes can stretch out alarmingly.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it is possible for starvation to occur if new jobs are entering the system frequently.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To compensate for this, we can vary the preemption times according to the queue: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A process scheduled from RQ0 is allowed to execute for one time unit and then is preempted;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a process scheduled from RQ1 is allowed to execute two time units, and so on. 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In general, a process scheduled from RQ</a:t>
            </a:r>
            <a:r>
              <a:rPr lang="en-NZ" i="1" dirty="0"/>
              <a:t>i</a:t>
            </a:r>
            <a:r>
              <a:rPr lang="en-NZ" dirty="0"/>
              <a:t> is allowed to execute 2</a:t>
            </a:r>
            <a:r>
              <a:rPr lang="en-NZ" i="1" dirty="0"/>
              <a:t>i</a:t>
            </a:r>
            <a:r>
              <a:rPr lang="en-NZ" dirty="0"/>
              <a:t> time units before preemption.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Even with the allowance for greater time allocation at lower priority, a longer process may still suffer starvation.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A possible remedy is to promote a process to a higher-priority queue after it spends a certain amount of time waiting for service in its current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697D6-41DE-4ECA-8F97-1D4D14615CA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From the user’s point of view, the concern is not how a particular process performs but rather how his or her set of processes, which constitute a single application, performs.</a:t>
            </a:r>
          </a:p>
          <a:p>
            <a:endParaRPr lang="en-NZ"/>
          </a:p>
          <a:p>
            <a:r>
              <a:rPr lang="en-NZ"/>
              <a:t>It would be attractive to make scheduling decisions on the basis of these process sets.</a:t>
            </a:r>
          </a:p>
          <a:p>
            <a:pPr lvl="1">
              <a:buFontTx/>
              <a:buChar char="•"/>
            </a:pPr>
            <a:r>
              <a:rPr lang="en-NZ"/>
              <a:t> This approach is generally known as fair-share scheduling. </a:t>
            </a:r>
          </a:p>
          <a:p>
            <a:pPr lvl="1">
              <a:buFontTx/>
              <a:buChar char="•"/>
            </a:pPr>
            <a:r>
              <a:rPr lang="en-NZ"/>
              <a:t> The concept can be extended to groups of users, even if each user is represented by a single process. </a:t>
            </a:r>
          </a:p>
          <a:p>
            <a:pPr lvl="1">
              <a:buFontTx/>
              <a:buChar char="•"/>
            </a:pP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E29608-0A57-463A-9C6F-F520859FFAA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NZ" dirty="0"/>
              <a:t>This figure is an example in which process A is in one group and process B and process C are in a second group,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with each group having a weighting of 0.5.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Assume that all processes are processor bound and are usually ready to run.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All processes have a base priority of 60. 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Processor utilization is measured as follows: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The processor is interrupted 60 times per second;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during each interrupt, the processor usage field of the currently running process is incremented, as is the corresponding group processor field.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Once per second, priorities are recalculated.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/>
          </a:p>
          <a:p>
            <a:pPr>
              <a:defRPr/>
            </a:pPr>
            <a:r>
              <a:rPr lang="en-NZ" dirty="0"/>
              <a:t>In the figure, process A is scheduled first.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At the end of one second, it is pre-empted.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Processes B and C now have the higher priority, and process B is scheduled.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At the end of the second time unit, process A has the highest priority. </a:t>
            </a:r>
          </a:p>
          <a:p>
            <a:pPr>
              <a:buFont typeface="Arial" pitchFamily="34" charset="0"/>
              <a:buNone/>
              <a:defRPr/>
            </a:pPr>
            <a:endParaRPr lang="en-NZ" dirty="0"/>
          </a:p>
          <a:p>
            <a:pPr>
              <a:buFont typeface="Arial" pitchFamily="34" charset="0"/>
              <a:buNone/>
              <a:defRPr/>
            </a:pPr>
            <a:r>
              <a:rPr lang="en-NZ" dirty="0"/>
              <a:t>Note that the pattern repeats: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the kernel schedules the processes in order:A, B,A, C,A, B, and so on.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Thus, 50% of the processor is allocated to process A, which constitutes one group, and 50% to processes B and C, which constitute another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596DA9-A557-4E8C-B630-BDBAD0BEA9E4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Memory management is a complex interrelationship between processor hardware and operating system software.</a:t>
            </a:r>
          </a:p>
          <a:p>
            <a:endParaRPr lang="en-NZ"/>
          </a:p>
          <a:p>
            <a:r>
              <a:rPr lang="en-NZ"/>
              <a:t>We focus first on the hardware aspect of virtual memory, looking at the use of paging, segmentation, and combined paging and segmentation.</a:t>
            </a:r>
          </a:p>
          <a:p>
            <a:endParaRPr lang="en-NZ"/>
          </a:p>
          <a:p>
            <a:r>
              <a:rPr lang="en-NZ"/>
              <a:t>Then we look at the issues involved in the design of a virtual memory facility in operating systems.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10E5D-1D21-40AE-ADBA-FB67D677CD68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/>
              <a:t>The traditional UNIX scheduler employs multilevel feedback using round robin within each of the priority queues.</a:t>
            </a:r>
          </a:p>
          <a:p>
            <a:endParaRPr lang="en-NZ" dirty="0"/>
          </a:p>
          <a:p>
            <a:r>
              <a:rPr lang="en-NZ" dirty="0"/>
              <a:t>The system makes use of 1-second preemption.</a:t>
            </a:r>
          </a:p>
          <a:p>
            <a:pPr lvl="1">
              <a:buFontTx/>
              <a:buChar char="•"/>
            </a:pPr>
            <a:r>
              <a:rPr lang="en-NZ" dirty="0"/>
              <a:t> </a:t>
            </a:r>
            <a:r>
              <a:rPr lang="en-NZ" dirty="0" err="1"/>
              <a:t>ie</a:t>
            </a:r>
            <a:r>
              <a:rPr lang="en-NZ" dirty="0"/>
              <a:t> if a running process does not block or complete within 1 second, it is </a:t>
            </a:r>
            <a:r>
              <a:rPr lang="en-NZ" dirty="0" err="1"/>
              <a:t>preempted</a:t>
            </a:r>
            <a:r>
              <a:rPr lang="en-NZ" dirty="0"/>
              <a:t>. </a:t>
            </a:r>
          </a:p>
          <a:p>
            <a:endParaRPr lang="en-NZ" dirty="0"/>
          </a:p>
          <a:p>
            <a:r>
              <a:rPr lang="en-NZ" dirty="0"/>
              <a:t>Priority is based on process type and execution history.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DC316-1432-4CD5-8743-10158A4F12D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An operating system must allocate computer resources among the potentially competing requirements of multiple processes. </a:t>
            </a:r>
          </a:p>
          <a:p>
            <a:endParaRPr lang="en-NZ"/>
          </a:p>
          <a:p>
            <a:r>
              <a:rPr lang="en-NZ"/>
              <a:t>In the case of the processor, the resource to be allocated is execution time on the processor and the</a:t>
            </a:r>
          </a:p>
          <a:p>
            <a:r>
              <a:rPr lang="en-NZ"/>
              <a:t>means of allocation is scheduling.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488E25-491E-423B-83BE-A83C2DD6F8F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This figure shows an example of process scheduling </a:t>
            </a:r>
          </a:p>
          <a:p>
            <a:endParaRPr lang="en-NZ"/>
          </a:p>
          <a:p>
            <a:r>
              <a:rPr lang="en-NZ"/>
              <a:t>Processes A, B, and C are created at the same time with base priorities of 60 (ignoring the nice value). </a:t>
            </a:r>
          </a:p>
          <a:p>
            <a:endParaRPr lang="en-NZ"/>
          </a:p>
          <a:p>
            <a:r>
              <a:rPr lang="en-NZ"/>
              <a:t>The clock interrupts the system 60 times per second and increments a counter for the running process. </a:t>
            </a:r>
          </a:p>
          <a:p>
            <a:endParaRPr lang="en-NZ"/>
          </a:p>
          <a:p>
            <a:r>
              <a:rPr lang="en-NZ"/>
              <a:t>The example assumes that none of the processes block themselves and that no other processes are ready to run.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2F80BE-4D31-4433-B279-3AD20107716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The scheduling function must be designed to satisfy a number of objectives, including fairness, lack of starvation of any particular process, efficient use of processor time, and low overhead.</a:t>
            </a:r>
          </a:p>
          <a:p>
            <a:endParaRPr lang="en-NZ"/>
          </a:p>
          <a:p>
            <a:r>
              <a:rPr lang="en-NZ"/>
              <a:t>In addition, the scheduling function may need to take into account different levels of priority or real-time deadlines for the start or completion of certain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D93573-B589-49C0-8954-DEDE842625E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Figure 3.9b</a:t>
            </a:r>
          </a:p>
          <a:p>
            <a:r>
              <a:rPr lang="en-US"/>
              <a:t>Two suspend states allow all processes which are not actually running to be swapped.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NZ"/>
              <a:t> </a:t>
            </a:r>
            <a:r>
              <a:rPr lang="en-NZ" b="1"/>
              <a:t>Ready: </a:t>
            </a:r>
            <a:r>
              <a:rPr lang="en-NZ"/>
              <a:t>The process is in main memory and available for execution.</a:t>
            </a:r>
          </a:p>
          <a:p>
            <a:r>
              <a:rPr lang="en-NZ"/>
              <a:t>• </a:t>
            </a:r>
            <a:r>
              <a:rPr lang="en-NZ" b="1"/>
              <a:t>Blocked:</a:t>
            </a:r>
            <a:r>
              <a:rPr lang="en-NZ"/>
              <a:t> The process is in main memory and awaiting an event.</a:t>
            </a:r>
          </a:p>
          <a:p>
            <a:r>
              <a:rPr lang="en-NZ"/>
              <a:t>• </a:t>
            </a:r>
            <a:r>
              <a:rPr lang="en-NZ" b="1"/>
              <a:t>Blocked/Suspend: </a:t>
            </a:r>
            <a:r>
              <a:rPr lang="en-NZ"/>
              <a:t>The process is in secondary memory and awaiting an event.</a:t>
            </a:r>
          </a:p>
          <a:p>
            <a:r>
              <a:rPr lang="en-NZ"/>
              <a:t>• </a:t>
            </a:r>
            <a:r>
              <a:rPr lang="en-NZ" b="1"/>
              <a:t>Ready/Suspend: </a:t>
            </a:r>
            <a:r>
              <a:rPr lang="en-NZ"/>
              <a:t>The process is in secondary memory but is available for execution as soon as it is loaded into main memory.</a:t>
            </a:r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2CB496-E7B8-48F6-97C0-1BEF51B9AC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This figure reorganizes the state transition diagram to suggest the nesting of scheduling functions.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16DEC1-70A7-4A31-92B3-311E5656EE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This figure shows that scheduling affects the performance of the system because it determines which processes will wait and which will progress.</a:t>
            </a:r>
          </a:p>
          <a:p>
            <a:endParaRPr lang="en-NZ"/>
          </a:p>
          <a:p>
            <a:r>
              <a:rPr lang="en-NZ"/>
              <a:t>The figure shows the queues involved in the state transitions of a process.</a:t>
            </a:r>
          </a:p>
          <a:p>
            <a:pPr lvl="1">
              <a:buFontTx/>
              <a:buChar char="•"/>
            </a:pPr>
            <a:r>
              <a:rPr lang="en-NZ"/>
              <a:t> For simplicity, new processes are shown going directly to the Ready state, whereas the earlier figures (9.1 and 9.2) show the option of either the Ready state or the Ready/Suspend state.</a:t>
            </a:r>
          </a:p>
          <a:p>
            <a:endParaRPr lang="en-NZ"/>
          </a:p>
          <a:p>
            <a:r>
              <a:rPr lang="en-NZ"/>
              <a:t>Fundamentally, scheduling is a matter of managing queues to minimize queuing delay and to optimize performance in a queuing environment.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64DD69-AABD-4A00-BFE0-6512DE37298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Memory management is a complex interrelationship between processor hardware and operating system software.</a:t>
            </a:r>
          </a:p>
          <a:p>
            <a:endParaRPr lang="en-NZ"/>
          </a:p>
          <a:p>
            <a:r>
              <a:rPr lang="en-NZ"/>
              <a:t>We focus first on the hardware aspect of virtual memory, looking at the use of paging, segmentation, and combined paging and segmentation.</a:t>
            </a:r>
          </a:p>
          <a:p>
            <a:endParaRPr lang="en-NZ"/>
          </a:p>
          <a:p>
            <a:r>
              <a:rPr lang="en-NZ"/>
              <a:t>Then we look at the issues involved in the design of a virtual memory facility in operating systems.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10E5D-1D21-40AE-ADBA-FB67D677CD6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The main objective of short-term scheduling is to allocate processor time in such a way as to optimize one or more aspects of system behavior.</a:t>
            </a:r>
          </a:p>
          <a:p>
            <a:endParaRPr lang="en-NZ"/>
          </a:p>
          <a:p>
            <a:r>
              <a:rPr lang="en-NZ"/>
              <a:t>Generally, a set of criteria is established against which various scheduling policies may be evaluated.</a:t>
            </a:r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75829E-2B5F-477A-8EB3-A5151A4A451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DC78-6E36-4D2D-84C0-2CE99EEE2D06}" type="datetime1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0A47-B072-44F9-B2EC-A1561457A48A}" type="datetime1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F850-B864-4212-AA3B-D27FBCB5DCCB}" type="datetime1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7706-9C11-4977-ABD8-F4EFB327227C}" type="datetime1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8087-169D-40CB-BA40-966A7FB03101}" type="datetime1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F1E7-77FB-422A-B41B-88386939D291}" type="datetime1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B4A1-7392-4F3F-AFE9-BC25199131D8}" type="datetime1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0D13-AAF9-4341-B741-99C3ADE0DC1E}" type="datetime1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9B8-98DE-4A4D-A7A4-36E5772D43FD}" type="datetime1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0F4D-B920-41D4-8B89-02F2DBDCB7D7}" type="datetime1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5D64-F1EA-406C-A106-AF1C9F12286E}" type="datetime1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E199-3344-49A5-9735-628EDEDFC058}" type="datetime1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4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610600" cy="3200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MCA</a:t>
            </a:r>
          </a:p>
          <a:p>
            <a:pPr eaLnBrk="1" hangingPunct="1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SEMESTER- III</a:t>
            </a:r>
          </a:p>
          <a:p>
            <a:pPr eaLnBrk="1" hangingPunct="1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</a:rPr>
              <a:t>OPERATING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sp>
        <p:nvSpPr>
          <p:cNvPr id="2052" name="Subtitle 4"/>
          <p:cNvSpPr txBox="1">
            <a:spLocks/>
          </p:cNvSpPr>
          <p:nvPr/>
        </p:nvSpPr>
        <p:spPr bwMode="auto">
          <a:xfrm>
            <a:off x="152400" y="3429000"/>
            <a:ext cx="8686800" cy="320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itchFamily="34" charset="0"/>
              <a:buNone/>
            </a:pPr>
            <a:endParaRPr 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1981200"/>
            <a:ext cx="358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UNIT </a:t>
            </a:r>
            <a:r>
              <a:rPr lang="en-US" sz="2400" b="1">
                <a:solidFill>
                  <a:schemeClr val="bg1"/>
                </a:solidFill>
                <a:latin typeface="Arial Rounded MT Bold" pitchFamily="34" charset="0"/>
              </a:rPr>
              <a:t>- 4</a:t>
            </a:r>
            <a:endParaRPr lang="en-US" sz="24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581400"/>
            <a:ext cx="5943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Ch.9</a:t>
            </a:r>
          </a:p>
          <a:p>
            <a:pPr algn="ctr"/>
            <a:r>
              <a:rPr lang="en-US" sz="32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Uniprocessor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Scheduling</a:t>
            </a:r>
          </a:p>
          <a:p>
            <a:pPr algn="ctr"/>
            <a:endParaRPr 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Represented By:</a:t>
            </a:r>
            <a:endParaRPr 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Riddhi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Joshi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533400"/>
            <a:ext cx="5943600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This figure shows that scheduling affects the  </a:t>
            </a:r>
          </a:p>
          <a:p>
            <a:r>
              <a:rPr lang="en-NZ" sz="2000" dirty="0">
                <a:latin typeface="Calibri" pitchFamily="34" charset="0"/>
              </a:rPr>
              <a:t>   performance of the system because it determines </a:t>
            </a:r>
          </a:p>
          <a:p>
            <a:r>
              <a:rPr lang="en-NZ" sz="2000" dirty="0">
                <a:latin typeface="Calibri" pitchFamily="34" charset="0"/>
              </a:rPr>
              <a:t>   which processes will wait and which will progress.</a:t>
            </a:r>
          </a:p>
          <a:p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The figure shows the queues involved in the state </a:t>
            </a:r>
          </a:p>
          <a:p>
            <a:r>
              <a:rPr lang="en-NZ" sz="2000" dirty="0">
                <a:latin typeface="Calibri" pitchFamily="34" charset="0"/>
              </a:rPr>
              <a:t>   transitions of a process.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For simplicity, new processes are shown going directly </a:t>
            </a:r>
          </a:p>
          <a:p>
            <a:r>
              <a:rPr lang="en-NZ" sz="2000" dirty="0">
                <a:latin typeface="Calibri" pitchFamily="34" charset="0"/>
              </a:rPr>
              <a:t>   to the Ready state, whereas the earlier figures (9.1 </a:t>
            </a:r>
          </a:p>
          <a:p>
            <a:r>
              <a:rPr lang="en-NZ" sz="2000" dirty="0">
                <a:latin typeface="Calibri" pitchFamily="34" charset="0"/>
              </a:rPr>
              <a:t>   and 9.2) show the option of either the Ready state or </a:t>
            </a:r>
          </a:p>
          <a:p>
            <a:r>
              <a:rPr lang="en-NZ" sz="2000" dirty="0">
                <a:latin typeface="Calibri" pitchFamily="34" charset="0"/>
              </a:rPr>
              <a:t>   the Ready/Suspend state.</a:t>
            </a:r>
          </a:p>
          <a:p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Fundamentally, scheduling is a matter of managing </a:t>
            </a:r>
          </a:p>
          <a:p>
            <a:r>
              <a:rPr lang="en-NZ" sz="2000" dirty="0">
                <a:latin typeface="Calibri" pitchFamily="34" charset="0"/>
              </a:rPr>
              <a:t>   queues to minimize queuing delay and to optimize </a:t>
            </a:r>
          </a:p>
          <a:p>
            <a:r>
              <a:rPr lang="en-NZ" sz="2000" dirty="0">
                <a:latin typeface="Calibri" pitchFamily="34" charset="0"/>
              </a:rPr>
              <a:t>   performance in a queuing environment.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atin typeface="Calibri" pitchFamily="34" charset="0"/>
              </a:rPr>
              <a:t>Queuing Diagram For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E:\Marketing PPT updated\gp image\stick_figure_look_point_on_cliff_anim_md_wm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25908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6553200" cy="6400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NZ" sz="2000" dirty="0">
                <a:latin typeface="Calibri" pitchFamily="34" charset="0"/>
              </a:rPr>
              <a:t>The long-term scheduler determines which programs are admitted to the system for processing.  Thus, it controls the degree of multiprogramming. </a:t>
            </a:r>
          </a:p>
          <a:p>
            <a:pPr>
              <a:defRPr/>
            </a:pPr>
            <a:endParaRPr lang="en-NZ" sz="2000" dirty="0">
              <a:latin typeface="Calibri" pitchFamily="34" charset="0"/>
            </a:endParaRPr>
          </a:p>
          <a:p>
            <a:pPr>
              <a:defRPr/>
            </a:pPr>
            <a:r>
              <a:rPr lang="en-NZ" sz="2000" dirty="0">
                <a:latin typeface="Calibri" pitchFamily="34" charset="0"/>
              </a:rPr>
              <a:t>Once admitted, a </a:t>
            </a:r>
            <a:r>
              <a:rPr lang="en-NZ" sz="2000" b="1" dirty="0">
                <a:latin typeface="Calibri" pitchFamily="34" charset="0"/>
              </a:rPr>
              <a:t>job </a:t>
            </a:r>
            <a:r>
              <a:rPr lang="en-NZ" sz="2000" dirty="0">
                <a:latin typeface="Calibri" pitchFamily="34" charset="0"/>
              </a:rPr>
              <a:t>or user program becomes a process and is added to the queue for the short-term scheduler. </a:t>
            </a:r>
            <a:r>
              <a:rPr lang="en-NZ" sz="2000" b="1" dirty="0">
                <a:latin typeface="Calibri" pitchFamily="34" charset="0"/>
              </a:rPr>
              <a:t>OR</a:t>
            </a:r>
          </a:p>
          <a:p>
            <a:pPr>
              <a:defRPr/>
            </a:pPr>
            <a:endParaRPr lang="en-NZ" sz="2000" b="1" dirty="0">
              <a:latin typeface="Calibri" pitchFamily="34" charset="0"/>
            </a:endParaRPr>
          </a:p>
          <a:p>
            <a:pPr>
              <a:defRPr/>
            </a:pPr>
            <a:r>
              <a:rPr lang="en-NZ" sz="2000" dirty="0">
                <a:latin typeface="Calibri" pitchFamily="34" charset="0"/>
              </a:rPr>
              <a:t>A newly created process begins in a swapped-out condition, in which case it is added to a queue for the medium-term scheduler. </a:t>
            </a:r>
          </a:p>
          <a:p>
            <a:pPr>
              <a:buNone/>
              <a:defRPr/>
            </a:pPr>
            <a:r>
              <a:rPr lang="en-NZ" sz="2000" dirty="0">
                <a:latin typeface="Calibri" pitchFamily="34" charset="0"/>
              </a:rPr>
              <a:t> </a:t>
            </a:r>
          </a:p>
          <a:p>
            <a:pPr>
              <a:defRPr/>
            </a:pPr>
            <a:r>
              <a:rPr lang="en-NZ" sz="2000" dirty="0">
                <a:latin typeface="Calibri" pitchFamily="34" charset="0"/>
              </a:rPr>
              <a:t>The criteria used may include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 priority,  expected execution time, and   I/O requirements. </a:t>
            </a:r>
          </a:p>
          <a:p>
            <a:pPr lvl="1">
              <a:buNone/>
              <a:defRPr/>
            </a:pPr>
            <a:endParaRPr lang="en-NZ" sz="2000" dirty="0">
              <a:latin typeface="Calibri" pitchFamily="34" charset="0"/>
            </a:endParaRPr>
          </a:p>
          <a:p>
            <a:pPr>
              <a:defRPr/>
            </a:pPr>
            <a:r>
              <a:rPr lang="en-NZ" sz="2000" dirty="0">
                <a:latin typeface="Calibri" pitchFamily="34" charset="0"/>
              </a:rPr>
              <a:t>The decision as to when to create a new process is generally driven by the desired degree of multiprogramming.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atin typeface="Calibri" pitchFamily="34" charset="0"/>
              </a:rPr>
              <a:t>Long-Term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 descr="E:\Marketing PPT updated\gp image\figure_juggling_balls_md_wm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133600"/>
            <a:ext cx="2095500" cy="209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6248400" cy="556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The medium-term scheduler is executed somewhat more frequently.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Medium-term scheduling is part of the swapping function. 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Typically, the swapping-in decision is based on the need to manage the degree of multiprogramming.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 On a system that does not use virtual memory, memory management is also an issue.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Thus, the swapping-in decision will consider the memory requirements of the swapped-out processes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atin typeface="Calibri" pitchFamily="34" charset="0"/>
              </a:rPr>
              <a:t>Medium-Term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 descr="E:\Marketing PPT updated\gp image\leader_at_the_helm_anim_md_wm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1600200"/>
            <a:ext cx="2095500" cy="209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464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dirty="0">
                <a:latin typeface="Calibri" pitchFamily="34" charset="0"/>
              </a:rPr>
              <a:t>Also known as the dispatcher, executes most frequently and makes the fine-grained decision of which process to execute next.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The short-term scheduler is invoked whenever an event occurs that may lead to the blocking of the current process or that may provide an opportunity to preempt a currently running process in favour of another. 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Examples of such events include</a:t>
            </a:r>
          </a:p>
          <a:p>
            <a:pPr lvl="1"/>
            <a:r>
              <a:rPr lang="en-NZ" sz="2000" dirty="0">
                <a:latin typeface="Calibri" pitchFamily="34" charset="0"/>
              </a:rPr>
              <a:t>Clock interrupts</a:t>
            </a:r>
          </a:p>
          <a:p>
            <a:pPr lvl="1"/>
            <a:r>
              <a:rPr lang="en-NZ" sz="2000" dirty="0">
                <a:latin typeface="Calibri" pitchFamily="34" charset="0"/>
              </a:rPr>
              <a:t>I/O interrupts</a:t>
            </a:r>
          </a:p>
          <a:p>
            <a:pPr lvl="1"/>
            <a:r>
              <a:rPr lang="en-NZ" sz="2000" dirty="0">
                <a:latin typeface="Calibri" pitchFamily="34" charset="0"/>
              </a:rPr>
              <a:t>Operating system calls</a:t>
            </a:r>
          </a:p>
          <a:p>
            <a:pPr lvl="1"/>
            <a:r>
              <a:rPr lang="en-NZ" sz="2000" dirty="0">
                <a:latin typeface="Calibri" pitchFamily="34" charset="0"/>
              </a:rPr>
              <a:t>Signals (e.g., semaphores)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</a:rPr>
              <a:t>Short-Term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5562600"/>
            <a:ext cx="8229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Question Based On This Topic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6019800"/>
            <a:ext cx="7543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Q-1 :- Briefly describe the three types of processor scheduling.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7"/>
            <a:ext cx="5029200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NZ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Processor Scheduling</a:t>
            </a:r>
          </a:p>
          <a:p>
            <a:pPr>
              <a:defRPr/>
            </a:pPr>
            <a:endParaRPr lang="en-NZ" sz="3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NZ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Algorithms</a:t>
            </a:r>
          </a:p>
          <a:p>
            <a:pPr>
              <a:defRPr/>
            </a:pPr>
            <a:endParaRPr lang="en-NZ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NZ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Traditional UNIX Scheduling</a:t>
            </a:r>
          </a:p>
          <a:p>
            <a:pPr>
              <a:defRPr/>
            </a:pPr>
            <a:endParaRPr lang="en-NZ" sz="30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institute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81000" y="3124200"/>
            <a:ext cx="381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Marketing PPT updated\images\images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524000"/>
            <a:ext cx="2667000" cy="3657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Aim of Short Term Scheduling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886200" y="762000"/>
            <a:ext cx="4953000" cy="556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en-NZ" sz="2500" dirty="0">
              <a:latin typeface="Calibri" pitchFamily="34" charset="0"/>
            </a:endParaRPr>
          </a:p>
          <a:p>
            <a:r>
              <a:rPr lang="en-NZ" sz="2500" dirty="0">
                <a:latin typeface="Calibri" pitchFamily="34" charset="0"/>
              </a:rPr>
              <a:t>Main objective is to allocate processor time to optimize certain aspects of system behaviour. </a:t>
            </a:r>
          </a:p>
          <a:p>
            <a:endParaRPr lang="en-NZ" sz="2500" dirty="0">
              <a:latin typeface="Calibri" pitchFamily="34" charset="0"/>
            </a:endParaRPr>
          </a:p>
          <a:p>
            <a:endParaRPr lang="en-NZ" sz="2500" dirty="0">
              <a:latin typeface="Calibri" pitchFamily="34" charset="0"/>
            </a:endParaRPr>
          </a:p>
          <a:p>
            <a:r>
              <a:rPr lang="en-NZ" sz="2500" dirty="0">
                <a:latin typeface="Calibri" pitchFamily="34" charset="0"/>
              </a:rPr>
              <a:t>A set of criteria is needed to evaluate the scheduling policy.</a:t>
            </a:r>
          </a:p>
          <a:p>
            <a:endParaRPr lang="en-NZ" sz="25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170" name="Picture 2" descr="E:\Marketing PPT updated\gp image\stick_figures_lift_arrow_md_wm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66800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Short-Term Scheduling Criteria: User vs.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92289"/>
            <a:ext cx="6934200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The commonly used criteria can be categorized along two dimensions.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We can make a distinction between </a:t>
            </a:r>
            <a:r>
              <a:rPr lang="en-NZ" sz="2000" b="1" dirty="0">
                <a:latin typeface="Calibri" pitchFamily="34" charset="0"/>
              </a:rPr>
              <a:t>user-oriented</a:t>
            </a:r>
            <a:r>
              <a:rPr lang="en-NZ" sz="2000" dirty="0">
                <a:latin typeface="Calibri" pitchFamily="34" charset="0"/>
              </a:rPr>
              <a:t> and </a:t>
            </a:r>
            <a:r>
              <a:rPr lang="en-NZ" sz="2000" b="1" dirty="0">
                <a:latin typeface="Calibri" pitchFamily="34" charset="0"/>
              </a:rPr>
              <a:t>system-oriented criteria</a:t>
            </a:r>
            <a:r>
              <a:rPr lang="en-NZ" sz="2000" dirty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  <a:defRPr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NZ" sz="2000" b="1" dirty="0">
                <a:latin typeface="Calibri" pitchFamily="34" charset="0"/>
              </a:rPr>
              <a:t> User oriented criteria</a:t>
            </a:r>
            <a:r>
              <a:rPr lang="en-NZ" sz="2000" dirty="0">
                <a:latin typeface="Calibri" pitchFamily="34" charset="0"/>
              </a:rPr>
              <a:t> relate to the behaviour of the system as perceived by the individual user or process.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 E.g. response time in an interactive system which is the elapsed time between the submission of a request until the response begins to appear as output.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 We would like a scheduling policy that provides “good” service to various users. 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NZ" sz="2000" b="1" dirty="0">
                <a:latin typeface="Calibri" pitchFamily="34" charset="0"/>
              </a:rPr>
              <a:t>System oriented criteria</a:t>
            </a:r>
            <a:r>
              <a:rPr lang="en-NZ" sz="2000" dirty="0">
                <a:latin typeface="Calibri" pitchFamily="34" charset="0"/>
              </a:rPr>
              <a:t> is the focused on effective and efficient utilization of the processor.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 An example is throughput, i.e. the rate at which processes are completed. Thus, throughput is of concern to a system administrator but not to the user population.</a:t>
            </a:r>
          </a:p>
        </p:txBody>
      </p:sp>
      <p:pic>
        <p:nvPicPr>
          <p:cNvPr id="8194" name="Picture 2" descr="E:\Marketing PPT updated\gp image\reading_a_book_PA_sm_wm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1524000"/>
            <a:ext cx="160020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57912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dirty="0">
                <a:latin typeface="Calibri" pitchFamily="34" charset="0"/>
              </a:rPr>
              <a:t>Another dimension along which criteria can be classified is those that are performance related and those that are not directly performance related. 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Performance-related criteria are quantitative and generally can be readily measured.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e.g. include response time and throughput.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Criteria that are not performance related are either qualitative in nature or do not lend themselves readily to measurement and analysis.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e.g. predictability. We would like for the service provided to users to exhibit the same characteristics over time, independent of other work being performed by the system. </a:t>
            </a:r>
          </a:p>
          <a:p>
            <a:pPr lvl="1">
              <a:buFontTx/>
              <a:buChar char="•"/>
            </a:pP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Short-Term Scheduling Criteria: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218" name="Picture 2" descr="E:\Marketing PPT updated\gp image\stick_figure_tighten_bolt_wrench_md_wm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095500"/>
            <a:ext cx="2095500" cy="209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Interdependent Scheduling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9144000" cy="601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Interdependent Scheduling Criteria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916662"/>
            <a:ext cx="6705600" cy="4493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200" dirty="0">
                <a:latin typeface="Calibri" pitchFamily="34" charset="0"/>
              </a:rPr>
              <a:t>This table summarizes key scheduling criteria.</a:t>
            </a:r>
          </a:p>
          <a:p>
            <a:pPr>
              <a:buFont typeface="Arial" pitchFamily="34" charset="0"/>
              <a:buChar char="•"/>
            </a:pPr>
            <a:endParaRPr lang="en-NZ" sz="22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200" dirty="0">
                <a:latin typeface="Calibri" pitchFamily="34" charset="0"/>
              </a:rPr>
              <a:t>These are interdependent, and it is impossible to optimize all of them simultaneously. </a:t>
            </a:r>
          </a:p>
          <a:p>
            <a:pPr lvl="1">
              <a:buFontTx/>
              <a:buChar char="•"/>
            </a:pPr>
            <a:r>
              <a:rPr lang="en-NZ" sz="2200" dirty="0">
                <a:latin typeface="Calibri" pitchFamily="34" charset="0"/>
              </a:rPr>
              <a:t> Thus, the design of a scheduling policy involves compromising among competing requirements; </a:t>
            </a:r>
          </a:p>
          <a:p>
            <a:pPr lvl="1">
              <a:buFontTx/>
              <a:buChar char="•"/>
            </a:pPr>
            <a:r>
              <a:rPr lang="en-NZ" sz="2200" dirty="0">
                <a:latin typeface="Calibri" pitchFamily="34" charset="0"/>
              </a:rPr>
              <a:t> The relative weights given the various requirements will depend on the nature and intended use of the system.</a:t>
            </a:r>
          </a:p>
          <a:p>
            <a:pPr>
              <a:buFont typeface="Arial" pitchFamily="34" charset="0"/>
              <a:buChar char="•"/>
            </a:pPr>
            <a:endParaRPr lang="en-NZ" sz="22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200" dirty="0">
                <a:latin typeface="Calibri" pitchFamily="34" charset="0"/>
              </a:rPr>
              <a:t>In most interactive operating systems, whether single user or time shared, adequate response time is the critical requirement. 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pic>
        <p:nvPicPr>
          <p:cNvPr id="10242" name="Picture 2" descr="E:\Marketing PPT updated\gp image\question_mark_serious_thinker_sm_wm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676400"/>
            <a:ext cx="160020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7"/>
            <a:ext cx="5029200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NZ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Processor Scheduling</a:t>
            </a:r>
          </a:p>
          <a:p>
            <a:pPr>
              <a:defRPr/>
            </a:pPr>
            <a:endParaRPr lang="en-NZ" sz="3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NZ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Algorithms</a:t>
            </a:r>
          </a:p>
          <a:p>
            <a:pPr>
              <a:defRPr/>
            </a:pPr>
            <a:endParaRPr lang="en-NZ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NZ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Traditional UNIX Scheduling</a:t>
            </a:r>
          </a:p>
          <a:p>
            <a:pPr>
              <a:defRPr/>
            </a:pPr>
            <a:endParaRPr lang="en-NZ" sz="30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institute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81000" y="1524000"/>
            <a:ext cx="381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Marketing PPT updated\images\images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524000"/>
            <a:ext cx="2667000" cy="3657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b="1" dirty="0">
                <a:latin typeface="Calibri" pitchFamily="34" charset="0"/>
              </a:rPr>
              <a:t>Interdependent Scheduling Criteria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Use Of Priorities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129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In many systems, each process is assigned a priority .</a:t>
            </a:r>
          </a:p>
          <a:p>
            <a:r>
              <a:rPr lang="en-US" sz="2000" dirty="0">
                <a:latin typeface="Calibri" pitchFamily="34" charset="0"/>
              </a:rPr>
              <a:t>Scheduler will always choose a process of higher priority over one of lower priority</a:t>
            </a:r>
          </a:p>
          <a:p>
            <a:r>
              <a:rPr lang="en-US" sz="2000" dirty="0">
                <a:latin typeface="Calibri" pitchFamily="34" charset="0"/>
              </a:rPr>
              <a:t>Have multiple ready queues to represent each level of priority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209800"/>
            <a:ext cx="9144000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>
                <a:latin typeface="Calibri" pitchFamily="34" charset="0"/>
              </a:rPr>
              <a:t>This figure illustrates the use of priorities. This figure is simplified and ignores the blocked and </a:t>
            </a:r>
          </a:p>
          <a:p>
            <a:r>
              <a:rPr lang="en-NZ" dirty="0">
                <a:latin typeface="Calibri" pitchFamily="34" charset="0"/>
              </a:rPr>
              <a:t>  suspend queues of fig3.8a (chapter 3)</a:t>
            </a:r>
          </a:p>
          <a:p>
            <a:pPr>
              <a:buFont typeface="Arial" pitchFamily="34" charset="0"/>
              <a:buChar char="•"/>
            </a:pPr>
            <a:r>
              <a:rPr lang="en-NZ" dirty="0">
                <a:latin typeface="Calibri" pitchFamily="34" charset="0"/>
              </a:rPr>
              <a:t> Instead of a single ready queue, we provide a set of queues, in descending order of priority:</a:t>
            </a:r>
          </a:p>
          <a:p>
            <a:pPr lvl="1">
              <a:buFontTx/>
              <a:buChar char="•"/>
            </a:pPr>
            <a:r>
              <a:rPr lang="en-NZ" dirty="0">
                <a:latin typeface="Calibri" pitchFamily="34" charset="0"/>
              </a:rPr>
              <a:t> RQ0, RQ1, . . . </a:t>
            </a:r>
            <a:r>
              <a:rPr lang="en-NZ" dirty="0" err="1">
                <a:latin typeface="Calibri" pitchFamily="34" charset="0"/>
              </a:rPr>
              <a:t>RQn</a:t>
            </a:r>
            <a:r>
              <a:rPr lang="en-NZ" dirty="0">
                <a:latin typeface="Calibri" pitchFamily="34" charset="0"/>
              </a:rPr>
              <a:t>, with priority[</a:t>
            </a:r>
            <a:r>
              <a:rPr lang="en-NZ" dirty="0" err="1">
                <a:latin typeface="Calibri" pitchFamily="34" charset="0"/>
              </a:rPr>
              <a:t>RQ</a:t>
            </a:r>
            <a:r>
              <a:rPr lang="en-NZ" i="1" dirty="0" err="1">
                <a:latin typeface="Calibri" pitchFamily="34" charset="0"/>
              </a:rPr>
              <a:t>i</a:t>
            </a:r>
            <a:r>
              <a:rPr lang="en-NZ" dirty="0">
                <a:latin typeface="Calibri" pitchFamily="34" charset="0"/>
              </a:rPr>
              <a:t>] &gt; priority[</a:t>
            </a:r>
            <a:r>
              <a:rPr lang="en-NZ" dirty="0" err="1">
                <a:latin typeface="Calibri" pitchFamily="34" charset="0"/>
              </a:rPr>
              <a:t>RQ</a:t>
            </a:r>
            <a:r>
              <a:rPr lang="en-NZ" i="1" dirty="0" err="1">
                <a:latin typeface="Calibri" pitchFamily="34" charset="0"/>
              </a:rPr>
              <a:t>j</a:t>
            </a:r>
            <a:r>
              <a:rPr lang="en-NZ" dirty="0">
                <a:latin typeface="Calibri" pitchFamily="34" charset="0"/>
              </a:rPr>
              <a:t>] for </a:t>
            </a:r>
            <a:r>
              <a:rPr lang="en-NZ" dirty="0" err="1">
                <a:latin typeface="Calibri" pitchFamily="34" charset="0"/>
              </a:rPr>
              <a:t>i</a:t>
            </a:r>
            <a:r>
              <a:rPr lang="en-NZ" dirty="0">
                <a:latin typeface="Calibri" pitchFamily="34" charset="0"/>
              </a:rPr>
              <a:t>&lt;j.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b="1" dirty="0">
                <a:latin typeface="Calibri" pitchFamily="34" charset="0"/>
              </a:rPr>
              <a:t> </a:t>
            </a:r>
            <a:r>
              <a:rPr lang="en-NZ" dirty="0">
                <a:latin typeface="Calibri" pitchFamily="34" charset="0"/>
              </a:rPr>
              <a:t>In UNIX and many other systems, larger priority values represent lower priority processes; </a:t>
            </a:r>
          </a:p>
          <a:p>
            <a:pPr lvl="1">
              <a:buFontTx/>
              <a:buChar char="•"/>
            </a:pPr>
            <a:r>
              <a:rPr lang="en-NZ" dirty="0">
                <a:latin typeface="Calibri" pitchFamily="34" charset="0"/>
              </a:rPr>
              <a:t> unless other-wise stated we follow that convention. </a:t>
            </a:r>
          </a:p>
          <a:p>
            <a:pPr lvl="1">
              <a:buFontTx/>
              <a:buChar char="•"/>
            </a:pPr>
            <a:r>
              <a:rPr lang="en-NZ" dirty="0">
                <a:latin typeface="Calibri" pitchFamily="34" charset="0"/>
              </a:rPr>
              <a:t> Some systems, such as Windows, use the opposite convention: a higher number means a higher priority.</a:t>
            </a:r>
          </a:p>
          <a:p>
            <a:pPr lvl="1">
              <a:buFontTx/>
              <a:buChar char="•"/>
            </a:pPr>
            <a:endParaRPr lang="en-NZ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dirty="0">
                <a:latin typeface="Calibri" pitchFamily="34" charset="0"/>
              </a:rPr>
              <a:t>When a scheduling selection is to be made, the scheduler will start at the highest-priority ready </a:t>
            </a:r>
          </a:p>
          <a:p>
            <a:r>
              <a:rPr lang="en-NZ" dirty="0">
                <a:latin typeface="Calibri" pitchFamily="34" charset="0"/>
              </a:rPr>
              <a:t>  queue (RQ0).</a:t>
            </a:r>
          </a:p>
          <a:p>
            <a:pPr lvl="1">
              <a:buFontTx/>
              <a:buChar char="•"/>
            </a:pPr>
            <a:r>
              <a:rPr lang="en-NZ" dirty="0">
                <a:latin typeface="Calibri" pitchFamily="34" charset="0"/>
              </a:rPr>
              <a:t> If there are one or more processes in the queue, a process is selected using some  </a:t>
            </a:r>
          </a:p>
          <a:p>
            <a:pPr lvl="1"/>
            <a:r>
              <a:rPr lang="en-NZ" dirty="0">
                <a:latin typeface="Calibri" pitchFamily="34" charset="0"/>
              </a:rPr>
              <a:t>    scheduling policy. </a:t>
            </a:r>
          </a:p>
          <a:p>
            <a:pPr lvl="1">
              <a:buFontTx/>
              <a:buChar char="•"/>
            </a:pPr>
            <a:r>
              <a:rPr lang="en-NZ" dirty="0">
                <a:latin typeface="Calibri" pitchFamily="34" charset="0"/>
              </a:rPr>
              <a:t> If RQ0 is empty, then RQ1 is examined, and so 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752600"/>
            <a:ext cx="8739398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Priority Queuing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Priority Queuing</a:t>
            </a:r>
          </a:p>
        </p:txBody>
      </p:sp>
      <p:pic>
        <p:nvPicPr>
          <p:cNvPr id="23555" name="Content Placeholder 3" descr="Fig09_04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685800"/>
            <a:ext cx="8305800" cy="5888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124200" y="1143000"/>
            <a:ext cx="5486400" cy="3810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300" b="1" dirty="0">
                <a:latin typeface="Calibri" pitchFamily="34" charset="0"/>
              </a:rPr>
              <a:t>Starvation:-</a:t>
            </a:r>
          </a:p>
          <a:p>
            <a:pPr lvl="1"/>
            <a:r>
              <a:rPr lang="en-US" sz="2300" dirty="0">
                <a:latin typeface="Calibri" pitchFamily="34" charset="0"/>
              </a:rPr>
              <a:t>Lower-priority may suffer starvation if there is a steady supply of high priority processes.</a:t>
            </a:r>
          </a:p>
          <a:p>
            <a:endParaRPr lang="en-US" sz="2300" dirty="0">
              <a:latin typeface="Calibri" pitchFamily="34" charset="0"/>
            </a:endParaRPr>
          </a:p>
          <a:p>
            <a:r>
              <a:rPr lang="en-US" sz="2300" dirty="0">
                <a:latin typeface="Calibri" pitchFamily="34" charset="0"/>
              </a:rPr>
              <a:t>Solution</a:t>
            </a:r>
          </a:p>
          <a:p>
            <a:pPr lvl="1"/>
            <a:r>
              <a:rPr lang="en-US" sz="2300" dirty="0">
                <a:latin typeface="Calibri" pitchFamily="34" charset="0"/>
              </a:rPr>
              <a:t>Allow a process to change its priority based on its age or execution history</a:t>
            </a:r>
          </a:p>
          <a:p>
            <a:endParaRPr lang="en-NZ" sz="23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229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Priority Queuing - Problem</a:t>
            </a:r>
          </a:p>
        </p:txBody>
      </p:sp>
      <p:pic>
        <p:nvPicPr>
          <p:cNvPr id="11266" name="Picture 2" descr="E:\Marketing PPT updated\gp image\stick_figure_search_clues_anim_sm_wm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371600"/>
            <a:ext cx="1828800" cy="2667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400" b="1" dirty="0">
                <a:latin typeface="Calibri" pitchFamily="34" charset="0"/>
              </a:rPr>
              <a:t>Alternative Scheduling Policies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0638" y="1714500"/>
            <a:ext cx="65627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3.33333E-6 -0.14445 " pathEditMode="relative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10600" cy="3505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b="1" dirty="0">
                <a:latin typeface="Calibri" pitchFamily="34" charset="0"/>
              </a:rPr>
              <a:t>Selection function </a:t>
            </a:r>
            <a:r>
              <a:rPr lang="en-NZ" sz="2000" dirty="0">
                <a:latin typeface="Calibri" pitchFamily="34" charset="0"/>
              </a:rPr>
              <a:t>determines which process, among ready processes, is selected next for execution.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May be based on priority, resource requirements, or the execution characteristics of the process. 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In the latter case, three quantities are significant:</a:t>
            </a:r>
          </a:p>
          <a:p>
            <a:pPr lvl="1">
              <a:buFontTx/>
              <a:buChar char="•"/>
            </a:pPr>
            <a:r>
              <a:rPr lang="en-NZ" sz="2000" b="1" i="1" dirty="0">
                <a:latin typeface="Calibri" pitchFamily="34" charset="0"/>
              </a:rPr>
              <a:t>w </a:t>
            </a:r>
            <a:r>
              <a:rPr lang="en-NZ" sz="2000" dirty="0">
                <a:latin typeface="Calibri" pitchFamily="34" charset="0"/>
              </a:rPr>
              <a:t>= time spent in system so far, waiting</a:t>
            </a:r>
          </a:p>
          <a:p>
            <a:pPr lvl="1">
              <a:buFontTx/>
              <a:buChar char="•"/>
            </a:pPr>
            <a:r>
              <a:rPr lang="en-NZ" sz="2000" b="1" i="1" dirty="0">
                <a:latin typeface="Calibri" pitchFamily="34" charset="0"/>
              </a:rPr>
              <a:t> e</a:t>
            </a:r>
            <a:r>
              <a:rPr lang="en-NZ" sz="2000" dirty="0">
                <a:latin typeface="Calibri" pitchFamily="34" charset="0"/>
              </a:rPr>
              <a:t> = time spent in execution so far</a:t>
            </a:r>
          </a:p>
          <a:p>
            <a:pPr lvl="1">
              <a:buFontTx/>
              <a:buChar char="•"/>
            </a:pPr>
            <a:r>
              <a:rPr lang="en-NZ" sz="2000" b="1" i="1" dirty="0">
                <a:latin typeface="Calibri" pitchFamily="34" charset="0"/>
              </a:rPr>
              <a:t> s</a:t>
            </a:r>
            <a:r>
              <a:rPr lang="en-NZ" sz="2000" dirty="0">
                <a:latin typeface="Calibri" pitchFamily="34" charset="0"/>
              </a:rPr>
              <a:t> = total service time required by the process, including </a:t>
            </a:r>
            <a:r>
              <a:rPr lang="en-NZ" sz="2000" i="1" dirty="0">
                <a:latin typeface="Calibri" pitchFamily="34" charset="0"/>
              </a:rPr>
              <a:t>e</a:t>
            </a:r>
            <a:r>
              <a:rPr lang="en-NZ" sz="2000" dirty="0">
                <a:latin typeface="Calibri" pitchFamily="34" charset="0"/>
              </a:rPr>
              <a:t>;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Selection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4389438"/>
            <a:ext cx="8229600" cy="4873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Decision Mode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5029200"/>
            <a:ext cx="8686800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Specifies the instants in time at which the selection function is exercised.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Two categories: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NZ" sz="2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Nonpreemptive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NZ" sz="2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Preemptive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Non preemptive vs. Preemptive</a:t>
            </a:r>
            <a:endParaRPr lang="en-NZ" sz="2400" b="1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610600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NZ" sz="2000" b="1" dirty="0">
                <a:latin typeface="Calibri" pitchFamily="34" charset="0"/>
              </a:rPr>
              <a:t>Non-</a:t>
            </a:r>
            <a:r>
              <a:rPr lang="en-NZ" sz="2000" b="1" dirty="0" err="1">
                <a:latin typeface="Calibri" pitchFamily="34" charset="0"/>
              </a:rPr>
              <a:t>preemptive</a:t>
            </a:r>
            <a:endParaRPr lang="en-NZ" sz="2000" b="1" dirty="0">
              <a:latin typeface="Calibri" pitchFamily="34" charset="0"/>
            </a:endParaRPr>
          </a:p>
          <a:p>
            <a:pPr>
              <a:defRPr/>
            </a:pPr>
            <a:r>
              <a:rPr lang="en-NZ" sz="2000" dirty="0">
                <a:latin typeface="Calibri" pitchFamily="34" charset="0"/>
              </a:rPr>
              <a:t>In this case, once a process is in the Running state, it continues to execute until </a:t>
            </a:r>
          </a:p>
          <a:p>
            <a:pPr marL="685800" lvl="1" indent="-228600">
              <a:buFontTx/>
              <a:buAutoNum type="alphaLcParenBoth"/>
              <a:defRPr/>
            </a:pPr>
            <a:r>
              <a:rPr lang="en-NZ" sz="2000" dirty="0">
                <a:latin typeface="Calibri" pitchFamily="34" charset="0"/>
              </a:rPr>
              <a:t>it terminates or </a:t>
            </a:r>
          </a:p>
          <a:p>
            <a:pPr marL="685800" lvl="1" indent="-228600">
              <a:buFontTx/>
              <a:buAutoNum type="alphaLcParenBoth"/>
              <a:defRPr/>
            </a:pPr>
            <a:r>
              <a:rPr lang="en-NZ" sz="2000" dirty="0">
                <a:latin typeface="Calibri" pitchFamily="34" charset="0"/>
              </a:rPr>
              <a:t>it blocks itself to wait for I/O or to request some operating system service.</a:t>
            </a:r>
          </a:p>
          <a:p>
            <a:pPr marL="228600" indent="-228600">
              <a:defRPr/>
            </a:pPr>
            <a:endParaRPr lang="en-NZ" sz="2000" dirty="0">
              <a:latin typeface="Calibri" pitchFamily="34" charset="0"/>
            </a:endParaRPr>
          </a:p>
          <a:p>
            <a:pPr marL="228600" indent="-228600">
              <a:defRPr/>
            </a:pPr>
            <a:r>
              <a:rPr lang="en-NZ" sz="2000" b="1" dirty="0">
                <a:latin typeface="Calibri" pitchFamily="34" charset="0"/>
              </a:rPr>
              <a:t>Pre-emptive:</a:t>
            </a:r>
          </a:p>
          <a:p>
            <a:pPr marL="228600" indent="-228600">
              <a:defRPr/>
            </a:pPr>
            <a:r>
              <a:rPr lang="en-NZ" sz="2000" dirty="0">
                <a:latin typeface="Calibri" pitchFamily="34" charset="0"/>
              </a:rPr>
              <a:t>The currently running process may be interrupted and moved to the Ready state by the operating system.</a:t>
            </a:r>
          </a:p>
          <a:p>
            <a:pPr marL="228600" indent="-228600">
              <a:defRPr/>
            </a:pPr>
            <a:endParaRPr lang="en-NZ" sz="2000" dirty="0">
              <a:latin typeface="Calibri" pitchFamily="34" charset="0"/>
            </a:endParaRPr>
          </a:p>
          <a:p>
            <a:pPr marL="228600" indent="-228600">
              <a:defRPr/>
            </a:pPr>
            <a:r>
              <a:rPr lang="en-NZ" sz="2000" dirty="0">
                <a:latin typeface="Calibri" pitchFamily="34" charset="0"/>
              </a:rPr>
              <a:t>The decision to preempt may be performed 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when a new process arrives; 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when an interrupt occurs that places a blocked process in the Ready state; </a:t>
            </a:r>
          </a:p>
          <a:p>
            <a:pPr marL="685800" lvl="1" indent="-228600">
              <a:buFont typeface="Arial" pitchFamily="34" charset="0"/>
              <a:buChar char="•"/>
              <a:defRPr/>
            </a:pPr>
            <a:r>
              <a:rPr lang="en-NZ" sz="2000" dirty="0">
                <a:latin typeface="Calibri" pitchFamily="34" charset="0"/>
              </a:rPr>
              <a:t>or periodically, based on a clock interrupt.</a:t>
            </a:r>
            <a:endParaRPr lang="en-US" sz="2000" dirty="0">
              <a:latin typeface="Calibri" pitchFamily="34" charset="0"/>
            </a:endParaRPr>
          </a:p>
          <a:p>
            <a:pPr>
              <a:defRPr/>
            </a:pPr>
            <a:endParaRPr lang="en-NZ" sz="20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institute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Process Scheduling Example</a:t>
            </a:r>
          </a:p>
        </p:txBody>
      </p:sp>
      <p:pic>
        <p:nvPicPr>
          <p:cNvPr id="29699" name="Content Placeholder 3" descr="Table09_04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084638" y="1997075"/>
            <a:ext cx="4602162" cy="287972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2057400"/>
            <a:ext cx="3352800" cy="2514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pitchFamily="34" charset="0"/>
              </a:rPr>
              <a:t>Example set of processes, consider each a batch job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105400"/>
            <a:ext cx="80010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dirty="0">
                <a:latin typeface="Calibri" pitchFamily="34" charset="0"/>
              </a:rPr>
              <a:t>Service time represents total execution time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NZ" sz="2000" dirty="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institute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2514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NZ" sz="2000" dirty="0">
                <a:latin typeface="Calibri" pitchFamily="34" charset="0"/>
              </a:rPr>
              <a:t>The simplest scheduling policy is first-come-first-served (FCFS),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first-in-first-out (FIFO) or a strict queuing scheme.</a:t>
            </a:r>
          </a:p>
          <a:p>
            <a:pPr lvl="1">
              <a:buFontTx/>
              <a:buChar char="•"/>
            </a:pPr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As each process becomes ready, it joins the ready queue.</a:t>
            </a:r>
          </a:p>
          <a:p>
            <a:endParaRPr lang="en-NZ" sz="2000" dirty="0">
              <a:latin typeface="Calibri" pitchFamily="34" charset="0"/>
            </a:endParaRPr>
          </a:p>
          <a:p>
            <a:r>
              <a:rPr lang="en-NZ" sz="2000" dirty="0">
                <a:latin typeface="Calibri" pitchFamily="34" charset="0"/>
              </a:rPr>
              <a:t>When the currently running process ceases to execute, the process that has been in the ready queue the longest is selected for running.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/>
              <a:t>First-Come- First-Served</a:t>
            </a:r>
          </a:p>
        </p:txBody>
      </p:sp>
      <p:pic>
        <p:nvPicPr>
          <p:cNvPr id="5" name="Picture 3" descr="Fig09_05a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0"/>
            <a:ext cx="8609013" cy="2590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First-Come- First-Served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599" y="1066800"/>
          <a:ext cx="8077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</a:t>
                      </a:r>
                      <a:r>
                        <a:rPr lang="en-US" dirty="0" err="1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Time (Ts)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2286000"/>
          <a:ext cx="8077200" cy="183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/>
                        <a:t>(FT – AT)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Scheduling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1447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200" dirty="0">
                <a:latin typeface="Calibri" pitchFamily="34" charset="0"/>
              </a:rPr>
              <a:t>An OS must allocate resources amongst competing processes.</a:t>
            </a:r>
          </a:p>
          <a:p>
            <a:r>
              <a:rPr lang="en-NZ" sz="2200" dirty="0">
                <a:latin typeface="Calibri" pitchFamily="34" charset="0"/>
              </a:rPr>
              <a:t>The resource provided by a processor is execution time</a:t>
            </a:r>
          </a:p>
          <a:p>
            <a:pPr lvl="1"/>
            <a:r>
              <a:rPr lang="en-NZ" sz="2200" dirty="0">
                <a:latin typeface="Calibri" pitchFamily="34" charset="0"/>
              </a:rPr>
              <a:t>The resource is allocated by means of a schedule</a:t>
            </a:r>
          </a:p>
          <a:p>
            <a:endParaRPr lang="en-NZ" sz="22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362200"/>
            <a:ext cx="8534400" cy="411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Aim of Scheduling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" y="2971800"/>
            <a:ext cx="5410200" cy="3276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aim of processor scheduling is to assign processes to be executed by the processor over time,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NZ" sz="2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 a way that meets system objectives, such as response time, throughput, and processor efficiency. 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NZ" sz="2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2050" name="Picture 2" descr="E:\Marketing PPT updated\gp image\stick_figure_walking_reading_book_sm_wm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971800"/>
            <a:ext cx="2266950" cy="2514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First-Come- First-Served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4" y="1303865"/>
          <a:ext cx="8915396" cy="41825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Time (Ts)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 (FT – 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(400 / 4)</a:t>
                      </a:r>
                    </a:p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(103</a:t>
                      </a:r>
                      <a:r>
                        <a:rPr lang="en-US" baseline="0" dirty="0"/>
                        <a:t> .99 /4)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/>
              <a:t>First-Come- First-Served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166843"/>
            <a:ext cx="8839200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FCFS performs much better for long processes than short ones.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Another difficulty with FCFS is that it tends to </a:t>
            </a:r>
            <a:r>
              <a:rPr lang="en-NZ" sz="2000" dirty="0" err="1">
                <a:latin typeface="Calibri" pitchFamily="34" charset="0"/>
              </a:rPr>
              <a:t>favor</a:t>
            </a:r>
            <a:r>
              <a:rPr lang="en-NZ" sz="2000" dirty="0">
                <a:latin typeface="Calibri" pitchFamily="34" charset="0"/>
              </a:rPr>
              <a:t> processor-bound processes over I/O-bound processes.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FCFS is not an attractive alternative on its own for a </a:t>
            </a:r>
            <a:r>
              <a:rPr lang="en-NZ" sz="2000" dirty="0" err="1">
                <a:latin typeface="Calibri" pitchFamily="34" charset="0"/>
              </a:rPr>
              <a:t>uniprocessor</a:t>
            </a:r>
            <a:r>
              <a:rPr lang="en-NZ" sz="2000" dirty="0">
                <a:latin typeface="Calibri" pitchFamily="34" charset="0"/>
              </a:rPr>
              <a:t> system.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However, it is often combined with a priority scheme to provide an effective scheduler. </a:t>
            </a:r>
          </a:p>
          <a:p>
            <a:pPr lvl="1"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Thus, the scheduler may maintain a number of queues, one for each priority level, and dispatch within each queue on a first-come-first-served basis.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Round Robin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7630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A straightforward way to reduce the penalty that short jobs suffer with FCFS is to  </a:t>
            </a:r>
          </a:p>
          <a:p>
            <a:r>
              <a:rPr lang="en-NZ" sz="2000" dirty="0">
                <a:latin typeface="Calibri" pitchFamily="34" charset="0"/>
              </a:rPr>
              <a:t>  use preemption based on a clock.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The simplest such policy is round robin. 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Also known as time slicing, because each process is given a slice of time before </a:t>
            </a:r>
          </a:p>
          <a:p>
            <a:r>
              <a:rPr lang="en-NZ" sz="2000" dirty="0">
                <a:latin typeface="Calibri" pitchFamily="34" charset="0"/>
              </a:rPr>
              <a:t>  being </a:t>
            </a:r>
            <a:r>
              <a:rPr lang="en-NZ" sz="2000" dirty="0" err="1">
                <a:latin typeface="Calibri" pitchFamily="34" charset="0"/>
              </a:rPr>
              <a:t>preempted</a:t>
            </a:r>
            <a:r>
              <a:rPr lang="en-NZ" sz="2000" dirty="0">
                <a:latin typeface="Calibri" pitchFamily="34" charset="0"/>
              </a:rPr>
              <a:t>.</a:t>
            </a:r>
          </a:p>
        </p:txBody>
      </p:sp>
      <p:pic>
        <p:nvPicPr>
          <p:cNvPr id="6" name="Picture 3" descr="Fig09_05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50" y="3505200"/>
            <a:ext cx="8959850" cy="213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819400"/>
            <a:ext cx="640080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190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Clock interrupt is generated at periodic intervals</a:t>
            </a:r>
          </a:p>
          <a:p>
            <a:r>
              <a:rPr lang="en-US" sz="2000" dirty="0">
                <a:latin typeface="Calibri" pitchFamily="34" charset="0"/>
              </a:rPr>
              <a:t>When an interrupt occurs, the currently running process is placed in the ready queue</a:t>
            </a:r>
          </a:p>
          <a:p>
            <a:pPr lvl="1"/>
            <a:r>
              <a:rPr lang="en-US" sz="2000" dirty="0">
                <a:latin typeface="Calibri" pitchFamily="34" charset="0"/>
              </a:rPr>
              <a:t>Next ready job is selected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Round Robin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9" y="1066800"/>
          <a:ext cx="8077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</a:t>
                      </a:r>
                      <a:r>
                        <a:rPr lang="en-US" dirty="0" err="1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Time (Ts)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2331720"/>
          <a:ext cx="8077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RR (q=1)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Round Robin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4008120"/>
          <a:ext cx="8077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RR (q=4)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institute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Effect of Size of Preemption Time Quantum</a:t>
            </a:r>
          </a:p>
        </p:txBody>
      </p:sp>
      <p:pic>
        <p:nvPicPr>
          <p:cNvPr id="34819" name="Content Placeholder 3" descr="Fig09_06a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838200"/>
            <a:ext cx="8250146" cy="5257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71600"/>
            <a:ext cx="868680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The principal design issue is the length of the time quantum, or slice, to be used. 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If the quantum is very short, then short processes will move through the system </a:t>
            </a:r>
          </a:p>
          <a:p>
            <a:r>
              <a:rPr lang="en-NZ" sz="2000" dirty="0">
                <a:latin typeface="Calibri" pitchFamily="34" charset="0"/>
              </a:rPr>
              <a:t>  relatively quickly.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BUT there is processing over-head involved in handling the clock interrupt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and performing the scheduling and dispatching function.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Thus, very short time quanta should be avoided.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Effect of Size of Preemption Time Quantum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institute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Content Placeholder 3" descr="Fig09_06b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1143000"/>
            <a:ext cx="8289925" cy="4978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4873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Effect of Size of Preemption Time Quantum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443841"/>
            <a:ext cx="86106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One useful guide is that the time quantum should be slightly greater than the </a:t>
            </a:r>
          </a:p>
          <a:p>
            <a:r>
              <a:rPr lang="en-NZ" sz="2000" dirty="0">
                <a:latin typeface="Calibri" pitchFamily="34" charset="0"/>
              </a:rPr>
              <a:t>  time required for a typical interaction or process function.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If it is less, then most processes will require at least two time quanta. </a:t>
            </a:r>
          </a:p>
          <a:p>
            <a:pPr>
              <a:buFont typeface="Arial" pitchFamily="34" charset="0"/>
              <a:buChar char="•"/>
            </a:pPr>
            <a:endParaRPr lang="en-NZ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Processor-bound processes tend to receive an unfair portion of processor time, </a:t>
            </a:r>
          </a:p>
          <a:p>
            <a:r>
              <a:rPr lang="en-NZ" sz="2000" dirty="0">
                <a:latin typeface="Calibri" pitchFamily="34" charset="0"/>
              </a:rPr>
              <a:t>  which results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in poor performance for I/O-bound processes,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inefficient use of I/O devices,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and an increase in the variance of response time.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4873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Effect of Size of Preemption Time Quantum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‘Virtual Round Robin’</a:t>
            </a:r>
          </a:p>
        </p:txBody>
      </p:sp>
      <p:pic>
        <p:nvPicPr>
          <p:cNvPr id="36867" name="Content Placeholder 3" descr="Fig09_07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" y="685800"/>
            <a:ext cx="8839200" cy="6019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Scheduling Objectives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609601"/>
            <a:ext cx="8610600" cy="2438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dirty="0">
                <a:latin typeface="Calibri" pitchFamily="34" charset="0"/>
              </a:rPr>
              <a:t>The scheduling function should</a:t>
            </a:r>
          </a:p>
          <a:p>
            <a:pPr lvl="1"/>
            <a:r>
              <a:rPr lang="en-NZ" sz="2000" dirty="0">
                <a:latin typeface="Calibri" pitchFamily="34" charset="0"/>
              </a:rPr>
              <a:t>Share time </a:t>
            </a:r>
            <a:r>
              <a:rPr lang="en-NZ" sz="2000" b="1" i="1" dirty="0">
                <a:latin typeface="Calibri" pitchFamily="34" charset="0"/>
              </a:rPr>
              <a:t>fairly </a:t>
            </a:r>
            <a:r>
              <a:rPr lang="en-NZ" sz="2000" dirty="0">
                <a:latin typeface="Calibri" pitchFamily="34" charset="0"/>
              </a:rPr>
              <a:t>among processes</a:t>
            </a:r>
          </a:p>
          <a:p>
            <a:pPr lvl="1"/>
            <a:r>
              <a:rPr lang="en-NZ" sz="2000" dirty="0">
                <a:latin typeface="Calibri" pitchFamily="34" charset="0"/>
              </a:rPr>
              <a:t>Prevent starvation of a process</a:t>
            </a:r>
          </a:p>
          <a:p>
            <a:pPr lvl="1"/>
            <a:r>
              <a:rPr lang="en-NZ" sz="2000" dirty="0">
                <a:latin typeface="Calibri" pitchFamily="34" charset="0"/>
              </a:rPr>
              <a:t>Use the processor efficiently</a:t>
            </a:r>
          </a:p>
          <a:p>
            <a:pPr lvl="1"/>
            <a:r>
              <a:rPr lang="en-NZ" sz="2000" dirty="0">
                <a:latin typeface="Calibri" pitchFamily="34" charset="0"/>
              </a:rPr>
              <a:t>Have low overhead</a:t>
            </a:r>
          </a:p>
          <a:p>
            <a:pPr lvl="1"/>
            <a:r>
              <a:rPr lang="en-NZ" sz="2000" dirty="0">
                <a:latin typeface="Calibri" pitchFamily="34" charset="0"/>
              </a:rPr>
              <a:t>Prioritise processes when necessary (e.g. real time deadlines)</a:t>
            </a:r>
          </a:p>
          <a:p>
            <a:endParaRPr lang="en-NZ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200400"/>
            <a:ext cx="8829675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838200"/>
            <a:ext cx="8915400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/>
              <a:t>As per usual:</a:t>
            </a:r>
          </a:p>
          <a:p>
            <a:pPr lvl="1">
              <a:buFontTx/>
              <a:buChar char="•"/>
            </a:pPr>
            <a:r>
              <a:rPr lang="en-NZ" sz="2000" dirty="0"/>
              <a:t> New processes arrive and join the ready queue, which is managed on an FCFS </a:t>
            </a:r>
          </a:p>
          <a:p>
            <a:pPr lvl="1"/>
            <a:r>
              <a:rPr lang="en-NZ" sz="2000" dirty="0"/>
              <a:t>   basis.</a:t>
            </a:r>
          </a:p>
          <a:p>
            <a:pPr lvl="1">
              <a:buFontTx/>
              <a:buChar char="•"/>
            </a:pPr>
            <a:r>
              <a:rPr lang="en-NZ" sz="2000" dirty="0"/>
              <a:t> When a running process times out, it is returned to the ready queue.</a:t>
            </a:r>
          </a:p>
          <a:p>
            <a:pPr lvl="1">
              <a:buFontTx/>
              <a:buChar char="•"/>
            </a:pPr>
            <a:r>
              <a:rPr lang="en-NZ" sz="2000" dirty="0"/>
              <a:t> When a process is blocked for I/O, it joins an I/O queue. </a:t>
            </a:r>
          </a:p>
          <a:p>
            <a:pPr>
              <a:buFont typeface="Arial" pitchFamily="34" charset="0"/>
              <a:buChar char="•"/>
            </a:pPr>
            <a:endParaRPr lang="en-NZ" sz="2000" dirty="0"/>
          </a:p>
          <a:p>
            <a:pPr>
              <a:buFont typeface="Arial" pitchFamily="34" charset="0"/>
              <a:buChar char="•"/>
            </a:pPr>
            <a:r>
              <a:rPr lang="en-NZ" sz="2000" dirty="0"/>
              <a:t>The new feature is an FCFS auxiliary queue to which processes are moved after </a:t>
            </a:r>
          </a:p>
          <a:p>
            <a:r>
              <a:rPr lang="en-NZ" sz="2000" dirty="0"/>
              <a:t>  being released from an I/O block. </a:t>
            </a:r>
          </a:p>
          <a:p>
            <a:r>
              <a:rPr lang="en-NZ" sz="20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NZ" sz="2000" dirty="0"/>
              <a:t> When a dispatching decision is to be made, processes in the auxiliary queue get </a:t>
            </a:r>
          </a:p>
          <a:p>
            <a:r>
              <a:rPr lang="en-NZ" sz="2000" dirty="0"/>
              <a:t>  preference over those in the main ready queue.</a:t>
            </a:r>
          </a:p>
          <a:p>
            <a:pPr>
              <a:buFont typeface="Arial" pitchFamily="34" charset="0"/>
              <a:buChar char="•"/>
            </a:pPr>
            <a:endParaRPr lang="en-NZ" sz="2000" dirty="0"/>
          </a:p>
          <a:p>
            <a:pPr>
              <a:buFont typeface="Arial" pitchFamily="34" charset="0"/>
              <a:buChar char="•"/>
            </a:pPr>
            <a:r>
              <a:rPr lang="en-NZ" sz="2000" dirty="0"/>
              <a:t>When a process is dispatched from the auxiliary queue, it runs no longer than a </a:t>
            </a:r>
          </a:p>
          <a:p>
            <a:r>
              <a:rPr lang="en-NZ" sz="2000" dirty="0"/>
              <a:t>  time equal to the basic time quantum minus the total time spent running since it </a:t>
            </a:r>
          </a:p>
          <a:p>
            <a:r>
              <a:rPr lang="en-NZ" sz="2000" dirty="0"/>
              <a:t>  was last selected from the main ready queue. </a:t>
            </a:r>
          </a:p>
          <a:p>
            <a:pPr>
              <a:buFont typeface="Arial" pitchFamily="34" charset="0"/>
              <a:buChar char="•"/>
            </a:pPr>
            <a:endParaRPr lang="en-NZ" sz="2000" dirty="0"/>
          </a:p>
          <a:p>
            <a:pPr>
              <a:buFont typeface="Arial" pitchFamily="34" charset="0"/>
              <a:buChar char="•"/>
            </a:pPr>
            <a:r>
              <a:rPr lang="en-NZ" sz="2000" dirty="0"/>
              <a:t>Performance studies indicate that this approach is indeed superior to round robin </a:t>
            </a:r>
          </a:p>
          <a:p>
            <a:r>
              <a:rPr lang="en-NZ" sz="2000" dirty="0"/>
              <a:t>  in terms of fairness.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‘Virtual Round Robin’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Shortest Process Next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15239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Non preemptive policy</a:t>
            </a:r>
          </a:p>
          <a:p>
            <a:r>
              <a:rPr lang="en-US" sz="2000" dirty="0">
                <a:latin typeface="Calibri" pitchFamily="34" charset="0"/>
              </a:rPr>
              <a:t>Process with shortest expected processing time is selected next</a:t>
            </a:r>
          </a:p>
          <a:p>
            <a:r>
              <a:rPr lang="en-US" sz="2000" dirty="0">
                <a:latin typeface="Calibri" pitchFamily="34" charset="0"/>
              </a:rPr>
              <a:t>Short process jumps ahead of longer processes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37892" name="Picture 8" descr="Fig09_05s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8667750" cy="2438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228600" y="2590800"/>
            <a:ext cx="8915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		            0		      5                          10                       15                       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Shortest Process Next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763000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Overall performance is significantly improved in terms of response time.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However, the variability of response times is increased, especially for longer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processes, and thus predictability is reduced.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NZ" sz="2000" dirty="0">
                <a:latin typeface="Calibri" pitchFamily="34" charset="0"/>
              </a:rPr>
              <a:t> One difficulty with the SPN policy is the need to know or at least estimate the </a:t>
            </a:r>
          </a:p>
          <a:p>
            <a:r>
              <a:rPr lang="en-NZ" sz="2000" dirty="0">
                <a:latin typeface="Calibri" pitchFamily="34" charset="0"/>
              </a:rPr>
              <a:t>   required processing time of each process.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For batch jobs, the system may require the programmer to estimate the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value and supply it to the operating system. </a:t>
            </a:r>
          </a:p>
          <a:p>
            <a:pPr lvl="1">
              <a:buFontTx/>
              <a:buChar char="•"/>
            </a:pPr>
            <a:r>
              <a:rPr lang="en-NZ" sz="2000" dirty="0">
                <a:latin typeface="Calibri" pitchFamily="34" charset="0"/>
              </a:rPr>
              <a:t> If the programmer’s estimate is substantially under the actual running time, </a:t>
            </a:r>
          </a:p>
          <a:p>
            <a:pPr lvl="1"/>
            <a:r>
              <a:rPr lang="en-NZ" sz="2000" dirty="0">
                <a:latin typeface="Calibri" pitchFamily="34" charset="0"/>
              </a:rPr>
              <a:t>   the system may abort the job.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199" y="1066800"/>
          <a:ext cx="8077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</a:t>
                      </a:r>
                      <a:r>
                        <a:rPr lang="en-US" dirty="0" err="1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Time (Ts)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331720"/>
          <a:ext cx="8077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Shortest Process Next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Shortest Remaining Time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Preemptive version of shortest process next policy</a:t>
            </a:r>
          </a:p>
          <a:p>
            <a:r>
              <a:rPr lang="en-US" sz="2000" dirty="0"/>
              <a:t>Must estimate processing time and choose the shortest</a:t>
            </a:r>
          </a:p>
          <a:p>
            <a:endParaRPr lang="en-US" sz="2000" dirty="0"/>
          </a:p>
        </p:txBody>
      </p:sp>
      <p:pic>
        <p:nvPicPr>
          <p:cNvPr id="45060" name="Picture 4" descr="Fig09_05d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1828800"/>
            <a:ext cx="8864600" cy="2057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0" y="4038600"/>
            <a:ext cx="91440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>
                <a:latin typeface="Calibri" pitchFamily="34" charset="0"/>
              </a:rPr>
              <a:t>A pre-emptive version of SPN. </a:t>
            </a:r>
          </a:p>
          <a:p>
            <a:pPr>
              <a:buFont typeface="Arial" pitchFamily="34" charset="0"/>
              <a:buChar char="•"/>
            </a:pPr>
            <a:r>
              <a:rPr lang="en-NZ" dirty="0">
                <a:latin typeface="Calibri" pitchFamily="34" charset="0"/>
              </a:rPr>
              <a:t>In this case, the scheduler always chooses the process that has the shortest expected remaining  </a:t>
            </a:r>
          </a:p>
          <a:p>
            <a:r>
              <a:rPr lang="en-NZ" dirty="0">
                <a:latin typeface="Calibri" pitchFamily="34" charset="0"/>
              </a:rPr>
              <a:t>  processing time.</a:t>
            </a:r>
          </a:p>
          <a:p>
            <a:pPr>
              <a:buFont typeface="Arial" pitchFamily="34" charset="0"/>
              <a:buChar char="•"/>
            </a:pPr>
            <a:r>
              <a:rPr lang="en-NZ" dirty="0">
                <a:latin typeface="Calibri" pitchFamily="34" charset="0"/>
              </a:rPr>
              <a:t> SRT does not have the bias in </a:t>
            </a:r>
            <a:r>
              <a:rPr lang="en-NZ" dirty="0" err="1">
                <a:latin typeface="Calibri" pitchFamily="34" charset="0"/>
              </a:rPr>
              <a:t>favor</a:t>
            </a:r>
            <a:r>
              <a:rPr lang="en-NZ" dirty="0">
                <a:latin typeface="Calibri" pitchFamily="34" charset="0"/>
              </a:rPr>
              <a:t> of long processes found in FCFS. </a:t>
            </a:r>
          </a:p>
          <a:p>
            <a:pPr lvl="1">
              <a:buFontTx/>
              <a:buChar char="•"/>
            </a:pPr>
            <a:r>
              <a:rPr lang="en-NZ" dirty="0">
                <a:latin typeface="Calibri" pitchFamily="34" charset="0"/>
              </a:rPr>
              <a:t> Unlike round robin, no additional interrupts are generated, reducing overhead. </a:t>
            </a:r>
          </a:p>
          <a:p>
            <a:pPr lvl="1">
              <a:buFontTx/>
              <a:buChar char="•"/>
            </a:pPr>
            <a:r>
              <a:rPr lang="en-NZ" dirty="0">
                <a:latin typeface="Calibri" pitchFamily="34" charset="0"/>
              </a:rPr>
              <a:t> On the other hand, elapsed service times must be recorded, contributing to overhead. </a:t>
            </a:r>
          </a:p>
          <a:p>
            <a:pPr>
              <a:buFont typeface="Arial" pitchFamily="34" charset="0"/>
              <a:buChar char="•"/>
            </a:pPr>
            <a:r>
              <a:rPr lang="en-NZ" dirty="0">
                <a:latin typeface="Calibri" pitchFamily="34" charset="0"/>
              </a:rPr>
              <a:t>SRT should also give superior turnaround time performance to SPN, because a short job is given </a:t>
            </a:r>
          </a:p>
          <a:p>
            <a:r>
              <a:rPr lang="en-NZ" dirty="0">
                <a:latin typeface="Calibri" pitchFamily="34" charset="0"/>
              </a:rPr>
              <a:t>  immediate preference to a running longer job.</a:t>
            </a:r>
          </a:p>
          <a:p>
            <a:pPr>
              <a:buFont typeface="Arial" pitchFamily="34" charset="0"/>
              <a:buChar char="•"/>
            </a:pPr>
            <a:endParaRPr lang="en-NZ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4478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            0		      5                          10                       15                        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199" y="1066800"/>
          <a:ext cx="8077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</a:t>
                      </a:r>
                      <a:r>
                        <a:rPr lang="en-US" dirty="0" err="1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Time (Ts)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331720"/>
          <a:ext cx="8077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7200" y="228600"/>
            <a:ext cx="8229600" cy="4873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Shortest Remaining Time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</a:rPr>
              <a:t>Highest Response Ratio Next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Choose next process with the greatest ratio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46084" name="Picture 3" descr="Ratio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905000"/>
            <a:ext cx="5162550" cy="914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6085" name="Picture 4" descr="Fig09_05e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581400"/>
            <a:ext cx="8564562" cy="1295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228600" y="5027474"/>
            <a:ext cx="85344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NZ" dirty="0">
                <a:latin typeface="Calibri" pitchFamily="34" charset="0"/>
              </a:rPr>
              <a:t>A smaller denominator yields a larger ratio so that shorter jobs are </a:t>
            </a:r>
            <a:r>
              <a:rPr lang="en-NZ" dirty="0" err="1">
                <a:latin typeface="Calibri" pitchFamily="34" charset="0"/>
              </a:rPr>
              <a:t>favored</a:t>
            </a:r>
            <a:r>
              <a:rPr lang="en-NZ" dirty="0">
                <a:latin typeface="Calibri" pitchFamily="34" charset="0"/>
              </a:rPr>
              <a:t>, but aging without service increases the ratio so that a longer process will eventually get past competing shorter jobs.</a:t>
            </a:r>
          </a:p>
          <a:p>
            <a:endParaRPr lang="en-NZ" dirty="0">
              <a:latin typeface="Calibri" pitchFamily="34" charset="0"/>
            </a:endParaRPr>
          </a:p>
          <a:p>
            <a:r>
              <a:rPr lang="en-NZ" dirty="0">
                <a:latin typeface="Calibri" pitchFamily="34" charset="0"/>
              </a:rPr>
              <a:t>As with SRT and SPN, the expected service time must be estimated to use highest response ratio next (HRRN).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048000"/>
            <a:ext cx="8915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		            0		      5                          10                       15                        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199" y="1066800"/>
          <a:ext cx="8077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</a:t>
                      </a:r>
                      <a:r>
                        <a:rPr lang="en-US" dirty="0" err="1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Time (Ts)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331720"/>
          <a:ext cx="8077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HRRN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</a:rPr>
              <a:t>Highest Response Ratio Next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b="1" dirty="0">
                <a:latin typeface="Calibri" pitchFamily="34" charset="0"/>
              </a:rPr>
              <a:t>Feedback Scheduling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3810000" cy="3505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Penalize jobs that have been running longer</a:t>
            </a:r>
          </a:p>
          <a:p>
            <a:r>
              <a:rPr lang="en-US" sz="2000" dirty="0">
                <a:latin typeface="Calibri" pitchFamily="34" charset="0"/>
              </a:rPr>
              <a:t>Don’t know remaining time process needs to execute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47108" name="Content Placeholder 3" descr="Fig09_10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33400"/>
            <a:ext cx="4953000" cy="5867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b="1" dirty="0">
                <a:latin typeface="Calibri" pitchFamily="34" charset="0"/>
              </a:rPr>
              <a:t>Feedback Scheduling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33400"/>
            <a:ext cx="8991600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If we have no indication of the relative length of various processes, then none of SPN, SRT, </a:t>
            </a:r>
          </a:p>
          <a:p>
            <a:pPr>
              <a:defRPr/>
            </a:pPr>
            <a:r>
              <a:rPr lang="en-NZ" dirty="0">
                <a:latin typeface="Calibri" pitchFamily="34" charset="0"/>
              </a:rPr>
              <a:t>  and HRRN can be used.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Another way of establishing a preference for shorter jobs is to penalize jobs that have been </a:t>
            </a:r>
          </a:p>
          <a:p>
            <a:pPr>
              <a:defRPr/>
            </a:pPr>
            <a:r>
              <a:rPr lang="en-NZ" dirty="0">
                <a:latin typeface="Calibri" pitchFamily="34" charset="0"/>
              </a:rPr>
              <a:t>  running longer.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 i.e. if we cannot focus on the time remaining to execute, let’s focus on the time spent in </a:t>
            </a:r>
          </a:p>
          <a:p>
            <a:pPr>
              <a:defRPr/>
            </a:pPr>
            <a:r>
              <a:rPr lang="en-NZ" dirty="0">
                <a:latin typeface="Calibri" pitchFamily="34" charset="0"/>
              </a:rPr>
              <a:t>  execution so far.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 Scheduling is done on a </a:t>
            </a:r>
            <a:r>
              <a:rPr lang="en-NZ" dirty="0" err="1">
                <a:latin typeface="Calibri" pitchFamily="34" charset="0"/>
              </a:rPr>
              <a:t>preemptive</a:t>
            </a:r>
            <a:r>
              <a:rPr lang="en-NZ" dirty="0">
                <a:latin typeface="Calibri" pitchFamily="34" charset="0"/>
              </a:rPr>
              <a:t> (at time quantum) basis, and a dynamic priority </a:t>
            </a:r>
          </a:p>
          <a:p>
            <a:pPr>
              <a:defRPr/>
            </a:pPr>
            <a:r>
              <a:rPr lang="en-NZ" dirty="0">
                <a:latin typeface="Calibri" pitchFamily="34" charset="0"/>
              </a:rPr>
              <a:t>  mechanism is used.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When a process first enters the system, it is placed in RQ0 (refer to Figure 9.4).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 After its first preemption, when it returns to the Ready state, it is placed in RQ1.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 Each subsequent time that it is </a:t>
            </a:r>
            <a:r>
              <a:rPr lang="en-NZ" dirty="0" err="1">
                <a:latin typeface="Calibri" pitchFamily="34" charset="0"/>
              </a:rPr>
              <a:t>preempted</a:t>
            </a:r>
            <a:r>
              <a:rPr lang="en-NZ" dirty="0">
                <a:latin typeface="Calibri" pitchFamily="34" charset="0"/>
              </a:rPr>
              <a:t>, it is demoted to the next lower-priority </a:t>
            </a:r>
          </a:p>
          <a:p>
            <a:pPr lvl="1">
              <a:defRPr/>
            </a:pPr>
            <a:r>
              <a:rPr lang="en-NZ" dirty="0">
                <a:latin typeface="Calibri" pitchFamily="34" charset="0"/>
              </a:rPr>
              <a:t>   queue.</a:t>
            </a:r>
          </a:p>
          <a:p>
            <a:pPr>
              <a:buFont typeface="Arial" pitchFamily="34" charset="0"/>
              <a:buChar char="•"/>
              <a:defRPr/>
            </a:pPr>
            <a:endParaRPr lang="en-NZ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A short process will complete quickly, without migrating very far down the hierarchy of ready queues.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 A longer process will gradually drift downward.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 Thus, newer, shorter processes are </a:t>
            </a:r>
            <a:r>
              <a:rPr lang="en-NZ" dirty="0" err="1">
                <a:latin typeface="Calibri" pitchFamily="34" charset="0"/>
              </a:rPr>
              <a:t>favored</a:t>
            </a:r>
            <a:r>
              <a:rPr lang="en-NZ" dirty="0">
                <a:latin typeface="Calibri" pitchFamily="34" charset="0"/>
              </a:rPr>
              <a:t> over older, longer processes.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Within each queue, except the lowest-priority queue, a simple FCFS mechanism is used.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 Once in the lowest-priority queue, a process cannot go lower, but is returned to this </a:t>
            </a:r>
          </a:p>
          <a:p>
            <a:pPr lvl="1">
              <a:defRPr/>
            </a:pPr>
            <a:r>
              <a:rPr lang="en-NZ" dirty="0">
                <a:latin typeface="Calibri" pitchFamily="34" charset="0"/>
              </a:rPr>
              <a:t>   queue repeatedly until it completes execution.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 Thus, this queue is treated in round-robin fashion.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</a:rPr>
              <a:t>Two Suspend States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685800"/>
            <a:ext cx="8991599" cy="6096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Feedback Performance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228600" y="762001"/>
            <a:ext cx="8610600" cy="12953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NZ" sz="2000" dirty="0">
                <a:latin typeface="Calibri" pitchFamily="34" charset="0"/>
              </a:rPr>
              <a:t>Variations exist, simple version pre-empts periodically, similar to round robin</a:t>
            </a:r>
          </a:p>
          <a:p>
            <a:pPr lvl="1"/>
            <a:r>
              <a:rPr lang="en-NZ" sz="2000" dirty="0">
                <a:latin typeface="Calibri" pitchFamily="34" charset="0"/>
              </a:rPr>
              <a:t>But can lead to starvation</a:t>
            </a:r>
          </a:p>
          <a:p>
            <a:endParaRPr lang="en-NZ" sz="2000" dirty="0">
              <a:latin typeface="Calibri" pitchFamily="34" charset="0"/>
            </a:endParaRPr>
          </a:p>
        </p:txBody>
      </p:sp>
      <p:pic>
        <p:nvPicPr>
          <p:cNvPr id="48132" name="Picture 3" descr="Fig09_05f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306763"/>
            <a:ext cx="8915400" cy="28654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2743200"/>
            <a:ext cx="8915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		            0		      5                          10                       15                       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533400"/>
            <a:ext cx="9067800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A number of variations of this scheme exist.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A simple version is to perform preemption in the same fashion as for round robin: at periodic intervals.</a:t>
            </a:r>
          </a:p>
          <a:p>
            <a:pPr>
              <a:buFont typeface="Arial" pitchFamily="34" charset="0"/>
              <a:buChar char="•"/>
              <a:defRPr/>
            </a:pPr>
            <a:endParaRPr lang="en-NZ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Our example shows this (Figure 9.5 and Table 9.5) for a quantum of one time unit.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Note that in this case, the behaviour is similar to round robin with a time quantum of 1.</a:t>
            </a:r>
            <a:br>
              <a:rPr lang="en-NZ" dirty="0">
                <a:latin typeface="Calibri" pitchFamily="34" charset="0"/>
              </a:rPr>
            </a:br>
            <a:endParaRPr lang="en-NZ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But the turnaround time of longer processes can stretch out alarmingly.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 it is possible for starvation to occur if new jobs are entering the system frequently.</a:t>
            </a:r>
          </a:p>
          <a:p>
            <a:pPr>
              <a:buFont typeface="Arial" pitchFamily="34" charset="0"/>
              <a:buChar char="•"/>
              <a:defRPr/>
            </a:pPr>
            <a:endParaRPr lang="en-NZ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To compensate for this, we can vary the preemption times according to the queue: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A process scheduled from RQ0 is allowed to execute for one time unit and then is </a:t>
            </a:r>
            <a:r>
              <a:rPr lang="en-NZ" dirty="0" err="1">
                <a:latin typeface="Calibri" pitchFamily="34" charset="0"/>
              </a:rPr>
              <a:t>preempted</a:t>
            </a:r>
            <a:r>
              <a:rPr lang="en-NZ" dirty="0">
                <a:latin typeface="Calibri" pitchFamily="34" charset="0"/>
              </a:rPr>
              <a:t>;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 a process scheduled from RQ1 is allowed to execute two time units, and so on. 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In general, a process scheduled from </a:t>
            </a:r>
            <a:r>
              <a:rPr lang="en-NZ" dirty="0" err="1">
                <a:latin typeface="Calibri" pitchFamily="34" charset="0"/>
              </a:rPr>
              <a:t>RQ</a:t>
            </a:r>
            <a:r>
              <a:rPr lang="en-NZ" i="1" dirty="0" err="1">
                <a:latin typeface="Calibri" pitchFamily="34" charset="0"/>
              </a:rPr>
              <a:t>i</a:t>
            </a:r>
            <a:r>
              <a:rPr lang="en-NZ" dirty="0">
                <a:latin typeface="Calibri" pitchFamily="34" charset="0"/>
              </a:rPr>
              <a:t> is allowed to execute 2</a:t>
            </a:r>
            <a:r>
              <a:rPr lang="en-NZ" i="1" dirty="0">
                <a:latin typeface="Calibri" pitchFamily="34" charset="0"/>
              </a:rPr>
              <a:t>i</a:t>
            </a:r>
            <a:r>
              <a:rPr lang="en-NZ" dirty="0">
                <a:latin typeface="Calibri" pitchFamily="34" charset="0"/>
              </a:rPr>
              <a:t> time units before preemption.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 Even with the allowance for greater time allocation at lower priority, a longer process may still suffer starvation.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NZ" dirty="0">
                <a:latin typeface="Calibri" pitchFamily="34" charset="0"/>
              </a:rPr>
              <a:t>A possible remedy is to promote a process to a higher-priority queue after it spends a certain amount of time waiting for service in its current queue.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Feedback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NZ" sz="2800" b="1" dirty="0">
                <a:latin typeface="Calibri" pitchFamily="34" charset="0"/>
              </a:rPr>
              <a:t>Feedback Performance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9" y="1066800"/>
          <a:ext cx="8077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</a:t>
                      </a:r>
                      <a:r>
                        <a:rPr lang="en-US" dirty="0" err="1"/>
                        <a:t>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Time (Ts)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331720"/>
          <a:ext cx="8077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FB (q=1)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4267200"/>
          <a:ext cx="8077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FB (q=2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 Time (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</a:t>
                      </a:r>
                      <a:r>
                        <a:rPr lang="en-US" dirty="0"/>
                        <a:t> / 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/>
              <a:t>Fair-Share Scheduling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20875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User’s application runs as a collection of processes (threads)</a:t>
            </a:r>
          </a:p>
          <a:p>
            <a:r>
              <a:rPr lang="en-US" sz="2000" dirty="0">
                <a:latin typeface="Calibri" pitchFamily="34" charset="0"/>
              </a:rPr>
              <a:t>User is concerned about the performance of the application</a:t>
            </a:r>
          </a:p>
          <a:p>
            <a:r>
              <a:rPr lang="en-US" sz="2000" dirty="0">
                <a:latin typeface="Calibri" pitchFamily="34" charset="0"/>
              </a:rPr>
              <a:t>Need to make scheduling decisions based on process sets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</a:t>
            </a:r>
            <a:r>
              <a:rPr lang="en-US" dirty="0" err="1"/>
              <a:t>instirute</a:t>
            </a:r>
            <a:endParaRPr lang="en-US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3400"/>
            <a:ext cx="9144000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NZ" dirty="0"/>
              <a:t>This figure is an example in which process A is in one group and process B and process C are in </a:t>
            </a:r>
          </a:p>
          <a:p>
            <a:pPr>
              <a:defRPr/>
            </a:pPr>
            <a:r>
              <a:rPr lang="en-NZ" dirty="0"/>
              <a:t>  a second group,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with each group having a weighting of 0.5.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NZ" dirty="0"/>
              <a:t>Assume that all processes are processor bound and are usually ready to run.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NZ" dirty="0"/>
              <a:t>All processes have a base priority of 60. </a:t>
            </a:r>
          </a:p>
          <a:p>
            <a:pPr>
              <a:buFont typeface="Arial" pitchFamily="34" charset="0"/>
              <a:buChar char="•"/>
              <a:defRPr/>
            </a:pPr>
            <a:endParaRPr lang="en-NZ" dirty="0"/>
          </a:p>
          <a:p>
            <a:pPr>
              <a:buFont typeface="Arial" pitchFamily="34" charset="0"/>
              <a:buChar char="•"/>
              <a:defRPr/>
            </a:pPr>
            <a:r>
              <a:rPr lang="en-NZ" dirty="0"/>
              <a:t>Processor utilization is measured as follows: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The processor is interrupted 60 times per second;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During each interrupt, the processor usage field of the currently running process is </a:t>
            </a:r>
          </a:p>
          <a:p>
            <a:pPr lvl="1">
              <a:defRPr/>
            </a:pPr>
            <a:r>
              <a:rPr lang="en-NZ" dirty="0"/>
              <a:t>   incremented, as is the corresponding group processor field.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Once per second, priorities are recalculated.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/>
          </a:p>
          <a:p>
            <a:pPr>
              <a:buFont typeface="Arial" pitchFamily="34" charset="0"/>
              <a:buChar char="•"/>
              <a:defRPr/>
            </a:pPr>
            <a:r>
              <a:rPr lang="en-NZ" dirty="0"/>
              <a:t>In the figure, process A is scheduled first.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At the end of one second, it is pre-empted.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Processes B and C now have the higher priority, and process B is scheduled.</a:t>
            </a:r>
          </a:p>
          <a:p>
            <a:pPr lvl="1">
              <a:buFont typeface="Arial" pitchFamily="34" charset="0"/>
              <a:buChar char="•"/>
              <a:defRPr/>
            </a:pPr>
            <a:endParaRPr lang="en-NZ" dirty="0"/>
          </a:p>
          <a:p>
            <a:pPr>
              <a:buFont typeface="Arial" pitchFamily="34" charset="0"/>
              <a:buChar char="•"/>
              <a:defRPr/>
            </a:pPr>
            <a:r>
              <a:rPr lang="en-NZ" dirty="0"/>
              <a:t>At the end of the second time unit, process A has the highest priority. </a:t>
            </a:r>
          </a:p>
          <a:p>
            <a:pPr>
              <a:buFont typeface="Arial" pitchFamily="34" charset="0"/>
              <a:buChar char="•"/>
              <a:defRPr/>
            </a:pPr>
            <a:endParaRPr lang="en-NZ" dirty="0"/>
          </a:p>
          <a:p>
            <a:pPr>
              <a:buFont typeface="Arial" pitchFamily="34" charset="0"/>
              <a:buChar char="•"/>
              <a:defRPr/>
            </a:pPr>
            <a:r>
              <a:rPr lang="en-NZ" dirty="0"/>
              <a:t>Note that the pattern repeats: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the kernel schedules the processes in </a:t>
            </a:r>
            <a:r>
              <a:rPr lang="en-NZ" dirty="0" err="1"/>
              <a:t>order:A</a:t>
            </a:r>
            <a:r>
              <a:rPr lang="en-NZ" dirty="0"/>
              <a:t>, B,A, C,A, B, and so on.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/>
              <a:t> Thus, 50% of the processor is allocated to process A, which constitutes one group, and 50% to processes B and C, which constitute another group.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2296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Fair-Share Scheduling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NZ" sz="2800" b="1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en-NZ" sz="2400" dirty="0">
                <a:solidFill>
                  <a:schemeClr val="tx1"/>
                </a:solidFill>
              </a:rPr>
              <a:t>Types of Processor Scheduling</a:t>
            </a:r>
          </a:p>
          <a:p>
            <a:pPr>
              <a:defRPr/>
            </a:pPr>
            <a:r>
              <a:rPr lang="en-NZ" sz="2400" dirty="0">
                <a:solidFill>
                  <a:schemeClr val="tx1"/>
                </a:solidFill>
              </a:rPr>
              <a:t>Scheduling Algorithms</a:t>
            </a:r>
          </a:p>
          <a:p>
            <a:pPr>
              <a:defRPr/>
            </a:pPr>
            <a:r>
              <a:rPr lang="en-NZ" sz="2400" b="1" dirty="0">
                <a:solidFill>
                  <a:srgbClr val="C00000"/>
                </a:solidFill>
              </a:rPr>
              <a:t>Traditional UNIX Scheduling</a:t>
            </a:r>
          </a:p>
          <a:p>
            <a:pPr>
              <a:defRPr/>
            </a:pPr>
            <a:endParaRPr lang="en-NZ" sz="24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Shri Sunshine Education institute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57200" y="2438400"/>
            <a:ext cx="381000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b="1" dirty="0">
                <a:latin typeface="Calibri" pitchFamily="34" charset="0"/>
              </a:rPr>
              <a:t>Traditional UNIX Scheduling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609601"/>
            <a:ext cx="9067800" cy="1371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Calibri" pitchFamily="34" charset="0"/>
              </a:rPr>
              <a:t>Multilevel feedback using round robin within each of the priority queues</a:t>
            </a:r>
          </a:p>
          <a:p>
            <a:r>
              <a:rPr lang="en-US" sz="2000" dirty="0">
                <a:latin typeface="Calibri" pitchFamily="34" charset="0"/>
              </a:rPr>
              <a:t>If a running process does not block or complete within 1 second, it is preempted</a:t>
            </a:r>
          </a:p>
          <a:p>
            <a:r>
              <a:rPr lang="en-NZ" sz="2000" dirty="0">
                <a:latin typeface="Calibri" pitchFamily="34" charset="0"/>
              </a:rPr>
              <a:t>Priority is based on process type and execution history.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Example of Traditional  UNIX Process Scheduling</a:t>
            </a:r>
          </a:p>
        </p:txBody>
      </p:sp>
      <p:pic>
        <p:nvPicPr>
          <p:cNvPr id="61443" name="Content Placeholder 3" descr="Fig09_17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" y="828675"/>
            <a:ext cx="8991600" cy="5724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>
                <a:latin typeface="Calibri" pitchFamily="34" charset="0"/>
              </a:rPr>
              <a:t>Example of Traditional  UNIX Process 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443841"/>
            <a:ext cx="89154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NZ" dirty="0"/>
              <a:t>This figure shows an example of process scheduling </a:t>
            </a:r>
          </a:p>
          <a:p>
            <a:endParaRPr lang="en-NZ" dirty="0"/>
          </a:p>
          <a:p>
            <a:r>
              <a:rPr lang="en-NZ" dirty="0"/>
              <a:t>Processes A, B, and C are created at the same time with base priorities of 60 (ignoring the nice value). </a:t>
            </a:r>
          </a:p>
          <a:p>
            <a:endParaRPr lang="en-NZ" dirty="0"/>
          </a:p>
          <a:p>
            <a:r>
              <a:rPr lang="en-NZ" dirty="0"/>
              <a:t>The clock interrupts the system 60 times per second and increments a counter for the running process. </a:t>
            </a:r>
          </a:p>
          <a:p>
            <a:endParaRPr lang="en-NZ" dirty="0"/>
          </a:p>
          <a:p>
            <a:r>
              <a:rPr lang="en-NZ" dirty="0"/>
              <a:t>The example assumes that none of the processes block themselves and that no other processes are ready to run.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" y="533400"/>
            <a:ext cx="5638800" cy="49398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100" dirty="0"/>
              <a:t> Figure 9.1 relates the scheduling functions to </a:t>
            </a:r>
          </a:p>
          <a:p>
            <a:r>
              <a:rPr lang="en-US" sz="2100" dirty="0"/>
              <a:t>  the process state transition diagram </a:t>
            </a:r>
          </a:p>
          <a:p>
            <a:r>
              <a:rPr lang="en-US" sz="2100" dirty="0"/>
              <a:t>  (first shown in Figure 3.9b). </a:t>
            </a:r>
          </a:p>
          <a:p>
            <a:pPr>
              <a:buFont typeface="Arial" pitchFamily="34" charset="0"/>
              <a:buChar char="•"/>
            </a:pPr>
            <a:r>
              <a:rPr lang="en-US" sz="2100" dirty="0"/>
              <a:t> Long-term scheduling is performed when a </a:t>
            </a:r>
          </a:p>
          <a:p>
            <a:r>
              <a:rPr lang="en-US" sz="2100" dirty="0"/>
              <a:t>  new process is created. </a:t>
            </a:r>
          </a:p>
          <a:p>
            <a:pPr>
              <a:buFont typeface="Arial" pitchFamily="34" charset="0"/>
              <a:buChar char="•"/>
            </a:pPr>
            <a:r>
              <a:rPr lang="en-US" sz="2100" dirty="0"/>
              <a:t> This is a decision whether to add a new </a:t>
            </a:r>
          </a:p>
          <a:p>
            <a:r>
              <a:rPr lang="en-US" sz="2100" dirty="0"/>
              <a:t>  process to the set of processes that are </a:t>
            </a:r>
          </a:p>
          <a:p>
            <a:r>
              <a:rPr lang="en-US" sz="2100" dirty="0"/>
              <a:t>  currently active.</a:t>
            </a:r>
          </a:p>
          <a:p>
            <a:pPr>
              <a:buFont typeface="Arial" pitchFamily="34" charset="0"/>
              <a:buChar char="•"/>
            </a:pPr>
            <a:r>
              <a:rPr lang="en-US" sz="2100" dirty="0"/>
              <a:t>Medium-term scheduling is a part of the </a:t>
            </a:r>
          </a:p>
          <a:p>
            <a:r>
              <a:rPr lang="en-US" sz="2100" dirty="0"/>
              <a:t>  swapping function.</a:t>
            </a:r>
          </a:p>
          <a:p>
            <a:pPr>
              <a:buFont typeface="Arial" pitchFamily="34" charset="0"/>
              <a:buChar char="•"/>
            </a:pPr>
            <a:r>
              <a:rPr lang="en-US" sz="2100" dirty="0"/>
              <a:t> This is a decision whether to add a process to </a:t>
            </a:r>
          </a:p>
          <a:p>
            <a:r>
              <a:rPr lang="en-US" sz="2100" dirty="0"/>
              <a:t>  those that are at least partially in main  memory </a:t>
            </a:r>
          </a:p>
          <a:p>
            <a:r>
              <a:rPr lang="en-US" sz="2100" dirty="0"/>
              <a:t>  and therefore available for execution. </a:t>
            </a:r>
          </a:p>
          <a:p>
            <a:pPr>
              <a:buFont typeface="Arial" pitchFamily="34" charset="0"/>
              <a:buChar char="•"/>
            </a:pPr>
            <a:r>
              <a:rPr lang="en-US" sz="2100" dirty="0"/>
              <a:t> Short-term scheduling is the actual decision of </a:t>
            </a:r>
          </a:p>
          <a:p>
            <a:r>
              <a:rPr lang="en-US" sz="2100" dirty="0"/>
              <a:t>  which ready process to execute next.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76200"/>
            <a:ext cx="8229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Scheduling and Process State Transitions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E:\Marketing PPT updated\gp image\stick_figure_running_inside_arrows_300_clr_3322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762000"/>
            <a:ext cx="285750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145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81000"/>
            <a:ext cx="87630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/>
              <a:t>Scheduling and Process State Transitions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5421868"/>
            <a:ext cx="8991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 Above are the scheduling functions to the process state transition diagram for Figure 3.9b).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5791200"/>
            <a:ext cx="8229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Nesting of Scheduling Functions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Figure 9.2 reorganizes the state transition diagram of Figure 3.9b to suggest the nesting of scheduling functions.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4111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latin typeface="Calibri" pitchFamily="34" charset="0"/>
              </a:rPr>
              <a:t>Nesting of Scheduling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80010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Content Placeholder 3" descr="Fig09_03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" y="609600"/>
            <a:ext cx="8610600" cy="60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381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>
                <a:latin typeface="Calibri" pitchFamily="34" charset="0"/>
              </a:rPr>
              <a:t>Queuing Diagram For Scheduling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</TotalTime>
  <Words>6031</Words>
  <Application>Microsoft Office PowerPoint</Application>
  <PresentationFormat>On-screen Show (4:3)</PresentationFormat>
  <Paragraphs>1017</Paragraphs>
  <Slides>60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Arial Rounded MT Bold</vt:lpstr>
      <vt:lpstr>Calibri</vt:lpstr>
      <vt:lpstr>Wingdings</vt:lpstr>
      <vt:lpstr>Office Theme</vt:lpstr>
      <vt:lpstr>PowerPoint Presentation</vt:lpstr>
      <vt:lpstr>Roadmap</vt:lpstr>
      <vt:lpstr>Scheduling</vt:lpstr>
      <vt:lpstr>Scheduling Objectives</vt:lpstr>
      <vt:lpstr>Two Suspend States</vt:lpstr>
      <vt:lpstr>PowerPoint Presentation</vt:lpstr>
      <vt:lpstr>Scheduling and Process State Transitions</vt:lpstr>
      <vt:lpstr>Nesting of Scheduling Functions</vt:lpstr>
      <vt:lpstr>Queuing Diagram For Scheduling</vt:lpstr>
      <vt:lpstr>Queuing Diagram For Scheduling</vt:lpstr>
      <vt:lpstr>Long-Term Scheduling</vt:lpstr>
      <vt:lpstr>Medium-Term Scheduling</vt:lpstr>
      <vt:lpstr>Short-Term Scheduling</vt:lpstr>
      <vt:lpstr>Roadmap</vt:lpstr>
      <vt:lpstr>Aim of Short Term Scheduling</vt:lpstr>
      <vt:lpstr>Short-Term Scheduling Criteria: User vs. System</vt:lpstr>
      <vt:lpstr>Short-Term Scheduling Criteria: Performance</vt:lpstr>
      <vt:lpstr>Interdependent Scheduling Criteria</vt:lpstr>
      <vt:lpstr>Interdependent Scheduling Criteria</vt:lpstr>
      <vt:lpstr>Interdependent Scheduling Criteria cont.</vt:lpstr>
      <vt:lpstr>Use Of Priorities</vt:lpstr>
      <vt:lpstr>Priority Queuing</vt:lpstr>
      <vt:lpstr>PowerPoint Presentation</vt:lpstr>
      <vt:lpstr>Alternative Scheduling Policies</vt:lpstr>
      <vt:lpstr>Selection Function</vt:lpstr>
      <vt:lpstr>Non preemptive vs. Preemptive</vt:lpstr>
      <vt:lpstr>Process Scheduling Example</vt:lpstr>
      <vt:lpstr>First-Come- First-Served</vt:lpstr>
      <vt:lpstr>PowerPoint Presentation</vt:lpstr>
      <vt:lpstr>PowerPoint Presentation</vt:lpstr>
      <vt:lpstr>First-Come- First-Served</vt:lpstr>
      <vt:lpstr>Round Robin</vt:lpstr>
      <vt:lpstr>Round Robin</vt:lpstr>
      <vt:lpstr>Round Robin</vt:lpstr>
      <vt:lpstr>Effect of Size of Preemption Time Quantum</vt:lpstr>
      <vt:lpstr>Effect of Size of Preemption Time Quantum</vt:lpstr>
      <vt:lpstr>PowerPoint Presentation</vt:lpstr>
      <vt:lpstr>PowerPoint Presentation</vt:lpstr>
      <vt:lpstr>‘Virtual Round Robin’</vt:lpstr>
      <vt:lpstr>‘Virtual Round Robin’</vt:lpstr>
      <vt:lpstr>Shortest Process Next</vt:lpstr>
      <vt:lpstr>Shortest Process Next</vt:lpstr>
      <vt:lpstr>Shortest Process Next</vt:lpstr>
      <vt:lpstr>Shortest Remaining Time</vt:lpstr>
      <vt:lpstr>PowerPoint Presentation</vt:lpstr>
      <vt:lpstr>Highest Response Ratio Next</vt:lpstr>
      <vt:lpstr>Highest Response Ratio Next</vt:lpstr>
      <vt:lpstr>Feedback Scheduling</vt:lpstr>
      <vt:lpstr>Feedback Scheduling</vt:lpstr>
      <vt:lpstr>Feedback Performance</vt:lpstr>
      <vt:lpstr>Feedback Performance</vt:lpstr>
      <vt:lpstr>Feedback Performance</vt:lpstr>
      <vt:lpstr>Fair-Share Scheduling</vt:lpstr>
      <vt:lpstr>PowerPoint Presentation</vt:lpstr>
      <vt:lpstr>PowerPoint Presentation</vt:lpstr>
      <vt:lpstr>Roadmap</vt:lpstr>
      <vt:lpstr>Traditional UNIX Scheduling</vt:lpstr>
      <vt:lpstr>Example of Traditional  UNIX Process Scheduling</vt:lpstr>
      <vt:lpstr>Example of Traditional  UNIX Process Scheduling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Riddhi Joshi</cp:lastModifiedBy>
  <cp:revision>494</cp:revision>
  <dcterms:created xsi:type="dcterms:W3CDTF">2006-08-16T00:00:00Z</dcterms:created>
  <dcterms:modified xsi:type="dcterms:W3CDTF">2019-03-05T05:35:13Z</dcterms:modified>
</cp:coreProperties>
</file>