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7" r:id="rId2"/>
    <p:sldId id="259" r:id="rId3"/>
    <p:sldId id="260" r:id="rId4"/>
    <p:sldId id="261" r:id="rId5"/>
    <p:sldId id="262" r:id="rId6"/>
    <p:sldId id="263" r:id="rId7"/>
    <p:sldId id="264" r:id="rId8"/>
    <p:sldId id="265" r:id="rId9"/>
    <p:sldId id="266" r:id="rId10"/>
    <p:sldId id="335" r:id="rId11"/>
    <p:sldId id="268" r:id="rId12"/>
    <p:sldId id="336" r:id="rId13"/>
    <p:sldId id="270" r:id="rId14"/>
    <p:sldId id="271" r:id="rId15"/>
    <p:sldId id="272" r:id="rId16"/>
    <p:sldId id="273" r:id="rId17"/>
    <p:sldId id="274" r:id="rId18"/>
    <p:sldId id="337" r:id="rId19"/>
    <p:sldId id="276" r:id="rId20"/>
    <p:sldId id="277" r:id="rId21"/>
    <p:sldId id="278" r:id="rId22"/>
    <p:sldId id="279" r:id="rId23"/>
    <p:sldId id="280" r:id="rId24"/>
    <p:sldId id="281" r:id="rId25"/>
    <p:sldId id="338" r:id="rId26"/>
    <p:sldId id="283" r:id="rId27"/>
    <p:sldId id="284" r:id="rId28"/>
    <p:sldId id="287" r:id="rId29"/>
    <p:sldId id="289" r:id="rId30"/>
    <p:sldId id="290" r:id="rId31"/>
    <p:sldId id="291" r:id="rId32"/>
    <p:sldId id="292" r:id="rId33"/>
    <p:sldId id="339" r:id="rId34"/>
    <p:sldId id="340" r:id="rId35"/>
    <p:sldId id="294" r:id="rId36"/>
    <p:sldId id="297" r:id="rId37"/>
    <p:sldId id="298" r:id="rId38"/>
    <p:sldId id="341" r:id="rId39"/>
    <p:sldId id="302" r:id="rId40"/>
    <p:sldId id="303" r:id="rId41"/>
    <p:sldId id="304" r:id="rId42"/>
    <p:sldId id="305" r:id="rId43"/>
    <p:sldId id="310" r:id="rId44"/>
    <p:sldId id="342" r:id="rId45"/>
    <p:sldId id="311" r:id="rId46"/>
    <p:sldId id="312" r:id="rId47"/>
    <p:sldId id="313" r:id="rId48"/>
    <p:sldId id="314" r:id="rId49"/>
    <p:sldId id="343" r:id="rId50"/>
    <p:sldId id="316" r:id="rId51"/>
    <p:sldId id="333" r:id="rId52"/>
    <p:sldId id="317" r:id="rId53"/>
    <p:sldId id="318" r:id="rId54"/>
    <p:sldId id="319" r:id="rId55"/>
    <p:sldId id="334" r:id="rId56"/>
    <p:sldId id="347" r:id="rId57"/>
    <p:sldId id="348" r:id="rId58"/>
    <p:sldId id="320" r:id="rId59"/>
    <p:sldId id="321" r:id="rId60"/>
    <p:sldId id="322" r:id="rId61"/>
    <p:sldId id="323" r:id="rId62"/>
    <p:sldId id="344" r:id="rId63"/>
    <p:sldId id="325" r:id="rId64"/>
    <p:sldId id="326" r:id="rId65"/>
    <p:sldId id="327" r:id="rId66"/>
    <p:sldId id="328" r:id="rId67"/>
    <p:sldId id="329" r:id="rId68"/>
    <p:sldId id="332"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E2E6B6-6545-4788-B90C-22EF6EA7FFDB}" type="datetimeFigureOut">
              <a:rPr lang="en-US" smtClean="0"/>
              <a:pPr/>
              <a:t>3/12/2019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24B41A-3C80-4D84-B6E9-F15D68CBA48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C13B5-6E7F-4BBD-B719-6368D27963C2}" type="datetimeFigureOut">
              <a:rPr lang="en-US" smtClean="0"/>
              <a:pPr/>
              <a:t>3/12/2019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776FDC-4671-497D-8161-FDB20B10C02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7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19E5C0-9AB7-4A50-8751-59F83C7DE950}" type="slidenum">
              <a:rPr lang="en-US" smtClean="0">
                <a:latin typeface="Arial" pitchFamily="34" charset="0"/>
              </a:rPr>
              <a:pPr/>
              <a:t>1</a:t>
            </a:fld>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48206EB-19E2-4430-A863-1D5B7AA3A1D7}" type="slidenum">
              <a:rPr lang="en-US" smtClean="0"/>
              <a:pPr>
                <a:defRPr/>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This concept can be taken one step further by connecting I/O modules to the DMA module using an I/O bus</a:t>
            </a:r>
          </a:p>
          <a:p>
            <a:endParaRPr lang="en-NZ"/>
          </a:p>
          <a:p>
            <a:r>
              <a:rPr lang="en-NZ"/>
              <a:t>This reduces the number of I/O interfaces in the DMA module to one and provides for an easily expandable configuration. </a:t>
            </a:r>
          </a:p>
          <a:p>
            <a:endParaRPr lang="en-NZ"/>
          </a:p>
          <a:p>
            <a:r>
              <a:rPr lang="en-NZ"/>
              <a:t>In all of these cases the system bus that the DMA module shares with the processor and main memory is used by the DMA module only to exchange data with memory and to exchange control signals with the processor. </a:t>
            </a:r>
          </a:p>
          <a:p>
            <a:endParaRPr lang="en-NZ"/>
          </a:p>
          <a:p>
            <a:r>
              <a:rPr lang="en-NZ"/>
              <a:t>The exchange of data between the DMA and I/O modules takes place off the system bus.</a:t>
            </a:r>
            <a:endParaRPr lang="en-US"/>
          </a:p>
        </p:txBody>
      </p:sp>
      <p:sp>
        <p:nvSpPr>
          <p:cNvPr id="4" name="Slide Number Placeholder 3"/>
          <p:cNvSpPr>
            <a:spLocks noGrp="1"/>
          </p:cNvSpPr>
          <p:nvPr>
            <p:ph type="sldNum" sz="quarter" idx="5"/>
          </p:nvPr>
        </p:nvSpPr>
        <p:spPr/>
        <p:txBody>
          <a:bodyPr/>
          <a:lstStyle/>
          <a:p>
            <a:pPr>
              <a:defRPr/>
            </a:pPr>
            <a:fld id="{02C76A0F-4CF4-49E2-B7DD-A379C479DFC0}" type="slidenum">
              <a:rPr lang="en-US" smtClean="0"/>
              <a:pPr>
                <a:defRPr/>
              </a:pPr>
              <a:t>17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Memory management is a complex interrelationship between processor hardware and operating system software.</a:t>
            </a:r>
          </a:p>
          <a:p>
            <a:endParaRPr lang="en-NZ"/>
          </a:p>
          <a:p>
            <a:r>
              <a:rPr lang="en-NZ"/>
              <a:t>We focus first on the hardware aspect of virtual memory, looking at the use of paging, segmentation, and combined paging and segmentation.</a:t>
            </a:r>
          </a:p>
          <a:p>
            <a:endParaRPr lang="en-NZ"/>
          </a:p>
          <a:p>
            <a:r>
              <a:rPr lang="en-NZ"/>
              <a:t>Then we look at the issues involved in the design of a virtual memory facility in operating systems.</a:t>
            </a:r>
          </a:p>
          <a:p>
            <a:endParaRPr lang="en-US"/>
          </a:p>
        </p:txBody>
      </p:sp>
      <p:sp>
        <p:nvSpPr>
          <p:cNvPr id="4" name="Slide Number Placeholder 3"/>
          <p:cNvSpPr>
            <a:spLocks noGrp="1"/>
          </p:cNvSpPr>
          <p:nvPr>
            <p:ph type="sldNum" sz="quarter" idx="5"/>
          </p:nvPr>
        </p:nvSpPr>
        <p:spPr/>
        <p:txBody>
          <a:bodyPr/>
          <a:lstStyle/>
          <a:p>
            <a:pPr>
              <a:defRPr/>
            </a:pPr>
            <a:fld id="{48A10E5D-1D21-40AE-ADBA-FB67D677CD68}" type="slidenum">
              <a:rPr lang="en-US" smtClean="0"/>
              <a:pPr>
                <a:defRPr/>
              </a:pPr>
              <a:t>18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NZ" dirty="0"/>
              <a:t>The logical I/O module is replaced by a communications architecture, </a:t>
            </a:r>
          </a:p>
          <a:p>
            <a:pPr lvl="1">
              <a:buFont typeface="Arial" pitchFamily="34" charset="0"/>
              <a:buChar char="•"/>
              <a:defRPr/>
            </a:pPr>
            <a:r>
              <a:rPr lang="en-NZ" dirty="0"/>
              <a:t> which may itself consist of a number of layers.</a:t>
            </a:r>
          </a:p>
          <a:p>
            <a:pPr>
              <a:defRPr/>
            </a:pPr>
            <a:endParaRPr lang="en-NZ" dirty="0"/>
          </a:p>
          <a:p>
            <a:pPr>
              <a:defRPr/>
            </a:pPr>
            <a:r>
              <a:rPr lang="en-NZ" dirty="0"/>
              <a:t>An example is TCP/IP,.</a:t>
            </a:r>
            <a:endParaRPr lang="en-US" dirty="0"/>
          </a:p>
        </p:txBody>
      </p:sp>
      <p:sp>
        <p:nvSpPr>
          <p:cNvPr id="4" name="Slide Number Placeholder 3"/>
          <p:cNvSpPr>
            <a:spLocks noGrp="1"/>
          </p:cNvSpPr>
          <p:nvPr>
            <p:ph type="sldNum" sz="quarter" idx="5"/>
          </p:nvPr>
        </p:nvSpPr>
        <p:spPr/>
        <p:txBody>
          <a:bodyPr/>
          <a:lstStyle/>
          <a:p>
            <a:pPr>
              <a:defRPr/>
            </a:pPr>
            <a:fld id="{BCFD1BC4-DD26-4013-B26C-10765A684209}" type="slidenum">
              <a:rPr lang="en-US" smtClean="0"/>
              <a:pPr>
                <a:defRPr/>
              </a:pPr>
              <a:t>23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Memory management is a complex interrelationship between processor hardware and operating system software.</a:t>
            </a:r>
          </a:p>
          <a:p>
            <a:endParaRPr lang="en-NZ"/>
          </a:p>
          <a:p>
            <a:r>
              <a:rPr lang="en-NZ"/>
              <a:t>We focus first on the hardware aspect of virtual memory, looking at the use of paging, segmentation, and combined paging and segmentation.</a:t>
            </a:r>
          </a:p>
          <a:p>
            <a:endParaRPr lang="en-NZ"/>
          </a:p>
          <a:p>
            <a:r>
              <a:rPr lang="en-NZ"/>
              <a:t>Then we look at the issues involved in the design of a virtual memory facility in operating systems.</a:t>
            </a:r>
          </a:p>
          <a:p>
            <a:endParaRPr lang="en-US"/>
          </a:p>
        </p:txBody>
      </p:sp>
      <p:sp>
        <p:nvSpPr>
          <p:cNvPr id="4" name="Slide Number Placeholder 3"/>
          <p:cNvSpPr>
            <a:spLocks noGrp="1"/>
          </p:cNvSpPr>
          <p:nvPr>
            <p:ph type="sldNum" sz="quarter" idx="5"/>
          </p:nvPr>
        </p:nvSpPr>
        <p:spPr/>
        <p:txBody>
          <a:bodyPr/>
          <a:lstStyle/>
          <a:p>
            <a:pPr>
              <a:defRPr/>
            </a:pPr>
            <a:fld id="{48A10E5D-1D21-40AE-ADBA-FB67D677CD68}" type="slidenum">
              <a:rPr lang="en-US" smtClean="0"/>
              <a:pPr>
                <a:defRPr/>
              </a:pPr>
              <a:t>25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To avoid deadlock, the user memory involved in the I/O operation must be locked in main memory immediately before the I/O request is issued, even though the I/O operation is queued and may not be executed for some time.</a:t>
            </a:r>
          </a:p>
          <a:p>
            <a:pPr lvl="1">
              <a:buFontTx/>
              <a:buChar char="•"/>
            </a:pPr>
            <a:r>
              <a:rPr lang="en-NZ" dirty="0"/>
              <a:t> If a block is being transferred from a user process area directly to an I/O module, then the process is blocked during the transfer and the process may not be swapped out.</a:t>
            </a:r>
          </a:p>
          <a:p>
            <a:endParaRPr lang="en-NZ" dirty="0"/>
          </a:p>
          <a:p>
            <a:r>
              <a:rPr lang="en-NZ"/>
              <a:t>To avoid these overheads and inefficiencies, it is sometimes convenient to perform input transfers in advance of requests being made and to perform output transfers some time after the request is made.</a:t>
            </a:r>
            <a:endParaRPr lang="en-US" dirty="0"/>
          </a:p>
        </p:txBody>
      </p:sp>
      <p:sp>
        <p:nvSpPr>
          <p:cNvPr id="4" name="Slide Number Placeholder 3"/>
          <p:cNvSpPr>
            <a:spLocks noGrp="1"/>
          </p:cNvSpPr>
          <p:nvPr>
            <p:ph type="sldNum" sz="quarter" idx="5"/>
          </p:nvPr>
        </p:nvSpPr>
        <p:spPr/>
        <p:txBody>
          <a:bodyPr/>
          <a:lstStyle/>
          <a:p>
            <a:pPr>
              <a:defRPr/>
            </a:pPr>
            <a:fld id="{B59526F4-AB7F-4AA9-82D1-DA4FB93CC700}" type="slidenum">
              <a:rPr lang="en-US" smtClean="0"/>
              <a:pPr>
                <a:defRPr/>
              </a:pPr>
              <a:t>26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When a user process issues an I/O request, the operating system assigns a buffer in the system portion of main memory to the operation.</a:t>
            </a:r>
            <a:endParaRPr lang="en-US"/>
          </a:p>
        </p:txBody>
      </p:sp>
      <p:sp>
        <p:nvSpPr>
          <p:cNvPr id="4" name="Slide Number Placeholder 3"/>
          <p:cNvSpPr>
            <a:spLocks noGrp="1"/>
          </p:cNvSpPr>
          <p:nvPr>
            <p:ph type="sldNum" sz="quarter" idx="5"/>
          </p:nvPr>
        </p:nvSpPr>
        <p:spPr/>
        <p:txBody>
          <a:bodyPr/>
          <a:lstStyle/>
          <a:p>
            <a:pPr>
              <a:defRPr/>
            </a:pPr>
            <a:fld id="{18EA08BA-AA73-4C61-836B-51BC73D7C934}" type="slidenum">
              <a:rPr lang="en-US" smtClean="0"/>
              <a:pPr>
                <a:defRPr/>
              </a:pPr>
              <a:t>28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The single </a:t>
            </a:r>
            <a:r>
              <a:rPr lang="en-NZ" dirty="0" err="1"/>
              <a:t>buLine-atffering</a:t>
            </a:r>
            <a:r>
              <a:rPr lang="en-NZ" dirty="0"/>
              <a:t> scheme can be used in a line-at-a-time fashion or a byte-at-a-time fashion. </a:t>
            </a:r>
          </a:p>
          <a:p>
            <a:pPr lvl="1">
              <a:buFontTx/>
              <a:buChar char="•"/>
            </a:pPr>
            <a:r>
              <a:rPr lang="en-NZ" dirty="0"/>
              <a:t> -a-time operation is appropriate for scroll-mode terminals (sometimes called dumb terminals).</a:t>
            </a:r>
          </a:p>
          <a:p>
            <a:pPr lvl="1">
              <a:buFontTx/>
              <a:buChar char="•"/>
            </a:pPr>
            <a:r>
              <a:rPr lang="en-NZ" dirty="0"/>
              <a:t> Byte-at-a-time operation is used on where each keystroke is significant, or for peripherals such as sensors and controllers.</a:t>
            </a:r>
          </a:p>
          <a:p>
            <a:endParaRPr lang="en-NZ" dirty="0"/>
          </a:p>
          <a:p>
            <a:endParaRPr lang="en-US" dirty="0"/>
          </a:p>
        </p:txBody>
      </p:sp>
      <p:sp>
        <p:nvSpPr>
          <p:cNvPr id="4" name="Slide Number Placeholder 3"/>
          <p:cNvSpPr>
            <a:spLocks noGrp="1"/>
          </p:cNvSpPr>
          <p:nvPr>
            <p:ph type="sldNum" sz="quarter" idx="5"/>
          </p:nvPr>
        </p:nvSpPr>
        <p:spPr/>
        <p:txBody>
          <a:bodyPr/>
          <a:lstStyle/>
          <a:p>
            <a:pPr>
              <a:defRPr/>
            </a:pPr>
            <a:fld id="{91B5F0A0-53C0-4D18-B8DD-DC47DAE5487C}" type="slidenum">
              <a:rPr lang="en-US" smtClean="0"/>
              <a:pPr>
                <a:defRPr/>
              </a:pPr>
              <a:t>29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A process transfers data to (or from) one buffer while the operating system empties (or fills) the other. </a:t>
            </a:r>
          </a:p>
          <a:p>
            <a:endParaRPr lang="en-NZ"/>
          </a:p>
          <a:p>
            <a:endParaRPr lang="en-US"/>
          </a:p>
        </p:txBody>
      </p:sp>
      <p:sp>
        <p:nvSpPr>
          <p:cNvPr id="4" name="Slide Number Placeholder 3"/>
          <p:cNvSpPr>
            <a:spLocks noGrp="1"/>
          </p:cNvSpPr>
          <p:nvPr>
            <p:ph type="sldNum" sz="quarter" idx="5"/>
          </p:nvPr>
        </p:nvSpPr>
        <p:spPr/>
        <p:txBody>
          <a:bodyPr/>
          <a:lstStyle/>
          <a:p>
            <a:pPr>
              <a:defRPr/>
            </a:pPr>
            <a:fld id="{9DAB96A8-1D48-43BE-9BAA-4DB6F922782B}" type="slidenum">
              <a:rPr lang="en-US" smtClean="0"/>
              <a:pPr>
                <a:defRPr/>
              </a:pPr>
              <a:t>30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Double buffering may be inadequate if the process performs rapid bursts of I/O. </a:t>
            </a:r>
          </a:p>
          <a:p>
            <a:endParaRPr lang="en-NZ"/>
          </a:p>
          <a:p>
            <a:r>
              <a:rPr lang="en-NZ"/>
              <a:t>The problem can often be alleviated by using more than two buffers.</a:t>
            </a:r>
          </a:p>
          <a:p>
            <a:endParaRPr lang="en-NZ"/>
          </a:p>
          <a:p>
            <a:r>
              <a:rPr lang="en-NZ"/>
              <a:t>When more than two buffers are used, the collection of buffers is itself referred to as a circular buffer with each individual buffer being one</a:t>
            </a:r>
          </a:p>
          <a:p>
            <a:r>
              <a:rPr lang="en-NZ"/>
              <a:t>unit in the circular buffer.</a:t>
            </a:r>
            <a:endParaRPr lang="en-US"/>
          </a:p>
        </p:txBody>
      </p:sp>
      <p:sp>
        <p:nvSpPr>
          <p:cNvPr id="4" name="Slide Number Placeholder 3"/>
          <p:cNvSpPr>
            <a:spLocks noGrp="1"/>
          </p:cNvSpPr>
          <p:nvPr>
            <p:ph type="sldNum" sz="quarter" idx="5"/>
          </p:nvPr>
        </p:nvSpPr>
        <p:spPr/>
        <p:txBody>
          <a:bodyPr/>
          <a:lstStyle/>
          <a:p>
            <a:pPr>
              <a:defRPr/>
            </a:pPr>
            <a:fld id="{8EE53C65-95D1-4F35-B773-A8B1CDB47C18}" type="slidenum">
              <a:rPr lang="en-US" smtClean="0"/>
              <a:pPr>
                <a:defRPr/>
              </a:pPr>
              <a:t>31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Memory management is a complex interrelationship between processor hardware and operating system software.</a:t>
            </a:r>
          </a:p>
          <a:p>
            <a:endParaRPr lang="en-NZ"/>
          </a:p>
          <a:p>
            <a:r>
              <a:rPr lang="en-NZ"/>
              <a:t>We focus first on the hardware aspect of virtual memory, looking at the use of paging, segmentation, and combined paging and segmentation.</a:t>
            </a:r>
          </a:p>
          <a:p>
            <a:endParaRPr lang="en-NZ"/>
          </a:p>
          <a:p>
            <a:r>
              <a:rPr lang="en-NZ"/>
              <a:t>Then we look at the issues involved in the design of a virtual memory facility in operating systems.</a:t>
            </a:r>
          </a:p>
          <a:p>
            <a:endParaRPr lang="en-US"/>
          </a:p>
        </p:txBody>
      </p:sp>
      <p:sp>
        <p:nvSpPr>
          <p:cNvPr id="4" name="Slide Number Placeholder 3"/>
          <p:cNvSpPr>
            <a:spLocks noGrp="1"/>
          </p:cNvSpPr>
          <p:nvPr>
            <p:ph type="sldNum" sz="quarter" idx="5"/>
          </p:nvPr>
        </p:nvSpPr>
        <p:spPr/>
        <p:txBody>
          <a:bodyPr/>
          <a:lstStyle/>
          <a:p>
            <a:pPr>
              <a:defRPr/>
            </a:pPr>
            <a:fld id="{48A10E5D-1D21-40AE-ADBA-FB67D677CD68}"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Memory management is a complex interrelationship between processor hardware and operating system software.</a:t>
            </a:r>
          </a:p>
          <a:p>
            <a:endParaRPr lang="en-NZ"/>
          </a:p>
          <a:p>
            <a:r>
              <a:rPr lang="en-NZ"/>
              <a:t>We focus first on the hardware aspect of virtual memory, looking at the use of paging, segmentation, and combined paging and segmentation.</a:t>
            </a:r>
          </a:p>
          <a:p>
            <a:endParaRPr lang="en-NZ"/>
          </a:p>
          <a:p>
            <a:r>
              <a:rPr lang="en-NZ"/>
              <a:t>Then we look at the issues involved in the design of a virtual memory facility in operating systems.</a:t>
            </a:r>
          </a:p>
          <a:p>
            <a:endParaRPr lang="en-US"/>
          </a:p>
        </p:txBody>
      </p:sp>
      <p:sp>
        <p:nvSpPr>
          <p:cNvPr id="4" name="Slide Number Placeholder 3"/>
          <p:cNvSpPr>
            <a:spLocks noGrp="1"/>
          </p:cNvSpPr>
          <p:nvPr>
            <p:ph type="sldNum" sz="quarter" idx="5"/>
          </p:nvPr>
        </p:nvSpPr>
        <p:spPr/>
        <p:txBody>
          <a:bodyPr/>
          <a:lstStyle/>
          <a:p>
            <a:pPr>
              <a:defRPr/>
            </a:pPr>
            <a:fld id="{48A10E5D-1D21-40AE-ADBA-FB67D677CD68}" type="slidenum">
              <a:rPr lang="en-US" smtClean="0"/>
              <a:pPr>
                <a:defRPr/>
              </a:pPr>
              <a:t>33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 actual details of disk I/O operation depend on the computer system, the operating system, and the nature of the I/O channel and disk controller hardware.</a:t>
            </a:r>
          </a:p>
          <a:p>
            <a:endParaRPr lang="en-NZ"/>
          </a:p>
          <a:p>
            <a:r>
              <a:rPr lang="en-NZ"/>
              <a:t>A general timing diagram of disk I/O transfer is shown in Figure 11.6.</a:t>
            </a:r>
          </a:p>
          <a:p>
            <a:endParaRPr lang="en-US"/>
          </a:p>
        </p:txBody>
      </p:sp>
      <p:sp>
        <p:nvSpPr>
          <p:cNvPr id="4" name="Slide Number Placeholder 3"/>
          <p:cNvSpPr>
            <a:spLocks noGrp="1"/>
          </p:cNvSpPr>
          <p:nvPr>
            <p:ph type="sldNum" sz="quarter" idx="5"/>
          </p:nvPr>
        </p:nvSpPr>
        <p:spPr/>
        <p:txBody>
          <a:bodyPr/>
          <a:lstStyle/>
          <a:p>
            <a:pPr>
              <a:defRPr/>
            </a:pPr>
            <a:fld id="{65631CAA-3578-417C-86E7-BF13C0109B7F}" type="slidenum">
              <a:rPr lang="en-US" smtClean="0"/>
              <a:pPr>
                <a:defRPr/>
              </a:pPr>
              <a:t>35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NZ"/>
          </a:p>
        </p:txBody>
      </p:sp>
      <p:sp>
        <p:nvSpPr>
          <p:cNvPr id="4" name="Slide Number Placeholder 3"/>
          <p:cNvSpPr>
            <a:spLocks noGrp="1"/>
          </p:cNvSpPr>
          <p:nvPr>
            <p:ph type="sldNum" sz="quarter" idx="5"/>
          </p:nvPr>
        </p:nvSpPr>
        <p:spPr/>
        <p:txBody>
          <a:bodyPr/>
          <a:lstStyle/>
          <a:p>
            <a:pPr>
              <a:defRPr/>
            </a:pPr>
            <a:fld id="{BF6F86EA-5DED-4C83-A878-803932FCB33D}" type="slidenum">
              <a:rPr lang="en-US" smtClean="0"/>
              <a:pPr>
                <a:defRPr/>
              </a:pPr>
              <a:t>36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a:t>Movie icon jumps to animation at http://gaia.ecs.csus.edu/%7ezhangd/oscal/DiskApplet.html</a:t>
            </a:r>
          </a:p>
          <a:p>
            <a:pPr>
              <a:defRPr/>
            </a:pPr>
            <a:endParaRPr lang="en-US" dirty="0"/>
          </a:p>
          <a:p>
            <a:pPr>
              <a:defRPr/>
            </a:pPr>
            <a:r>
              <a:rPr lang="en-NZ" dirty="0"/>
              <a:t>The simplest form of scheduling is first-in-first-out (FIFO) scheduling, which processes items from the queue in sequential order. </a:t>
            </a:r>
          </a:p>
          <a:p>
            <a:pPr>
              <a:defRPr/>
            </a:pPr>
            <a:endParaRPr lang="en-NZ" dirty="0"/>
          </a:p>
          <a:p>
            <a:pPr>
              <a:defRPr/>
            </a:pPr>
            <a:r>
              <a:rPr lang="en-NZ" dirty="0"/>
              <a:t>This strategy has the advantage of being fair, because every request is honored and the requests are honored in the order received. </a:t>
            </a:r>
          </a:p>
          <a:p>
            <a:pPr>
              <a:defRPr/>
            </a:pPr>
            <a:endParaRPr lang="en-NZ" dirty="0"/>
          </a:p>
          <a:p>
            <a:pPr>
              <a:defRPr/>
            </a:pPr>
            <a:r>
              <a:rPr lang="en-NZ" dirty="0"/>
              <a:t>This figure illustrates the disk arm movement with FIFO.</a:t>
            </a:r>
          </a:p>
          <a:p>
            <a:pPr lvl="1">
              <a:buFont typeface="Arial" pitchFamily="34" charset="0"/>
              <a:buChar char="•"/>
              <a:defRPr/>
            </a:pPr>
            <a:r>
              <a:rPr lang="en-NZ" dirty="0"/>
              <a:t> This graph is generated directly from the data in Table 11.2a.</a:t>
            </a:r>
          </a:p>
          <a:p>
            <a:pPr lvl="1">
              <a:buFont typeface="Arial" pitchFamily="34" charset="0"/>
              <a:buChar char="•"/>
              <a:defRPr/>
            </a:pPr>
            <a:endParaRPr lang="en-NZ" dirty="0"/>
          </a:p>
          <a:p>
            <a:pPr>
              <a:defRPr/>
            </a:pPr>
            <a:r>
              <a:rPr lang="en-NZ" dirty="0"/>
              <a:t>As can be seen, the disk accesses are in the same order as the requests were originally received.</a:t>
            </a:r>
          </a:p>
          <a:p>
            <a:pPr>
              <a:defRPr/>
            </a:pPr>
            <a:endParaRPr lang="en-NZ" dirty="0"/>
          </a:p>
          <a:p>
            <a:pPr>
              <a:defRPr/>
            </a:pPr>
            <a:r>
              <a:rPr lang="en-NZ" dirty="0"/>
              <a:t>With FIFO, if there are only a few processes that require access and if many of the requests are to clustered file sectors, then we can hope for good performance. </a:t>
            </a:r>
          </a:p>
          <a:p>
            <a:pPr lvl="1">
              <a:buFont typeface="Arial" pitchFamily="34" charset="0"/>
              <a:buChar char="•"/>
              <a:defRPr/>
            </a:pPr>
            <a:r>
              <a:rPr lang="en-NZ" b="1" i="1" dirty="0"/>
              <a:t>But</a:t>
            </a:r>
            <a:r>
              <a:rPr lang="en-NZ" dirty="0"/>
              <a:t>, this technique will often approximate random scheduling in performance, if there are many processes competing for the disk. </a:t>
            </a:r>
          </a:p>
        </p:txBody>
      </p:sp>
      <p:sp>
        <p:nvSpPr>
          <p:cNvPr id="4" name="Slide Number Placeholder 3"/>
          <p:cNvSpPr>
            <a:spLocks noGrp="1"/>
          </p:cNvSpPr>
          <p:nvPr>
            <p:ph type="sldNum" sz="quarter" idx="5"/>
          </p:nvPr>
        </p:nvSpPr>
        <p:spPr/>
        <p:txBody>
          <a:bodyPr/>
          <a:lstStyle/>
          <a:p>
            <a:pPr>
              <a:defRPr/>
            </a:pPr>
            <a:fld id="{9FBABD11-1E22-4BBC-8132-97786EA5334D}" type="slidenum">
              <a:rPr lang="en-US" smtClean="0"/>
              <a:pPr>
                <a:defRPr/>
              </a:pPr>
              <a:t>37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Select the disk I/O request that requires the least movement of the disk arm from its current position.</a:t>
            </a:r>
          </a:p>
          <a:p>
            <a:br>
              <a:rPr lang="en-NZ"/>
            </a:br>
            <a:r>
              <a:rPr lang="en-NZ"/>
              <a:t>Thus, we always choose to incur the minimum seek time. </a:t>
            </a:r>
          </a:p>
          <a:p>
            <a:pPr lvl="1">
              <a:buFontTx/>
              <a:buChar char="•"/>
            </a:pPr>
            <a:r>
              <a:rPr lang="en-NZ"/>
              <a:t>Always choosing the minimum seek time does not guarantee that the average seek time over a number of arm movements will be minimum.</a:t>
            </a:r>
          </a:p>
          <a:p>
            <a:pPr lvl="1">
              <a:buFontTx/>
              <a:buChar char="•"/>
            </a:pPr>
            <a:r>
              <a:rPr lang="en-NZ"/>
              <a:t>However, this should provide better performance than FIFO. </a:t>
            </a:r>
          </a:p>
          <a:p>
            <a:endParaRPr lang="en-NZ"/>
          </a:p>
          <a:p>
            <a:r>
              <a:rPr lang="en-NZ"/>
              <a:t>Because the arm can move in two directions, a random tie-breaking algorithm may be used to resolve cases of equal distances.</a:t>
            </a:r>
            <a:endParaRPr lang="en-US"/>
          </a:p>
        </p:txBody>
      </p:sp>
      <p:sp>
        <p:nvSpPr>
          <p:cNvPr id="4" name="Slide Number Placeholder 3"/>
          <p:cNvSpPr>
            <a:spLocks noGrp="1"/>
          </p:cNvSpPr>
          <p:nvPr>
            <p:ph type="sldNum" sz="quarter" idx="5"/>
          </p:nvPr>
        </p:nvSpPr>
        <p:spPr/>
        <p:txBody>
          <a:bodyPr/>
          <a:lstStyle/>
          <a:p>
            <a:pPr>
              <a:defRPr/>
            </a:pPr>
            <a:fld id="{38C42F15-EC4E-4A7D-A8DA-D2077B6F6BB6}" type="slidenum">
              <a:rPr lang="en-US" smtClean="0"/>
              <a:pPr>
                <a:defRPr/>
              </a:pPr>
              <a:t>39</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With SCAN, the arm is required to move in one direction only, satisfying all outstanding requests en route, until it reaches the last track in that direction or until there are no more requests in that direction.</a:t>
            </a:r>
          </a:p>
          <a:p>
            <a:pPr lvl="1">
              <a:buFontTx/>
              <a:buChar char="•"/>
            </a:pPr>
            <a:r>
              <a:rPr lang="en-NZ" dirty="0"/>
              <a:t> The service direction is then reversed and the scan proceeds in the opposite direction, again picking up all requests in order.</a:t>
            </a:r>
            <a:endParaRPr lang="en-US" dirty="0"/>
          </a:p>
          <a:p>
            <a:endParaRPr lang="en-NZ" dirty="0"/>
          </a:p>
          <a:p>
            <a:r>
              <a:rPr lang="en-NZ" dirty="0"/>
              <a:t>This latter refinement is sometimes referred to as the LOOK policy. </a:t>
            </a:r>
          </a:p>
          <a:p>
            <a:endParaRPr lang="en-NZ" dirty="0"/>
          </a:p>
          <a:p>
            <a:r>
              <a:rPr lang="en-NZ" dirty="0"/>
              <a:t>The SCAN policy </a:t>
            </a:r>
            <a:r>
              <a:rPr lang="en-NZ" dirty="0" err="1"/>
              <a:t>favors</a:t>
            </a:r>
            <a:r>
              <a:rPr lang="en-NZ" dirty="0"/>
              <a:t> jobs whose requests are for tracks nearest to both innermost and outermost tracks and </a:t>
            </a:r>
            <a:r>
              <a:rPr lang="en-NZ" dirty="0" err="1"/>
              <a:t>favors</a:t>
            </a:r>
            <a:r>
              <a:rPr lang="en-NZ" dirty="0"/>
              <a:t> the latest-arriving jobs.</a:t>
            </a:r>
          </a:p>
          <a:p>
            <a:endParaRPr lang="en-NZ" dirty="0"/>
          </a:p>
        </p:txBody>
      </p:sp>
      <p:sp>
        <p:nvSpPr>
          <p:cNvPr id="4" name="Slide Number Placeholder 3"/>
          <p:cNvSpPr>
            <a:spLocks noGrp="1"/>
          </p:cNvSpPr>
          <p:nvPr>
            <p:ph type="sldNum" sz="quarter" idx="5"/>
          </p:nvPr>
        </p:nvSpPr>
        <p:spPr/>
        <p:txBody>
          <a:bodyPr/>
          <a:lstStyle/>
          <a:p>
            <a:pPr>
              <a:defRPr/>
            </a:pPr>
            <a:fld id="{D870E409-06CD-4013-9F64-54ACF8BF5867}" type="slidenum">
              <a:rPr lang="en-US" smtClean="0"/>
              <a:pPr>
                <a:defRPr/>
              </a:pPr>
              <a:t>41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The C-SCAN (circular SCAN) policy restricts scanning to one direction only.</a:t>
            </a:r>
          </a:p>
          <a:p>
            <a:pPr lvl="1">
              <a:buFontTx/>
              <a:buChar char="•"/>
            </a:pPr>
            <a:r>
              <a:rPr lang="en-NZ" dirty="0"/>
              <a:t>Thus, when the last track has been visited in one direction, the arm is returned to the opposite end of the disk and the scan begins again.</a:t>
            </a:r>
          </a:p>
          <a:p>
            <a:pPr lvl="1">
              <a:buFontTx/>
              <a:buChar char="•"/>
            </a:pPr>
            <a:endParaRPr lang="en-NZ" dirty="0"/>
          </a:p>
          <a:p>
            <a:r>
              <a:rPr lang="en-NZ" dirty="0"/>
              <a:t>This reduces the maximum delay experienced by new requests.</a:t>
            </a:r>
            <a:endParaRPr lang="en-US" dirty="0"/>
          </a:p>
        </p:txBody>
      </p:sp>
      <p:sp>
        <p:nvSpPr>
          <p:cNvPr id="4" name="Slide Number Placeholder 3"/>
          <p:cNvSpPr>
            <a:spLocks noGrp="1"/>
          </p:cNvSpPr>
          <p:nvPr>
            <p:ph type="sldNum" sz="quarter" idx="5"/>
          </p:nvPr>
        </p:nvSpPr>
        <p:spPr/>
        <p:txBody>
          <a:bodyPr/>
          <a:lstStyle/>
          <a:p>
            <a:pPr>
              <a:defRPr/>
            </a:pPr>
            <a:fld id="{0B265FA3-A9C0-4B37-8F25-1D41D77EF696}" type="slidenum">
              <a:rPr lang="en-US" smtClean="0"/>
              <a:pPr>
                <a:defRPr/>
              </a:pPr>
              <a:t>43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a:t>
            </a:r>
          </a:p>
        </p:txBody>
      </p:sp>
      <p:sp>
        <p:nvSpPr>
          <p:cNvPr id="4" name="Slide Number Placeholder 3"/>
          <p:cNvSpPr>
            <a:spLocks noGrp="1"/>
          </p:cNvSpPr>
          <p:nvPr>
            <p:ph type="sldNum" sz="quarter" idx="5"/>
          </p:nvPr>
        </p:nvSpPr>
        <p:spPr/>
        <p:txBody>
          <a:bodyPr/>
          <a:lstStyle/>
          <a:p>
            <a:pPr>
              <a:defRPr/>
            </a:pPr>
            <a:fld id="{99138036-1521-4EBC-AEB9-FEAF4FDEDB60}" type="slidenum">
              <a:rPr lang="en-US" smtClean="0"/>
              <a:pPr>
                <a:defRPr/>
              </a:pPr>
              <a:t>45</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FSCAN is a policy that uses two subqueues.</a:t>
            </a:r>
          </a:p>
          <a:p>
            <a:endParaRPr lang="en-NZ"/>
          </a:p>
          <a:p>
            <a:r>
              <a:rPr lang="en-NZ"/>
              <a:t> When a scan begins, all of the requests are in one of the queues, with the other empty.</a:t>
            </a:r>
          </a:p>
          <a:p>
            <a:endParaRPr lang="en-NZ"/>
          </a:p>
          <a:p>
            <a:r>
              <a:rPr lang="en-NZ"/>
              <a:t>During the scan, all new requests are put into the other queue.</a:t>
            </a:r>
          </a:p>
          <a:p>
            <a:pPr lvl="1">
              <a:buFontTx/>
              <a:buChar char="•"/>
            </a:pPr>
            <a:r>
              <a:rPr lang="en-NZ"/>
              <a:t> Thus, service of new requests is deferred until all of the old requests have been processed.</a:t>
            </a:r>
            <a:endParaRPr lang="en-US"/>
          </a:p>
        </p:txBody>
      </p:sp>
      <p:sp>
        <p:nvSpPr>
          <p:cNvPr id="4" name="Slide Number Placeholder 3"/>
          <p:cNvSpPr>
            <a:spLocks noGrp="1"/>
          </p:cNvSpPr>
          <p:nvPr>
            <p:ph type="sldNum" sz="quarter" idx="5"/>
          </p:nvPr>
        </p:nvSpPr>
        <p:spPr/>
        <p:txBody>
          <a:bodyPr/>
          <a:lstStyle/>
          <a:p>
            <a:pPr>
              <a:defRPr/>
            </a:pPr>
            <a:fld id="{156D2275-E409-4A67-900C-33B45A5EE218}" type="slidenum">
              <a:rPr lang="en-US" smtClean="0"/>
              <a:pPr>
                <a:defRPr/>
              </a:pPr>
              <a:t>47</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Memory management is a complex interrelationship between processor hardware and operating system software.</a:t>
            </a:r>
          </a:p>
          <a:p>
            <a:endParaRPr lang="en-NZ"/>
          </a:p>
          <a:p>
            <a:r>
              <a:rPr lang="en-NZ"/>
              <a:t>We focus first on the hardware aspect of virtual memory, looking at the use of paging, segmentation, and combined paging and segmentation.</a:t>
            </a:r>
          </a:p>
          <a:p>
            <a:endParaRPr lang="en-NZ"/>
          </a:p>
          <a:p>
            <a:r>
              <a:rPr lang="en-NZ"/>
              <a:t>Then we look at the issues involved in the design of a virtual memory facility in operating systems.</a:t>
            </a:r>
          </a:p>
          <a:p>
            <a:endParaRPr lang="en-US"/>
          </a:p>
        </p:txBody>
      </p:sp>
      <p:sp>
        <p:nvSpPr>
          <p:cNvPr id="4" name="Slide Number Placeholder 3"/>
          <p:cNvSpPr>
            <a:spLocks noGrp="1"/>
          </p:cNvSpPr>
          <p:nvPr>
            <p:ph type="sldNum" sz="quarter" idx="5"/>
          </p:nvPr>
        </p:nvSpPr>
        <p:spPr/>
        <p:txBody>
          <a:bodyPr/>
          <a:lstStyle/>
          <a:p>
            <a:pPr>
              <a:defRPr/>
            </a:pPr>
            <a:fld id="{48A10E5D-1D21-40AE-ADBA-FB67D677CD68}" type="slidenum">
              <a:rPr lang="en-US" smtClean="0"/>
              <a:pPr>
                <a:defRPr/>
              </a:pPr>
              <a:t>49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NZ"/>
          </a:p>
        </p:txBody>
      </p:sp>
      <p:sp>
        <p:nvSpPr>
          <p:cNvPr id="4" name="Slide Number Placeholder 3"/>
          <p:cNvSpPr>
            <a:spLocks noGrp="1"/>
          </p:cNvSpPr>
          <p:nvPr>
            <p:ph type="sldNum" sz="quarter" idx="5"/>
          </p:nvPr>
        </p:nvSpPr>
        <p:spPr/>
        <p:txBody>
          <a:bodyPr/>
          <a:lstStyle/>
          <a:p>
            <a:pPr>
              <a:defRPr/>
            </a:pPr>
            <a:fld id="{F2EAB9BD-F6BC-40E9-909D-F7A22CB8539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Movie icon links to animation at: http://gaia.ecs.csus.edu/%7ezhangd/oscal/RAIDFiles/RAID.htm</a:t>
            </a:r>
          </a:p>
          <a:p>
            <a:endParaRPr lang="en-NZ" dirty="0"/>
          </a:p>
          <a:p>
            <a:r>
              <a:rPr lang="en-NZ" dirty="0"/>
              <a:t>The RAID scheme consists of seven levels, zero through six.</a:t>
            </a:r>
          </a:p>
          <a:p>
            <a:endParaRPr lang="en-NZ" dirty="0"/>
          </a:p>
          <a:p>
            <a:r>
              <a:rPr lang="en-NZ"/>
              <a:t>These levels do not imply a hierarchical relationship but designate different design architectures that share three common characteristics:</a:t>
            </a:r>
          </a:p>
          <a:p>
            <a:pPr lvl="1"/>
            <a:r>
              <a:rPr lang="en-NZ" dirty="0"/>
              <a:t>1. RAID is a set of physical disk drives viewed by the operating system as a single logical drive.</a:t>
            </a:r>
          </a:p>
          <a:p>
            <a:pPr lvl="1"/>
            <a:r>
              <a:rPr lang="en-NZ" dirty="0"/>
              <a:t>2. Data are distributed across the physical drives of an array in a scheme known as striping, described subsequently.</a:t>
            </a:r>
          </a:p>
          <a:p>
            <a:pPr lvl="1"/>
            <a:r>
              <a:rPr lang="en-NZ" dirty="0"/>
              <a:t>3. Redundant disk capacity is used to store parity information, which guarantees data recoverability in case of a disk failure.</a:t>
            </a:r>
            <a:endParaRPr lang="en-US" dirty="0"/>
          </a:p>
        </p:txBody>
      </p:sp>
      <p:sp>
        <p:nvSpPr>
          <p:cNvPr id="4" name="Slide Number Placeholder 3"/>
          <p:cNvSpPr>
            <a:spLocks noGrp="1"/>
          </p:cNvSpPr>
          <p:nvPr>
            <p:ph type="sldNum" sz="quarter" idx="5"/>
          </p:nvPr>
        </p:nvSpPr>
        <p:spPr/>
        <p:txBody>
          <a:bodyPr/>
          <a:lstStyle/>
          <a:p>
            <a:pPr>
              <a:defRPr/>
            </a:pPr>
            <a:fld id="{F59BB225-0061-4169-B83B-41F8A1C94825}" type="slidenum">
              <a:rPr lang="en-US" smtClean="0"/>
              <a:pPr>
                <a:defRPr/>
              </a:pPr>
              <a:t>50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RAID level 0 is not a true member of the RAID family, because it does not include redundancy.</a:t>
            </a:r>
          </a:p>
          <a:p>
            <a:endParaRPr lang="en-NZ"/>
          </a:p>
          <a:p>
            <a:r>
              <a:rPr lang="en-NZ"/>
              <a:t>The advantage of this layout is that if a single I/O request consists of multiple logically contiguous strips, then up to n strips for that request can be handled in parallel, greatly reducing the I/O transfer time.</a:t>
            </a:r>
            <a:endParaRPr lang="en-US"/>
          </a:p>
        </p:txBody>
      </p:sp>
      <p:sp>
        <p:nvSpPr>
          <p:cNvPr id="4" name="Slide Number Placeholder 3"/>
          <p:cNvSpPr>
            <a:spLocks noGrp="1"/>
          </p:cNvSpPr>
          <p:nvPr>
            <p:ph type="sldNum" sz="quarter" idx="5"/>
          </p:nvPr>
        </p:nvSpPr>
        <p:spPr/>
        <p:txBody>
          <a:bodyPr/>
          <a:lstStyle/>
          <a:p>
            <a:pPr>
              <a:defRPr/>
            </a:pPr>
            <a:fld id="{C0F0B24E-FFE5-4573-B413-CCC82E2B7936}" type="slidenum">
              <a:rPr lang="en-US" smtClean="0"/>
              <a:pPr>
                <a:defRPr/>
              </a:pPr>
              <a:t>52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RAID 3 is organized in a similar fashion to RAID 2.</a:t>
            </a:r>
          </a:p>
          <a:p>
            <a:endParaRPr lang="en-NZ" dirty="0"/>
          </a:p>
          <a:p>
            <a:r>
              <a:rPr lang="en-NZ" dirty="0"/>
              <a:t>The difference is that RAID 3 requires only a single redundant disk, no matter how large the disk array. </a:t>
            </a:r>
          </a:p>
          <a:p>
            <a:endParaRPr lang="en-NZ" dirty="0"/>
          </a:p>
          <a:p>
            <a:r>
              <a:rPr lang="en-NZ" dirty="0"/>
              <a:t>RAID 3 employs parallel access, with data distributed in small strips. </a:t>
            </a:r>
          </a:p>
          <a:p>
            <a:pPr lvl="1"/>
            <a:r>
              <a:rPr lang="en-NZ" dirty="0"/>
              <a:t>Instead of an error-correcting code, a simple parity bit is computed for the set of individual bits in the same position on all of the data disks.</a:t>
            </a:r>
            <a:endParaRPr lang="en-US" dirty="0"/>
          </a:p>
        </p:txBody>
      </p:sp>
      <p:sp>
        <p:nvSpPr>
          <p:cNvPr id="4" name="Slide Number Placeholder 3"/>
          <p:cNvSpPr>
            <a:spLocks noGrp="1"/>
          </p:cNvSpPr>
          <p:nvPr>
            <p:ph type="sldNum" sz="quarter" idx="5"/>
          </p:nvPr>
        </p:nvSpPr>
        <p:spPr/>
        <p:txBody>
          <a:bodyPr/>
          <a:lstStyle/>
          <a:p>
            <a:pPr>
              <a:defRPr/>
            </a:pPr>
            <a:fld id="{EFEED2F8-0D9B-4AE8-95A4-B3FAE514BEFA}" type="slidenum">
              <a:rPr lang="en-US" smtClean="0"/>
              <a:pPr>
                <a:defRPr/>
              </a:pPr>
              <a:t>58</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A bit-by-bit parity strip is calculated across corresponding strips on each data disk, </a:t>
            </a:r>
          </a:p>
          <a:p>
            <a:pPr lvl="1">
              <a:buFontTx/>
              <a:buChar char="•"/>
            </a:pPr>
            <a:r>
              <a:rPr lang="en-NZ"/>
              <a:t> and the parity bits are stored in the corresponding strip on the parity disk.</a:t>
            </a:r>
          </a:p>
          <a:p>
            <a:endParaRPr lang="en-NZ"/>
          </a:p>
          <a:p>
            <a:endParaRPr lang="en-US"/>
          </a:p>
        </p:txBody>
      </p:sp>
      <p:sp>
        <p:nvSpPr>
          <p:cNvPr id="4" name="Slide Number Placeholder 3"/>
          <p:cNvSpPr>
            <a:spLocks noGrp="1"/>
          </p:cNvSpPr>
          <p:nvPr>
            <p:ph type="sldNum" sz="quarter" idx="5"/>
          </p:nvPr>
        </p:nvSpPr>
        <p:spPr/>
        <p:txBody>
          <a:bodyPr/>
          <a:lstStyle/>
          <a:p>
            <a:pPr>
              <a:defRPr/>
            </a:pPr>
            <a:fld id="{24A22E8C-79D5-4220-83D9-627840B0C0D7}" type="slidenum">
              <a:rPr lang="en-US" smtClean="0"/>
              <a:pPr>
                <a:defRPr/>
              </a:pPr>
              <a:t>59</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Memory management is a complex interrelationship between processor hardware and operating system software.</a:t>
            </a:r>
          </a:p>
          <a:p>
            <a:endParaRPr lang="en-NZ"/>
          </a:p>
          <a:p>
            <a:r>
              <a:rPr lang="en-NZ"/>
              <a:t>We focus first on the hardware aspect of virtual memory, looking at the use of paging, segmentation, and combined paging and segmentation.</a:t>
            </a:r>
          </a:p>
          <a:p>
            <a:endParaRPr lang="en-NZ"/>
          </a:p>
          <a:p>
            <a:r>
              <a:rPr lang="en-NZ"/>
              <a:t>Then we look at the issues involved in the design of a virtual memory facility in operating systems.</a:t>
            </a:r>
          </a:p>
          <a:p>
            <a:endParaRPr lang="en-US"/>
          </a:p>
        </p:txBody>
      </p:sp>
      <p:sp>
        <p:nvSpPr>
          <p:cNvPr id="4" name="Slide Number Placeholder 3"/>
          <p:cNvSpPr>
            <a:spLocks noGrp="1"/>
          </p:cNvSpPr>
          <p:nvPr>
            <p:ph type="sldNum" sz="quarter" idx="5"/>
          </p:nvPr>
        </p:nvSpPr>
        <p:spPr/>
        <p:txBody>
          <a:bodyPr/>
          <a:lstStyle/>
          <a:p>
            <a:pPr>
              <a:defRPr/>
            </a:pPr>
            <a:fld id="{48A10E5D-1D21-40AE-ADBA-FB67D677CD68}" type="slidenum">
              <a:rPr lang="en-US" smtClean="0"/>
              <a:pPr>
                <a:defRPr/>
              </a:pPr>
              <a:t>62</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NZ" dirty="0"/>
              <a:t>The blocks are logically organized in a stack, as with the LRU algorithm.</a:t>
            </a:r>
          </a:p>
          <a:p>
            <a:pPr>
              <a:defRPr/>
            </a:pPr>
            <a:endParaRPr lang="en-NZ" dirty="0"/>
          </a:p>
          <a:p>
            <a:pPr>
              <a:defRPr/>
            </a:pPr>
            <a:r>
              <a:rPr lang="en-NZ" dirty="0"/>
              <a:t>A certain portion of the top part of the stack is designated the new section.</a:t>
            </a:r>
          </a:p>
          <a:p>
            <a:pPr>
              <a:defRPr/>
            </a:pPr>
            <a:endParaRPr lang="en-NZ" dirty="0"/>
          </a:p>
          <a:p>
            <a:pPr>
              <a:defRPr/>
            </a:pPr>
            <a:r>
              <a:rPr lang="en-NZ" dirty="0"/>
              <a:t>When there is a cache hit, the referenced block is moved to the top of the stack. </a:t>
            </a:r>
          </a:p>
          <a:p>
            <a:pPr lvl="1">
              <a:buFont typeface="Arial" pitchFamily="34" charset="0"/>
              <a:buChar char="•"/>
              <a:defRPr/>
            </a:pPr>
            <a:r>
              <a:rPr lang="en-NZ" dirty="0"/>
              <a:t> If the block was already in the new section, its reference count is not incremented; </a:t>
            </a:r>
          </a:p>
          <a:p>
            <a:pPr lvl="1">
              <a:buFont typeface="Arial" pitchFamily="34" charset="0"/>
              <a:buChar char="•"/>
              <a:defRPr/>
            </a:pPr>
            <a:r>
              <a:rPr lang="en-NZ" dirty="0"/>
              <a:t> otherwise it is incremented by 1.</a:t>
            </a:r>
          </a:p>
          <a:p>
            <a:pPr>
              <a:buFont typeface="Arial" pitchFamily="34" charset="0"/>
              <a:buNone/>
              <a:defRPr/>
            </a:pPr>
            <a:endParaRPr lang="en-NZ" dirty="0"/>
          </a:p>
          <a:p>
            <a:pPr>
              <a:buFont typeface="Arial" pitchFamily="34" charset="0"/>
              <a:buNone/>
              <a:defRPr/>
            </a:pPr>
            <a:r>
              <a:rPr lang="en-NZ" dirty="0"/>
              <a:t> Given a sufficiently large new section, this results in the reference counts for blocks that are repeatedly re-referenced within a short interval remaining unchanged. </a:t>
            </a:r>
          </a:p>
          <a:p>
            <a:pPr>
              <a:buFont typeface="Arial" pitchFamily="34" charset="0"/>
              <a:buNone/>
              <a:defRPr/>
            </a:pPr>
            <a:endParaRPr lang="en-NZ" dirty="0"/>
          </a:p>
          <a:p>
            <a:pPr>
              <a:buFont typeface="Arial" pitchFamily="34" charset="0"/>
              <a:buNone/>
              <a:defRPr/>
            </a:pPr>
            <a:r>
              <a:rPr lang="en-NZ" dirty="0"/>
              <a:t>On a miss, the block with the smallest reference count that is not in the new section is chosen for replacement; </a:t>
            </a:r>
          </a:p>
          <a:p>
            <a:pPr lvl="1">
              <a:buFont typeface="Arial" pitchFamily="34" charset="0"/>
              <a:buChar char="•"/>
              <a:defRPr/>
            </a:pPr>
            <a:r>
              <a:rPr lang="en-NZ" dirty="0"/>
              <a:t> the least recently used such block is chosen in the event of a tie.</a:t>
            </a:r>
          </a:p>
          <a:p>
            <a:pPr>
              <a:buFont typeface="Arial" pitchFamily="34" charset="0"/>
              <a:buNone/>
              <a:defRPr/>
            </a:pPr>
            <a:endParaRPr lang="en-NZ" dirty="0"/>
          </a:p>
          <a:p>
            <a:pPr>
              <a:buFont typeface="Arial" pitchFamily="34" charset="0"/>
              <a:buNone/>
              <a:defRPr/>
            </a:pPr>
            <a:r>
              <a:rPr lang="en-NZ" dirty="0"/>
              <a:t>A further refinement (Figure 11.9b): </a:t>
            </a:r>
          </a:p>
          <a:p>
            <a:pPr>
              <a:buFont typeface="Arial" pitchFamily="34" charset="0"/>
              <a:buNone/>
              <a:defRPr/>
            </a:pPr>
            <a:r>
              <a:rPr lang="en-NZ" dirty="0"/>
              <a:t>Divide the stack into three sections: new, middle, and old.</a:t>
            </a:r>
          </a:p>
          <a:p>
            <a:pPr>
              <a:buFont typeface="Arial" pitchFamily="34" charset="0"/>
              <a:buNone/>
              <a:defRPr/>
            </a:pPr>
            <a:endParaRPr lang="en-NZ" dirty="0"/>
          </a:p>
          <a:p>
            <a:pPr>
              <a:buFont typeface="Arial" pitchFamily="34" charset="0"/>
              <a:buNone/>
              <a:defRPr/>
            </a:pPr>
            <a:r>
              <a:rPr lang="en-NZ" dirty="0"/>
              <a:t>As before, reference counts are not incremented on blocks in the new section. </a:t>
            </a:r>
          </a:p>
          <a:p>
            <a:pPr lvl="1">
              <a:buFont typeface="Arial" pitchFamily="34" charset="0"/>
              <a:buChar char="•"/>
              <a:defRPr/>
            </a:pPr>
            <a:r>
              <a:rPr lang="en-NZ" dirty="0"/>
              <a:t> However, only blocks in the old section are eligible for replacement. </a:t>
            </a:r>
          </a:p>
          <a:p>
            <a:pPr lvl="1">
              <a:buFont typeface="Arial" pitchFamily="34" charset="0"/>
              <a:buChar char="•"/>
              <a:defRPr/>
            </a:pPr>
            <a:r>
              <a:rPr lang="en-NZ" dirty="0"/>
              <a:t> Assuming a sufficiently large middle section, this allows relatively frequently referenced blocks a chance to build up their reference counts before becoming eligible for replacement.</a:t>
            </a:r>
            <a:endParaRPr lang="en-US" dirty="0"/>
          </a:p>
        </p:txBody>
      </p:sp>
      <p:sp>
        <p:nvSpPr>
          <p:cNvPr id="4" name="Slide Number Placeholder 3"/>
          <p:cNvSpPr>
            <a:spLocks noGrp="1"/>
          </p:cNvSpPr>
          <p:nvPr>
            <p:ph type="sldNum" sz="quarter" idx="5"/>
          </p:nvPr>
        </p:nvSpPr>
        <p:spPr/>
        <p:txBody>
          <a:bodyPr/>
          <a:lstStyle/>
          <a:p>
            <a:pPr>
              <a:defRPr/>
            </a:pPr>
            <a:fld id="{C83F8E3B-6AB1-4620-B248-7ED9EE557C68}" type="slidenum">
              <a:rPr lang="en-US" smtClean="0"/>
              <a:pPr>
                <a:defRPr/>
              </a:pPr>
              <a:t>66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Suitable for communicating with the computer user. </a:t>
            </a:r>
          </a:p>
          <a:p>
            <a:pPr lvl="1">
              <a:buFontTx/>
              <a:buChar char="•"/>
            </a:pPr>
            <a:r>
              <a:rPr lang="en-NZ"/>
              <a:t> Examples include printers and terminals, the latter consisting of video display, keyboard, and perhaps other devices such as a mouse.</a:t>
            </a:r>
            <a:endParaRPr lang="en-US"/>
          </a:p>
        </p:txBody>
      </p:sp>
      <p:sp>
        <p:nvSpPr>
          <p:cNvPr id="4" name="Slide Number Placeholder 3"/>
          <p:cNvSpPr>
            <a:spLocks noGrp="1"/>
          </p:cNvSpPr>
          <p:nvPr>
            <p:ph type="sldNum" sz="quarter" idx="5"/>
          </p:nvPr>
        </p:nvSpPr>
        <p:spPr/>
        <p:txBody>
          <a:bodyPr/>
          <a:lstStyle/>
          <a:p>
            <a:pPr>
              <a:defRPr/>
            </a:pPr>
            <a:fld id="{7FAA6301-9DD3-4C15-A085-37ECABAAC976}"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Suitable for communicating with remote devices. </a:t>
            </a:r>
          </a:p>
          <a:p>
            <a:pPr lvl="1">
              <a:buFontTx/>
              <a:buChar char="•"/>
            </a:pPr>
            <a:r>
              <a:rPr lang="en-NZ"/>
              <a:t> Examples are digital line drivers and modems.</a:t>
            </a:r>
            <a:endParaRPr lang="en-US"/>
          </a:p>
        </p:txBody>
      </p:sp>
      <p:sp>
        <p:nvSpPr>
          <p:cNvPr id="4" name="Slide Number Placeholder 3"/>
          <p:cNvSpPr>
            <a:spLocks noGrp="1"/>
          </p:cNvSpPr>
          <p:nvPr>
            <p:ph type="sldNum" sz="quarter" idx="5"/>
          </p:nvPr>
        </p:nvSpPr>
        <p:spPr/>
        <p:txBody>
          <a:bodyPr/>
          <a:lstStyle/>
          <a:p>
            <a:pPr>
              <a:defRPr/>
            </a:pPr>
            <a:fld id="{325E5AE2-94E9-461D-AC2E-52B67979D0AB}"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There may be differences of several orders of magnitude between the data transfer rates. </a:t>
            </a:r>
            <a:endParaRPr lang="en-US"/>
          </a:p>
        </p:txBody>
      </p:sp>
      <p:sp>
        <p:nvSpPr>
          <p:cNvPr id="4" name="Slide Number Placeholder 3"/>
          <p:cNvSpPr>
            <a:spLocks noGrp="1"/>
          </p:cNvSpPr>
          <p:nvPr>
            <p:ph type="sldNum" sz="quarter" idx="5"/>
          </p:nvPr>
        </p:nvSpPr>
        <p:spPr/>
        <p:txBody>
          <a:bodyPr/>
          <a:lstStyle/>
          <a:p>
            <a:pPr>
              <a:defRPr/>
            </a:pPr>
            <a:fld id="{11FDA71E-C7B0-4A35-A77E-E82F789B4F53}"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A printer requires a relatively simple control interface while a disk is much more complex.</a:t>
            </a:r>
          </a:p>
          <a:p>
            <a:endParaRPr lang="en-NZ" dirty="0"/>
          </a:p>
          <a:p>
            <a:r>
              <a:rPr lang="en-NZ" dirty="0"/>
              <a:t>This complexity is filtered to some extent by the complexity of the I/O module that controls the device.</a:t>
            </a:r>
            <a:endParaRPr lang="en-US" dirty="0"/>
          </a:p>
        </p:txBody>
      </p:sp>
      <p:sp>
        <p:nvSpPr>
          <p:cNvPr id="4" name="Slide Number Placeholder 3"/>
          <p:cNvSpPr>
            <a:spLocks noGrp="1"/>
          </p:cNvSpPr>
          <p:nvPr>
            <p:ph type="sldNum" sz="quarter" idx="5"/>
          </p:nvPr>
        </p:nvSpPr>
        <p:spPr/>
        <p:txBody>
          <a:bodyPr/>
          <a:lstStyle/>
          <a:p>
            <a:pPr>
              <a:defRPr/>
            </a:pPr>
            <a:fld id="{7C245B6C-5D43-4313-B980-ABE70B95BFB7}"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Memory management is a complex interrelationship between processor hardware and operating system software.</a:t>
            </a:r>
          </a:p>
          <a:p>
            <a:endParaRPr lang="en-NZ"/>
          </a:p>
          <a:p>
            <a:r>
              <a:rPr lang="en-NZ"/>
              <a:t>We focus first on the hardware aspect of virtual memory, looking at the use of paging, segmentation, and combined paging and segmentation.</a:t>
            </a:r>
          </a:p>
          <a:p>
            <a:endParaRPr lang="en-NZ"/>
          </a:p>
          <a:p>
            <a:r>
              <a:rPr lang="en-NZ"/>
              <a:t>Then we look at the issues involved in the design of a virtual memory facility in operating systems.</a:t>
            </a:r>
          </a:p>
          <a:p>
            <a:endParaRPr lang="en-US"/>
          </a:p>
        </p:txBody>
      </p:sp>
      <p:sp>
        <p:nvSpPr>
          <p:cNvPr id="4" name="Slide Number Placeholder 3"/>
          <p:cNvSpPr>
            <a:spLocks noGrp="1"/>
          </p:cNvSpPr>
          <p:nvPr>
            <p:ph type="sldNum" sz="quarter" idx="5"/>
          </p:nvPr>
        </p:nvSpPr>
        <p:spPr/>
        <p:txBody>
          <a:bodyPr/>
          <a:lstStyle/>
          <a:p>
            <a:pPr>
              <a:defRPr/>
            </a:pPr>
            <a:fld id="{48A10E5D-1D21-40AE-ADBA-FB67D677CD68}"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NZ" dirty="0"/>
              <a:t>From section 1.7</a:t>
            </a:r>
          </a:p>
          <a:p>
            <a:pPr>
              <a:defRPr/>
            </a:pPr>
            <a:endParaRPr lang="en-NZ" dirty="0"/>
          </a:p>
          <a:p>
            <a:pPr>
              <a:defRPr/>
            </a:pPr>
            <a:r>
              <a:rPr lang="en-NZ" b="1" dirty="0"/>
              <a:t>Programmed I/O</a:t>
            </a:r>
            <a:r>
              <a:rPr lang="en-NZ" dirty="0"/>
              <a:t>: </a:t>
            </a:r>
          </a:p>
          <a:p>
            <a:pPr lvl="1">
              <a:buFont typeface="Arial" pitchFamily="34" charset="0"/>
              <a:buChar char="•"/>
              <a:defRPr/>
            </a:pPr>
            <a:r>
              <a:rPr lang="en-NZ" dirty="0"/>
              <a:t> Processor issues an I/O command, on behalf of a process, to an I/O module; </a:t>
            </a:r>
          </a:p>
          <a:p>
            <a:pPr lvl="1">
              <a:buFont typeface="Arial" pitchFamily="34" charset="0"/>
              <a:buChar char="•"/>
              <a:defRPr/>
            </a:pPr>
            <a:r>
              <a:rPr lang="en-NZ" dirty="0"/>
              <a:t> that process then busy waits for the operation to be completed before proceeding.</a:t>
            </a:r>
          </a:p>
          <a:p>
            <a:pPr>
              <a:buFont typeface="Arial" pitchFamily="34" charset="0"/>
              <a:buNone/>
              <a:defRPr/>
            </a:pPr>
            <a:endParaRPr lang="en-NZ" dirty="0"/>
          </a:p>
          <a:p>
            <a:pPr>
              <a:buFont typeface="Arial" pitchFamily="34" charset="0"/>
              <a:buNone/>
              <a:defRPr/>
            </a:pPr>
            <a:r>
              <a:rPr lang="en-NZ" b="1" dirty="0"/>
              <a:t>Interrupt-driven I/O</a:t>
            </a:r>
            <a:r>
              <a:rPr lang="en-NZ" dirty="0"/>
              <a:t>:</a:t>
            </a:r>
          </a:p>
          <a:p>
            <a:pPr lvl="1">
              <a:buFont typeface="Arial" pitchFamily="34" charset="0"/>
              <a:buChar char="•"/>
              <a:defRPr/>
            </a:pPr>
            <a:r>
              <a:rPr lang="en-NZ" dirty="0"/>
              <a:t> Processor issues an I/O command on behalf of a process.</a:t>
            </a:r>
          </a:p>
          <a:p>
            <a:pPr lvl="1">
              <a:buFont typeface="Arial" pitchFamily="34" charset="0"/>
              <a:buChar char="•"/>
              <a:defRPr/>
            </a:pPr>
            <a:r>
              <a:rPr lang="en-NZ" dirty="0"/>
              <a:t> </a:t>
            </a:r>
            <a:r>
              <a:rPr lang="en-NZ" b="1" i="1" dirty="0"/>
              <a:t>If</a:t>
            </a:r>
            <a:r>
              <a:rPr lang="en-NZ" dirty="0"/>
              <a:t> the I/O instruction from the process is </a:t>
            </a:r>
            <a:r>
              <a:rPr lang="en-NZ" b="1" i="1" dirty="0"/>
              <a:t>nonblocking</a:t>
            </a:r>
            <a:r>
              <a:rPr lang="en-NZ" dirty="0"/>
              <a:t>, then the processor continues to execute instructions from the process that issued the I/O command. </a:t>
            </a:r>
          </a:p>
          <a:p>
            <a:pPr lvl="1">
              <a:buFont typeface="Arial" pitchFamily="34" charset="0"/>
              <a:buChar char="•"/>
              <a:defRPr/>
            </a:pPr>
            <a:r>
              <a:rPr lang="en-NZ" dirty="0"/>
              <a:t> </a:t>
            </a:r>
            <a:r>
              <a:rPr lang="en-NZ" b="1" i="1" dirty="0"/>
              <a:t>If </a:t>
            </a:r>
            <a:r>
              <a:rPr lang="en-NZ" dirty="0"/>
              <a:t>the I/O instruction is </a:t>
            </a:r>
            <a:r>
              <a:rPr lang="en-NZ" b="1" i="1" dirty="0"/>
              <a:t>blocking</a:t>
            </a:r>
            <a:r>
              <a:rPr lang="en-NZ" dirty="0"/>
              <a:t>, then the next instruction that the processor executes is from the OS, which will put the current process in a blocked state and schedule another process.</a:t>
            </a:r>
          </a:p>
          <a:p>
            <a:pPr lvl="1">
              <a:buFont typeface="Arial" pitchFamily="34" charset="0"/>
              <a:buNone/>
              <a:defRPr/>
            </a:pPr>
            <a:endParaRPr lang="en-NZ" dirty="0"/>
          </a:p>
          <a:p>
            <a:pPr>
              <a:buFont typeface="Arial" pitchFamily="34" charset="0"/>
              <a:buNone/>
              <a:defRPr/>
            </a:pPr>
            <a:r>
              <a:rPr lang="en-NZ" b="1" dirty="0"/>
              <a:t>Direct memory access (DMA): </a:t>
            </a:r>
          </a:p>
          <a:p>
            <a:pPr lvl="1">
              <a:buFont typeface="Arial" pitchFamily="34" charset="0"/>
              <a:buChar char="•"/>
              <a:defRPr/>
            </a:pPr>
            <a:r>
              <a:rPr lang="en-NZ" b="1" dirty="0"/>
              <a:t> </a:t>
            </a:r>
            <a:r>
              <a:rPr lang="en-NZ" dirty="0"/>
              <a:t>A DMA module controls the exchange of data between main memory and an I/O module. </a:t>
            </a:r>
          </a:p>
          <a:p>
            <a:pPr lvl="1">
              <a:buFont typeface="Arial" pitchFamily="34" charset="0"/>
              <a:buChar char="•"/>
              <a:defRPr/>
            </a:pPr>
            <a:r>
              <a:rPr lang="en-NZ" dirty="0"/>
              <a:t> The processor sends a request for the transfer of a block of data to the DMA module and is interrupted only after the entire block has been transferred.</a:t>
            </a:r>
          </a:p>
          <a:p>
            <a:pPr lvl="1">
              <a:buFont typeface="Arial" pitchFamily="34" charset="0"/>
              <a:buChar char="•"/>
              <a:defRPr/>
            </a:pPr>
            <a:endParaRPr lang="en-NZ" dirty="0"/>
          </a:p>
          <a:p>
            <a:pPr>
              <a:buFont typeface="Arial" pitchFamily="34" charset="0"/>
              <a:buNone/>
              <a:defRPr/>
            </a:pPr>
            <a:r>
              <a:rPr lang="en-NZ" dirty="0"/>
              <a:t>Table 11.1 indicates the relationship among these three techniques. </a:t>
            </a:r>
          </a:p>
        </p:txBody>
      </p:sp>
      <p:sp>
        <p:nvSpPr>
          <p:cNvPr id="4" name="Slide Number Placeholder 3"/>
          <p:cNvSpPr>
            <a:spLocks noGrp="1"/>
          </p:cNvSpPr>
          <p:nvPr>
            <p:ph type="sldNum" sz="quarter" idx="5"/>
          </p:nvPr>
        </p:nvSpPr>
        <p:spPr/>
        <p:txBody>
          <a:bodyPr/>
          <a:lstStyle/>
          <a:p>
            <a:pPr>
              <a:defRPr/>
            </a:pPr>
            <a:fld id="{2D186C78-011C-4CDB-9671-0BF2671203AE}"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DCDC78-6E36-4D2D-84C0-2CE99EEE2D06}" type="datetime1">
              <a:rPr lang="en-US" smtClean="0"/>
              <a:pPr/>
              <a:t>3/12/2019</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EE0A47-B072-44F9-B2EC-A1561457A48A}" type="datetime1">
              <a:rPr lang="en-US" smtClean="0"/>
              <a:pPr/>
              <a:t>3/12/2019</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AF850-B864-4212-AA3B-D27FBCB5DCCB}" type="datetime1">
              <a:rPr lang="en-US" smtClean="0"/>
              <a:pPr/>
              <a:t>3/12/2019</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257706-9C11-4977-ABD8-F4EFB327227C}" type="datetime1">
              <a:rPr lang="en-US" smtClean="0"/>
              <a:pPr/>
              <a:t>3/12/2019</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F8087-169D-40CB-BA40-966A7FB03101}" type="datetime1">
              <a:rPr lang="en-US" smtClean="0"/>
              <a:pPr/>
              <a:t>3/12/2019</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FFF1E7-77FB-422A-B41B-88386939D291}" type="datetime1">
              <a:rPr lang="en-US" smtClean="0"/>
              <a:pPr/>
              <a:t>3/12/2019</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09B4A1-7392-4F3F-AFE9-BC25199131D8}" type="datetime1">
              <a:rPr lang="en-US" smtClean="0"/>
              <a:pPr/>
              <a:t>3/12/2019</a:t>
            </a:fld>
            <a:endParaRPr lang="en-US" dirty="0"/>
          </a:p>
        </p:txBody>
      </p:sp>
      <p:sp>
        <p:nvSpPr>
          <p:cNvPr id="8" name="Footer Placeholder 7"/>
          <p:cNvSpPr>
            <a:spLocks noGrp="1"/>
          </p:cNvSpPr>
          <p:nvPr>
            <p:ph type="ftr" sz="quarter" idx="11"/>
          </p:nvPr>
        </p:nvSpPr>
        <p:spPr/>
        <p:txBody>
          <a:bodyPr/>
          <a:lstStyle/>
          <a:p>
            <a:r>
              <a:rPr lang="en-US"/>
              <a:t>Shri Sunshine Education instirute</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F70D13-AAF9-4341-B741-99C3ADE0DC1E}" type="datetime1">
              <a:rPr lang="en-US" smtClean="0"/>
              <a:pPr/>
              <a:t>3/12/2019</a:t>
            </a:fld>
            <a:endParaRPr lang="en-US" dirty="0"/>
          </a:p>
        </p:txBody>
      </p:sp>
      <p:sp>
        <p:nvSpPr>
          <p:cNvPr id="4" name="Footer Placeholder 3"/>
          <p:cNvSpPr>
            <a:spLocks noGrp="1"/>
          </p:cNvSpPr>
          <p:nvPr>
            <p:ph type="ftr" sz="quarter" idx="11"/>
          </p:nvPr>
        </p:nvSpPr>
        <p:spPr/>
        <p:txBody>
          <a:bodyPr/>
          <a:lstStyle/>
          <a:p>
            <a:r>
              <a:rPr lang="en-US"/>
              <a:t>Shri Sunshine Education instirute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7D9B8-98DE-4A4D-A7A4-36E5772D43FD}" type="datetime1">
              <a:rPr lang="en-US" smtClean="0"/>
              <a:pPr/>
              <a:t>3/12/2019</a:t>
            </a:fld>
            <a:endParaRPr lang="en-US" dirty="0"/>
          </a:p>
        </p:txBody>
      </p:sp>
      <p:sp>
        <p:nvSpPr>
          <p:cNvPr id="3" name="Footer Placeholder 2"/>
          <p:cNvSpPr>
            <a:spLocks noGrp="1"/>
          </p:cNvSpPr>
          <p:nvPr>
            <p:ph type="ftr" sz="quarter" idx="11"/>
          </p:nvPr>
        </p:nvSpPr>
        <p:spPr/>
        <p:txBody>
          <a:bodyPr/>
          <a:lstStyle/>
          <a:p>
            <a:r>
              <a:rPr lang="en-US"/>
              <a:t>Shri Sunshine Education instirute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100F4D-B920-41D4-8B89-02F2DBDCB7D7}" type="datetime1">
              <a:rPr lang="en-US" smtClean="0"/>
              <a:pPr/>
              <a:t>3/12/2019</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E65D64-F1EA-406C-A106-AF1C9F12286E}" type="datetime1">
              <a:rPr lang="en-US" smtClean="0"/>
              <a:pPr/>
              <a:t>3/12/2019</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7E199-3344-49A5-9735-628EDEDFC058}" type="datetime1">
              <a:rPr lang="en-US" smtClean="0"/>
              <a:pPr/>
              <a:t>3/12/2019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Shri Sunshine Education instirute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4"/>
          <p:cNvSpPr>
            <a:spLocks noGrp="1"/>
          </p:cNvSpPr>
          <p:nvPr>
            <p:ph type="subTitle" idx="1"/>
          </p:nvPr>
        </p:nvSpPr>
        <p:spPr>
          <a:xfrm>
            <a:off x="152400" y="76200"/>
            <a:ext cx="8610600" cy="3200400"/>
          </a:xfrm>
        </p:spPr>
        <p:style>
          <a:lnRef idx="2">
            <a:schemeClr val="accent1"/>
          </a:lnRef>
          <a:fillRef idx="1">
            <a:schemeClr val="lt1"/>
          </a:fillRef>
          <a:effectRef idx="0">
            <a:schemeClr val="accent1"/>
          </a:effectRef>
          <a:fontRef idx="minor">
            <a:schemeClr val="dk1"/>
          </a:fontRef>
        </p:style>
        <p:txBody>
          <a:bodyPr/>
          <a:lstStyle/>
          <a:p>
            <a:pPr eaLnBrk="1" hangingPunct="1"/>
            <a:endParaRPr lang="en-US" sz="2800" b="1" dirty="0">
              <a:solidFill>
                <a:schemeClr val="accent1">
                  <a:lumMod val="75000"/>
                </a:schemeClr>
              </a:solidFill>
              <a:latin typeface="Arial Rounded MT Bold" pitchFamily="34" charset="0"/>
            </a:endParaRPr>
          </a:p>
        </p:txBody>
      </p:sp>
      <p:sp>
        <p:nvSpPr>
          <p:cNvPr id="4" name="Footer Placeholder 3"/>
          <p:cNvSpPr>
            <a:spLocks noGrp="1"/>
          </p:cNvSpPr>
          <p:nvPr>
            <p:ph type="ftr" sz="quarter" idx="11"/>
          </p:nvPr>
        </p:nvSpPr>
        <p:spPr/>
        <p:txBody>
          <a:bodyPr/>
          <a:lstStyle/>
          <a:p>
            <a:pPr>
              <a:defRPr/>
            </a:pPr>
            <a:r>
              <a:rPr lang="en-US" dirty="0" err="1"/>
              <a:t>Shri</a:t>
            </a:r>
            <a:r>
              <a:rPr lang="en-US" dirty="0"/>
              <a:t> Sunshine Education </a:t>
            </a:r>
            <a:r>
              <a:rPr lang="en-US" dirty="0" err="1"/>
              <a:t>instirute</a:t>
            </a:r>
            <a:endParaRPr lang="en-US" dirty="0"/>
          </a:p>
        </p:txBody>
      </p:sp>
      <p:sp>
        <p:nvSpPr>
          <p:cNvPr id="2052" name="Subtitle 4"/>
          <p:cNvSpPr txBox="1">
            <a:spLocks/>
          </p:cNvSpPr>
          <p:nvPr/>
        </p:nvSpPr>
        <p:spPr bwMode="auto">
          <a:xfrm>
            <a:off x="152400" y="3429000"/>
            <a:ext cx="8686800" cy="3200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buFont typeface="Arial" pitchFamily="34" charset="0"/>
              <a:buNone/>
            </a:pPr>
            <a:endParaRPr lang="en-US" sz="2000" b="1" dirty="0">
              <a:solidFill>
                <a:schemeClr val="tx1">
                  <a:lumMod val="50000"/>
                  <a:lumOff val="50000"/>
                </a:schemeClr>
              </a:solidFill>
            </a:endParaRPr>
          </a:p>
        </p:txBody>
      </p:sp>
      <p:sp>
        <p:nvSpPr>
          <p:cNvPr id="6" name="Rectangle 5"/>
          <p:cNvSpPr/>
          <p:nvPr/>
        </p:nvSpPr>
        <p:spPr>
          <a:xfrm>
            <a:off x="1447800" y="3733800"/>
            <a:ext cx="6858000" cy="193899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b="1" dirty="0">
                <a:solidFill>
                  <a:schemeClr val="bg1">
                    <a:lumMod val="95000"/>
                  </a:schemeClr>
                </a:solidFill>
              </a:rPr>
              <a:t>Ch.11</a:t>
            </a:r>
          </a:p>
          <a:p>
            <a:pPr algn="ctr"/>
            <a:r>
              <a:rPr lang="en-US" sz="2400" b="1" dirty="0"/>
              <a:t>I/O Management and Disk Scheduling</a:t>
            </a:r>
            <a:endParaRPr lang="en-US" sz="2400" b="1" dirty="0">
              <a:solidFill>
                <a:schemeClr val="bg1">
                  <a:lumMod val="95000"/>
                </a:schemeClr>
              </a:solidFill>
            </a:endParaRPr>
          </a:p>
          <a:p>
            <a:pPr algn="ctr"/>
            <a:endParaRPr lang="en-US" sz="2400" b="1" dirty="0">
              <a:solidFill>
                <a:schemeClr val="bg1">
                  <a:lumMod val="95000"/>
                </a:schemeClr>
              </a:solidFill>
            </a:endParaRPr>
          </a:p>
          <a:p>
            <a:pPr algn="ctr"/>
            <a:endParaRPr lang="en-US" sz="2400" b="1" dirty="0">
              <a:solidFill>
                <a:schemeClr val="bg1">
                  <a:lumMod val="95000"/>
                </a:schemeClr>
              </a:solidFill>
            </a:endParaRPr>
          </a:p>
          <a:p>
            <a:pPr algn="ctr"/>
            <a:r>
              <a:rPr lang="en-US" sz="2400" b="1" dirty="0" err="1">
                <a:solidFill>
                  <a:schemeClr val="bg1">
                    <a:lumMod val="95000"/>
                  </a:schemeClr>
                </a:solidFill>
              </a:rPr>
              <a:t>Riddhi</a:t>
            </a:r>
            <a:r>
              <a:rPr lang="en-US" sz="2400" b="1" dirty="0">
                <a:solidFill>
                  <a:schemeClr val="bg1">
                    <a:lumMod val="95000"/>
                  </a:schemeClr>
                </a:solidFill>
              </a:rPr>
              <a:t> Joshi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dirty="0"/>
          </a:p>
        </p:txBody>
      </p:sp>
      <p:sp>
        <p:nvSpPr>
          <p:cNvPr id="8" name="Rectangle 7"/>
          <p:cNvSpPr/>
          <p:nvPr/>
        </p:nvSpPr>
        <p:spPr>
          <a:xfrm>
            <a:off x="914400" y="152400"/>
            <a:ext cx="7239000" cy="120032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b="1">
                <a:solidFill>
                  <a:schemeClr val="bg1">
                    <a:lumMod val="95000"/>
                  </a:schemeClr>
                </a:solidFill>
              </a:rPr>
              <a:t>UNIT -5</a:t>
            </a:r>
            <a:endParaRPr lang="en-US" sz="2400" b="1" dirty="0">
              <a:solidFill>
                <a:schemeClr val="bg1">
                  <a:lumMod val="95000"/>
                </a:schemeClr>
              </a:solidFill>
            </a:endParaRPr>
          </a:p>
          <a:p>
            <a:pPr algn="ctr"/>
            <a:r>
              <a:rPr lang="en-US" sz="2400" b="1" dirty="0"/>
              <a:t>INPUT/OUTPUT AND FILES</a:t>
            </a:r>
            <a:endParaRPr lang="en-US" sz="2400" b="1" dirty="0">
              <a:solidFill>
                <a:schemeClr val="bg1">
                  <a:lumMod val="95000"/>
                </a:schemeClr>
              </a:solidFill>
            </a:endParaRPr>
          </a:p>
          <a:p>
            <a:pPr algn="ctr"/>
            <a:endParaRPr lang="en-US" sz="2400" b="1" dirty="0">
              <a:solidFill>
                <a:schemeClr val="bg1">
                  <a:lumMod val="9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t>Roadmap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8" name="Content Placeholder 2"/>
          <p:cNvSpPr txBox="1">
            <a:spLocks/>
          </p:cNvSpPr>
          <p:nvPr/>
        </p:nvSpPr>
        <p:spPr>
          <a:xfrm>
            <a:off x="609600" y="1600200"/>
            <a:ext cx="8001000" cy="3581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buFont typeface="Arial" pitchFamily="34" charset="0"/>
              <a:buChar char="•"/>
            </a:pPr>
            <a:r>
              <a:rPr lang="en-NZ" sz="2400" b="1" dirty="0">
                <a:solidFill>
                  <a:schemeClr val="tx2"/>
                </a:solidFill>
                <a:latin typeface="Calibri" pitchFamily="34" charset="0"/>
              </a:rPr>
              <a:t>   </a:t>
            </a:r>
            <a:r>
              <a:rPr lang="en-NZ" sz="2400" dirty="0">
                <a:solidFill>
                  <a:schemeClr val="tx1"/>
                </a:solidFill>
                <a:latin typeface="Calibri" pitchFamily="34" charset="0"/>
              </a:rPr>
              <a:t>I/O Devices</a:t>
            </a:r>
          </a:p>
          <a:p>
            <a:pPr>
              <a:buFont typeface="Arial" pitchFamily="34" charset="0"/>
              <a:buChar char="•"/>
            </a:pPr>
            <a:r>
              <a:rPr lang="en-NZ" sz="2400" dirty="0">
                <a:solidFill>
                  <a:schemeClr val="tx2"/>
                </a:solidFill>
                <a:latin typeface="Calibri" pitchFamily="34" charset="0"/>
              </a:rPr>
              <a:t>   </a:t>
            </a:r>
            <a:r>
              <a:rPr lang="en-NZ" sz="2400" b="1" dirty="0">
                <a:solidFill>
                  <a:schemeClr val="tx2"/>
                </a:solidFill>
                <a:latin typeface="Calibri" pitchFamily="34" charset="0"/>
              </a:rPr>
              <a:t>Organization of the I/O Function</a:t>
            </a:r>
          </a:p>
          <a:p>
            <a:pPr>
              <a:buFont typeface="Arial" pitchFamily="34" charset="0"/>
              <a:buChar char="•"/>
            </a:pPr>
            <a:r>
              <a:rPr lang="en-NZ" sz="2400" dirty="0">
                <a:latin typeface="Calibri" pitchFamily="34" charset="0"/>
              </a:rPr>
              <a:t>   Operating System Design Issues </a:t>
            </a:r>
          </a:p>
          <a:p>
            <a:pPr>
              <a:buFont typeface="Arial" pitchFamily="34" charset="0"/>
              <a:buChar char="•"/>
            </a:pPr>
            <a:r>
              <a:rPr lang="en-NZ" sz="2400" dirty="0">
                <a:latin typeface="Calibri" pitchFamily="34" charset="0"/>
              </a:rPr>
              <a:t>   I/O Buffering </a:t>
            </a:r>
          </a:p>
          <a:p>
            <a:pPr>
              <a:buFont typeface="Arial" pitchFamily="34" charset="0"/>
              <a:buChar char="•"/>
            </a:pPr>
            <a:r>
              <a:rPr lang="en-NZ" sz="2400" dirty="0">
                <a:latin typeface="Calibri" pitchFamily="34" charset="0"/>
              </a:rPr>
              <a:t>   Disk Scheduling </a:t>
            </a:r>
          </a:p>
          <a:p>
            <a:pPr>
              <a:buFont typeface="Arial" pitchFamily="34" charset="0"/>
              <a:buChar char="•"/>
            </a:pPr>
            <a:r>
              <a:rPr lang="en-NZ" sz="2400" dirty="0">
                <a:latin typeface="Calibri" pitchFamily="34" charset="0"/>
              </a:rPr>
              <a:t>   Raid </a:t>
            </a:r>
          </a:p>
          <a:p>
            <a:pPr>
              <a:buFont typeface="Arial" pitchFamily="34" charset="0"/>
              <a:buChar char="•"/>
            </a:pPr>
            <a:r>
              <a:rPr lang="en-NZ" sz="2400" dirty="0">
                <a:latin typeface="Calibri" pitchFamily="34" charset="0"/>
              </a:rPr>
              <a:t>   Disk Cache</a:t>
            </a:r>
          </a:p>
        </p:txBody>
      </p:sp>
      <p:sp>
        <p:nvSpPr>
          <p:cNvPr id="7" name="Right Arrow 6"/>
          <p:cNvSpPr/>
          <p:nvPr/>
        </p:nvSpPr>
        <p:spPr>
          <a:xfrm>
            <a:off x="381000" y="205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NZ" sz="2400" b="1" dirty="0">
                <a:latin typeface="Calibri" pitchFamily="34" charset="0"/>
              </a:rPr>
              <a:t>Techniques for performing I/O</a:t>
            </a:r>
          </a:p>
        </p:txBody>
      </p:sp>
      <p:sp>
        <p:nvSpPr>
          <p:cNvPr id="17411" name="Content Placeholder 2"/>
          <p:cNvSpPr>
            <a:spLocks noGrp="1"/>
          </p:cNvSpPr>
          <p:nvPr>
            <p:ph idx="1"/>
          </p:nvPr>
        </p:nvSpPr>
        <p:spPr>
          <a:xfrm>
            <a:off x="0" y="914400"/>
            <a:ext cx="9144000" cy="58674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US" sz="2000" dirty="0"/>
              <a:t>Following summarized three techniques for performing I/O:</a:t>
            </a:r>
            <a:endParaRPr lang="en-NZ" sz="2000" dirty="0"/>
          </a:p>
          <a:p>
            <a:r>
              <a:rPr lang="en-NZ" sz="2000" b="1" dirty="0"/>
              <a:t>Programmed I/O:-</a:t>
            </a:r>
          </a:p>
          <a:p>
            <a:pPr lvl="1"/>
            <a:r>
              <a:rPr lang="en-NZ" sz="2000" b="1" dirty="0"/>
              <a:t> </a:t>
            </a:r>
            <a:r>
              <a:rPr lang="en-US" sz="2000" dirty="0"/>
              <a:t>The processor issues an I/O command, on behalf of a process, to an I/O module; </a:t>
            </a:r>
            <a:endParaRPr lang="en-NZ" sz="2000" dirty="0"/>
          </a:p>
          <a:p>
            <a:r>
              <a:rPr lang="en-NZ" sz="2000" b="1" dirty="0"/>
              <a:t>Interrupt-driven I/O:-</a:t>
            </a:r>
          </a:p>
          <a:p>
            <a:pPr lvl="1"/>
            <a:r>
              <a:rPr lang="en-US" sz="2000" dirty="0"/>
              <a:t>The processor issues an I/O command on behalf of a process.</a:t>
            </a:r>
          </a:p>
          <a:p>
            <a:pPr lvl="1"/>
            <a:r>
              <a:rPr lang="en-US" sz="2000" dirty="0"/>
              <a:t> If the I/O instruction from the process is </a:t>
            </a:r>
            <a:r>
              <a:rPr lang="en-US" sz="2000" dirty="0" err="1"/>
              <a:t>nonblocking</a:t>
            </a:r>
            <a:r>
              <a:rPr lang="en-US" sz="2000" dirty="0"/>
              <a:t>, then the processor continues to execute instructions from the process that issued the I/O command. </a:t>
            </a:r>
          </a:p>
          <a:p>
            <a:pPr lvl="1"/>
            <a:r>
              <a:rPr lang="en-US" sz="2000" dirty="0"/>
              <a:t>Else the next instruction that the processor executes is from the OS, which will put</a:t>
            </a:r>
          </a:p>
          <a:p>
            <a:pPr lvl="1"/>
            <a:r>
              <a:rPr lang="en-US" sz="2000" dirty="0"/>
              <a:t>the current process in a blocked state and schedule another process.</a:t>
            </a:r>
            <a:endParaRPr lang="en-NZ" sz="2000" dirty="0"/>
          </a:p>
          <a:p>
            <a:r>
              <a:rPr lang="en-NZ" sz="2000" b="1" dirty="0"/>
              <a:t>Direct memory access (DMA):-</a:t>
            </a:r>
          </a:p>
          <a:p>
            <a:pPr lvl="1"/>
            <a:r>
              <a:rPr lang="en-US" sz="2000" dirty="0"/>
              <a:t>A DMA module controls the exchange of data between main memory and an I/O module. </a:t>
            </a:r>
          </a:p>
          <a:p>
            <a:pPr lvl="1"/>
            <a:r>
              <a:rPr lang="en-US" sz="2000" dirty="0"/>
              <a:t>The processor sends a request for the transfer of a block of data to the DMA module and is interrupted only  after the entire block has been transferred.</a:t>
            </a:r>
            <a:endParaRPr lang="en-NZ" sz="2000" dirty="0"/>
          </a:p>
        </p:txBody>
      </p:sp>
      <p:sp>
        <p:nvSpPr>
          <p:cNvPr id="5" name="Rectangle 4"/>
          <p:cNvSpPr/>
          <p:nvPr/>
        </p:nvSpPr>
        <p:spPr>
          <a:xfrm>
            <a:off x="0" y="514290"/>
            <a:ext cx="9144000"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t>Q-1:  List and briefly define three techniques for performing I/O.</a:t>
            </a:r>
            <a:endParaRPr lang="en-US" sz="20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533400"/>
            <a:ext cx="89916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None/>
              <a:defRPr/>
            </a:pPr>
            <a:r>
              <a:rPr lang="en-NZ" dirty="0">
                <a:latin typeface="Calibri" pitchFamily="34" charset="0"/>
              </a:rPr>
              <a:t>Table 11.1 indicates the relationship among these three techniques</a:t>
            </a:r>
            <a:endParaRPr lang="en-US" dirty="0">
              <a:latin typeface="Calibri" pitchFamily="34" charset="0"/>
            </a:endParaRPr>
          </a:p>
        </p:txBody>
      </p:sp>
      <p:sp>
        <p:nvSpPr>
          <p:cNvPr id="7" name="Title 1"/>
          <p:cNvSpPr>
            <a:spLocks noGrp="1"/>
          </p:cNvSpPr>
          <p:nvPr>
            <p:ph type="title"/>
          </p:nvPr>
        </p:nvSpPr>
        <p:spPr>
          <a:xfrm>
            <a:off x="457200" y="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NZ" sz="2400" b="1" dirty="0">
                <a:latin typeface="Calibri" pitchFamily="34" charset="0"/>
              </a:rPr>
              <a:t>Techniques for performing I/O</a:t>
            </a:r>
          </a:p>
        </p:txBody>
      </p:sp>
      <p:pic>
        <p:nvPicPr>
          <p:cNvPr id="1026" name="Picture 2"/>
          <p:cNvPicPr>
            <a:picLocks noChangeAspect="1" noChangeArrowheads="1"/>
          </p:cNvPicPr>
          <p:nvPr/>
        </p:nvPicPr>
        <p:blipFill>
          <a:blip r:embed="rId2"/>
          <a:srcRect/>
          <a:stretch>
            <a:fillRect/>
          </a:stretch>
        </p:blipFill>
        <p:spPr bwMode="auto">
          <a:xfrm>
            <a:off x="0" y="1295400"/>
            <a:ext cx="8991600"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0"/>
            <a:ext cx="7772400" cy="4111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400" b="1" dirty="0">
                <a:latin typeface="Calibri" pitchFamily="34" charset="0"/>
              </a:rPr>
              <a:t>Evolution of the I/O Function</a:t>
            </a:r>
          </a:p>
        </p:txBody>
      </p:sp>
      <p:sp>
        <p:nvSpPr>
          <p:cNvPr id="7" name="Content Placeholder 2"/>
          <p:cNvSpPr>
            <a:spLocks noGrp="1"/>
          </p:cNvSpPr>
          <p:nvPr>
            <p:ph idx="1"/>
          </p:nvPr>
        </p:nvSpPr>
        <p:spPr>
          <a:xfrm>
            <a:off x="152400" y="457200"/>
            <a:ext cx="8915400" cy="6172200"/>
          </a:xfrm>
        </p:spPr>
        <p:style>
          <a:lnRef idx="2">
            <a:schemeClr val="accent1"/>
          </a:lnRef>
          <a:fillRef idx="1">
            <a:schemeClr val="lt1"/>
          </a:fillRef>
          <a:effectRef idx="0">
            <a:schemeClr val="accent1"/>
          </a:effectRef>
          <a:fontRef idx="minor">
            <a:schemeClr val="dk1"/>
          </a:fontRef>
        </p:style>
        <p:txBody>
          <a:bodyPr>
            <a:normAutofit/>
          </a:bodyPr>
          <a:lstStyle/>
          <a:p>
            <a:r>
              <a:rPr lang="en-US" sz="1800" dirty="0"/>
              <a:t>As computer systems have evolved, there has been a pattern of increasing complexity</a:t>
            </a:r>
          </a:p>
          <a:p>
            <a:pPr>
              <a:buNone/>
            </a:pPr>
            <a:r>
              <a:rPr lang="en-US" sz="1800" dirty="0"/>
              <a:t>        and sophistication of individual components. </a:t>
            </a:r>
          </a:p>
          <a:p>
            <a:r>
              <a:rPr lang="en-US" sz="1800" dirty="0"/>
              <a:t>The evolutionary steps can be summarized as follows:</a:t>
            </a:r>
            <a:endParaRPr lang="en-US" sz="1800" dirty="0">
              <a:latin typeface="Calibri" pitchFamily="34" charset="0"/>
            </a:endParaRPr>
          </a:p>
          <a:p>
            <a:pPr marL="514350" indent="-514350">
              <a:buFont typeface="+mj-lt"/>
              <a:buAutoNum type="arabicPeriod"/>
              <a:defRPr/>
            </a:pPr>
            <a:r>
              <a:rPr lang="en-US" sz="1800" dirty="0">
                <a:latin typeface="Calibri" pitchFamily="34" charset="0"/>
              </a:rPr>
              <a:t>Processor directly controls a peripheral device</a:t>
            </a:r>
          </a:p>
          <a:p>
            <a:pPr marL="514350" indent="-514350">
              <a:buFont typeface="+mj-lt"/>
              <a:buAutoNum type="arabicPeriod"/>
              <a:defRPr/>
            </a:pPr>
            <a:r>
              <a:rPr lang="en-US" sz="1800" dirty="0">
                <a:latin typeface="Calibri" pitchFamily="34" charset="0"/>
              </a:rPr>
              <a:t>Controller or I/O module is added</a:t>
            </a:r>
          </a:p>
          <a:p>
            <a:pPr lvl="1">
              <a:defRPr/>
            </a:pPr>
            <a:r>
              <a:rPr lang="en-US" sz="1800" dirty="0">
                <a:latin typeface="Calibri" pitchFamily="34" charset="0"/>
              </a:rPr>
              <a:t>Processor uses programmed I/O without interrupts</a:t>
            </a:r>
          </a:p>
          <a:p>
            <a:pPr lvl="1">
              <a:defRPr/>
            </a:pPr>
            <a:r>
              <a:rPr lang="en-US" sz="1800" dirty="0">
                <a:latin typeface="Calibri" pitchFamily="34" charset="0"/>
              </a:rPr>
              <a:t>Processor does not need to handle details of external devices</a:t>
            </a:r>
          </a:p>
          <a:p>
            <a:pPr>
              <a:buNone/>
            </a:pPr>
            <a:r>
              <a:rPr lang="en-NZ" sz="2000" dirty="0">
                <a:latin typeface="Calibri" pitchFamily="34" charset="0"/>
              </a:rPr>
              <a:t>3. Now interrupts are employed.</a:t>
            </a:r>
          </a:p>
          <a:p>
            <a:pPr lvl="1">
              <a:buFontTx/>
              <a:buChar char="•"/>
            </a:pPr>
            <a:r>
              <a:rPr lang="en-NZ" sz="2000" dirty="0">
                <a:latin typeface="Calibri" pitchFamily="34" charset="0"/>
              </a:rPr>
              <a:t> The processor need not spend time waiting for an I/O operation to be performed, thus increasing efficiency.</a:t>
            </a:r>
          </a:p>
          <a:p>
            <a:pPr>
              <a:buNone/>
            </a:pPr>
            <a:r>
              <a:rPr lang="en-NZ" sz="2000" dirty="0">
                <a:latin typeface="Calibri" pitchFamily="34" charset="0"/>
              </a:rPr>
              <a:t>4. The I/O module is given direct control of memory via DMA. </a:t>
            </a:r>
          </a:p>
          <a:p>
            <a:pPr lvl="1">
              <a:buFontTx/>
              <a:buChar char="•"/>
            </a:pPr>
            <a:r>
              <a:rPr lang="en-NZ" sz="2000" dirty="0">
                <a:latin typeface="Calibri" pitchFamily="34" charset="0"/>
              </a:rPr>
              <a:t> It can now move a block of data to or from memory without involving the processor, except at the beginning and end of the transfer.</a:t>
            </a:r>
          </a:p>
          <a:p>
            <a:pPr marL="514350" indent="-514350">
              <a:buFont typeface="Arial" charset="0"/>
              <a:buAutoNum type="arabicPeriod" startAt="5"/>
            </a:pPr>
            <a:r>
              <a:rPr lang="en-US" sz="1900" dirty="0">
                <a:latin typeface="Calibri" pitchFamily="34" charset="0"/>
              </a:rPr>
              <a:t>I/O module is a separate processor</a:t>
            </a:r>
          </a:p>
          <a:p>
            <a:pPr lvl="1"/>
            <a:r>
              <a:rPr lang="en-NZ" sz="1900" dirty="0">
                <a:latin typeface="Calibri" pitchFamily="34" charset="0"/>
              </a:rPr>
              <a:t> CPU directs the I/O processor to execute an I/O program in main memory.</a:t>
            </a:r>
            <a:endParaRPr lang="en-US" sz="1900" dirty="0">
              <a:latin typeface="Calibri" pitchFamily="34" charset="0"/>
            </a:endParaRPr>
          </a:p>
          <a:p>
            <a:pPr marL="514350" indent="-514350">
              <a:buFont typeface="Arial" charset="0"/>
              <a:buAutoNum type="arabicPeriod" startAt="5"/>
            </a:pPr>
            <a:r>
              <a:rPr lang="en-US" sz="1900" dirty="0">
                <a:latin typeface="Calibri" pitchFamily="34" charset="0"/>
              </a:rPr>
              <a:t>I/O processor</a:t>
            </a:r>
          </a:p>
          <a:p>
            <a:pPr lvl="1"/>
            <a:r>
              <a:rPr lang="en-US" sz="1900" dirty="0">
                <a:latin typeface="Calibri" pitchFamily="34" charset="0"/>
              </a:rPr>
              <a:t>I/O module has its own local memory</a:t>
            </a:r>
          </a:p>
          <a:p>
            <a:pPr lvl="1"/>
            <a:r>
              <a:rPr lang="en-US" sz="1900" dirty="0">
                <a:latin typeface="Calibri" pitchFamily="34" charset="0"/>
              </a:rPr>
              <a:t>Commonly used to control communications with interactive terminals</a:t>
            </a:r>
          </a:p>
          <a:p>
            <a:pPr lvl="1">
              <a:buFontTx/>
              <a:buChar char="•"/>
            </a:pPr>
            <a:endParaRPr lang="en-US" sz="2000" dirty="0">
              <a:latin typeface="Calibri" pitchFamily="34" charset="0"/>
            </a:endParaRPr>
          </a:p>
          <a:p>
            <a:pPr lvl="1">
              <a:defRPr/>
            </a:pPr>
            <a:endParaRPr lang="en-US" sz="1800" dirty="0">
              <a:latin typeface="Calibri" pitchFamily="34" charset="0"/>
            </a:endParaRPr>
          </a:p>
          <a:p>
            <a:pPr>
              <a:defRPr/>
            </a:pPr>
            <a:endParaRPr lang="en-US" sz="1800" dirty="0">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Direct Memory Access</a:t>
            </a:r>
          </a:p>
        </p:txBody>
      </p:sp>
      <p:sp>
        <p:nvSpPr>
          <p:cNvPr id="21507" name="Content Placeholder 2"/>
          <p:cNvSpPr>
            <a:spLocks noGrp="1"/>
          </p:cNvSpPr>
          <p:nvPr>
            <p:ph idx="1"/>
          </p:nvPr>
        </p:nvSpPr>
        <p:spPr>
          <a:xfrm>
            <a:off x="76200" y="685800"/>
            <a:ext cx="5105400" cy="58674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gn="just"/>
            <a:r>
              <a:rPr lang="en-US" sz="2000" dirty="0"/>
              <a:t>Figure 11.2 indicates, in general terms, the DMA logic</a:t>
            </a:r>
            <a:endParaRPr lang="en-US" sz="2000" dirty="0">
              <a:latin typeface="Calibri" pitchFamily="34" charset="0"/>
            </a:endParaRPr>
          </a:p>
          <a:p>
            <a:pPr algn="just"/>
            <a:r>
              <a:rPr lang="en-US" sz="2000" dirty="0"/>
              <a:t>The DMA technique works as follows.</a:t>
            </a:r>
          </a:p>
          <a:p>
            <a:pPr algn="just"/>
            <a:r>
              <a:rPr lang="en-US" sz="2000" dirty="0"/>
              <a:t>When the processor wishes to read or write a block of data, it issues a command to the DMA module by sending to the DMA module the following information:</a:t>
            </a:r>
            <a:endParaRPr lang="en-US" sz="2000" dirty="0">
              <a:latin typeface="Calibri" pitchFamily="34" charset="0"/>
            </a:endParaRPr>
          </a:p>
          <a:p>
            <a:pPr algn="just"/>
            <a:r>
              <a:rPr lang="en-US" sz="2000" dirty="0"/>
              <a:t>Whether a read or write is requested, using the read or write control line between the processor and the DMA module.</a:t>
            </a:r>
          </a:p>
          <a:p>
            <a:pPr algn="just"/>
            <a:r>
              <a:rPr lang="en-US" sz="2000" dirty="0"/>
              <a:t>The address of the I/O device involved, communicated on the data lines. </a:t>
            </a:r>
          </a:p>
          <a:p>
            <a:pPr algn="just"/>
            <a:r>
              <a:rPr lang="en-US" sz="2000" dirty="0"/>
              <a:t>The starting location in memory to read from or write to, communicated on the data lines and stored by the DMA module in its address register</a:t>
            </a:r>
          </a:p>
          <a:p>
            <a:pPr algn="just"/>
            <a:r>
              <a:rPr lang="en-US" sz="2000" dirty="0"/>
              <a:t>The number of words to be read or written, again communicated via the data lines and stored in the data count register.</a:t>
            </a:r>
            <a:endParaRPr lang="en-US" sz="2000" dirty="0">
              <a:latin typeface="Calibri" pitchFamily="34" charset="0"/>
            </a:endParaRPr>
          </a:p>
        </p:txBody>
      </p:sp>
      <p:pic>
        <p:nvPicPr>
          <p:cNvPr id="21508" name="Content Placeholder 3" descr="Fig11_02.gif"/>
          <p:cNvPicPr>
            <a:picLocks noChangeAspect="1"/>
          </p:cNvPicPr>
          <p:nvPr/>
        </p:nvPicPr>
        <p:blipFill>
          <a:blip r:embed="rId3" cstate="print"/>
          <a:srcRect/>
          <a:stretch>
            <a:fillRect/>
          </a:stretch>
        </p:blipFill>
        <p:spPr bwMode="auto">
          <a:xfrm>
            <a:off x="5257800" y="533400"/>
            <a:ext cx="3886200" cy="609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DMA Configurations: Single Bus</a:t>
            </a:r>
          </a:p>
        </p:txBody>
      </p:sp>
      <p:pic>
        <p:nvPicPr>
          <p:cNvPr id="7" name="Content Placeholder 3" descr="Fig11_03a.gif"/>
          <p:cNvPicPr>
            <a:picLocks noGrp="1" noChangeAspect="1"/>
          </p:cNvPicPr>
          <p:nvPr>
            <p:ph idx="1"/>
          </p:nvPr>
        </p:nvPicPr>
        <p:blipFill>
          <a:blip r:embed="rId2" cstate="print"/>
          <a:srcRect/>
          <a:stretch>
            <a:fillRect/>
          </a:stretch>
        </p:blipFill>
        <p:spPr>
          <a:xfrm>
            <a:off x="381000" y="990600"/>
            <a:ext cx="8305800" cy="1781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304800" y="3276600"/>
            <a:ext cx="8458200"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000" dirty="0">
                <a:latin typeface="Calibri" pitchFamily="34" charset="0"/>
              </a:rPr>
              <a:t>The DMA mechanism can be configured in a variety of ways. </a:t>
            </a:r>
          </a:p>
          <a:p>
            <a:br>
              <a:rPr lang="en-NZ" sz="2000" dirty="0">
                <a:latin typeface="Calibri" pitchFamily="34" charset="0"/>
              </a:rPr>
            </a:br>
            <a:r>
              <a:rPr lang="en-NZ" sz="2000" dirty="0">
                <a:latin typeface="Calibri" pitchFamily="34" charset="0"/>
              </a:rPr>
              <a:t>Some possibilities are shown here In the first example, all modules share the same system bus.</a:t>
            </a:r>
          </a:p>
          <a:p>
            <a:pPr lvl="1">
              <a:buFontTx/>
              <a:buChar char="•"/>
            </a:pPr>
            <a:r>
              <a:rPr lang="en-NZ" sz="2000" dirty="0">
                <a:latin typeface="Calibri" pitchFamily="34" charset="0"/>
              </a:rPr>
              <a:t> The DMA </a:t>
            </a:r>
            <a:r>
              <a:rPr lang="en-NZ" sz="2000">
                <a:latin typeface="Calibri" pitchFamily="34" charset="0"/>
              </a:rPr>
              <a:t>module, </a:t>
            </a:r>
            <a:r>
              <a:rPr lang="en-NZ" sz="2000" dirty="0">
                <a:latin typeface="Calibri" pitchFamily="34" charset="0"/>
              </a:rPr>
              <a:t>uses programmed I/O to exchange data between memory and an I/O module through the DMA module. </a:t>
            </a:r>
          </a:p>
          <a:p>
            <a:pPr lvl="1">
              <a:buFontTx/>
              <a:buChar char="•"/>
            </a:pPr>
            <a:r>
              <a:rPr lang="en-NZ" sz="2000" dirty="0">
                <a:latin typeface="Calibri" pitchFamily="34" charset="0"/>
              </a:rPr>
              <a:t> This is clearly inefficient: As with processor-controlled programmed I/O, each transfer of a word consumes two bus cycles (transfer request followed by transfer).</a:t>
            </a:r>
            <a:endParaRPr lang="en-US" sz="2000" dirty="0">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DMA Configurations: Integrated DMA &amp; I/O</a:t>
            </a:r>
          </a:p>
        </p:txBody>
      </p:sp>
      <p:pic>
        <p:nvPicPr>
          <p:cNvPr id="7" name="Content Placeholder 3" descr="Fig11_03b.gif"/>
          <p:cNvPicPr>
            <a:picLocks noGrp="1" noChangeAspect="1"/>
          </p:cNvPicPr>
          <p:nvPr>
            <p:ph idx="1"/>
          </p:nvPr>
        </p:nvPicPr>
        <p:blipFill>
          <a:blip r:embed="rId2" cstate="print"/>
          <a:srcRect/>
          <a:stretch>
            <a:fillRect/>
          </a:stretch>
        </p:blipFill>
        <p:spPr>
          <a:xfrm>
            <a:off x="457200" y="990600"/>
            <a:ext cx="8382000" cy="2400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52400" y="3559076"/>
            <a:ext cx="883920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t>The number of required bus cycles can be cut substantially by integrating the DMA and I/O functions.</a:t>
            </a:r>
          </a:p>
          <a:p>
            <a:endParaRPr lang="en-NZ" dirty="0"/>
          </a:p>
          <a:p>
            <a:r>
              <a:rPr lang="en-NZ" dirty="0"/>
              <a:t>This means that there is a path between the DMA module and one or more I/O modules that does not include the system bus.</a:t>
            </a:r>
          </a:p>
          <a:p>
            <a:endParaRPr lang="en-NZ" dirty="0"/>
          </a:p>
          <a:p>
            <a:r>
              <a:rPr lang="en-NZ" dirty="0"/>
              <a:t>The DMA logic may actually be a part of an I/O module, or it may be a separate module that controls one or more I/O modules.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152400"/>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DMA Configurations: I/O Bus</a:t>
            </a:r>
          </a:p>
        </p:txBody>
      </p:sp>
      <p:pic>
        <p:nvPicPr>
          <p:cNvPr id="24579" name="Content Placeholder 3" descr="Fig11_03c.gif"/>
          <p:cNvPicPr>
            <a:picLocks noGrp="1" noChangeAspect="1"/>
          </p:cNvPicPr>
          <p:nvPr>
            <p:ph idx="1"/>
          </p:nvPr>
        </p:nvPicPr>
        <p:blipFill>
          <a:blip r:embed="rId3" cstate="print"/>
          <a:srcRect/>
          <a:stretch>
            <a:fillRect/>
          </a:stretch>
        </p:blipFill>
        <p:spPr>
          <a:xfrm>
            <a:off x="228600" y="838200"/>
            <a:ext cx="8382000" cy="2784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76200" y="3642479"/>
            <a:ext cx="8915400"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latin typeface="Calibri" pitchFamily="34" charset="0"/>
              </a:rPr>
              <a:t>This concept can be taken one step further by connecting I/O modules to the DMA module using an I/O bus</a:t>
            </a:r>
          </a:p>
          <a:p>
            <a:endParaRPr lang="en-NZ" dirty="0">
              <a:latin typeface="Calibri" pitchFamily="34" charset="0"/>
            </a:endParaRPr>
          </a:p>
          <a:p>
            <a:r>
              <a:rPr lang="en-NZ" dirty="0">
                <a:latin typeface="Calibri" pitchFamily="34" charset="0"/>
              </a:rPr>
              <a:t>This reduces the number of I/O interfaces in the DMA module to one and provides for an easily expandable configuration. </a:t>
            </a:r>
          </a:p>
          <a:p>
            <a:endParaRPr lang="en-NZ" dirty="0">
              <a:latin typeface="Calibri" pitchFamily="34" charset="0"/>
            </a:endParaRPr>
          </a:p>
          <a:p>
            <a:r>
              <a:rPr lang="en-NZ" dirty="0">
                <a:latin typeface="Calibri" pitchFamily="34" charset="0"/>
              </a:rPr>
              <a:t>In all of these cases the system bus that the DMA module shares with the processor and main memory is used by the DMA module only to exchange data with memory and to exchange control signals with the processor. </a:t>
            </a:r>
          </a:p>
          <a:p>
            <a:endParaRPr lang="en-NZ" dirty="0">
              <a:latin typeface="Calibri" pitchFamily="34" charset="0"/>
            </a:endParaRPr>
          </a:p>
          <a:p>
            <a:r>
              <a:rPr lang="en-NZ" dirty="0">
                <a:latin typeface="Calibri" pitchFamily="34" charset="0"/>
              </a:rPr>
              <a:t>The exchange of data between the DMA and I/O modules takes place off the system bus.</a:t>
            </a:r>
            <a:endParaRPr lang="en-US" dirty="0">
              <a:latin typeface="Calibri"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t>Roadmap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8" name="Content Placeholder 2"/>
          <p:cNvSpPr txBox="1">
            <a:spLocks/>
          </p:cNvSpPr>
          <p:nvPr/>
        </p:nvSpPr>
        <p:spPr>
          <a:xfrm>
            <a:off x="609600" y="1600200"/>
            <a:ext cx="8001000" cy="3581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buFont typeface="Arial" pitchFamily="34" charset="0"/>
              <a:buChar char="•"/>
            </a:pPr>
            <a:r>
              <a:rPr lang="en-NZ" sz="2400" b="1" dirty="0">
                <a:solidFill>
                  <a:schemeClr val="tx2"/>
                </a:solidFill>
                <a:latin typeface="Calibri" pitchFamily="34" charset="0"/>
              </a:rPr>
              <a:t>   </a:t>
            </a:r>
            <a:r>
              <a:rPr lang="en-NZ" sz="2400" dirty="0">
                <a:solidFill>
                  <a:schemeClr val="tx1"/>
                </a:solidFill>
                <a:latin typeface="Calibri" pitchFamily="34" charset="0"/>
              </a:rPr>
              <a:t>I/O Devices</a:t>
            </a:r>
          </a:p>
          <a:p>
            <a:pPr>
              <a:buFont typeface="Arial" pitchFamily="34" charset="0"/>
              <a:buChar char="•"/>
            </a:pPr>
            <a:r>
              <a:rPr lang="en-NZ" sz="2400" dirty="0">
                <a:solidFill>
                  <a:schemeClr val="tx2"/>
                </a:solidFill>
                <a:latin typeface="Calibri" pitchFamily="34" charset="0"/>
              </a:rPr>
              <a:t>   </a:t>
            </a:r>
            <a:r>
              <a:rPr lang="en-NZ" sz="2400" dirty="0">
                <a:solidFill>
                  <a:schemeClr val="tx1"/>
                </a:solidFill>
                <a:latin typeface="Calibri" pitchFamily="34" charset="0"/>
              </a:rPr>
              <a:t>Organization of the I/O Function</a:t>
            </a:r>
          </a:p>
          <a:p>
            <a:pPr>
              <a:buFont typeface="Arial" pitchFamily="34" charset="0"/>
              <a:buChar char="•"/>
            </a:pPr>
            <a:r>
              <a:rPr lang="en-NZ" sz="2400" dirty="0">
                <a:latin typeface="Calibri" pitchFamily="34" charset="0"/>
              </a:rPr>
              <a:t>   </a:t>
            </a:r>
            <a:r>
              <a:rPr lang="en-NZ" sz="2400" b="1" dirty="0">
                <a:solidFill>
                  <a:schemeClr val="tx2"/>
                </a:solidFill>
                <a:latin typeface="Calibri" pitchFamily="34" charset="0"/>
              </a:rPr>
              <a:t>Operating System Design Issues </a:t>
            </a:r>
          </a:p>
          <a:p>
            <a:pPr>
              <a:buFont typeface="Arial" pitchFamily="34" charset="0"/>
              <a:buChar char="•"/>
            </a:pPr>
            <a:r>
              <a:rPr lang="en-NZ" sz="2400" dirty="0">
                <a:latin typeface="Calibri" pitchFamily="34" charset="0"/>
              </a:rPr>
              <a:t>   I/O Buffering </a:t>
            </a:r>
          </a:p>
          <a:p>
            <a:pPr>
              <a:buFont typeface="Arial" pitchFamily="34" charset="0"/>
              <a:buChar char="•"/>
            </a:pPr>
            <a:r>
              <a:rPr lang="en-NZ" sz="2400" dirty="0">
                <a:latin typeface="Calibri" pitchFamily="34" charset="0"/>
              </a:rPr>
              <a:t>   Disk Scheduling </a:t>
            </a:r>
          </a:p>
          <a:p>
            <a:pPr>
              <a:buFont typeface="Arial" pitchFamily="34" charset="0"/>
              <a:buChar char="•"/>
            </a:pPr>
            <a:r>
              <a:rPr lang="en-NZ" sz="2400" dirty="0">
                <a:latin typeface="Calibri" pitchFamily="34" charset="0"/>
              </a:rPr>
              <a:t>   Raid </a:t>
            </a:r>
          </a:p>
          <a:p>
            <a:pPr>
              <a:buFont typeface="Arial" pitchFamily="34" charset="0"/>
              <a:buChar char="•"/>
            </a:pPr>
            <a:r>
              <a:rPr lang="en-NZ" sz="2400" dirty="0">
                <a:latin typeface="Calibri" pitchFamily="34" charset="0"/>
              </a:rPr>
              <a:t>   Disk Cache</a:t>
            </a:r>
          </a:p>
        </p:txBody>
      </p:sp>
      <p:sp>
        <p:nvSpPr>
          <p:cNvPr id="7" name="Right Arrow 6"/>
          <p:cNvSpPr/>
          <p:nvPr/>
        </p:nvSpPr>
        <p:spPr>
          <a:xfrm>
            <a:off x="381000" y="2362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533400"/>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Goals</a:t>
            </a:r>
          </a:p>
        </p:txBody>
      </p:sp>
      <p:sp>
        <p:nvSpPr>
          <p:cNvPr id="7" name="Rectangle 6"/>
          <p:cNvSpPr/>
          <p:nvPr/>
        </p:nvSpPr>
        <p:spPr>
          <a:xfrm>
            <a:off x="190500" y="889843"/>
            <a:ext cx="8763000"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NZ" sz="2400" b="1" dirty="0">
                <a:latin typeface="Calibri" pitchFamily="34" charset="0"/>
              </a:rPr>
              <a:t>Efficiency:-</a:t>
            </a:r>
          </a:p>
          <a:p>
            <a:pPr algn="just">
              <a:buFont typeface="Arial" pitchFamily="34" charset="0"/>
              <a:buChar char="•"/>
            </a:pPr>
            <a:r>
              <a:rPr lang="en-NZ" sz="2000" dirty="0">
                <a:latin typeface="Calibri" pitchFamily="34" charset="0"/>
              </a:rPr>
              <a:t> Efficiency is important because I/O operations often form a bottleneck in a </a:t>
            </a:r>
          </a:p>
          <a:p>
            <a:pPr algn="just"/>
            <a:r>
              <a:rPr lang="en-NZ" sz="2000" dirty="0">
                <a:latin typeface="Calibri" pitchFamily="34" charset="0"/>
              </a:rPr>
              <a:t>  computing system. </a:t>
            </a:r>
          </a:p>
          <a:p>
            <a:pPr algn="just">
              <a:buFont typeface="Arial" pitchFamily="34" charset="0"/>
              <a:buChar char="•"/>
            </a:pPr>
            <a:endParaRPr lang="en-NZ" sz="2000" dirty="0">
              <a:latin typeface="Calibri" pitchFamily="34" charset="0"/>
            </a:endParaRPr>
          </a:p>
          <a:p>
            <a:pPr algn="just">
              <a:buFont typeface="Arial" pitchFamily="34" charset="0"/>
              <a:buChar char="•"/>
            </a:pPr>
            <a:r>
              <a:rPr lang="en-NZ" sz="2000" dirty="0">
                <a:latin typeface="Calibri" pitchFamily="34" charset="0"/>
              </a:rPr>
              <a:t>One way to tackle this problem is multiprogramming, which, as we have seen, </a:t>
            </a:r>
          </a:p>
          <a:p>
            <a:pPr algn="just"/>
            <a:r>
              <a:rPr lang="en-NZ" sz="2000" dirty="0">
                <a:latin typeface="Calibri" pitchFamily="34" charset="0"/>
              </a:rPr>
              <a:t>  allows some processes to be waiting on I/O operations while another process is   </a:t>
            </a:r>
          </a:p>
          <a:p>
            <a:pPr algn="just"/>
            <a:r>
              <a:rPr lang="en-NZ" sz="2000" dirty="0">
                <a:latin typeface="Calibri" pitchFamily="34" charset="0"/>
              </a:rPr>
              <a:t>  executing. </a:t>
            </a:r>
          </a:p>
          <a:p>
            <a:pPr lvl="1" algn="just">
              <a:buFontTx/>
              <a:buChar char="•"/>
            </a:pPr>
            <a:r>
              <a:rPr lang="en-NZ" sz="2000" dirty="0">
                <a:latin typeface="Calibri" pitchFamily="34" charset="0"/>
              </a:rPr>
              <a:t> However, even with the vast size of main memory in today’s machines, </a:t>
            </a:r>
          </a:p>
          <a:p>
            <a:pPr lvl="1" algn="just"/>
            <a:r>
              <a:rPr lang="en-NZ" sz="2000" dirty="0">
                <a:latin typeface="Calibri" pitchFamily="34" charset="0"/>
              </a:rPr>
              <a:t>    often I/O is not keeping up with the activities of the processor. </a:t>
            </a:r>
          </a:p>
          <a:p>
            <a:pPr algn="just">
              <a:buFont typeface="Arial" pitchFamily="34" charset="0"/>
              <a:buChar char="•"/>
            </a:pPr>
            <a:endParaRPr lang="en-NZ" sz="2000" dirty="0">
              <a:latin typeface="Calibri" pitchFamily="34" charset="0"/>
            </a:endParaRPr>
          </a:p>
          <a:p>
            <a:pPr algn="just">
              <a:buFont typeface="Arial" pitchFamily="34" charset="0"/>
              <a:buChar char="•"/>
            </a:pPr>
            <a:r>
              <a:rPr lang="en-NZ" sz="2000" dirty="0">
                <a:latin typeface="Calibri" pitchFamily="34" charset="0"/>
              </a:rPr>
              <a:t> Swapping is used to bring in additional ready processes to keep the processor </a:t>
            </a:r>
          </a:p>
          <a:p>
            <a:pPr algn="just"/>
            <a:r>
              <a:rPr lang="en-NZ" sz="2000" dirty="0">
                <a:latin typeface="Calibri" pitchFamily="34" charset="0"/>
              </a:rPr>
              <a:t>  busy, but this in itself is an I/O operation.</a:t>
            </a:r>
          </a:p>
          <a:p>
            <a:pPr lvl="1" algn="just">
              <a:buFontTx/>
              <a:buChar char="•"/>
            </a:pPr>
            <a:r>
              <a:rPr lang="en-NZ" sz="2000" dirty="0">
                <a:latin typeface="Calibri" pitchFamily="34" charset="0"/>
              </a:rPr>
              <a:t> Thus, a major effort in I/O design has been schemes for improving the </a:t>
            </a:r>
          </a:p>
          <a:p>
            <a:pPr lvl="1" algn="just"/>
            <a:r>
              <a:rPr lang="en-NZ" sz="2000" dirty="0">
                <a:latin typeface="Calibri" pitchFamily="34" charset="0"/>
              </a:rPr>
              <a:t>    efficiency of the I/O.</a:t>
            </a:r>
          </a:p>
          <a:p>
            <a:pPr lvl="1" algn="just">
              <a:buFontTx/>
              <a:buChar char="•"/>
            </a:pPr>
            <a:r>
              <a:rPr lang="en-NZ" sz="2000" dirty="0">
                <a:latin typeface="Calibri" pitchFamily="34" charset="0"/>
              </a:rPr>
              <a:t> The area that has received the most attention, because of its importance, </a:t>
            </a:r>
          </a:p>
          <a:p>
            <a:pPr lvl="1" algn="just"/>
            <a:r>
              <a:rPr lang="en-NZ" sz="2000" dirty="0">
                <a:latin typeface="Calibri" pitchFamily="34" charset="0"/>
              </a:rPr>
              <a:t>    is disk I/O.</a:t>
            </a:r>
            <a:endParaRPr lang="en-US" sz="2000" dirty="0">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t>Roadmap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Content Placeholder 2"/>
          <p:cNvSpPr txBox="1">
            <a:spLocks/>
          </p:cNvSpPr>
          <p:nvPr/>
        </p:nvSpPr>
        <p:spPr>
          <a:xfrm>
            <a:off x="685800" y="1600200"/>
            <a:ext cx="8001000" cy="3581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buFont typeface="Arial" pitchFamily="34" charset="0"/>
              <a:buChar char="•"/>
            </a:pPr>
            <a:r>
              <a:rPr lang="en-NZ" sz="2400" b="1" dirty="0">
                <a:solidFill>
                  <a:schemeClr val="tx2"/>
                </a:solidFill>
                <a:latin typeface="Calibri" pitchFamily="34" charset="0"/>
              </a:rPr>
              <a:t>   I/O Devices</a:t>
            </a:r>
          </a:p>
          <a:p>
            <a:pPr>
              <a:buFont typeface="Arial" pitchFamily="34" charset="0"/>
              <a:buChar char="•"/>
            </a:pPr>
            <a:r>
              <a:rPr lang="en-NZ" sz="2400" dirty="0">
                <a:solidFill>
                  <a:schemeClr val="tx2"/>
                </a:solidFill>
                <a:latin typeface="Calibri" pitchFamily="34" charset="0"/>
              </a:rPr>
              <a:t>   </a:t>
            </a:r>
            <a:r>
              <a:rPr lang="en-NZ" sz="2400" dirty="0">
                <a:latin typeface="Calibri" pitchFamily="34" charset="0"/>
              </a:rPr>
              <a:t>Organization of the I/O Function</a:t>
            </a:r>
          </a:p>
          <a:p>
            <a:pPr>
              <a:buFont typeface="Arial" pitchFamily="34" charset="0"/>
              <a:buChar char="•"/>
            </a:pPr>
            <a:r>
              <a:rPr lang="en-NZ" sz="2400" dirty="0">
                <a:latin typeface="Calibri" pitchFamily="34" charset="0"/>
              </a:rPr>
              <a:t>   Operating System Design Issues </a:t>
            </a:r>
          </a:p>
          <a:p>
            <a:pPr>
              <a:buFont typeface="Arial" pitchFamily="34" charset="0"/>
              <a:buChar char="•"/>
            </a:pPr>
            <a:r>
              <a:rPr lang="en-NZ" sz="2400" dirty="0">
                <a:latin typeface="Calibri" pitchFamily="34" charset="0"/>
              </a:rPr>
              <a:t>   I/O Buffering </a:t>
            </a:r>
          </a:p>
          <a:p>
            <a:pPr>
              <a:buFont typeface="Arial" pitchFamily="34" charset="0"/>
              <a:buChar char="•"/>
            </a:pPr>
            <a:r>
              <a:rPr lang="en-NZ" sz="2400" dirty="0">
                <a:latin typeface="Calibri" pitchFamily="34" charset="0"/>
              </a:rPr>
              <a:t>   Disk Scheduling </a:t>
            </a:r>
          </a:p>
          <a:p>
            <a:pPr>
              <a:buFont typeface="Arial" pitchFamily="34" charset="0"/>
              <a:buChar char="•"/>
            </a:pPr>
            <a:r>
              <a:rPr lang="en-NZ" sz="2400" dirty="0">
                <a:latin typeface="Calibri" pitchFamily="34" charset="0"/>
              </a:rPr>
              <a:t>   Raid </a:t>
            </a:r>
          </a:p>
          <a:p>
            <a:pPr>
              <a:buFont typeface="Arial" pitchFamily="34" charset="0"/>
              <a:buChar char="•"/>
            </a:pPr>
            <a:r>
              <a:rPr lang="en-NZ" sz="2400" dirty="0">
                <a:latin typeface="Calibri" pitchFamily="34" charset="0"/>
              </a:rPr>
              <a:t>   Disk Cache</a:t>
            </a:r>
          </a:p>
        </p:txBody>
      </p:sp>
      <p:sp>
        <p:nvSpPr>
          <p:cNvPr id="7" name="Right Arrow 6"/>
          <p:cNvSpPr/>
          <p:nvPr/>
        </p:nvSpPr>
        <p:spPr>
          <a:xfrm>
            <a:off x="457200" y="1676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066800"/>
            <a:ext cx="8382000" cy="44627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400" b="1" dirty="0">
                <a:latin typeface="Calibri" pitchFamily="34" charset="0"/>
              </a:rPr>
              <a:t>Generality:-</a:t>
            </a:r>
          </a:p>
          <a:p>
            <a:pPr>
              <a:buFont typeface="Arial" pitchFamily="34" charset="0"/>
              <a:buChar char="•"/>
            </a:pPr>
            <a:r>
              <a:rPr lang="en-NZ" sz="2000" dirty="0">
                <a:latin typeface="Calibri" pitchFamily="34" charset="0"/>
              </a:rPr>
              <a:t>For simplicity and freedom from error, it is desirable to handle all devices in a </a:t>
            </a:r>
          </a:p>
          <a:p>
            <a:r>
              <a:rPr lang="en-NZ" sz="2000" dirty="0">
                <a:latin typeface="Calibri" pitchFamily="34" charset="0"/>
              </a:rPr>
              <a:t>  uniform manner.</a:t>
            </a:r>
          </a:p>
          <a:p>
            <a:pPr lvl="1">
              <a:buFont typeface="Arial" pitchFamily="34" charset="0"/>
              <a:buChar char="•"/>
            </a:pPr>
            <a:r>
              <a:rPr lang="en-NZ" sz="2000" dirty="0">
                <a:latin typeface="Calibri" pitchFamily="34" charset="0"/>
              </a:rPr>
              <a:t> This applies both to the way in which processes </a:t>
            </a:r>
            <a:r>
              <a:rPr lang="en-NZ" sz="2000" b="1" dirty="0">
                <a:latin typeface="Calibri" pitchFamily="34" charset="0"/>
              </a:rPr>
              <a:t>view </a:t>
            </a:r>
            <a:r>
              <a:rPr lang="en-NZ" sz="2000" dirty="0">
                <a:latin typeface="Calibri" pitchFamily="34" charset="0"/>
              </a:rPr>
              <a:t>I/O devices and the </a:t>
            </a:r>
          </a:p>
          <a:p>
            <a:pPr lvl="1"/>
            <a:r>
              <a:rPr lang="en-NZ" sz="2000" dirty="0">
                <a:latin typeface="Calibri" pitchFamily="34" charset="0"/>
              </a:rPr>
              <a:t>  way in which the operating system </a:t>
            </a:r>
            <a:r>
              <a:rPr lang="en-NZ" sz="2000" b="1" dirty="0">
                <a:latin typeface="Calibri" pitchFamily="34" charset="0"/>
              </a:rPr>
              <a:t>manages </a:t>
            </a:r>
            <a:r>
              <a:rPr lang="en-NZ" sz="2000" dirty="0">
                <a:latin typeface="Calibri" pitchFamily="34" charset="0"/>
              </a:rPr>
              <a:t>I/O devices and operations. </a:t>
            </a:r>
          </a:p>
          <a:p>
            <a:pPr lvl="1">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 Because of the diversity of device characteristics, it is difficult in practice to </a:t>
            </a:r>
          </a:p>
          <a:p>
            <a:r>
              <a:rPr lang="en-NZ" sz="2000" dirty="0">
                <a:latin typeface="Calibri" pitchFamily="34" charset="0"/>
              </a:rPr>
              <a:t>   achieve true generality.</a:t>
            </a:r>
          </a:p>
          <a:p>
            <a:pPr>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 What can be done is to use a hierarchical, modular approach to the design of </a:t>
            </a:r>
          </a:p>
          <a:p>
            <a:r>
              <a:rPr lang="en-NZ" sz="2000" dirty="0">
                <a:latin typeface="Calibri" pitchFamily="34" charset="0"/>
              </a:rPr>
              <a:t>   the I/O function.</a:t>
            </a:r>
          </a:p>
          <a:p>
            <a:pPr lvl="1">
              <a:buFontTx/>
              <a:buChar char="•"/>
            </a:pPr>
            <a:r>
              <a:rPr lang="en-NZ" sz="2000" dirty="0">
                <a:latin typeface="Calibri" pitchFamily="34" charset="0"/>
              </a:rPr>
              <a:t>This hides most of the details of device I/O in lower-level routines so that </a:t>
            </a:r>
          </a:p>
          <a:p>
            <a:pPr lvl="1"/>
            <a:r>
              <a:rPr lang="en-NZ" sz="2000" dirty="0">
                <a:latin typeface="Calibri" pitchFamily="34" charset="0"/>
              </a:rPr>
              <a:t>   user processes and upper levels of the operating system see devices in </a:t>
            </a:r>
          </a:p>
          <a:p>
            <a:pPr lvl="1"/>
            <a:r>
              <a:rPr lang="en-NZ" sz="2000" dirty="0">
                <a:latin typeface="Calibri" pitchFamily="34" charset="0"/>
              </a:rPr>
              <a:t>   terms of general functions, such as read, write, open, close, lock, unlock.</a:t>
            </a:r>
            <a:endParaRPr lang="en-US" sz="2000" dirty="0">
              <a:latin typeface="Calibri" pitchFamily="34" charset="0"/>
            </a:endParaRPr>
          </a:p>
        </p:txBody>
      </p:sp>
      <p:sp>
        <p:nvSpPr>
          <p:cNvPr id="5" name="Title 1"/>
          <p:cNvSpPr>
            <a:spLocks noGrp="1"/>
          </p:cNvSpPr>
          <p:nvPr>
            <p:ph type="title"/>
          </p:nvPr>
        </p:nvSpPr>
        <p:spPr>
          <a:xfrm>
            <a:off x="457200" y="76200"/>
            <a:ext cx="8229600" cy="533400"/>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Goals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t>Logical Structure of the I/O Function</a:t>
            </a:r>
            <a:endParaRPr lang="en-NZ" sz="2400" b="1" dirty="0">
              <a:latin typeface="Calibri" pitchFamily="34" charset="0"/>
            </a:endParaRPr>
          </a:p>
        </p:txBody>
      </p:sp>
      <p:sp>
        <p:nvSpPr>
          <p:cNvPr id="7" name="Rectangle 6"/>
          <p:cNvSpPr/>
          <p:nvPr/>
        </p:nvSpPr>
        <p:spPr>
          <a:xfrm>
            <a:off x="76200" y="990600"/>
            <a:ext cx="8763000" cy="40934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latin typeface="Calibri" pitchFamily="34" charset="0"/>
              </a:rPr>
              <a:t> The hierarchical philosophy developed in Chapter 2 suggested that the functions </a:t>
            </a:r>
          </a:p>
          <a:p>
            <a:r>
              <a:rPr lang="en-NZ" sz="2000" dirty="0">
                <a:latin typeface="Calibri" pitchFamily="34" charset="0"/>
              </a:rPr>
              <a:t>  of the operating system should be separated according to their complexity, their </a:t>
            </a:r>
          </a:p>
          <a:p>
            <a:r>
              <a:rPr lang="en-NZ" sz="2000" dirty="0">
                <a:latin typeface="Calibri" pitchFamily="34" charset="0"/>
              </a:rPr>
              <a:t>  characteristic time scale, and their level of abstraction. </a:t>
            </a:r>
          </a:p>
          <a:p>
            <a:pPr>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This approach leads to an organization of the operating system into a series of </a:t>
            </a:r>
          </a:p>
          <a:p>
            <a:r>
              <a:rPr lang="en-NZ" sz="2000" dirty="0">
                <a:latin typeface="Calibri" pitchFamily="34" charset="0"/>
              </a:rPr>
              <a:t>  layers.</a:t>
            </a:r>
          </a:p>
          <a:p>
            <a:pPr lvl="1">
              <a:buFontTx/>
              <a:buChar char="•"/>
            </a:pPr>
            <a:r>
              <a:rPr lang="en-NZ" sz="2000" dirty="0">
                <a:latin typeface="Calibri" pitchFamily="34" charset="0"/>
              </a:rPr>
              <a:t> Each layer performs a related subset of the functions required of the </a:t>
            </a:r>
          </a:p>
          <a:p>
            <a:pPr lvl="1"/>
            <a:r>
              <a:rPr lang="en-NZ" sz="2000" dirty="0">
                <a:latin typeface="Calibri" pitchFamily="34" charset="0"/>
              </a:rPr>
              <a:t>   operating system. </a:t>
            </a:r>
          </a:p>
          <a:p>
            <a:pPr lvl="1">
              <a:buFontTx/>
              <a:buChar char="•"/>
            </a:pPr>
            <a:r>
              <a:rPr lang="en-NZ" sz="2000" dirty="0">
                <a:latin typeface="Calibri" pitchFamily="34" charset="0"/>
              </a:rPr>
              <a:t> It relies on the next lower layer to perform more primitive functions and to </a:t>
            </a:r>
          </a:p>
          <a:p>
            <a:pPr lvl="1"/>
            <a:r>
              <a:rPr lang="en-NZ" sz="2000" dirty="0">
                <a:latin typeface="Calibri" pitchFamily="34" charset="0"/>
              </a:rPr>
              <a:t>   conceal the details of those functions. </a:t>
            </a:r>
          </a:p>
          <a:p>
            <a:pPr lvl="1">
              <a:buFontTx/>
              <a:buChar char="•"/>
            </a:pPr>
            <a:r>
              <a:rPr lang="en-NZ" sz="2000" dirty="0">
                <a:latin typeface="Calibri" pitchFamily="34" charset="0"/>
              </a:rPr>
              <a:t> It provides services to the next higher layer. </a:t>
            </a:r>
          </a:p>
          <a:p>
            <a:pPr lvl="1">
              <a:buFontTx/>
              <a:buChar char="•"/>
            </a:pPr>
            <a:r>
              <a:rPr lang="en-NZ" sz="2000" dirty="0">
                <a:latin typeface="Calibri" pitchFamily="34" charset="0"/>
              </a:rPr>
              <a:t> Ideally, the layers should be defined so that changes in one layer do not </a:t>
            </a:r>
          </a:p>
          <a:p>
            <a:pPr lvl="1"/>
            <a:r>
              <a:rPr lang="en-NZ" sz="2000" dirty="0">
                <a:latin typeface="Calibri" pitchFamily="34" charset="0"/>
              </a:rPr>
              <a:t>    require changes in other layers.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400" b="1" dirty="0">
                <a:latin typeface="Calibri" pitchFamily="34" charset="0"/>
              </a:rPr>
              <a:t>Local peripheral device</a:t>
            </a:r>
          </a:p>
        </p:txBody>
      </p:sp>
      <p:pic>
        <p:nvPicPr>
          <p:cNvPr id="7" name="Content Placeholder 3" descr="Fig11_04a.gif"/>
          <p:cNvPicPr>
            <a:picLocks noGrp="1" noChangeAspect="1"/>
          </p:cNvPicPr>
          <p:nvPr>
            <p:ph idx="1"/>
          </p:nvPr>
        </p:nvPicPr>
        <p:blipFill>
          <a:blip r:embed="rId2" cstate="print"/>
          <a:srcRect/>
          <a:stretch>
            <a:fillRect/>
          </a:stretch>
        </p:blipFill>
        <p:spPr>
          <a:xfrm>
            <a:off x="0" y="533400"/>
            <a:ext cx="1905000" cy="609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981200" y="457200"/>
            <a:ext cx="7162800"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dirty="0"/>
              <a:t>Local peripheral device that communicates in a simple fashion, such as a stream of bytes or records (Figure 11.4a). The following layers are involved:</a:t>
            </a:r>
          </a:p>
          <a:p>
            <a:pPr>
              <a:buFont typeface="Arial" pitchFamily="34" charset="0"/>
              <a:buChar char="•"/>
            </a:pPr>
            <a:endParaRPr lang="en-NZ" b="1" dirty="0">
              <a:latin typeface="Calibri" pitchFamily="34" charset="0"/>
            </a:endParaRPr>
          </a:p>
          <a:p>
            <a:pPr>
              <a:defRPr/>
            </a:pPr>
            <a:r>
              <a:rPr lang="en-NZ" b="1" dirty="0">
                <a:latin typeface="Calibri" pitchFamily="34" charset="0"/>
              </a:rPr>
              <a:t>Logical I/O:</a:t>
            </a:r>
            <a:r>
              <a:rPr lang="en-NZ" dirty="0">
                <a:latin typeface="Calibri" pitchFamily="34" charset="0"/>
              </a:rPr>
              <a:t> </a:t>
            </a:r>
          </a:p>
          <a:p>
            <a:pPr lvl="1">
              <a:buFont typeface="Arial" pitchFamily="34" charset="0"/>
              <a:buChar char="•"/>
              <a:defRPr/>
            </a:pPr>
            <a:r>
              <a:rPr lang="en-NZ" dirty="0">
                <a:latin typeface="Calibri" pitchFamily="34" charset="0"/>
              </a:rPr>
              <a:t> Deals with the device as a logical resource and is not concerned with </a:t>
            </a:r>
          </a:p>
          <a:p>
            <a:pPr lvl="1">
              <a:defRPr/>
            </a:pPr>
            <a:r>
              <a:rPr lang="en-NZ" dirty="0">
                <a:latin typeface="Calibri" pitchFamily="34" charset="0"/>
              </a:rPr>
              <a:t>   the details of actually controlling the device. </a:t>
            </a:r>
          </a:p>
          <a:p>
            <a:pPr lvl="1">
              <a:buFont typeface="Arial" pitchFamily="34" charset="0"/>
              <a:buChar char="•"/>
              <a:defRPr/>
            </a:pPr>
            <a:r>
              <a:rPr lang="en-NZ" dirty="0">
                <a:latin typeface="Calibri" pitchFamily="34" charset="0"/>
              </a:rPr>
              <a:t> Concerned with managing general I/O functions on behalf of user </a:t>
            </a:r>
          </a:p>
          <a:p>
            <a:pPr lvl="1">
              <a:defRPr/>
            </a:pPr>
            <a:r>
              <a:rPr lang="en-NZ" dirty="0">
                <a:latin typeface="Calibri" pitchFamily="34" charset="0"/>
              </a:rPr>
              <a:t>   processes.</a:t>
            </a:r>
          </a:p>
          <a:p>
            <a:pPr lvl="1">
              <a:defRPr/>
            </a:pPr>
            <a:endParaRPr lang="en-NZ" dirty="0">
              <a:latin typeface="Calibri" pitchFamily="34" charset="0"/>
            </a:endParaRPr>
          </a:p>
          <a:p>
            <a:pPr>
              <a:defRPr/>
            </a:pPr>
            <a:r>
              <a:rPr lang="en-NZ" b="1" dirty="0">
                <a:latin typeface="Calibri" pitchFamily="34" charset="0"/>
              </a:rPr>
              <a:t>Device I/O:</a:t>
            </a:r>
          </a:p>
          <a:p>
            <a:pPr lvl="1">
              <a:buFont typeface="Arial" pitchFamily="34" charset="0"/>
              <a:buChar char="•"/>
              <a:defRPr/>
            </a:pPr>
            <a:r>
              <a:rPr lang="en-NZ" dirty="0">
                <a:latin typeface="Calibri" pitchFamily="34" charset="0"/>
              </a:rPr>
              <a:t> The requested operations and data (buffered characters, records, </a:t>
            </a:r>
          </a:p>
          <a:p>
            <a:pPr lvl="1">
              <a:defRPr/>
            </a:pPr>
            <a:r>
              <a:rPr lang="en-NZ" dirty="0">
                <a:latin typeface="Calibri" pitchFamily="34" charset="0"/>
              </a:rPr>
              <a:t>   etc.) are converted into appropriate sequences of I/O instructions, </a:t>
            </a:r>
          </a:p>
          <a:p>
            <a:pPr lvl="1">
              <a:defRPr/>
            </a:pPr>
            <a:r>
              <a:rPr lang="en-NZ" dirty="0">
                <a:latin typeface="Calibri" pitchFamily="34" charset="0"/>
              </a:rPr>
              <a:t>   channel commands, and controller orders.</a:t>
            </a:r>
          </a:p>
          <a:p>
            <a:pPr lvl="1">
              <a:buFont typeface="Arial" pitchFamily="34" charset="0"/>
              <a:buChar char="•"/>
              <a:defRPr/>
            </a:pPr>
            <a:r>
              <a:rPr lang="en-NZ" dirty="0">
                <a:latin typeface="Calibri" pitchFamily="34" charset="0"/>
              </a:rPr>
              <a:t> Buffering techniques may be used to improve utilization.</a:t>
            </a:r>
          </a:p>
          <a:p>
            <a:pPr lvl="1">
              <a:buFont typeface="Arial" pitchFamily="34" charset="0"/>
              <a:buChar char="•"/>
              <a:defRPr/>
            </a:pPr>
            <a:endParaRPr lang="en-NZ" dirty="0">
              <a:latin typeface="Calibri" pitchFamily="34" charset="0"/>
            </a:endParaRPr>
          </a:p>
          <a:p>
            <a:pPr>
              <a:defRPr/>
            </a:pPr>
            <a:r>
              <a:rPr lang="en-NZ" b="1" dirty="0">
                <a:latin typeface="Calibri" pitchFamily="34" charset="0"/>
              </a:rPr>
              <a:t>Scheduling and control: </a:t>
            </a:r>
          </a:p>
          <a:p>
            <a:pPr lvl="1">
              <a:buFont typeface="Arial" pitchFamily="34" charset="0"/>
              <a:buChar char="•"/>
              <a:defRPr/>
            </a:pPr>
            <a:r>
              <a:rPr lang="en-NZ" b="1" dirty="0">
                <a:latin typeface="Calibri" pitchFamily="34" charset="0"/>
              </a:rPr>
              <a:t> </a:t>
            </a:r>
            <a:r>
              <a:rPr lang="en-NZ" dirty="0">
                <a:latin typeface="Calibri" pitchFamily="34" charset="0"/>
              </a:rPr>
              <a:t>The actual queuing and scheduling of I/O operations occurs at this </a:t>
            </a:r>
          </a:p>
          <a:p>
            <a:pPr lvl="1">
              <a:defRPr/>
            </a:pPr>
            <a:r>
              <a:rPr lang="en-NZ" dirty="0">
                <a:latin typeface="Calibri" pitchFamily="34" charset="0"/>
              </a:rPr>
              <a:t>   layer, as well as the control of the operations.</a:t>
            </a:r>
          </a:p>
          <a:p>
            <a:pPr lvl="1">
              <a:buFont typeface="Arial" pitchFamily="34" charset="0"/>
              <a:buChar char="•"/>
              <a:defRPr/>
            </a:pPr>
            <a:r>
              <a:rPr lang="en-NZ" dirty="0">
                <a:latin typeface="Calibri" pitchFamily="34" charset="0"/>
              </a:rPr>
              <a:t> Interrupts are handled at this layer and I/O status is collected and </a:t>
            </a:r>
          </a:p>
          <a:p>
            <a:pPr lvl="1">
              <a:defRPr/>
            </a:pPr>
            <a:r>
              <a:rPr lang="en-NZ" dirty="0">
                <a:latin typeface="Calibri" pitchFamily="34" charset="0"/>
              </a:rPr>
              <a:t>   reported.</a:t>
            </a:r>
          </a:p>
          <a:p>
            <a:pPr lvl="1">
              <a:buFont typeface="Arial" pitchFamily="34" charset="0"/>
              <a:buChar char="•"/>
              <a:defRPr/>
            </a:pPr>
            <a:r>
              <a:rPr lang="en-NZ" dirty="0">
                <a:latin typeface="Calibri" pitchFamily="34" charset="0"/>
              </a:rPr>
              <a:t> This is the layer of software that actually interacts with the I/O </a:t>
            </a:r>
          </a:p>
          <a:p>
            <a:pPr lvl="1">
              <a:defRPr/>
            </a:pPr>
            <a:r>
              <a:rPr lang="en-NZ" dirty="0">
                <a:latin typeface="Calibri" pitchFamily="34" charset="0"/>
              </a:rPr>
              <a:t>   module and hence the device hardware.</a:t>
            </a:r>
            <a:endParaRPr lang="en-US" dirty="0">
              <a:latin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533400"/>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Communications Port</a:t>
            </a:r>
          </a:p>
        </p:txBody>
      </p:sp>
      <p:pic>
        <p:nvPicPr>
          <p:cNvPr id="30723" name="Picture 4" descr="Fig11_04b.gif"/>
          <p:cNvPicPr>
            <a:picLocks noChangeAspect="1"/>
          </p:cNvPicPr>
          <p:nvPr/>
        </p:nvPicPr>
        <p:blipFill>
          <a:blip r:embed="rId3" cstate="print"/>
          <a:srcRect/>
          <a:stretch>
            <a:fillRect/>
          </a:stretch>
        </p:blipFill>
        <p:spPr bwMode="auto">
          <a:xfrm>
            <a:off x="76200" y="646043"/>
            <a:ext cx="1905000" cy="62119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724" name="Content Placeholder 7"/>
          <p:cNvSpPr>
            <a:spLocks noGrp="1"/>
          </p:cNvSpPr>
          <p:nvPr>
            <p:ph idx="1"/>
          </p:nvPr>
        </p:nvSpPr>
        <p:spPr>
          <a:xfrm>
            <a:off x="2209800" y="1143000"/>
            <a:ext cx="6705600" cy="49530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Similar to previous but the logical I/O module is replaced by a communications architecture, </a:t>
            </a:r>
          </a:p>
          <a:p>
            <a:pPr lvl="1"/>
            <a:r>
              <a:rPr lang="en-NZ" sz="2000" dirty="0">
                <a:latin typeface="Calibri" pitchFamily="34" charset="0"/>
              </a:rPr>
              <a:t>This consist of a number of layers.</a:t>
            </a:r>
          </a:p>
          <a:p>
            <a:pPr lvl="1"/>
            <a:r>
              <a:rPr lang="en-NZ" sz="2000" dirty="0">
                <a:latin typeface="Calibri" pitchFamily="34" charset="0"/>
              </a:rPr>
              <a:t>An example is TCP/IP,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46038"/>
            <a:ext cx="8229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File System</a:t>
            </a:r>
          </a:p>
        </p:txBody>
      </p:sp>
      <p:pic>
        <p:nvPicPr>
          <p:cNvPr id="7" name="Picture 5" descr="Fig11_04c.gif"/>
          <p:cNvPicPr>
            <a:picLocks noChangeAspect="1"/>
          </p:cNvPicPr>
          <p:nvPr/>
        </p:nvPicPr>
        <p:blipFill>
          <a:blip r:embed="rId2" cstate="print"/>
          <a:srcRect/>
          <a:stretch>
            <a:fillRect/>
          </a:stretch>
        </p:blipFill>
        <p:spPr bwMode="auto">
          <a:xfrm>
            <a:off x="76200" y="685800"/>
            <a:ext cx="1828800" cy="594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2133600" y="1066800"/>
            <a:ext cx="6858000"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b="1" dirty="0">
                <a:latin typeface="Calibri" pitchFamily="34" charset="0"/>
              </a:rPr>
              <a:t>Directory management: </a:t>
            </a:r>
          </a:p>
          <a:p>
            <a:pPr lvl="1">
              <a:buFontTx/>
              <a:buChar char="•"/>
            </a:pPr>
            <a:r>
              <a:rPr lang="en-NZ" dirty="0">
                <a:latin typeface="Calibri" pitchFamily="34" charset="0"/>
              </a:rPr>
              <a:t>At this layer, symbolic file names are converted to identifiers that </a:t>
            </a:r>
          </a:p>
          <a:p>
            <a:pPr lvl="1"/>
            <a:r>
              <a:rPr lang="en-NZ" dirty="0">
                <a:latin typeface="Calibri" pitchFamily="34" charset="0"/>
              </a:rPr>
              <a:t>  either reference the file directly or indirectly through a file </a:t>
            </a:r>
          </a:p>
          <a:p>
            <a:pPr lvl="1"/>
            <a:r>
              <a:rPr lang="en-NZ" dirty="0">
                <a:latin typeface="Calibri" pitchFamily="34" charset="0"/>
              </a:rPr>
              <a:t>  descriptor or index table.</a:t>
            </a:r>
          </a:p>
          <a:p>
            <a:pPr lvl="1">
              <a:buFontTx/>
              <a:buChar char="•"/>
            </a:pPr>
            <a:r>
              <a:rPr lang="en-NZ" dirty="0">
                <a:latin typeface="Calibri" pitchFamily="34" charset="0"/>
              </a:rPr>
              <a:t> Concerned with user operations that affect the directory of files, </a:t>
            </a:r>
          </a:p>
          <a:p>
            <a:pPr lvl="1"/>
            <a:r>
              <a:rPr lang="en-NZ" dirty="0">
                <a:latin typeface="Calibri" pitchFamily="34" charset="0"/>
              </a:rPr>
              <a:t>    such as add, delete, and reorganize.</a:t>
            </a:r>
          </a:p>
          <a:p>
            <a:pPr lvl="1">
              <a:buFontTx/>
              <a:buChar char="•"/>
            </a:pPr>
            <a:endParaRPr lang="en-NZ" dirty="0">
              <a:latin typeface="Calibri" pitchFamily="34" charset="0"/>
            </a:endParaRPr>
          </a:p>
          <a:p>
            <a:r>
              <a:rPr lang="en-NZ" b="1" dirty="0">
                <a:latin typeface="Calibri" pitchFamily="34" charset="0"/>
              </a:rPr>
              <a:t>File system</a:t>
            </a:r>
            <a:r>
              <a:rPr lang="en-NZ" dirty="0">
                <a:latin typeface="Calibri" pitchFamily="34" charset="0"/>
              </a:rPr>
              <a:t>:</a:t>
            </a:r>
          </a:p>
          <a:p>
            <a:pPr lvl="1">
              <a:buFontTx/>
              <a:buChar char="•"/>
            </a:pPr>
            <a:r>
              <a:rPr lang="en-NZ" dirty="0">
                <a:latin typeface="Calibri" pitchFamily="34" charset="0"/>
              </a:rPr>
              <a:t> This layer deals with the logical structure of files and with the </a:t>
            </a:r>
          </a:p>
          <a:p>
            <a:pPr lvl="1"/>
            <a:r>
              <a:rPr lang="en-NZ" dirty="0">
                <a:latin typeface="Calibri" pitchFamily="34" charset="0"/>
              </a:rPr>
              <a:t>   operations that can be specified by users, such as open, close,   </a:t>
            </a:r>
          </a:p>
          <a:p>
            <a:pPr lvl="1"/>
            <a:r>
              <a:rPr lang="en-NZ" dirty="0">
                <a:latin typeface="Calibri" pitchFamily="34" charset="0"/>
              </a:rPr>
              <a:t>   read, write.</a:t>
            </a:r>
          </a:p>
          <a:p>
            <a:pPr lvl="1">
              <a:buFontTx/>
              <a:buChar char="•"/>
            </a:pPr>
            <a:r>
              <a:rPr lang="en-NZ" dirty="0">
                <a:latin typeface="Calibri" pitchFamily="34" charset="0"/>
              </a:rPr>
              <a:t> Access rights are also managed at this layer.</a:t>
            </a:r>
          </a:p>
          <a:p>
            <a:pPr lvl="1">
              <a:buFontTx/>
              <a:buChar char="•"/>
            </a:pPr>
            <a:endParaRPr lang="en-NZ" dirty="0">
              <a:latin typeface="Calibri" pitchFamily="34" charset="0"/>
            </a:endParaRPr>
          </a:p>
          <a:p>
            <a:r>
              <a:rPr lang="en-NZ" b="1" dirty="0">
                <a:latin typeface="Calibri" pitchFamily="34" charset="0"/>
              </a:rPr>
              <a:t>Physical organization: </a:t>
            </a:r>
          </a:p>
          <a:p>
            <a:pPr lvl="1">
              <a:buFontTx/>
              <a:buChar char="•"/>
            </a:pPr>
            <a:r>
              <a:rPr lang="en-NZ" b="1" dirty="0">
                <a:latin typeface="Calibri" pitchFamily="34" charset="0"/>
              </a:rPr>
              <a:t> </a:t>
            </a:r>
            <a:r>
              <a:rPr lang="en-NZ" dirty="0">
                <a:latin typeface="Calibri" pitchFamily="34" charset="0"/>
              </a:rPr>
              <a:t>Files and records must be converted to physical secondary </a:t>
            </a:r>
          </a:p>
          <a:p>
            <a:pPr lvl="1"/>
            <a:r>
              <a:rPr lang="en-NZ" dirty="0">
                <a:latin typeface="Calibri" pitchFamily="34" charset="0"/>
              </a:rPr>
              <a:t>   storage addresses, taking into account the physical track and </a:t>
            </a:r>
          </a:p>
          <a:p>
            <a:pPr lvl="1"/>
            <a:r>
              <a:rPr lang="en-NZ" dirty="0">
                <a:latin typeface="Calibri" pitchFamily="34" charset="0"/>
              </a:rPr>
              <a:t>   sector structure of the secondary storage device.</a:t>
            </a:r>
          </a:p>
          <a:p>
            <a:pPr lvl="1">
              <a:buFontTx/>
              <a:buChar char="•"/>
            </a:pPr>
            <a:r>
              <a:rPr lang="en-NZ" dirty="0">
                <a:latin typeface="Calibri" pitchFamily="34" charset="0"/>
              </a:rPr>
              <a:t> Allocation of secondary storage space and main storage buffers </a:t>
            </a:r>
          </a:p>
          <a:p>
            <a:pPr lvl="1"/>
            <a:r>
              <a:rPr lang="en-NZ" dirty="0">
                <a:latin typeface="Calibri" pitchFamily="34" charset="0"/>
              </a:rPr>
              <a:t>   is generally treated at this layer as well.</a:t>
            </a:r>
            <a:endParaRPr lang="en-US" dirty="0">
              <a:latin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t>Roadmap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8" name="Content Placeholder 2"/>
          <p:cNvSpPr txBox="1">
            <a:spLocks/>
          </p:cNvSpPr>
          <p:nvPr/>
        </p:nvSpPr>
        <p:spPr>
          <a:xfrm>
            <a:off x="609600" y="1600200"/>
            <a:ext cx="8001000" cy="3581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buFont typeface="Arial" pitchFamily="34" charset="0"/>
              <a:buChar char="•"/>
            </a:pPr>
            <a:r>
              <a:rPr lang="en-NZ" sz="2400" b="1" dirty="0">
                <a:solidFill>
                  <a:schemeClr val="tx2"/>
                </a:solidFill>
                <a:latin typeface="Calibri" pitchFamily="34" charset="0"/>
              </a:rPr>
              <a:t>   </a:t>
            </a:r>
            <a:r>
              <a:rPr lang="en-NZ" sz="2400" dirty="0">
                <a:solidFill>
                  <a:schemeClr val="tx1"/>
                </a:solidFill>
                <a:latin typeface="Calibri" pitchFamily="34" charset="0"/>
              </a:rPr>
              <a:t>I/O Devices</a:t>
            </a:r>
          </a:p>
          <a:p>
            <a:pPr>
              <a:buFont typeface="Arial" pitchFamily="34" charset="0"/>
              <a:buChar char="•"/>
            </a:pPr>
            <a:r>
              <a:rPr lang="en-NZ" sz="2400" dirty="0">
                <a:solidFill>
                  <a:schemeClr val="tx2"/>
                </a:solidFill>
                <a:latin typeface="Calibri" pitchFamily="34" charset="0"/>
              </a:rPr>
              <a:t>   </a:t>
            </a:r>
            <a:r>
              <a:rPr lang="en-NZ" sz="2400" dirty="0">
                <a:solidFill>
                  <a:schemeClr val="tx1"/>
                </a:solidFill>
                <a:latin typeface="Calibri" pitchFamily="34" charset="0"/>
              </a:rPr>
              <a:t>Organization of the I/O Function</a:t>
            </a:r>
          </a:p>
          <a:p>
            <a:pPr>
              <a:buFont typeface="Arial" pitchFamily="34" charset="0"/>
              <a:buChar char="•"/>
            </a:pPr>
            <a:r>
              <a:rPr lang="en-NZ" sz="2400" dirty="0">
                <a:latin typeface="Calibri" pitchFamily="34" charset="0"/>
              </a:rPr>
              <a:t>   </a:t>
            </a:r>
            <a:r>
              <a:rPr lang="en-NZ" sz="2400" dirty="0">
                <a:solidFill>
                  <a:schemeClr val="tx1"/>
                </a:solidFill>
                <a:latin typeface="Calibri" pitchFamily="34" charset="0"/>
              </a:rPr>
              <a:t>Operating System Design Issues </a:t>
            </a:r>
          </a:p>
          <a:p>
            <a:pPr>
              <a:buFont typeface="Arial" pitchFamily="34" charset="0"/>
              <a:buChar char="•"/>
            </a:pPr>
            <a:r>
              <a:rPr lang="en-NZ" sz="2400" dirty="0">
                <a:latin typeface="Calibri" pitchFamily="34" charset="0"/>
              </a:rPr>
              <a:t>   </a:t>
            </a:r>
            <a:r>
              <a:rPr lang="en-NZ" sz="2400" b="1" dirty="0">
                <a:solidFill>
                  <a:schemeClr val="tx2"/>
                </a:solidFill>
                <a:latin typeface="Calibri" pitchFamily="34" charset="0"/>
              </a:rPr>
              <a:t>I/O Buffering </a:t>
            </a:r>
          </a:p>
          <a:p>
            <a:pPr>
              <a:buFont typeface="Arial" pitchFamily="34" charset="0"/>
              <a:buChar char="•"/>
            </a:pPr>
            <a:r>
              <a:rPr lang="en-NZ" sz="2400" dirty="0">
                <a:latin typeface="Calibri" pitchFamily="34" charset="0"/>
              </a:rPr>
              <a:t>   Disk Scheduling </a:t>
            </a:r>
          </a:p>
          <a:p>
            <a:pPr>
              <a:buFont typeface="Arial" pitchFamily="34" charset="0"/>
              <a:buChar char="•"/>
            </a:pPr>
            <a:r>
              <a:rPr lang="en-NZ" sz="2400" dirty="0">
                <a:latin typeface="Calibri" pitchFamily="34" charset="0"/>
              </a:rPr>
              <a:t>   Raid </a:t>
            </a:r>
          </a:p>
          <a:p>
            <a:pPr>
              <a:buFont typeface="Arial" pitchFamily="34" charset="0"/>
              <a:buChar char="•"/>
            </a:pPr>
            <a:r>
              <a:rPr lang="en-NZ" sz="2400" dirty="0">
                <a:latin typeface="Calibri" pitchFamily="34" charset="0"/>
              </a:rPr>
              <a:t>   Disk Cache</a:t>
            </a:r>
          </a:p>
        </p:txBody>
      </p:sp>
      <p:sp>
        <p:nvSpPr>
          <p:cNvPr id="7" name="Right Arrow 6"/>
          <p:cNvSpPr/>
          <p:nvPr/>
        </p:nvSpPr>
        <p:spPr>
          <a:xfrm>
            <a:off x="381000" y="2743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122238"/>
            <a:ext cx="8229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I/O Buffering</a:t>
            </a:r>
          </a:p>
        </p:txBody>
      </p:sp>
      <p:sp>
        <p:nvSpPr>
          <p:cNvPr id="33795" name="Content Placeholder 2"/>
          <p:cNvSpPr>
            <a:spLocks noGrp="1"/>
          </p:cNvSpPr>
          <p:nvPr>
            <p:ph idx="1"/>
          </p:nvPr>
        </p:nvSpPr>
        <p:spPr>
          <a:xfrm>
            <a:off x="152400" y="914400"/>
            <a:ext cx="8686800" cy="17526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sz="2000" dirty="0">
                <a:latin typeface="Calibri" pitchFamily="34" charset="0"/>
              </a:rPr>
              <a:t>Processes must wait for I/O to complete before proceeding</a:t>
            </a:r>
          </a:p>
          <a:p>
            <a:pPr lvl="1"/>
            <a:r>
              <a:rPr lang="en-US" sz="2000" dirty="0">
                <a:latin typeface="Calibri" pitchFamily="34" charset="0"/>
              </a:rPr>
              <a:t>To avoid deadlock certain pages must remain in main memory during I/O</a:t>
            </a:r>
          </a:p>
          <a:p>
            <a:r>
              <a:rPr lang="en-NZ" sz="2000" dirty="0">
                <a:latin typeface="Calibri" pitchFamily="34" charset="0"/>
              </a:rPr>
              <a:t>It may be more efficient to perform input transfers in advance of requests being made</a:t>
            </a:r>
          </a:p>
          <a:p>
            <a:r>
              <a:rPr lang="en-NZ" sz="2000" dirty="0">
                <a:latin typeface="Calibri" pitchFamily="34" charset="0"/>
              </a:rPr>
              <a:t>and to perform output transfers some time after the request is made. This technique is known as buffering.</a:t>
            </a:r>
            <a:endParaRPr lang="en-US" sz="2000" dirty="0">
              <a:latin typeface="Calibri" pitchFamily="34" charset="0"/>
            </a:endParaRPr>
          </a:p>
          <a:p>
            <a:endParaRPr lang="en-US" sz="2000" dirty="0">
              <a:latin typeface="Calibri" pitchFamily="34" charset="0"/>
            </a:endParaRPr>
          </a:p>
        </p:txBody>
      </p:sp>
      <p:sp>
        <p:nvSpPr>
          <p:cNvPr id="4" name="Title 1"/>
          <p:cNvSpPr txBox="1">
            <a:spLocks/>
          </p:cNvSpPr>
          <p:nvPr/>
        </p:nvSpPr>
        <p:spPr>
          <a:xfrm>
            <a:off x="457200" y="3124200"/>
            <a:ext cx="8229600" cy="6096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Calibri" pitchFamily="34" charset="0"/>
                <a:ea typeface="+mj-ea"/>
                <a:cs typeface="+mj-cs"/>
              </a:rPr>
              <a:t>Block-oriented Buffering</a:t>
            </a:r>
          </a:p>
        </p:txBody>
      </p:sp>
      <p:sp>
        <p:nvSpPr>
          <p:cNvPr id="5" name="Content Placeholder 2"/>
          <p:cNvSpPr txBox="1">
            <a:spLocks/>
          </p:cNvSpPr>
          <p:nvPr/>
        </p:nvSpPr>
        <p:spPr>
          <a:xfrm>
            <a:off x="228600" y="4038600"/>
            <a:ext cx="8763000" cy="228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alibri" pitchFamily="34" charset="0"/>
              </a:rPr>
              <a:t>Information is stored in fixed sized blocks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alibri" pitchFamily="34" charset="0"/>
              </a:rPr>
              <a:t>Transfers are made a block at a time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alibri" pitchFamily="34" charset="0"/>
              </a:rPr>
              <a:t>Can reference data by block number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alibri" pitchFamily="34" charset="0"/>
              </a:rPr>
              <a:t>Used for disks and USB keys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609600"/>
          </a:xfrm>
        </p:spPr>
        <p:style>
          <a:lnRef idx="3">
            <a:schemeClr val="lt1"/>
          </a:lnRef>
          <a:fillRef idx="1">
            <a:schemeClr val="accent1"/>
          </a:fillRef>
          <a:effectRef idx="1">
            <a:schemeClr val="accent1"/>
          </a:effectRef>
          <a:fontRef idx="minor">
            <a:schemeClr val="lt1"/>
          </a:fontRef>
        </p:style>
        <p:txBody>
          <a:bodyPr>
            <a:normAutofit/>
          </a:bodyPr>
          <a:lstStyle/>
          <a:p>
            <a:r>
              <a:rPr lang="en-NZ" sz="2400" b="1" dirty="0">
                <a:latin typeface="Calibri" pitchFamily="34" charset="0"/>
              </a:rPr>
              <a:t>Stream-Oriented Buffering</a:t>
            </a:r>
          </a:p>
        </p:txBody>
      </p:sp>
      <p:sp>
        <p:nvSpPr>
          <p:cNvPr id="7" name="Content Placeholder 2"/>
          <p:cNvSpPr>
            <a:spLocks noGrp="1"/>
          </p:cNvSpPr>
          <p:nvPr>
            <p:ph idx="1"/>
          </p:nvPr>
        </p:nvSpPr>
        <p:spPr>
          <a:xfrm>
            <a:off x="304800" y="762000"/>
            <a:ext cx="8610600" cy="182880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latin typeface="Calibri" pitchFamily="34" charset="0"/>
              </a:rPr>
              <a:t>Transfer information as a stream of bytes</a:t>
            </a:r>
          </a:p>
          <a:p>
            <a:r>
              <a:rPr lang="en-US" sz="2400" dirty="0">
                <a:latin typeface="Calibri" pitchFamily="34" charset="0"/>
              </a:rPr>
              <a:t>Used for terminals, printers, communication ports, mouse and other pointing devices, and most other devices that are not secondary storage</a:t>
            </a:r>
          </a:p>
          <a:p>
            <a:endParaRPr lang="en-US" sz="2400" dirty="0">
              <a:latin typeface="Calibri" pitchFamily="34" charset="0"/>
            </a:endParaRPr>
          </a:p>
          <a:p>
            <a:endParaRPr lang="en-NZ" sz="2400" dirty="0">
              <a:latin typeface="Calibri" pitchFamily="34" charset="0"/>
            </a:endParaRPr>
          </a:p>
        </p:txBody>
      </p:sp>
      <p:sp>
        <p:nvSpPr>
          <p:cNvPr id="4" name="Title 1"/>
          <p:cNvSpPr txBox="1">
            <a:spLocks/>
          </p:cNvSpPr>
          <p:nvPr/>
        </p:nvSpPr>
        <p:spPr>
          <a:xfrm>
            <a:off x="228600" y="2895600"/>
            <a:ext cx="8229600" cy="563562"/>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800" b="1" i="0" u="none" strike="noStrike" kern="1200" cap="none" spc="0" normalizeH="0" baseline="0" noProof="0" dirty="0">
                <a:ln>
                  <a:noFill/>
                </a:ln>
                <a:solidFill>
                  <a:schemeClr val="tx1"/>
                </a:solidFill>
                <a:effectLst/>
                <a:uLnTx/>
                <a:uFillTx/>
                <a:latin typeface="Calibri" pitchFamily="34" charset="0"/>
                <a:ea typeface="+mn-ea"/>
                <a:cs typeface="+mn-cs"/>
              </a:rPr>
              <a:t>No Buffer</a:t>
            </a:r>
          </a:p>
        </p:txBody>
      </p:sp>
      <p:sp>
        <p:nvSpPr>
          <p:cNvPr id="5" name="Content Placeholder 2"/>
          <p:cNvSpPr txBox="1">
            <a:spLocks/>
          </p:cNvSpPr>
          <p:nvPr/>
        </p:nvSpPr>
        <p:spPr>
          <a:xfrm>
            <a:off x="0" y="3810000"/>
            <a:ext cx="9144000" cy="533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200" b="0" i="0" u="none" strike="noStrike" kern="1200" cap="none" spc="0" normalizeH="0" baseline="0" noProof="0" dirty="0">
                <a:ln>
                  <a:noFill/>
                </a:ln>
                <a:solidFill>
                  <a:schemeClr val="dk1"/>
                </a:solidFill>
                <a:effectLst/>
                <a:uLnTx/>
                <a:uFillTx/>
                <a:latin typeface="Calibri" pitchFamily="34" charset="0"/>
                <a:ea typeface="+mn-ea"/>
                <a:cs typeface="+mn-cs"/>
              </a:rPr>
              <a:t>Without a buffer, the OS directly access the device as and when it needs</a:t>
            </a:r>
          </a:p>
        </p:txBody>
      </p:sp>
      <p:pic>
        <p:nvPicPr>
          <p:cNvPr id="8" name="Content Placeholder 3" descr="Fig11_05a.gif"/>
          <p:cNvPicPr>
            <a:picLocks noChangeAspect="1"/>
          </p:cNvPicPr>
          <p:nvPr/>
        </p:nvPicPr>
        <p:blipFill>
          <a:blip r:embed="rId2" cstate="print"/>
          <a:srcRect/>
          <a:stretch>
            <a:fillRect/>
          </a:stretch>
        </p:blipFill>
        <p:spPr bwMode="auto">
          <a:xfrm>
            <a:off x="0" y="4457700"/>
            <a:ext cx="9144000" cy="232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81000" y="76200"/>
            <a:ext cx="8229600" cy="487362"/>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sz="2800" b="1" dirty="0">
                <a:latin typeface="Calibri" pitchFamily="34" charset="0"/>
              </a:rPr>
              <a:t>Single Buffer</a:t>
            </a:r>
          </a:p>
        </p:txBody>
      </p:sp>
      <p:sp>
        <p:nvSpPr>
          <p:cNvPr id="37891" name="Content Placeholder 2"/>
          <p:cNvSpPr>
            <a:spLocks noGrp="1"/>
          </p:cNvSpPr>
          <p:nvPr>
            <p:ph idx="1"/>
          </p:nvPr>
        </p:nvSpPr>
        <p:spPr>
          <a:xfrm>
            <a:off x="0" y="609600"/>
            <a:ext cx="9144000" cy="5334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Operating system assigns a buffer in main memory for an I/O request</a:t>
            </a:r>
          </a:p>
          <a:p>
            <a:endParaRPr lang="en-US" sz="2000" dirty="0">
              <a:latin typeface="Calibri" pitchFamily="34" charset="0"/>
            </a:endParaRPr>
          </a:p>
        </p:txBody>
      </p:sp>
      <p:pic>
        <p:nvPicPr>
          <p:cNvPr id="37892" name="Picture 3" descr="Fig11_05b.gif"/>
          <p:cNvPicPr>
            <a:picLocks noChangeAspect="1"/>
          </p:cNvPicPr>
          <p:nvPr/>
        </p:nvPicPr>
        <p:blipFill>
          <a:blip r:embed="rId3" cstate="print"/>
          <a:srcRect/>
          <a:stretch>
            <a:fillRect/>
          </a:stretch>
        </p:blipFill>
        <p:spPr bwMode="auto">
          <a:xfrm>
            <a:off x="0" y="1219200"/>
            <a:ext cx="8991600" cy="2238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txBox="1">
            <a:spLocks/>
          </p:cNvSpPr>
          <p:nvPr/>
        </p:nvSpPr>
        <p:spPr>
          <a:xfrm>
            <a:off x="0" y="3581400"/>
            <a:ext cx="8817429" cy="381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a:ln>
                  <a:noFill/>
                </a:ln>
                <a:solidFill>
                  <a:schemeClr val="dk1"/>
                </a:solidFill>
                <a:effectLst/>
                <a:uLnTx/>
                <a:uFillTx/>
                <a:latin typeface="Calibri" pitchFamily="34" charset="0"/>
                <a:ea typeface="+mn-ea"/>
                <a:cs typeface="+mn-cs"/>
              </a:rPr>
              <a:t>Block Oriented Single Buffer</a:t>
            </a:r>
            <a:endParaRPr kumimoji="0" lang="en-US" sz="2400" b="1" i="0" u="none" strike="noStrike" kern="1200" cap="none" spc="0" normalizeH="0" baseline="0" noProof="0" dirty="0">
              <a:ln>
                <a:noFill/>
              </a:ln>
              <a:solidFill>
                <a:schemeClr val="dk1"/>
              </a:solidFill>
              <a:effectLst/>
              <a:uLnTx/>
              <a:uFillTx/>
              <a:latin typeface="Calibri" pitchFamily="34" charset="0"/>
              <a:ea typeface="+mn-ea"/>
              <a:cs typeface="+mn-cs"/>
            </a:endParaRPr>
          </a:p>
        </p:txBody>
      </p:sp>
      <p:sp>
        <p:nvSpPr>
          <p:cNvPr id="6" name="Rectangle 5"/>
          <p:cNvSpPr/>
          <p:nvPr/>
        </p:nvSpPr>
        <p:spPr>
          <a:xfrm>
            <a:off x="0" y="3995678"/>
            <a:ext cx="9144000"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000" dirty="0">
                <a:latin typeface="Calibri" pitchFamily="34" charset="0"/>
              </a:rPr>
              <a:t>For block-oriented devices, </a:t>
            </a:r>
          </a:p>
          <a:p>
            <a:pPr lvl="1">
              <a:buFontTx/>
              <a:buChar char="•"/>
            </a:pPr>
            <a:r>
              <a:rPr lang="en-NZ" sz="2000" dirty="0">
                <a:latin typeface="Calibri" pitchFamily="34" charset="0"/>
              </a:rPr>
              <a:t> Input transfers are made to the system buffer.</a:t>
            </a:r>
          </a:p>
          <a:p>
            <a:pPr lvl="1">
              <a:buFontTx/>
              <a:buChar char="•"/>
            </a:pPr>
            <a:r>
              <a:rPr lang="en-NZ" sz="2000" dirty="0">
                <a:latin typeface="Calibri" pitchFamily="34" charset="0"/>
              </a:rPr>
              <a:t> When the transfer is complete, the process moves the block into user space and immediately requests another block.</a:t>
            </a:r>
          </a:p>
          <a:p>
            <a:r>
              <a:rPr lang="en-NZ" sz="2000" dirty="0">
                <a:latin typeface="Calibri" pitchFamily="34" charset="0"/>
              </a:rPr>
              <a:t>Called </a:t>
            </a:r>
            <a:r>
              <a:rPr lang="en-NZ" sz="2000" b="1" dirty="0">
                <a:latin typeface="Calibri" pitchFamily="34" charset="0"/>
              </a:rPr>
              <a:t>reading ahead</a:t>
            </a:r>
            <a:r>
              <a:rPr lang="en-NZ" sz="2000" dirty="0">
                <a:latin typeface="Calibri" pitchFamily="34" charset="0"/>
              </a:rPr>
              <a:t>, or </a:t>
            </a:r>
            <a:r>
              <a:rPr lang="en-NZ" sz="2000" b="1" dirty="0">
                <a:latin typeface="Calibri" pitchFamily="34" charset="0"/>
              </a:rPr>
              <a:t>anticipated input</a:t>
            </a:r>
            <a:r>
              <a:rPr lang="en-NZ" sz="2000" dirty="0">
                <a:latin typeface="Calibri" pitchFamily="34" charset="0"/>
              </a:rPr>
              <a:t>; </a:t>
            </a:r>
          </a:p>
          <a:p>
            <a:pPr lvl="1">
              <a:buFontTx/>
              <a:buChar char="•"/>
            </a:pPr>
            <a:r>
              <a:rPr lang="en-NZ" sz="2000" dirty="0">
                <a:latin typeface="Calibri" pitchFamily="34" charset="0"/>
              </a:rPr>
              <a:t> it is done in the expectation that the block will eventually be needed.</a:t>
            </a:r>
          </a:p>
          <a:p>
            <a:r>
              <a:rPr lang="en-NZ" sz="2000" dirty="0">
                <a:latin typeface="Calibri" pitchFamily="34" charset="0"/>
              </a:rPr>
              <a:t>Often this is a reasonable assumption most of the time because data are usually accessed sequentially. </a:t>
            </a:r>
          </a:p>
          <a:p>
            <a:pPr lvl="1">
              <a:buFontTx/>
              <a:buChar char="•"/>
            </a:pPr>
            <a:r>
              <a:rPr lang="en-NZ" sz="2000" dirty="0">
                <a:latin typeface="Calibri" pitchFamily="34" charset="0"/>
              </a:rPr>
              <a:t> Only at the end of a sequence of processing will a block be read in unnecessarily.</a:t>
            </a:r>
            <a:endParaRPr lang="en-US" sz="2000" dirty="0">
              <a:latin typeface="Calibri"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46038"/>
            <a:ext cx="8229600" cy="4111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400" b="1" dirty="0">
                <a:latin typeface="Calibri" pitchFamily="34" charset="0"/>
              </a:rPr>
              <a:t>Stream-oriented Single Buffer</a:t>
            </a:r>
          </a:p>
        </p:txBody>
      </p:sp>
      <p:sp>
        <p:nvSpPr>
          <p:cNvPr id="39939" name="Content Placeholder 2"/>
          <p:cNvSpPr>
            <a:spLocks noGrp="1"/>
          </p:cNvSpPr>
          <p:nvPr>
            <p:ph idx="1"/>
          </p:nvPr>
        </p:nvSpPr>
        <p:spPr>
          <a:xfrm>
            <a:off x="0" y="609601"/>
            <a:ext cx="9144000" cy="2209799"/>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The single buffering scheme can be used in a line-at-a-time fashion or a byte-at-a-time fashion. </a:t>
            </a:r>
          </a:p>
          <a:p>
            <a:pPr lvl="1">
              <a:buFontTx/>
              <a:buChar char="•"/>
            </a:pPr>
            <a:r>
              <a:rPr lang="en-NZ" sz="2000" dirty="0">
                <a:latin typeface="Calibri" pitchFamily="34" charset="0"/>
              </a:rPr>
              <a:t> Line-at-a-time operation is appropriate for scroll-mode terminals (sometimes called dumb terminals).</a:t>
            </a:r>
          </a:p>
          <a:p>
            <a:pPr lvl="1">
              <a:buFontTx/>
              <a:buChar char="•"/>
            </a:pPr>
            <a:r>
              <a:rPr lang="en-NZ" sz="2000" dirty="0">
                <a:latin typeface="Calibri" pitchFamily="34" charset="0"/>
              </a:rPr>
              <a:t> Byte-at-a-time operation is used on where each keystroke is significant, or for peripherals such as sensors and controllers.</a:t>
            </a:r>
            <a:endParaRPr lang="en-US" sz="2000" dirty="0">
              <a:latin typeface="Calibri"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46038"/>
            <a:ext cx="8229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NZ" sz="2800" b="1" dirty="0">
                <a:latin typeface="Calibri" pitchFamily="34" charset="0"/>
              </a:rPr>
              <a:t>Categories of I/O Devices</a:t>
            </a:r>
          </a:p>
        </p:txBody>
      </p:sp>
      <p:sp>
        <p:nvSpPr>
          <p:cNvPr id="6147" name="Content Placeholder 2"/>
          <p:cNvSpPr>
            <a:spLocks noGrp="1"/>
          </p:cNvSpPr>
          <p:nvPr>
            <p:ph idx="1"/>
          </p:nvPr>
        </p:nvSpPr>
        <p:spPr>
          <a:xfrm>
            <a:off x="0" y="685801"/>
            <a:ext cx="9144000" cy="28194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Difficult area of OS design</a:t>
            </a:r>
          </a:p>
          <a:p>
            <a:pPr lvl="1"/>
            <a:r>
              <a:rPr lang="en-NZ" sz="2000" dirty="0">
                <a:latin typeface="Calibri" pitchFamily="34" charset="0"/>
              </a:rPr>
              <a:t>Difficult to develop a consistent solution due to a wide variety of devices and applications</a:t>
            </a:r>
          </a:p>
          <a:p>
            <a:r>
              <a:rPr lang="en-NZ" sz="2000" dirty="0">
                <a:latin typeface="Calibri" pitchFamily="34" charset="0"/>
              </a:rPr>
              <a:t>Three Categories:</a:t>
            </a:r>
          </a:p>
          <a:p>
            <a:pPr lvl="1"/>
            <a:r>
              <a:rPr lang="en-NZ" sz="2000" dirty="0">
                <a:latin typeface="Calibri" pitchFamily="34" charset="0"/>
              </a:rPr>
              <a:t>Human readable</a:t>
            </a:r>
          </a:p>
          <a:p>
            <a:pPr lvl="1"/>
            <a:r>
              <a:rPr lang="en-NZ" sz="2000" dirty="0">
                <a:latin typeface="Calibri" pitchFamily="34" charset="0"/>
              </a:rPr>
              <a:t>Machine readable</a:t>
            </a:r>
          </a:p>
          <a:p>
            <a:pPr lvl="1"/>
            <a:r>
              <a:rPr lang="en-NZ" sz="2000" dirty="0">
                <a:latin typeface="Calibri" pitchFamily="34" charset="0"/>
              </a:rPr>
              <a:t>Communications</a:t>
            </a:r>
          </a:p>
          <a:p>
            <a:endParaRPr lang="en-NZ" sz="2000" dirty="0">
              <a:latin typeface="Calibri" pitchFamily="34" charset="0"/>
            </a:endParaRPr>
          </a:p>
        </p:txBody>
      </p:sp>
      <p:sp>
        <p:nvSpPr>
          <p:cNvPr id="4" name="Title 1"/>
          <p:cNvSpPr txBox="1">
            <a:spLocks/>
          </p:cNvSpPr>
          <p:nvPr/>
        </p:nvSpPr>
        <p:spPr>
          <a:xfrm>
            <a:off x="457200" y="3733799"/>
            <a:ext cx="8229600" cy="381000"/>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libri" pitchFamily="34" charset="0"/>
                <a:ea typeface="+mn-ea"/>
                <a:cs typeface="+mn-cs"/>
              </a:rPr>
              <a:t>(1) Human readable</a:t>
            </a:r>
          </a:p>
        </p:txBody>
      </p:sp>
      <p:sp>
        <p:nvSpPr>
          <p:cNvPr id="5" name="Content Placeholder 3"/>
          <p:cNvSpPr txBox="1">
            <a:spLocks/>
          </p:cNvSpPr>
          <p:nvPr/>
        </p:nvSpPr>
        <p:spPr>
          <a:xfrm>
            <a:off x="228600" y="4343400"/>
            <a:ext cx="8686800" cy="18287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rPr>
              <a:t>Devices used to communicate with the user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rPr>
              <a:t>Printers and terminals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rPr>
              <a:t>Video display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rPr>
              <a:t>Keyboard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rPr>
              <a:t>Mouse etc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76200"/>
            <a:ext cx="8229600" cy="457200"/>
          </a:xfrm>
        </p:spPr>
        <p:style>
          <a:lnRef idx="2">
            <a:schemeClr val="accent3"/>
          </a:lnRef>
          <a:fillRef idx="1">
            <a:schemeClr val="lt1"/>
          </a:fillRef>
          <a:effectRef idx="0">
            <a:schemeClr val="accent3"/>
          </a:effectRef>
          <a:fontRef idx="minor">
            <a:schemeClr val="dk1"/>
          </a:fontRef>
        </p:style>
        <p:txBody>
          <a:bodyPr>
            <a:normAutofit fontScale="90000"/>
          </a:bodyPr>
          <a:lstStyle/>
          <a:p>
            <a:r>
              <a:rPr lang="en-US" sz="2800" b="1" dirty="0">
                <a:latin typeface="Calibri" pitchFamily="34" charset="0"/>
              </a:rPr>
              <a:t>Double Buffer</a:t>
            </a:r>
          </a:p>
        </p:txBody>
      </p:sp>
      <p:sp>
        <p:nvSpPr>
          <p:cNvPr id="40963" name="Content Placeholder 2"/>
          <p:cNvSpPr>
            <a:spLocks noGrp="1"/>
          </p:cNvSpPr>
          <p:nvPr>
            <p:ph idx="1"/>
          </p:nvPr>
        </p:nvSpPr>
        <p:spPr>
          <a:xfrm>
            <a:off x="76200" y="685800"/>
            <a:ext cx="8991600" cy="11430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t>Use two system buffers instead of one</a:t>
            </a:r>
          </a:p>
          <a:p>
            <a:r>
              <a:rPr lang="en-US" sz="2000" dirty="0"/>
              <a:t>A process can transfer data to or from one buffer while the operating system empties or fills the other buffer</a:t>
            </a:r>
          </a:p>
          <a:p>
            <a:endParaRPr lang="en-US" sz="2000" dirty="0"/>
          </a:p>
        </p:txBody>
      </p:sp>
      <p:pic>
        <p:nvPicPr>
          <p:cNvPr id="40964" name="Picture 3" descr="Fig11_05c.gif"/>
          <p:cNvPicPr>
            <a:picLocks noChangeAspect="1"/>
          </p:cNvPicPr>
          <p:nvPr/>
        </p:nvPicPr>
        <p:blipFill>
          <a:blip r:embed="rId3" cstate="print"/>
          <a:srcRect/>
          <a:stretch>
            <a:fillRect/>
          </a:stretch>
        </p:blipFill>
        <p:spPr bwMode="auto">
          <a:xfrm>
            <a:off x="0" y="2057400"/>
            <a:ext cx="9144000"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76200"/>
            <a:ext cx="8229600" cy="533400"/>
          </a:xfrm>
        </p:spPr>
        <p:style>
          <a:lnRef idx="2">
            <a:schemeClr val="accent3"/>
          </a:lnRef>
          <a:fillRef idx="1">
            <a:schemeClr val="lt1"/>
          </a:fillRef>
          <a:effectRef idx="0">
            <a:schemeClr val="accent3"/>
          </a:effectRef>
          <a:fontRef idx="minor">
            <a:schemeClr val="dk1"/>
          </a:fontRef>
        </p:style>
        <p:txBody>
          <a:bodyPr>
            <a:normAutofit/>
          </a:bodyPr>
          <a:lstStyle/>
          <a:p>
            <a:r>
              <a:rPr lang="en-US" sz="2800" b="1" dirty="0">
                <a:latin typeface="Calibri" pitchFamily="34" charset="0"/>
              </a:rPr>
              <a:t>Circular Buffer</a:t>
            </a:r>
          </a:p>
        </p:txBody>
      </p:sp>
      <p:sp>
        <p:nvSpPr>
          <p:cNvPr id="41987" name="Content Placeholder 2"/>
          <p:cNvSpPr>
            <a:spLocks noGrp="1"/>
          </p:cNvSpPr>
          <p:nvPr>
            <p:ph idx="1"/>
          </p:nvPr>
        </p:nvSpPr>
        <p:spPr>
          <a:xfrm>
            <a:off x="76200" y="914400"/>
            <a:ext cx="8991600" cy="1524000"/>
          </a:xfrm>
        </p:spPr>
        <p:style>
          <a:lnRef idx="2">
            <a:schemeClr val="accent1"/>
          </a:lnRef>
          <a:fillRef idx="1">
            <a:schemeClr val="lt1"/>
          </a:fillRef>
          <a:effectRef idx="0">
            <a:schemeClr val="accent1"/>
          </a:effectRef>
          <a:fontRef idx="minor">
            <a:schemeClr val="dk1"/>
          </a:fontRef>
        </p:style>
        <p:txBody>
          <a:bodyPr>
            <a:normAutofit/>
          </a:bodyPr>
          <a:lstStyle/>
          <a:p>
            <a:r>
              <a:rPr lang="en-US" sz="2400" dirty="0">
                <a:latin typeface="Calibri" pitchFamily="34" charset="0"/>
              </a:rPr>
              <a:t>More than two buffers are used</a:t>
            </a:r>
          </a:p>
          <a:p>
            <a:r>
              <a:rPr lang="en-US" sz="2400" dirty="0">
                <a:latin typeface="Calibri" pitchFamily="34" charset="0"/>
              </a:rPr>
              <a:t>Each individual buffer is one unit in a circular buffer</a:t>
            </a:r>
          </a:p>
          <a:p>
            <a:r>
              <a:rPr lang="en-US" sz="2400" dirty="0">
                <a:latin typeface="Calibri" pitchFamily="34" charset="0"/>
              </a:rPr>
              <a:t>Used when I/O operation must keep up with process</a:t>
            </a:r>
          </a:p>
          <a:p>
            <a:endParaRPr lang="en-US" sz="2400" dirty="0">
              <a:latin typeface="Calibri" pitchFamily="34" charset="0"/>
            </a:endParaRPr>
          </a:p>
        </p:txBody>
      </p:sp>
      <p:pic>
        <p:nvPicPr>
          <p:cNvPr id="41988" name="Picture 3" descr="Fig11_05d.gif"/>
          <p:cNvPicPr>
            <a:picLocks noChangeAspect="1"/>
          </p:cNvPicPr>
          <p:nvPr/>
        </p:nvPicPr>
        <p:blipFill>
          <a:blip r:embed="rId3" cstate="print"/>
          <a:srcRect/>
          <a:stretch>
            <a:fillRect/>
          </a:stretch>
        </p:blipFill>
        <p:spPr bwMode="auto">
          <a:xfrm>
            <a:off x="0" y="2743200"/>
            <a:ext cx="9144000"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457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NZ" sz="2800" b="1" dirty="0">
                <a:latin typeface="Calibri" pitchFamily="34" charset="0"/>
              </a:rPr>
              <a:t>Buffer Limitations</a:t>
            </a:r>
          </a:p>
        </p:txBody>
      </p:sp>
      <p:sp>
        <p:nvSpPr>
          <p:cNvPr id="7" name="Rectangle 6"/>
          <p:cNvSpPr/>
          <p:nvPr/>
        </p:nvSpPr>
        <p:spPr>
          <a:xfrm>
            <a:off x="76200" y="762000"/>
            <a:ext cx="8991600"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200" dirty="0">
                <a:latin typeface="Calibri" pitchFamily="34" charset="0"/>
              </a:rPr>
              <a:t>Buffering is a technique that smoothes out peaks in I/O demand. </a:t>
            </a:r>
          </a:p>
          <a:p>
            <a:pPr>
              <a:buFont typeface="Arial" pitchFamily="34" charset="0"/>
              <a:buChar char="•"/>
            </a:pPr>
            <a:endParaRPr lang="en-NZ" sz="2200" dirty="0">
              <a:latin typeface="Calibri" pitchFamily="34" charset="0"/>
            </a:endParaRPr>
          </a:p>
          <a:p>
            <a:pPr>
              <a:buFont typeface="Arial" pitchFamily="34" charset="0"/>
              <a:buChar char="•"/>
            </a:pPr>
            <a:r>
              <a:rPr lang="en-NZ" sz="2200" dirty="0">
                <a:latin typeface="Calibri" pitchFamily="34" charset="0"/>
              </a:rPr>
              <a:t> However, no amount of buffering will allow an I/O device to keep pace with </a:t>
            </a:r>
          </a:p>
          <a:p>
            <a:r>
              <a:rPr lang="en-NZ" sz="2200" dirty="0">
                <a:latin typeface="Calibri" pitchFamily="34" charset="0"/>
              </a:rPr>
              <a:t>  a process indefinitely when the average demand of the process is greater </a:t>
            </a:r>
          </a:p>
          <a:p>
            <a:r>
              <a:rPr lang="en-NZ" sz="2200" dirty="0">
                <a:latin typeface="Calibri" pitchFamily="34" charset="0"/>
              </a:rPr>
              <a:t>  than the I/O device can service.</a:t>
            </a:r>
          </a:p>
          <a:p>
            <a:pPr lvl="1">
              <a:buFontTx/>
              <a:buChar char="•"/>
            </a:pPr>
            <a:r>
              <a:rPr lang="en-NZ" sz="2200" dirty="0">
                <a:latin typeface="Calibri" pitchFamily="34" charset="0"/>
              </a:rPr>
              <a:t> Even with multiple buffers, all of the buffers will eventually fill up and  </a:t>
            </a:r>
          </a:p>
          <a:p>
            <a:pPr lvl="1"/>
            <a:r>
              <a:rPr lang="en-NZ" sz="2200" dirty="0">
                <a:latin typeface="Calibri" pitchFamily="34" charset="0"/>
              </a:rPr>
              <a:t>   the process will have to wait after processing each chunk of data.</a:t>
            </a:r>
          </a:p>
          <a:p>
            <a:pPr>
              <a:buFont typeface="Arial" pitchFamily="34" charset="0"/>
              <a:buChar char="•"/>
            </a:pPr>
            <a:endParaRPr lang="en-NZ" sz="2200" dirty="0">
              <a:latin typeface="Calibri" pitchFamily="34" charset="0"/>
            </a:endParaRPr>
          </a:p>
          <a:p>
            <a:pPr>
              <a:buFont typeface="Arial" pitchFamily="34" charset="0"/>
              <a:buChar char="•"/>
            </a:pPr>
            <a:r>
              <a:rPr lang="en-NZ" sz="2200" dirty="0">
                <a:latin typeface="Calibri" pitchFamily="34" charset="0"/>
              </a:rPr>
              <a:t> However, in a multiprogramming environment, when there is a variety of </a:t>
            </a:r>
          </a:p>
          <a:p>
            <a:r>
              <a:rPr lang="en-NZ" sz="2200" dirty="0">
                <a:latin typeface="Calibri" pitchFamily="34" charset="0"/>
              </a:rPr>
              <a:t>   I/O activity and a variety of process activity to service, buffering is one tool </a:t>
            </a:r>
          </a:p>
          <a:p>
            <a:r>
              <a:rPr lang="en-NZ" sz="2200" dirty="0">
                <a:latin typeface="Calibri" pitchFamily="34" charset="0"/>
              </a:rPr>
              <a:t>  that can increase the efficiency of the operating system and the   </a:t>
            </a:r>
          </a:p>
          <a:p>
            <a:r>
              <a:rPr lang="en-NZ" sz="2200" dirty="0">
                <a:latin typeface="Calibri" pitchFamily="34" charset="0"/>
              </a:rPr>
              <a:t>  performance of individual processes.</a:t>
            </a:r>
            <a:endParaRPr lang="en-US" sz="2200" dirty="0">
              <a:latin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t>Roadmap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8" name="Content Placeholder 2"/>
          <p:cNvSpPr txBox="1">
            <a:spLocks/>
          </p:cNvSpPr>
          <p:nvPr/>
        </p:nvSpPr>
        <p:spPr>
          <a:xfrm>
            <a:off x="609600" y="1600200"/>
            <a:ext cx="8001000" cy="3581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buFont typeface="Arial" pitchFamily="34" charset="0"/>
              <a:buChar char="•"/>
            </a:pPr>
            <a:r>
              <a:rPr lang="en-NZ" sz="2400" b="1" dirty="0">
                <a:solidFill>
                  <a:schemeClr val="tx2"/>
                </a:solidFill>
                <a:latin typeface="Calibri" pitchFamily="34" charset="0"/>
              </a:rPr>
              <a:t>   </a:t>
            </a:r>
            <a:r>
              <a:rPr lang="en-NZ" sz="2400" dirty="0">
                <a:solidFill>
                  <a:schemeClr val="tx1"/>
                </a:solidFill>
                <a:latin typeface="Calibri" pitchFamily="34" charset="0"/>
              </a:rPr>
              <a:t>I/O Devices</a:t>
            </a:r>
          </a:p>
          <a:p>
            <a:pPr>
              <a:buFont typeface="Arial" pitchFamily="34" charset="0"/>
              <a:buChar char="•"/>
            </a:pPr>
            <a:r>
              <a:rPr lang="en-NZ" sz="2400" dirty="0">
                <a:solidFill>
                  <a:schemeClr val="tx2"/>
                </a:solidFill>
                <a:latin typeface="Calibri" pitchFamily="34" charset="0"/>
              </a:rPr>
              <a:t>   </a:t>
            </a:r>
            <a:r>
              <a:rPr lang="en-NZ" sz="2400" dirty="0">
                <a:solidFill>
                  <a:schemeClr val="tx1"/>
                </a:solidFill>
                <a:latin typeface="Calibri" pitchFamily="34" charset="0"/>
              </a:rPr>
              <a:t>Organization of the I/O Function</a:t>
            </a:r>
          </a:p>
          <a:p>
            <a:pPr>
              <a:buFont typeface="Arial" pitchFamily="34" charset="0"/>
              <a:buChar char="•"/>
            </a:pPr>
            <a:r>
              <a:rPr lang="en-NZ" sz="2400" dirty="0">
                <a:latin typeface="Calibri" pitchFamily="34" charset="0"/>
              </a:rPr>
              <a:t>   </a:t>
            </a:r>
            <a:r>
              <a:rPr lang="en-NZ" sz="2400" dirty="0">
                <a:solidFill>
                  <a:schemeClr val="tx1"/>
                </a:solidFill>
                <a:latin typeface="Calibri" pitchFamily="34" charset="0"/>
              </a:rPr>
              <a:t>Operating System Design Issues </a:t>
            </a:r>
          </a:p>
          <a:p>
            <a:pPr>
              <a:buFont typeface="Arial" pitchFamily="34" charset="0"/>
              <a:buChar char="•"/>
            </a:pPr>
            <a:r>
              <a:rPr lang="en-NZ" sz="2400" dirty="0">
                <a:solidFill>
                  <a:schemeClr val="tx1"/>
                </a:solidFill>
                <a:latin typeface="Calibri" pitchFamily="34" charset="0"/>
              </a:rPr>
              <a:t>   I/O Buffering </a:t>
            </a:r>
          </a:p>
          <a:p>
            <a:pPr>
              <a:buFont typeface="Arial" pitchFamily="34" charset="0"/>
              <a:buChar char="•"/>
            </a:pPr>
            <a:r>
              <a:rPr lang="en-NZ" sz="2400" dirty="0">
                <a:latin typeface="Calibri" pitchFamily="34" charset="0"/>
              </a:rPr>
              <a:t>   </a:t>
            </a:r>
            <a:r>
              <a:rPr lang="en-NZ" sz="2400" b="1" dirty="0">
                <a:solidFill>
                  <a:schemeClr val="tx2"/>
                </a:solidFill>
                <a:latin typeface="Calibri" pitchFamily="34" charset="0"/>
              </a:rPr>
              <a:t>Disk Scheduling </a:t>
            </a:r>
          </a:p>
          <a:p>
            <a:pPr>
              <a:buFont typeface="Arial" pitchFamily="34" charset="0"/>
              <a:buChar char="•"/>
            </a:pPr>
            <a:r>
              <a:rPr lang="en-NZ" sz="2400" dirty="0">
                <a:latin typeface="Calibri" pitchFamily="34" charset="0"/>
              </a:rPr>
              <a:t>   Raid </a:t>
            </a:r>
          </a:p>
          <a:p>
            <a:pPr>
              <a:buFont typeface="Arial" pitchFamily="34" charset="0"/>
              <a:buChar char="•"/>
            </a:pPr>
            <a:r>
              <a:rPr lang="en-NZ" sz="2400" dirty="0">
                <a:latin typeface="Calibri" pitchFamily="34" charset="0"/>
              </a:rPr>
              <a:t>   Disk Cache</a:t>
            </a:r>
          </a:p>
        </p:txBody>
      </p:sp>
      <p:sp>
        <p:nvSpPr>
          <p:cNvPr id="7" name="Right Arrow 6"/>
          <p:cNvSpPr/>
          <p:nvPr/>
        </p:nvSpPr>
        <p:spPr>
          <a:xfrm>
            <a:off x="381000" y="3124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066800"/>
            <a:ext cx="9144000"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dirty="0"/>
              <a:t> When the disk drive is operating, the disk is rotating at constant speed. </a:t>
            </a:r>
          </a:p>
          <a:p>
            <a:pPr>
              <a:buFont typeface="Arial" pitchFamily="34" charset="0"/>
              <a:buChar char="•"/>
            </a:pPr>
            <a:r>
              <a:rPr lang="en-US" sz="2000" dirty="0"/>
              <a:t> To read or write, the head must be positioned at the desired track and at the </a:t>
            </a:r>
          </a:p>
          <a:p>
            <a:r>
              <a:rPr lang="en-US" sz="2000" dirty="0"/>
              <a:t>   beginning of the desired sector on that track.</a:t>
            </a:r>
          </a:p>
          <a:p>
            <a:pPr>
              <a:buFont typeface="Arial" pitchFamily="34" charset="0"/>
              <a:buChar char="•"/>
            </a:pPr>
            <a:r>
              <a:rPr lang="en-US" sz="2000" dirty="0"/>
              <a:t> Track selection involves moving the head in a movable head system or electronically </a:t>
            </a:r>
          </a:p>
          <a:p>
            <a:r>
              <a:rPr lang="en-US" sz="2000" dirty="0"/>
              <a:t>   selecting one head on a fixed-head system. </a:t>
            </a:r>
          </a:p>
        </p:txBody>
      </p:sp>
      <p:sp>
        <p:nvSpPr>
          <p:cNvPr id="7" name="Title 1"/>
          <p:cNvSpPr>
            <a:spLocks noGrp="1"/>
          </p:cNvSpPr>
          <p:nvPr>
            <p:ph type="title"/>
          </p:nvPr>
        </p:nvSpPr>
        <p:spPr>
          <a:xfrm>
            <a:off x="1219200" y="0"/>
            <a:ext cx="7467600" cy="457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Disk Performance Parameters</a:t>
            </a:r>
          </a:p>
        </p:txBody>
      </p:sp>
      <p:sp>
        <p:nvSpPr>
          <p:cNvPr id="8" name="Rectangle 1"/>
          <p:cNvSpPr>
            <a:spLocks noChangeArrowheads="1"/>
          </p:cNvSpPr>
          <p:nvPr/>
        </p:nvSpPr>
        <p:spPr bwMode="auto">
          <a:xfrm>
            <a:off x="76200" y="533400"/>
            <a:ext cx="9067800" cy="4308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200" b="1" i="0" u="none" strike="noStrike" cap="none" normalizeH="0" baseline="0" dirty="0">
                <a:ln>
                  <a:noFill/>
                </a:ln>
                <a:solidFill>
                  <a:srgbClr val="000000"/>
                </a:solidFill>
                <a:ea typeface="Calibri" pitchFamily="34" charset="0"/>
                <a:cs typeface="TimesTen-Roman" charset="0"/>
              </a:rPr>
              <a:t>Q-2:</a:t>
            </a:r>
            <a:r>
              <a:rPr kumimoji="0" lang="en-US" sz="2200" b="1" i="0" u="none" strike="noStrike" cap="none" normalizeH="0" dirty="0">
                <a:ln>
                  <a:noFill/>
                </a:ln>
                <a:solidFill>
                  <a:srgbClr val="000000"/>
                </a:solidFill>
                <a:ea typeface="Calibri" pitchFamily="34" charset="0"/>
                <a:cs typeface="TimesTen-Roman" charset="0"/>
              </a:rPr>
              <a:t> </a:t>
            </a:r>
            <a:r>
              <a:rPr kumimoji="0" lang="en-US" sz="2200" b="1" i="0" u="none" strike="noStrike" cap="none" normalizeH="0" baseline="0" dirty="0">
                <a:ln>
                  <a:noFill/>
                </a:ln>
                <a:solidFill>
                  <a:srgbClr val="000000"/>
                </a:solidFill>
                <a:ea typeface="Calibri" pitchFamily="34" charset="0"/>
                <a:cs typeface="TimesTen-Roman" charset="0"/>
              </a:rPr>
              <a:t>Briefly define the disk scheduling policies with example.</a:t>
            </a:r>
            <a:endParaRPr kumimoji="0" lang="en-US" sz="2200" b="1" i="0" u="none" strike="noStrike" cap="none" normalizeH="0" baseline="0" dirty="0">
              <a:ln>
                <a:noFill/>
              </a:ln>
              <a:solidFill>
                <a:schemeClr val="tx1"/>
              </a:solidFill>
              <a:cs typeface="Arial" pitchFamily="34" charset="0"/>
            </a:endParaRPr>
          </a:p>
        </p:txBody>
      </p:sp>
      <p:sp>
        <p:nvSpPr>
          <p:cNvPr id="9" name="Rectangle 8"/>
          <p:cNvSpPr/>
          <p:nvPr/>
        </p:nvSpPr>
        <p:spPr>
          <a:xfrm>
            <a:off x="0" y="2819400"/>
            <a:ext cx="914400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u="sng" dirty="0"/>
              <a:t>Access Time</a:t>
            </a:r>
            <a:r>
              <a:rPr lang="en-US" sz="2000" b="1" dirty="0"/>
              <a:t>  =</a:t>
            </a:r>
            <a:r>
              <a:rPr lang="en-US" sz="2000" dirty="0"/>
              <a:t> </a:t>
            </a:r>
            <a:r>
              <a:rPr lang="en-US" sz="2000" b="1" dirty="0"/>
              <a:t>(SEEK TIME + ROTATIONAL DELAY)</a:t>
            </a:r>
          </a:p>
          <a:p>
            <a:pPr>
              <a:buFont typeface="Arial" pitchFamily="34" charset="0"/>
              <a:buChar char="•"/>
            </a:pPr>
            <a:r>
              <a:rPr lang="en-US" sz="2000" b="1" dirty="0"/>
              <a:t> </a:t>
            </a:r>
            <a:r>
              <a:rPr lang="en-US" sz="2000" b="1" u="sng" dirty="0"/>
              <a:t>Seek time</a:t>
            </a:r>
            <a:r>
              <a:rPr lang="en-US" sz="2000" b="1" dirty="0"/>
              <a:t>:- </a:t>
            </a:r>
          </a:p>
          <a:p>
            <a:pPr lvl="1">
              <a:buFont typeface="Arial" pitchFamily="34" charset="0"/>
              <a:buChar char="•"/>
            </a:pPr>
            <a:r>
              <a:rPr lang="en-US" sz="2000" dirty="0"/>
              <a:t> On a movable-head system, the time it takes to position the head at the </a:t>
            </a:r>
          </a:p>
          <a:p>
            <a:pPr lvl="1"/>
            <a:r>
              <a:rPr lang="en-US" sz="2000" dirty="0"/>
              <a:t>  track is Known as </a:t>
            </a:r>
            <a:r>
              <a:rPr lang="en-US" sz="2000" b="1" dirty="0"/>
              <a:t>seek time.</a:t>
            </a:r>
            <a:endParaRPr lang="en-US" sz="2000" dirty="0"/>
          </a:p>
          <a:p>
            <a:pPr>
              <a:buFont typeface="Arial" pitchFamily="34" charset="0"/>
              <a:buChar char="•"/>
            </a:pPr>
            <a:r>
              <a:rPr lang="en-US" sz="2000" b="1" u="sng" dirty="0"/>
              <a:t>Rotational delay </a:t>
            </a:r>
            <a:r>
              <a:rPr lang="en-US" sz="2000" dirty="0"/>
              <a:t>or</a:t>
            </a:r>
            <a:r>
              <a:rPr lang="en-US" sz="2000" b="1" dirty="0"/>
              <a:t> rotational latency:-</a:t>
            </a:r>
          </a:p>
          <a:p>
            <a:pPr lvl="1">
              <a:buFont typeface="Arial" pitchFamily="34" charset="0"/>
              <a:buChar char="•"/>
            </a:pPr>
            <a:r>
              <a:rPr lang="en-US" sz="2000" b="1" dirty="0"/>
              <a:t> </a:t>
            </a:r>
            <a:r>
              <a:rPr lang="en-US" sz="2000" dirty="0"/>
              <a:t>The time its takes for the beginning of the sector to reach the head is known as </a:t>
            </a:r>
            <a:r>
              <a:rPr lang="en-US" sz="2000" b="1" dirty="0"/>
              <a:t>rotational delay.</a:t>
            </a:r>
          </a:p>
          <a:p>
            <a:pPr>
              <a:buFont typeface="Arial" pitchFamily="34" charset="0"/>
              <a:buChar char="•"/>
            </a:pPr>
            <a:r>
              <a:rPr lang="en-US" sz="2000" dirty="0"/>
              <a:t>Seek time + rotational delay = </a:t>
            </a:r>
            <a:r>
              <a:rPr lang="en-US" sz="2000" b="1" u="sng" dirty="0"/>
              <a:t>access time</a:t>
            </a:r>
            <a:r>
              <a:rPr lang="en-US" sz="2000" b="1" dirty="0"/>
              <a:t>, </a:t>
            </a:r>
          </a:p>
          <a:p>
            <a:pPr lvl="8">
              <a:buFont typeface="Arial" pitchFamily="34" charset="0"/>
              <a:buChar char="•"/>
            </a:pPr>
            <a:r>
              <a:rPr lang="en-US" sz="2000" dirty="0"/>
              <a:t> The time it takes to get into position to read or  </a:t>
            </a:r>
          </a:p>
          <a:p>
            <a:pPr lvl="8"/>
            <a:r>
              <a:rPr lang="en-US" sz="2000" dirty="0"/>
              <a:t>   write.</a:t>
            </a:r>
          </a:p>
          <a:p>
            <a:pPr>
              <a:buFont typeface="Arial" pitchFamily="34" charset="0"/>
              <a:buChar char="•"/>
            </a:pPr>
            <a:r>
              <a:rPr lang="en-US" sz="2000" b="1" u="sng" dirty="0"/>
              <a:t>Transfer Time:-</a:t>
            </a:r>
          </a:p>
          <a:p>
            <a:pPr>
              <a:buFont typeface="Arial" pitchFamily="34" charset="0"/>
              <a:buChar char="•"/>
            </a:pPr>
            <a:r>
              <a:rPr lang="en-US" sz="2000" dirty="0"/>
              <a:t>Once the head is in position then the time taken to transfer the data is transfer time.</a:t>
            </a:r>
            <a:endParaRPr lang="en-US" sz="20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a:xfrm>
            <a:off x="152400" y="762000"/>
            <a:ext cx="8839200" cy="1752600"/>
          </a:xfrm>
        </p:spPr>
        <p:style>
          <a:lnRef idx="2">
            <a:schemeClr val="accent1"/>
          </a:lnRef>
          <a:fillRef idx="1">
            <a:schemeClr val="lt1"/>
          </a:fillRef>
          <a:effectRef idx="0">
            <a:schemeClr val="accent1"/>
          </a:effectRef>
          <a:fontRef idx="minor">
            <a:schemeClr val="dk1"/>
          </a:fontRef>
        </p:style>
        <p:txBody>
          <a:bodyPr>
            <a:normAutofit/>
          </a:bodyPr>
          <a:lstStyle/>
          <a:p>
            <a:r>
              <a:rPr lang="en-NZ" sz="2400" dirty="0"/>
              <a:t>The actual details of disk I/O operation depend on many things</a:t>
            </a:r>
          </a:p>
          <a:p>
            <a:pPr lvl="1"/>
            <a:r>
              <a:rPr lang="en-NZ" sz="2400" dirty="0"/>
              <a:t>A general timing diagram of disk I/O transfer is shown here.</a:t>
            </a:r>
            <a:endParaRPr lang="en-US" sz="2400" dirty="0"/>
          </a:p>
        </p:txBody>
      </p:sp>
      <p:pic>
        <p:nvPicPr>
          <p:cNvPr id="45060" name="Content Placeholder 3" descr="Fig11_06.gif"/>
          <p:cNvPicPr>
            <a:picLocks noChangeAspect="1"/>
          </p:cNvPicPr>
          <p:nvPr/>
        </p:nvPicPr>
        <p:blipFill>
          <a:blip r:embed="rId3" cstate="print"/>
          <a:srcRect/>
          <a:stretch>
            <a:fillRect/>
          </a:stretch>
        </p:blipFill>
        <p:spPr bwMode="auto">
          <a:xfrm>
            <a:off x="76200" y="2895600"/>
            <a:ext cx="853440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p:cNvSpPr>
            <a:spLocks noGrp="1"/>
          </p:cNvSpPr>
          <p:nvPr>
            <p:ph type="title"/>
          </p:nvPr>
        </p:nvSpPr>
        <p:spPr>
          <a:xfrm>
            <a:off x="1219200" y="0"/>
            <a:ext cx="7467600" cy="457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Disk Performance Parameters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0"/>
            <a:ext cx="8229600" cy="533400"/>
          </a:xfrm>
        </p:spPr>
        <p:style>
          <a:lnRef idx="3">
            <a:schemeClr val="lt1"/>
          </a:lnRef>
          <a:fillRef idx="1">
            <a:schemeClr val="accent1"/>
          </a:fillRef>
          <a:effectRef idx="1">
            <a:schemeClr val="accent1"/>
          </a:effectRef>
          <a:fontRef idx="minor">
            <a:schemeClr val="lt1"/>
          </a:fontRef>
        </p:style>
        <p:txBody>
          <a:bodyPr>
            <a:normAutofit/>
          </a:bodyPr>
          <a:lstStyle/>
          <a:p>
            <a:r>
              <a:rPr lang="en-NZ" sz="2400" b="1" dirty="0">
                <a:latin typeface="Calibri" pitchFamily="34" charset="0"/>
                <a:cs typeface="Calibri" pitchFamily="34" charset="0"/>
              </a:rPr>
              <a:t>Disk Scheduling Policies</a:t>
            </a:r>
          </a:p>
        </p:txBody>
      </p:sp>
      <p:sp>
        <p:nvSpPr>
          <p:cNvPr id="48131" name="Content Placeholder 2"/>
          <p:cNvSpPr>
            <a:spLocks noGrp="1"/>
          </p:cNvSpPr>
          <p:nvPr>
            <p:ph idx="1"/>
          </p:nvPr>
        </p:nvSpPr>
        <p:spPr>
          <a:xfrm>
            <a:off x="0" y="3124200"/>
            <a:ext cx="9067800" cy="2971800"/>
          </a:xfrm>
        </p:spPr>
        <p:style>
          <a:lnRef idx="2">
            <a:schemeClr val="accent1"/>
          </a:lnRef>
          <a:fillRef idx="1">
            <a:schemeClr val="lt1"/>
          </a:fillRef>
          <a:effectRef idx="0">
            <a:schemeClr val="accent1"/>
          </a:effectRef>
          <a:fontRef idx="minor">
            <a:schemeClr val="dk1"/>
          </a:fontRef>
        </p:style>
        <p:txBody>
          <a:bodyPr>
            <a:normAutofit/>
          </a:bodyPr>
          <a:lstStyle/>
          <a:p>
            <a:r>
              <a:rPr lang="en-NZ" sz="2400" dirty="0">
                <a:latin typeface="Calibri" pitchFamily="34" charset="0"/>
                <a:cs typeface="Calibri" pitchFamily="34" charset="0"/>
              </a:rPr>
              <a:t>To compare various schemes, consider a disk head is initially located at track 100.</a:t>
            </a:r>
          </a:p>
          <a:p>
            <a:pPr lvl="1"/>
            <a:r>
              <a:rPr lang="en-NZ" sz="2400" dirty="0">
                <a:latin typeface="Calibri" pitchFamily="34" charset="0"/>
                <a:cs typeface="Calibri" pitchFamily="34" charset="0"/>
              </a:rPr>
              <a:t>assume a disk with 200 tracks and that the disk request queue has random requests in it. </a:t>
            </a:r>
          </a:p>
          <a:p>
            <a:r>
              <a:rPr lang="en-NZ" sz="2400" dirty="0">
                <a:latin typeface="Calibri" pitchFamily="34" charset="0"/>
                <a:cs typeface="Calibri" pitchFamily="34" charset="0"/>
              </a:rPr>
              <a:t>The requested tracks, in the order received by the disk scheduler, are </a:t>
            </a:r>
          </a:p>
          <a:p>
            <a:pPr lvl="1"/>
            <a:r>
              <a:rPr lang="en-NZ" sz="2400" dirty="0">
                <a:latin typeface="Calibri" pitchFamily="34" charset="0"/>
                <a:cs typeface="Calibri" pitchFamily="34" charset="0"/>
              </a:rPr>
              <a:t>55, 58, 39, 18, 90, 160, 150, 38, 184.</a:t>
            </a:r>
          </a:p>
          <a:p>
            <a:endParaRPr lang="en-NZ" sz="2400" dirty="0">
              <a:latin typeface="Calibri" pitchFamily="34" charset="0"/>
              <a:cs typeface="Calibri" pitchFamily="34" charset="0"/>
            </a:endParaRPr>
          </a:p>
        </p:txBody>
      </p:sp>
      <p:sp>
        <p:nvSpPr>
          <p:cNvPr id="4" name="Rectangle 3"/>
          <p:cNvSpPr/>
          <p:nvPr/>
        </p:nvSpPr>
        <p:spPr>
          <a:xfrm>
            <a:off x="0" y="838200"/>
            <a:ext cx="9144000" cy="17851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200" b="1" dirty="0">
                <a:latin typeface="Calibri" pitchFamily="34" charset="0"/>
              </a:rPr>
              <a:t>RANDOM SHCHEDULING:-	</a:t>
            </a:r>
          </a:p>
          <a:p>
            <a:pPr lvl="1">
              <a:buFont typeface="Arial" pitchFamily="34" charset="0"/>
              <a:buChar char="•"/>
            </a:pPr>
            <a:r>
              <a:rPr lang="en-US" sz="2200" dirty="0">
                <a:latin typeface="Calibri" pitchFamily="34" charset="0"/>
              </a:rPr>
              <a:t> If we selected items from the queue in random order, then we can expect   </a:t>
            </a:r>
          </a:p>
          <a:p>
            <a:pPr lvl="1"/>
            <a:r>
              <a:rPr lang="en-US" sz="2200" dirty="0">
                <a:latin typeface="Calibri" pitchFamily="34" charset="0"/>
              </a:rPr>
              <a:t>   that the tracks to be visited will occur randomly, giving poor </a:t>
            </a:r>
          </a:p>
          <a:p>
            <a:pPr lvl="1"/>
            <a:r>
              <a:rPr lang="en-US" sz="2200" dirty="0">
                <a:latin typeface="Calibri" pitchFamily="34" charset="0"/>
              </a:rPr>
              <a:t>   performance. </a:t>
            </a:r>
          </a:p>
          <a:p>
            <a:pPr lvl="1">
              <a:buFont typeface="Arial" pitchFamily="34" charset="0"/>
              <a:buChar char="•"/>
            </a:pPr>
            <a:r>
              <a:rPr lang="en-US" sz="2200" dirty="0">
                <a:latin typeface="Calibri" pitchFamily="34" charset="0"/>
              </a:rPr>
              <a:t>This is called </a:t>
            </a:r>
            <a:r>
              <a:rPr lang="en-US" sz="2200" b="1" dirty="0">
                <a:latin typeface="Calibri" pitchFamily="34" charset="0"/>
              </a:rPr>
              <a:t>random scheduling</a:t>
            </a:r>
            <a:endParaRPr lang="en-US" sz="2200" dirty="0">
              <a:latin typeface="Calibri"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3048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cs typeface="Calibri" pitchFamily="34" charset="0"/>
              </a:rPr>
              <a:t>First-in, first-out (FIFO)</a:t>
            </a:r>
          </a:p>
        </p:txBody>
      </p:sp>
      <p:sp>
        <p:nvSpPr>
          <p:cNvPr id="49155" name="Content Placeholder 2"/>
          <p:cNvSpPr>
            <a:spLocks noGrp="1"/>
          </p:cNvSpPr>
          <p:nvPr>
            <p:ph idx="1"/>
          </p:nvPr>
        </p:nvSpPr>
        <p:spPr>
          <a:xfrm>
            <a:off x="0" y="381000"/>
            <a:ext cx="9144000" cy="25146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z="2000" dirty="0"/>
              <a:t>The simplest form of scheduling is first-in-first-out (FIFO) scheduling, which processes items from the queue in sequential order. </a:t>
            </a:r>
          </a:p>
          <a:p>
            <a:r>
              <a:rPr lang="en-US" sz="2000" dirty="0"/>
              <a:t>This strategy has the advantage of being fair, because every request is honored in the order received. </a:t>
            </a:r>
          </a:p>
          <a:p>
            <a:r>
              <a:rPr lang="en-US" sz="2000" dirty="0"/>
              <a:t>With FIFO, if there are only a few processes that require access and if many of the requests are to clustered file sectors, then we can hope for good performance.</a:t>
            </a:r>
          </a:p>
          <a:p>
            <a:pPr lvl="1"/>
            <a:r>
              <a:rPr lang="en-US" sz="2000" dirty="0"/>
              <a:t>However, this technique will often approximate random scheduling in performance, if there are many processes competing for the disk</a:t>
            </a:r>
          </a:p>
        </p:txBody>
      </p:sp>
      <p:pic>
        <p:nvPicPr>
          <p:cNvPr id="57345" name="Picture 1"/>
          <p:cNvPicPr>
            <a:picLocks noChangeAspect="1" noChangeArrowheads="1"/>
          </p:cNvPicPr>
          <p:nvPr/>
        </p:nvPicPr>
        <p:blipFill>
          <a:blip r:embed="rId3"/>
          <a:srcRect/>
          <a:stretch>
            <a:fillRect/>
          </a:stretch>
        </p:blipFill>
        <p:spPr bwMode="auto">
          <a:xfrm>
            <a:off x="0" y="3400425"/>
            <a:ext cx="9144000" cy="3076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7346" name="Picture 2"/>
          <p:cNvPicPr>
            <a:picLocks noChangeAspect="1" noChangeArrowheads="1"/>
          </p:cNvPicPr>
          <p:nvPr/>
        </p:nvPicPr>
        <p:blipFill>
          <a:blip r:embed="rId4"/>
          <a:srcRect/>
          <a:stretch>
            <a:fillRect/>
          </a:stretch>
        </p:blipFill>
        <p:spPr bwMode="auto">
          <a:xfrm>
            <a:off x="1447800" y="6553200"/>
            <a:ext cx="5838825" cy="276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533400" y="2895601"/>
            <a:ext cx="69342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1"/>
            <a:r>
              <a:rPr lang="en-NZ" sz="2400" dirty="0">
                <a:latin typeface="Calibri" pitchFamily="34" charset="0"/>
                <a:cs typeface="Calibri" pitchFamily="34" charset="0"/>
              </a:rPr>
              <a:t>TRACKS:-  55, 58, 39, 18, 90, 160, 150, 38, 184.</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304800"/>
          </a:xfrm>
        </p:spPr>
        <p:style>
          <a:lnRef idx="3">
            <a:schemeClr val="lt1"/>
          </a:lnRef>
          <a:fillRef idx="1">
            <a:schemeClr val="accent1"/>
          </a:fillRef>
          <a:effectRef idx="1">
            <a:schemeClr val="accent1"/>
          </a:effectRef>
          <a:fontRef idx="minor">
            <a:schemeClr val="lt1"/>
          </a:fontRef>
        </p:style>
        <p:txBody>
          <a:bodyPr>
            <a:noAutofit/>
          </a:bodyPr>
          <a:lstStyle/>
          <a:p>
            <a:r>
              <a:rPr lang="en-US" sz="2300" b="1" dirty="0">
                <a:latin typeface="Calibri" pitchFamily="34" charset="0"/>
                <a:cs typeface="Calibri" pitchFamily="34" charset="0"/>
              </a:rPr>
              <a:t>FIFO - PERFORMANCE</a:t>
            </a:r>
          </a:p>
        </p:txBody>
      </p:sp>
      <p:sp>
        <p:nvSpPr>
          <p:cNvPr id="7" name="Rectangle 6"/>
          <p:cNvSpPr/>
          <p:nvPr/>
        </p:nvSpPr>
        <p:spPr>
          <a:xfrm>
            <a:off x="4953000" y="1143000"/>
            <a:ext cx="3352800"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400" dirty="0"/>
              <a:t> Figure 11.7a illustrates </a:t>
            </a:r>
          </a:p>
          <a:p>
            <a:r>
              <a:rPr lang="en-US" sz="2400" dirty="0"/>
              <a:t>  the disk arm movement </a:t>
            </a:r>
          </a:p>
          <a:p>
            <a:r>
              <a:rPr lang="en-US" sz="2400" dirty="0"/>
              <a:t>  with FIFO.</a:t>
            </a:r>
          </a:p>
          <a:p>
            <a:pPr lvl="1">
              <a:buFont typeface="Arial" pitchFamily="34" charset="0"/>
              <a:buChar char="•"/>
            </a:pPr>
            <a:r>
              <a:rPr lang="en-US" sz="2400" dirty="0"/>
              <a:t> This graph is </a:t>
            </a:r>
          </a:p>
          <a:p>
            <a:pPr lvl="1"/>
            <a:r>
              <a:rPr lang="en-US" sz="2400" dirty="0"/>
              <a:t>   generated directly </a:t>
            </a:r>
          </a:p>
          <a:p>
            <a:pPr lvl="1"/>
            <a:r>
              <a:rPr lang="en-US" sz="2400" dirty="0"/>
              <a:t>   from the data in </a:t>
            </a:r>
          </a:p>
          <a:p>
            <a:pPr lvl="1"/>
            <a:r>
              <a:rPr lang="en-US" sz="2400" dirty="0"/>
              <a:t>   Table 11.2a</a:t>
            </a:r>
          </a:p>
        </p:txBody>
      </p:sp>
      <p:pic>
        <p:nvPicPr>
          <p:cNvPr id="134146" name="Picture 2"/>
          <p:cNvPicPr>
            <a:picLocks noChangeAspect="1" noChangeArrowheads="1"/>
          </p:cNvPicPr>
          <p:nvPr/>
        </p:nvPicPr>
        <p:blipFill>
          <a:blip r:embed="rId2"/>
          <a:srcRect/>
          <a:stretch>
            <a:fillRect/>
          </a:stretch>
        </p:blipFill>
        <p:spPr bwMode="auto">
          <a:xfrm>
            <a:off x="0" y="381000"/>
            <a:ext cx="4572000" cy="5943600"/>
          </a:xfrm>
          <a:prstGeom prst="rect">
            <a:avLst/>
          </a:prstGeom>
          <a:noFill/>
          <a:ln w="9525">
            <a:noFill/>
            <a:miter lim="800000"/>
            <a:headEnd/>
            <a:tailEnd/>
          </a:ln>
          <a:effectLst/>
        </p:spPr>
      </p:pic>
      <p:pic>
        <p:nvPicPr>
          <p:cNvPr id="134147" name="Picture 3"/>
          <p:cNvPicPr>
            <a:picLocks noChangeAspect="1" noChangeArrowheads="1"/>
          </p:cNvPicPr>
          <p:nvPr/>
        </p:nvPicPr>
        <p:blipFill>
          <a:blip r:embed="rId3"/>
          <a:srcRect/>
          <a:stretch>
            <a:fillRect/>
          </a:stretch>
        </p:blipFill>
        <p:spPr bwMode="auto">
          <a:xfrm>
            <a:off x="76200" y="6477000"/>
            <a:ext cx="4486275" cy="295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76200"/>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cs typeface="Calibri" pitchFamily="34" charset="0"/>
              </a:rPr>
              <a:t>Shortest Service Time First</a:t>
            </a:r>
          </a:p>
        </p:txBody>
      </p:sp>
      <p:sp>
        <p:nvSpPr>
          <p:cNvPr id="52227" name="Content Placeholder 2"/>
          <p:cNvSpPr>
            <a:spLocks noGrp="1"/>
          </p:cNvSpPr>
          <p:nvPr>
            <p:ph idx="1"/>
          </p:nvPr>
        </p:nvSpPr>
        <p:spPr>
          <a:xfrm>
            <a:off x="457200" y="838200"/>
            <a:ext cx="8229600" cy="12192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t>The SSTF policy is to select the disk I/O request that requires the least movement of the disk arm from its current position.</a:t>
            </a:r>
          </a:p>
          <a:p>
            <a:r>
              <a:rPr lang="en-US" sz="2000" dirty="0"/>
              <a:t>Always choose the minimum seek time.</a:t>
            </a:r>
          </a:p>
          <a:p>
            <a:endParaRPr lang="en-US" sz="2000" dirty="0"/>
          </a:p>
        </p:txBody>
      </p:sp>
      <p:pic>
        <p:nvPicPr>
          <p:cNvPr id="52228" name="Picture 3" descr="Fig11_07b.gif"/>
          <p:cNvPicPr>
            <a:picLocks noChangeAspect="1"/>
          </p:cNvPicPr>
          <p:nvPr/>
        </p:nvPicPr>
        <p:blipFill>
          <a:blip r:embed="rId3" cstate="print"/>
          <a:srcRect/>
          <a:stretch>
            <a:fillRect/>
          </a:stretch>
        </p:blipFill>
        <p:spPr bwMode="auto">
          <a:xfrm>
            <a:off x="152400" y="2743200"/>
            <a:ext cx="88392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533400" y="2129135"/>
            <a:ext cx="69342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1"/>
            <a:r>
              <a:rPr lang="en-NZ" sz="2400" dirty="0">
                <a:latin typeface="Calibri" pitchFamily="34" charset="0"/>
                <a:cs typeface="Calibri" pitchFamily="34" charset="0"/>
              </a:rPr>
              <a:t>TRACKS:-  55, 58, 39, 18, 90, 160, 150, 38, 184.</a:t>
            </a:r>
          </a:p>
        </p:txBody>
      </p:sp>
      <p:pic>
        <p:nvPicPr>
          <p:cNvPr id="6" name="Picture 2"/>
          <p:cNvPicPr>
            <a:picLocks noChangeAspect="1" noChangeArrowheads="1"/>
          </p:cNvPicPr>
          <p:nvPr/>
        </p:nvPicPr>
        <p:blipFill>
          <a:blip r:embed="rId4"/>
          <a:srcRect/>
          <a:stretch>
            <a:fillRect/>
          </a:stretch>
        </p:blipFill>
        <p:spPr bwMode="auto">
          <a:xfrm>
            <a:off x="1447800" y="6553200"/>
            <a:ext cx="5838825" cy="276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04800"/>
            <a:ext cx="8229600" cy="381000"/>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3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libri" pitchFamily="34" charset="0"/>
                <a:ea typeface="+mn-ea"/>
                <a:cs typeface="+mn-cs"/>
              </a:rPr>
              <a:t>(2) Machine readable</a:t>
            </a:r>
          </a:p>
        </p:txBody>
      </p:sp>
      <p:sp>
        <p:nvSpPr>
          <p:cNvPr id="5" name="Rectangle 4"/>
          <p:cNvSpPr/>
          <p:nvPr/>
        </p:nvSpPr>
        <p:spPr>
          <a:xfrm>
            <a:off x="152400" y="838200"/>
            <a:ext cx="868680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dirty="0">
                <a:latin typeface="Calibri" pitchFamily="34" charset="0"/>
              </a:rPr>
              <a:t>Used to communicate with electronic equipment like..</a:t>
            </a:r>
          </a:p>
          <a:p>
            <a:pPr lvl="1"/>
            <a:r>
              <a:rPr lang="en-US" sz="2000" dirty="0">
                <a:latin typeface="Calibri" pitchFamily="34" charset="0"/>
              </a:rPr>
              <a:t>Disk drives</a:t>
            </a:r>
          </a:p>
          <a:p>
            <a:pPr lvl="1"/>
            <a:r>
              <a:rPr lang="en-US" sz="2000" dirty="0">
                <a:latin typeface="Calibri" pitchFamily="34" charset="0"/>
              </a:rPr>
              <a:t>USB keys</a:t>
            </a:r>
          </a:p>
          <a:p>
            <a:pPr lvl="1"/>
            <a:r>
              <a:rPr lang="en-US" sz="2000" dirty="0">
                <a:latin typeface="Calibri" pitchFamily="34" charset="0"/>
              </a:rPr>
              <a:t>Sensors</a:t>
            </a:r>
          </a:p>
          <a:p>
            <a:pPr lvl="1"/>
            <a:r>
              <a:rPr lang="en-US" sz="2000" dirty="0">
                <a:latin typeface="Calibri" pitchFamily="34" charset="0"/>
              </a:rPr>
              <a:t>Controllers</a:t>
            </a:r>
          </a:p>
          <a:p>
            <a:pPr lvl="1"/>
            <a:r>
              <a:rPr lang="en-US" sz="2000" dirty="0">
                <a:latin typeface="Calibri" pitchFamily="34" charset="0"/>
              </a:rPr>
              <a:t>Actuators</a:t>
            </a:r>
          </a:p>
        </p:txBody>
      </p:sp>
      <p:sp>
        <p:nvSpPr>
          <p:cNvPr id="8" name="Title 1"/>
          <p:cNvSpPr>
            <a:spLocks noGrp="1"/>
          </p:cNvSpPr>
          <p:nvPr>
            <p:ph type="title"/>
          </p:nvPr>
        </p:nvSpPr>
        <p:spPr>
          <a:xfrm>
            <a:off x="152400" y="3048000"/>
            <a:ext cx="8229600" cy="381000"/>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sz="2300" b="1" dirty="0">
                <a:solidFill>
                  <a:schemeClr val="tx1"/>
                </a:solidFill>
                <a:effectLst>
                  <a:outerShdw blurRad="38100" dist="38100" dir="2700000" algn="tl">
                    <a:srgbClr val="000000">
                      <a:alpha val="43137"/>
                    </a:srgbClr>
                  </a:outerShdw>
                </a:effectLst>
                <a:latin typeface="Calibri" pitchFamily="34" charset="0"/>
              </a:rPr>
              <a:t>(3) Communication</a:t>
            </a:r>
          </a:p>
        </p:txBody>
      </p:sp>
      <p:sp>
        <p:nvSpPr>
          <p:cNvPr id="9" name="Content Placeholder 2"/>
          <p:cNvSpPr>
            <a:spLocks noGrp="1"/>
          </p:cNvSpPr>
          <p:nvPr>
            <p:ph idx="1"/>
          </p:nvPr>
        </p:nvSpPr>
        <p:spPr>
          <a:xfrm>
            <a:off x="228600" y="3657600"/>
            <a:ext cx="8229600" cy="11430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Used to communicate with remote devices</a:t>
            </a:r>
          </a:p>
          <a:p>
            <a:pPr lvl="1"/>
            <a:r>
              <a:rPr lang="en-US" sz="2000" dirty="0">
                <a:latin typeface="Calibri" pitchFamily="34" charset="0"/>
              </a:rPr>
              <a:t>Digital line drivers</a:t>
            </a:r>
          </a:p>
          <a:p>
            <a:pPr lvl="1"/>
            <a:r>
              <a:rPr lang="en-US" sz="2000" dirty="0">
                <a:latin typeface="Calibri" pitchFamily="34" charset="0"/>
              </a:rPr>
              <a:t>Modems</a:t>
            </a:r>
          </a:p>
          <a:p>
            <a:endParaRPr lang="en-US" sz="2000" dirty="0">
              <a:latin typeface="Calibri" pitchFamily="34"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4400" y="990600"/>
            <a:ext cx="426720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Tx/>
              <a:buChar char="•"/>
            </a:pPr>
            <a:r>
              <a:rPr lang="en-NZ" sz="2000" dirty="0"/>
              <a:t> Always choosing the minimum seek </a:t>
            </a:r>
          </a:p>
          <a:p>
            <a:r>
              <a:rPr lang="en-NZ" sz="2000" dirty="0"/>
              <a:t>   time does not guarantee that the </a:t>
            </a:r>
          </a:p>
          <a:p>
            <a:r>
              <a:rPr lang="en-NZ" sz="2000" dirty="0"/>
              <a:t>   average seek time over a number of </a:t>
            </a:r>
          </a:p>
          <a:p>
            <a:r>
              <a:rPr lang="en-NZ" sz="2000" dirty="0"/>
              <a:t>    arm movements will be minimum.</a:t>
            </a:r>
          </a:p>
          <a:p>
            <a:endParaRPr lang="en-NZ" sz="2000" dirty="0"/>
          </a:p>
          <a:p>
            <a:pPr>
              <a:buFontTx/>
              <a:buChar char="•"/>
            </a:pPr>
            <a:r>
              <a:rPr lang="en-NZ" sz="2000" dirty="0"/>
              <a:t> However, this should provide better </a:t>
            </a:r>
          </a:p>
          <a:p>
            <a:r>
              <a:rPr lang="en-NZ" sz="2000" dirty="0"/>
              <a:t>    performance than FIFO. </a:t>
            </a:r>
          </a:p>
          <a:p>
            <a:endParaRPr lang="en-NZ" sz="2000" dirty="0"/>
          </a:p>
          <a:p>
            <a:pPr>
              <a:buFont typeface="Arial" pitchFamily="34" charset="0"/>
              <a:buChar char="•"/>
            </a:pPr>
            <a:r>
              <a:rPr lang="en-NZ" sz="2000" dirty="0"/>
              <a:t> Because the arm can move in two </a:t>
            </a:r>
          </a:p>
          <a:p>
            <a:r>
              <a:rPr lang="en-NZ" sz="2000" dirty="0"/>
              <a:t>  directions, a random tie-breaking </a:t>
            </a:r>
          </a:p>
          <a:p>
            <a:r>
              <a:rPr lang="en-NZ" sz="2000" dirty="0"/>
              <a:t>   algorithm may be used to resolve </a:t>
            </a:r>
          </a:p>
          <a:p>
            <a:r>
              <a:rPr lang="en-NZ" sz="2000" dirty="0"/>
              <a:t>   cases of equal distances.</a:t>
            </a:r>
            <a:endParaRPr lang="en-US" sz="2000" dirty="0"/>
          </a:p>
        </p:txBody>
      </p:sp>
      <p:sp>
        <p:nvSpPr>
          <p:cNvPr id="7" name="Title 1"/>
          <p:cNvSpPr>
            <a:spLocks noGrp="1"/>
          </p:cNvSpPr>
          <p:nvPr>
            <p:ph type="title"/>
          </p:nvPr>
        </p:nvSpPr>
        <p:spPr>
          <a:xfrm>
            <a:off x="457200" y="0"/>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cs typeface="Calibri" pitchFamily="34" charset="0"/>
              </a:rPr>
              <a:t>Shortest Service Time First</a:t>
            </a:r>
          </a:p>
        </p:txBody>
      </p:sp>
      <p:pic>
        <p:nvPicPr>
          <p:cNvPr id="46081" name="Picture 1"/>
          <p:cNvPicPr>
            <a:picLocks noChangeAspect="1" noChangeArrowheads="1"/>
          </p:cNvPicPr>
          <p:nvPr/>
        </p:nvPicPr>
        <p:blipFill>
          <a:blip r:embed="rId2"/>
          <a:srcRect/>
          <a:stretch>
            <a:fillRect/>
          </a:stretch>
        </p:blipFill>
        <p:spPr bwMode="auto">
          <a:xfrm>
            <a:off x="76200" y="685800"/>
            <a:ext cx="4495800" cy="563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3"/>
          <p:cNvPicPr>
            <a:picLocks noChangeAspect="1" noChangeArrowheads="1"/>
          </p:cNvPicPr>
          <p:nvPr/>
        </p:nvPicPr>
        <p:blipFill>
          <a:blip r:embed="rId3"/>
          <a:srcRect/>
          <a:stretch>
            <a:fillRect/>
          </a:stretch>
        </p:blipFill>
        <p:spPr bwMode="auto">
          <a:xfrm>
            <a:off x="76200" y="6477000"/>
            <a:ext cx="4486275" cy="295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76200"/>
            <a:ext cx="8229600" cy="457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3200" b="1" dirty="0">
                <a:latin typeface="Calibri" pitchFamily="34" charset="0"/>
                <a:cs typeface="Calibri" pitchFamily="34" charset="0"/>
              </a:rPr>
              <a:t>SCAN</a:t>
            </a:r>
          </a:p>
        </p:txBody>
      </p:sp>
      <p:sp>
        <p:nvSpPr>
          <p:cNvPr id="53251" name="Content Placeholder 2"/>
          <p:cNvSpPr>
            <a:spLocks noGrp="1"/>
          </p:cNvSpPr>
          <p:nvPr>
            <p:ph idx="1"/>
          </p:nvPr>
        </p:nvSpPr>
        <p:spPr>
          <a:xfrm>
            <a:off x="152400" y="762001"/>
            <a:ext cx="8610600" cy="1371600"/>
          </a:xfrm>
        </p:spPr>
        <p:style>
          <a:lnRef idx="2">
            <a:schemeClr val="accent1"/>
          </a:lnRef>
          <a:fillRef idx="1">
            <a:schemeClr val="lt1"/>
          </a:fillRef>
          <a:effectRef idx="0">
            <a:schemeClr val="accent1"/>
          </a:effectRef>
          <a:fontRef idx="minor">
            <a:schemeClr val="dk1"/>
          </a:fontRef>
        </p:style>
        <p:txBody>
          <a:bodyPr>
            <a:normAutofit/>
          </a:bodyPr>
          <a:lstStyle/>
          <a:p>
            <a:r>
              <a:rPr lang="en-US" sz="2400" dirty="0"/>
              <a:t>Arm moves in one direction only, satisfying all outstanding requests until it reaches the last track in that direction then the direction is reversed</a:t>
            </a:r>
          </a:p>
          <a:p>
            <a:endParaRPr lang="en-US" sz="2400" dirty="0"/>
          </a:p>
        </p:txBody>
      </p:sp>
      <p:pic>
        <p:nvPicPr>
          <p:cNvPr id="53252" name="Picture 3" descr="Fig11_07c.gif"/>
          <p:cNvPicPr>
            <a:picLocks noChangeAspect="1"/>
          </p:cNvPicPr>
          <p:nvPr/>
        </p:nvPicPr>
        <p:blipFill>
          <a:blip r:embed="rId3" cstate="print"/>
          <a:srcRect/>
          <a:stretch>
            <a:fillRect/>
          </a:stretch>
        </p:blipFill>
        <p:spPr bwMode="auto">
          <a:xfrm>
            <a:off x="76200" y="2743200"/>
            <a:ext cx="8915400" cy="3276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533400" y="2129135"/>
            <a:ext cx="69342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1"/>
            <a:r>
              <a:rPr lang="en-NZ" sz="2400" dirty="0">
                <a:latin typeface="Calibri" pitchFamily="34" charset="0"/>
                <a:cs typeface="Calibri" pitchFamily="34" charset="0"/>
              </a:rPr>
              <a:t>TRACKS:-  55, 58, 39, 18, 90, 160, 150, 38, 184.</a:t>
            </a:r>
          </a:p>
        </p:txBody>
      </p:sp>
      <p:pic>
        <p:nvPicPr>
          <p:cNvPr id="6" name="Picture 2"/>
          <p:cNvPicPr>
            <a:picLocks noChangeAspect="1" noChangeArrowheads="1"/>
          </p:cNvPicPr>
          <p:nvPr/>
        </p:nvPicPr>
        <p:blipFill>
          <a:blip r:embed="rId4"/>
          <a:srcRect/>
          <a:stretch>
            <a:fillRect/>
          </a:stretch>
        </p:blipFill>
        <p:spPr bwMode="auto">
          <a:xfrm>
            <a:off x="1447800" y="6400800"/>
            <a:ext cx="5838825" cy="276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38600" y="850642"/>
            <a:ext cx="4800600" cy="50167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t>The arm is required to move in one  </a:t>
            </a:r>
          </a:p>
          <a:p>
            <a:r>
              <a:rPr lang="en-NZ" sz="2000" dirty="0"/>
              <a:t>  direction only until there are no  </a:t>
            </a:r>
          </a:p>
          <a:p>
            <a:r>
              <a:rPr lang="en-NZ" sz="2000" dirty="0"/>
              <a:t>  more requests in that direction.</a:t>
            </a:r>
          </a:p>
          <a:p>
            <a:pPr>
              <a:buFont typeface="Arial" pitchFamily="34" charset="0"/>
              <a:buChar char="•"/>
            </a:pPr>
            <a:r>
              <a:rPr lang="en-NZ" sz="2000" dirty="0"/>
              <a:t>The service direction is then </a:t>
            </a:r>
          </a:p>
          <a:p>
            <a:r>
              <a:rPr lang="en-NZ" sz="2000" dirty="0"/>
              <a:t>  reversed and the scan proceeds in </a:t>
            </a:r>
          </a:p>
          <a:p>
            <a:r>
              <a:rPr lang="en-NZ" sz="2000" dirty="0"/>
              <a:t>  the opposite direction, again picking </a:t>
            </a:r>
          </a:p>
          <a:p>
            <a:r>
              <a:rPr lang="en-NZ" sz="2000" dirty="0"/>
              <a:t>  up all requests in order.</a:t>
            </a:r>
            <a:endParaRPr lang="en-US" sz="2000" dirty="0"/>
          </a:p>
          <a:p>
            <a:endParaRPr lang="en-NZ" sz="2000" dirty="0"/>
          </a:p>
          <a:p>
            <a:r>
              <a:rPr lang="en-NZ" sz="2000" dirty="0"/>
              <a:t>This latter refinement is sometimes referred to as the LOOK policy. </a:t>
            </a:r>
          </a:p>
          <a:p>
            <a:endParaRPr lang="en-NZ" sz="2000" dirty="0"/>
          </a:p>
          <a:p>
            <a:r>
              <a:rPr lang="en-NZ" sz="2000" dirty="0"/>
              <a:t>The SCAN policy </a:t>
            </a:r>
            <a:r>
              <a:rPr lang="en-NZ" sz="2000" dirty="0" err="1"/>
              <a:t>favors</a:t>
            </a:r>
            <a:r>
              <a:rPr lang="en-NZ" sz="2000" dirty="0"/>
              <a:t> jobs whose requests are for tracks nearest to both innermost and outermost tracks and </a:t>
            </a:r>
            <a:r>
              <a:rPr lang="en-NZ" sz="2000" dirty="0" err="1"/>
              <a:t>favors</a:t>
            </a:r>
            <a:r>
              <a:rPr lang="en-NZ" sz="2000" dirty="0"/>
              <a:t> the latest-arriving jobs.</a:t>
            </a:r>
          </a:p>
          <a:p>
            <a:endParaRPr lang="en-NZ" sz="2000" dirty="0"/>
          </a:p>
        </p:txBody>
      </p:sp>
      <p:sp>
        <p:nvSpPr>
          <p:cNvPr id="7" name="Title 1"/>
          <p:cNvSpPr>
            <a:spLocks noGrp="1"/>
          </p:cNvSpPr>
          <p:nvPr>
            <p:ph type="title"/>
          </p:nvPr>
        </p:nvSpPr>
        <p:spPr>
          <a:xfrm>
            <a:off x="457200" y="0"/>
            <a:ext cx="8229600" cy="457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3200" b="1" dirty="0">
                <a:latin typeface="Calibri" pitchFamily="34" charset="0"/>
                <a:cs typeface="Calibri" pitchFamily="34" charset="0"/>
              </a:rPr>
              <a:t>SCAN</a:t>
            </a:r>
          </a:p>
        </p:txBody>
      </p:sp>
      <p:pic>
        <p:nvPicPr>
          <p:cNvPr id="40961" name="Picture 1"/>
          <p:cNvPicPr>
            <a:picLocks noChangeAspect="1" noChangeArrowheads="1"/>
          </p:cNvPicPr>
          <p:nvPr/>
        </p:nvPicPr>
        <p:blipFill>
          <a:blip r:embed="rId2"/>
          <a:srcRect/>
          <a:stretch>
            <a:fillRect/>
          </a:stretch>
        </p:blipFill>
        <p:spPr bwMode="auto">
          <a:xfrm>
            <a:off x="76200" y="533400"/>
            <a:ext cx="3810000" cy="586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3"/>
          <p:cNvPicPr>
            <a:picLocks noChangeAspect="1" noChangeArrowheads="1"/>
          </p:cNvPicPr>
          <p:nvPr/>
        </p:nvPicPr>
        <p:blipFill>
          <a:blip r:embed="rId3"/>
          <a:srcRect/>
          <a:stretch>
            <a:fillRect/>
          </a:stretch>
        </p:blipFill>
        <p:spPr bwMode="auto">
          <a:xfrm>
            <a:off x="76200" y="6477000"/>
            <a:ext cx="4486275" cy="295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0"/>
            <a:ext cx="8229600" cy="457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C-SCAN</a:t>
            </a:r>
          </a:p>
        </p:txBody>
      </p:sp>
      <p:sp>
        <p:nvSpPr>
          <p:cNvPr id="54275" name="Content Placeholder 2"/>
          <p:cNvSpPr>
            <a:spLocks noGrp="1"/>
          </p:cNvSpPr>
          <p:nvPr>
            <p:ph idx="1"/>
          </p:nvPr>
        </p:nvSpPr>
        <p:spPr>
          <a:xfrm>
            <a:off x="381000" y="762000"/>
            <a:ext cx="8229600" cy="1828800"/>
          </a:xfrm>
        </p:spPr>
        <p:style>
          <a:lnRef idx="2">
            <a:schemeClr val="accent1"/>
          </a:lnRef>
          <a:fillRef idx="1">
            <a:schemeClr val="lt1"/>
          </a:fillRef>
          <a:effectRef idx="0">
            <a:schemeClr val="accent1"/>
          </a:effectRef>
          <a:fontRef idx="minor">
            <a:schemeClr val="dk1"/>
          </a:fontRef>
        </p:style>
        <p:txBody>
          <a:bodyPr>
            <a:noAutofit/>
          </a:bodyPr>
          <a:lstStyle/>
          <a:p>
            <a:r>
              <a:rPr lang="en-NZ" sz="2000" dirty="0"/>
              <a:t>The C-SCAN (circular SCAN) policy restricts scanning to one direction only.</a:t>
            </a:r>
          </a:p>
          <a:p>
            <a:pPr lvl="1">
              <a:buFontTx/>
              <a:buChar char="•"/>
            </a:pPr>
            <a:r>
              <a:rPr lang="en-NZ" sz="2000" dirty="0"/>
              <a:t>Thus, when the last track has been visited in one direction, the arm is returned to the opposite end of the disk and the scan begins again.</a:t>
            </a:r>
          </a:p>
          <a:p>
            <a:pPr lvl="1">
              <a:buFontTx/>
              <a:buChar char="•"/>
            </a:pPr>
            <a:endParaRPr lang="en-NZ" sz="2000" dirty="0"/>
          </a:p>
          <a:p>
            <a:r>
              <a:rPr lang="en-NZ" sz="2000" dirty="0"/>
              <a:t>This reduces the maximum delay experienced by new requests.</a:t>
            </a:r>
            <a:endParaRPr lang="en-US" sz="2000" dirty="0"/>
          </a:p>
          <a:p>
            <a:endParaRPr lang="en-US" sz="2000" dirty="0">
              <a:latin typeface="Calibri" pitchFamily="34" charset="0"/>
            </a:endParaRPr>
          </a:p>
        </p:txBody>
      </p:sp>
      <p:pic>
        <p:nvPicPr>
          <p:cNvPr id="54276" name="Picture 3" descr="Fig11_07d.gif"/>
          <p:cNvPicPr>
            <a:picLocks noChangeAspect="1"/>
          </p:cNvPicPr>
          <p:nvPr/>
        </p:nvPicPr>
        <p:blipFill>
          <a:blip r:embed="rId3"/>
          <a:srcRect/>
          <a:stretch>
            <a:fillRect/>
          </a:stretch>
        </p:blipFill>
        <p:spPr bwMode="auto">
          <a:xfrm>
            <a:off x="304800" y="3200400"/>
            <a:ext cx="85344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533400" y="2667000"/>
            <a:ext cx="69342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1"/>
            <a:r>
              <a:rPr lang="en-NZ" sz="2400" dirty="0">
                <a:latin typeface="Calibri" pitchFamily="34" charset="0"/>
                <a:cs typeface="Calibri" pitchFamily="34" charset="0"/>
              </a:rPr>
              <a:t>TRACKS:-  55, 58, 39, 18, 90, 160, 150, 38, 184.</a:t>
            </a:r>
          </a:p>
        </p:txBody>
      </p:sp>
      <p:pic>
        <p:nvPicPr>
          <p:cNvPr id="6" name="Picture 2"/>
          <p:cNvPicPr>
            <a:picLocks noChangeAspect="1" noChangeArrowheads="1"/>
          </p:cNvPicPr>
          <p:nvPr/>
        </p:nvPicPr>
        <p:blipFill>
          <a:blip r:embed="rId4"/>
          <a:srcRect/>
          <a:stretch>
            <a:fillRect/>
          </a:stretch>
        </p:blipFill>
        <p:spPr bwMode="auto">
          <a:xfrm>
            <a:off x="1447800" y="6477000"/>
            <a:ext cx="5838825" cy="276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457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C-SCAN</a:t>
            </a:r>
          </a:p>
        </p:txBody>
      </p:sp>
      <p:pic>
        <p:nvPicPr>
          <p:cNvPr id="135170" name="Picture 2"/>
          <p:cNvPicPr>
            <a:picLocks noChangeAspect="1" noChangeArrowheads="1"/>
          </p:cNvPicPr>
          <p:nvPr/>
        </p:nvPicPr>
        <p:blipFill>
          <a:blip r:embed="rId2"/>
          <a:srcRect/>
          <a:stretch>
            <a:fillRect/>
          </a:stretch>
        </p:blipFill>
        <p:spPr bwMode="auto">
          <a:xfrm>
            <a:off x="2209800" y="762000"/>
            <a:ext cx="4419600" cy="5181600"/>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1990725" y="6096000"/>
            <a:ext cx="4486275" cy="295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0"/>
            <a:ext cx="8229600" cy="533400"/>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Performance Compared</a:t>
            </a:r>
          </a:p>
        </p:txBody>
      </p:sp>
      <p:pic>
        <p:nvPicPr>
          <p:cNvPr id="35841" name="Picture 1"/>
          <p:cNvPicPr>
            <a:picLocks noChangeAspect="1" noChangeArrowheads="1"/>
          </p:cNvPicPr>
          <p:nvPr/>
        </p:nvPicPr>
        <p:blipFill>
          <a:blip r:embed="rId3"/>
          <a:srcRect/>
          <a:stretch>
            <a:fillRect/>
          </a:stretch>
        </p:blipFill>
        <p:spPr bwMode="auto">
          <a:xfrm>
            <a:off x="76200" y="685800"/>
            <a:ext cx="9067800" cy="617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28600"/>
            <a:ext cx="8229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N-step-SCAN</a:t>
            </a:r>
          </a:p>
        </p:txBody>
      </p:sp>
      <p:sp>
        <p:nvSpPr>
          <p:cNvPr id="7" name="Rectangle 6"/>
          <p:cNvSpPr/>
          <p:nvPr/>
        </p:nvSpPr>
        <p:spPr>
          <a:xfrm>
            <a:off x="152400" y="1219200"/>
            <a:ext cx="8763000" cy="34778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200" dirty="0">
                <a:latin typeface="Calibri" pitchFamily="34" charset="0"/>
              </a:rPr>
              <a:t> The N-step-SCAN policy segments the disk request queue into sub queues </a:t>
            </a:r>
            <a:br>
              <a:rPr lang="en-NZ" sz="2200" dirty="0">
                <a:latin typeface="Calibri" pitchFamily="34" charset="0"/>
              </a:rPr>
            </a:br>
            <a:r>
              <a:rPr lang="en-NZ" sz="2200" dirty="0">
                <a:latin typeface="Calibri" pitchFamily="34" charset="0"/>
              </a:rPr>
              <a:t>  of length N. </a:t>
            </a:r>
          </a:p>
          <a:p>
            <a:pPr>
              <a:buFont typeface="Arial" pitchFamily="34" charset="0"/>
              <a:buChar char="•"/>
            </a:pPr>
            <a:endParaRPr lang="en-NZ" sz="2200" dirty="0">
              <a:latin typeface="Calibri" pitchFamily="34" charset="0"/>
            </a:endParaRPr>
          </a:p>
          <a:p>
            <a:pPr>
              <a:buFont typeface="Arial" pitchFamily="34" charset="0"/>
              <a:buChar char="•"/>
            </a:pPr>
            <a:r>
              <a:rPr lang="en-NZ" sz="2200" dirty="0">
                <a:latin typeface="Calibri" pitchFamily="34" charset="0"/>
              </a:rPr>
              <a:t> </a:t>
            </a:r>
            <a:r>
              <a:rPr lang="en-NZ" sz="2200" dirty="0" err="1">
                <a:latin typeface="Calibri" pitchFamily="34" charset="0"/>
              </a:rPr>
              <a:t>Subqueues</a:t>
            </a:r>
            <a:r>
              <a:rPr lang="en-NZ" sz="2200" dirty="0">
                <a:latin typeface="Calibri" pitchFamily="34" charset="0"/>
              </a:rPr>
              <a:t> are processed one at a time, using SCAN. </a:t>
            </a:r>
          </a:p>
          <a:p>
            <a:pPr>
              <a:buFont typeface="Arial" pitchFamily="34" charset="0"/>
              <a:buChar char="•"/>
            </a:pPr>
            <a:endParaRPr lang="en-NZ" sz="2200" dirty="0">
              <a:latin typeface="Calibri" pitchFamily="34" charset="0"/>
            </a:endParaRPr>
          </a:p>
          <a:p>
            <a:pPr>
              <a:buFont typeface="Arial" pitchFamily="34" charset="0"/>
              <a:buChar char="•"/>
            </a:pPr>
            <a:r>
              <a:rPr lang="en-NZ" sz="2200" dirty="0">
                <a:latin typeface="Calibri" pitchFamily="34" charset="0"/>
              </a:rPr>
              <a:t> While a queue is being processed, new requests must be added to some </a:t>
            </a:r>
          </a:p>
          <a:p>
            <a:r>
              <a:rPr lang="en-NZ" sz="2200" dirty="0">
                <a:latin typeface="Calibri" pitchFamily="34" charset="0"/>
              </a:rPr>
              <a:t>  other queue. </a:t>
            </a:r>
          </a:p>
          <a:p>
            <a:pPr>
              <a:buFont typeface="Arial" pitchFamily="34" charset="0"/>
              <a:buChar char="•"/>
            </a:pPr>
            <a:endParaRPr lang="en-NZ" sz="2200" dirty="0">
              <a:latin typeface="Calibri" pitchFamily="34" charset="0"/>
            </a:endParaRPr>
          </a:p>
          <a:p>
            <a:pPr>
              <a:buFont typeface="Arial" pitchFamily="34" charset="0"/>
              <a:buChar char="•"/>
            </a:pPr>
            <a:r>
              <a:rPr lang="en-NZ" sz="2200" dirty="0">
                <a:latin typeface="Calibri" pitchFamily="34" charset="0"/>
              </a:rPr>
              <a:t> If fewer than N requests are available at the end of a scan, then all of </a:t>
            </a:r>
          </a:p>
          <a:p>
            <a:r>
              <a:rPr lang="en-NZ" sz="2200" dirty="0">
                <a:latin typeface="Calibri" pitchFamily="34" charset="0"/>
              </a:rPr>
              <a:t>  them are processed with the next scan.</a:t>
            </a:r>
            <a:endParaRPr lang="en-US" sz="2200" dirty="0">
              <a:latin typeface="Calibri"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274638"/>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FSCAN</a:t>
            </a:r>
          </a:p>
        </p:txBody>
      </p:sp>
      <p:sp>
        <p:nvSpPr>
          <p:cNvPr id="56323" name="Content Placeholder 2"/>
          <p:cNvSpPr>
            <a:spLocks noGrp="1"/>
          </p:cNvSpPr>
          <p:nvPr>
            <p:ph idx="1"/>
          </p:nvPr>
        </p:nvSpPr>
        <p:spPr>
          <a:xfrm>
            <a:off x="457200" y="1219200"/>
            <a:ext cx="8229600" cy="2667000"/>
          </a:xfrm>
        </p:spPr>
        <p:style>
          <a:lnRef idx="2">
            <a:schemeClr val="accent1"/>
          </a:lnRef>
          <a:fillRef idx="1">
            <a:schemeClr val="lt1"/>
          </a:fillRef>
          <a:effectRef idx="0">
            <a:schemeClr val="accent1"/>
          </a:effectRef>
          <a:fontRef idx="minor">
            <a:schemeClr val="dk1"/>
          </a:fontRef>
        </p:style>
        <p:txBody>
          <a:bodyPr>
            <a:normAutofit/>
          </a:bodyPr>
          <a:lstStyle/>
          <a:p>
            <a:r>
              <a:rPr lang="en-US" sz="2400" dirty="0">
                <a:latin typeface="Calibri" pitchFamily="34" charset="0"/>
              </a:rPr>
              <a:t>Two sub queues</a:t>
            </a:r>
          </a:p>
          <a:p>
            <a:r>
              <a:rPr lang="en-NZ" sz="2400" dirty="0">
                <a:latin typeface="Calibri" pitchFamily="34" charset="0"/>
              </a:rPr>
              <a:t>When a scan begins, all of the requests are in one of the queues, with the other empty.</a:t>
            </a:r>
          </a:p>
          <a:p>
            <a:r>
              <a:rPr lang="en-NZ" sz="2400" dirty="0">
                <a:latin typeface="Calibri" pitchFamily="34" charset="0"/>
              </a:rPr>
              <a:t>All new requests are put into the other queue.</a:t>
            </a:r>
          </a:p>
          <a:p>
            <a:pPr lvl="1">
              <a:buFont typeface="Arial" charset="0"/>
              <a:buChar char="•"/>
            </a:pPr>
            <a:r>
              <a:rPr lang="en-NZ" sz="2400" dirty="0">
                <a:latin typeface="Calibri" pitchFamily="34" charset="0"/>
              </a:rPr>
              <a:t>Service of new requests is deferred until all of the old requests have been processed.</a:t>
            </a:r>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0"/>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NZ" sz="2400" b="1" dirty="0">
                <a:latin typeface="Calibri" pitchFamily="34" charset="0"/>
              </a:rPr>
              <a:t>Disk Scheduling Algorithms</a:t>
            </a:r>
          </a:p>
        </p:txBody>
      </p:sp>
      <p:pic>
        <p:nvPicPr>
          <p:cNvPr id="58371" name="Picture 2"/>
          <p:cNvPicPr>
            <a:picLocks noChangeAspect="1" noChangeArrowheads="1"/>
          </p:cNvPicPr>
          <p:nvPr/>
        </p:nvPicPr>
        <p:blipFill>
          <a:blip r:embed="rId2"/>
          <a:srcRect/>
          <a:stretch>
            <a:fillRect/>
          </a:stretch>
        </p:blipFill>
        <p:spPr bwMode="auto">
          <a:xfrm>
            <a:off x="76200" y="762000"/>
            <a:ext cx="9067800" cy="609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t>Roadmap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8" name="Content Placeholder 2"/>
          <p:cNvSpPr txBox="1">
            <a:spLocks/>
          </p:cNvSpPr>
          <p:nvPr/>
        </p:nvSpPr>
        <p:spPr>
          <a:xfrm>
            <a:off x="609600" y="1600200"/>
            <a:ext cx="8001000" cy="3581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buFont typeface="Arial" pitchFamily="34" charset="0"/>
              <a:buChar char="•"/>
            </a:pPr>
            <a:r>
              <a:rPr lang="en-NZ" sz="2400" b="1" dirty="0">
                <a:solidFill>
                  <a:schemeClr val="tx2"/>
                </a:solidFill>
                <a:latin typeface="Calibri" pitchFamily="34" charset="0"/>
              </a:rPr>
              <a:t>   </a:t>
            </a:r>
            <a:r>
              <a:rPr lang="en-NZ" sz="2400" dirty="0">
                <a:solidFill>
                  <a:schemeClr val="tx1"/>
                </a:solidFill>
                <a:latin typeface="Calibri" pitchFamily="34" charset="0"/>
              </a:rPr>
              <a:t>I/O Devices</a:t>
            </a:r>
          </a:p>
          <a:p>
            <a:pPr>
              <a:buFont typeface="Arial" pitchFamily="34" charset="0"/>
              <a:buChar char="•"/>
            </a:pPr>
            <a:r>
              <a:rPr lang="en-NZ" sz="2400" dirty="0">
                <a:solidFill>
                  <a:schemeClr val="tx2"/>
                </a:solidFill>
                <a:latin typeface="Calibri" pitchFamily="34" charset="0"/>
              </a:rPr>
              <a:t>   </a:t>
            </a:r>
            <a:r>
              <a:rPr lang="en-NZ" sz="2400" dirty="0">
                <a:solidFill>
                  <a:schemeClr val="tx1"/>
                </a:solidFill>
                <a:latin typeface="Calibri" pitchFamily="34" charset="0"/>
              </a:rPr>
              <a:t>Organization of the I/O Function</a:t>
            </a:r>
          </a:p>
          <a:p>
            <a:pPr>
              <a:buFont typeface="Arial" pitchFamily="34" charset="0"/>
              <a:buChar char="•"/>
            </a:pPr>
            <a:r>
              <a:rPr lang="en-NZ" sz="2400" dirty="0">
                <a:latin typeface="Calibri" pitchFamily="34" charset="0"/>
              </a:rPr>
              <a:t>   </a:t>
            </a:r>
            <a:r>
              <a:rPr lang="en-NZ" sz="2400" dirty="0">
                <a:solidFill>
                  <a:schemeClr val="tx1"/>
                </a:solidFill>
                <a:latin typeface="Calibri" pitchFamily="34" charset="0"/>
              </a:rPr>
              <a:t>Operating System Design Issues </a:t>
            </a:r>
          </a:p>
          <a:p>
            <a:pPr>
              <a:buFont typeface="Arial" pitchFamily="34" charset="0"/>
              <a:buChar char="•"/>
            </a:pPr>
            <a:r>
              <a:rPr lang="en-NZ" sz="2400" dirty="0">
                <a:solidFill>
                  <a:schemeClr val="tx1"/>
                </a:solidFill>
                <a:latin typeface="Calibri" pitchFamily="34" charset="0"/>
              </a:rPr>
              <a:t>   I/O Buffering </a:t>
            </a:r>
          </a:p>
          <a:p>
            <a:pPr>
              <a:buFont typeface="Arial" pitchFamily="34" charset="0"/>
              <a:buChar char="•"/>
            </a:pPr>
            <a:r>
              <a:rPr lang="en-NZ" sz="2400" dirty="0">
                <a:latin typeface="Calibri" pitchFamily="34" charset="0"/>
              </a:rPr>
              <a:t>   </a:t>
            </a:r>
            <a:r>
              <a:rPr lang="en-NZ" sz="2400" dirty="0">
                <a:solidFill>
                  <a:schemeClr val="tx1"/>
                </a:solidFill>
                <a:latin typeface="Calibri" pitchFamily="34" charset="0"/>
              </a:rPr>
              <a:t>Disk Scheduling </a:t>
            </a:r>
          </a:p>
          <a:p>
            <a:pPr>
              <a:buFont typeface="Arial" pitchFamily="34" charset="0"/>
              <a:buChar char="•"/>
            </a:pPr>
            <a:r>
              <a:rPr lang="en-NZ" sz="2400" dirty="0">
                <a:latin typeface="Calibri" pitchFamily="34" charset="0"/>
              </a:rPr>
              <a:t>   </a:t>
            </a:r>
            <a:r>
              <a:rPr lang="en-NZ" sz="2400" b="1" dirty="0">
                <a:solidFill>
                  <a:schemeClr val="tx2"/>
                </a:solidFill>
                <a:latin typeface="Calibri" pitchFamily="34" charset="0"/>
              </a:rPr>
              <a:t>Raid </a:t>
            </a:r>
          </a:p>
          <a:p>
            <a:pPr>
              <a:buFont typeface="Arial" pitchFamily="34" charset="0"/>
              <a:buChar char="•"/>
            </a:pPr>
            <a:r>
              <a:rPr lang="en-NZ" sz="2400" dirty="0">
                <a:latin typeface="Calibri" pitchFamily="34" charset="0"/>
              </a:rPr>
              <a:t>   Disk Cache</a:t>
            </a:r>
          </a:p>
        </p:txBody>
      </p:sp>
      <p:sp>
        <p:nvSpPr>
          <p:cNvPr id="7" name="Right Arrow 6"/>
          <p:cNvSpPr/>
          <p:nvPr/>
        </p:nvSpPr>
        <p:spPr>
          <a:xfrm>
            <a:off x="381000" y="3505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0"/>
            <a:ext cx="8229600" cy="41116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3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mj-cs"/>
              </a:rPr>
              <a:t>Differences in I/O Devices</a:t>
            </a:r>
          </a:p>
        </p:txBody>
      </p:sp>
      <p:sp>
        <p:nvSpPr>
          <p:cNvPr id="5" name="Content Placeholder 2"/>
          <p:cNvSpPr txBox="1">
            <a:spLocks/>
          </p:cNvSpPr>
          <p:nvPr/>
        </p:nvSpPr>
        <p:spPr>
          <a:xfrm>
            <a:off x="228600" y="762000"/>
            <a:ext cx="8229600" cy="2743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tx1"/>
                </a:solidFill>
                <a:effectLst/>
                <a:uLnTx/>
                <a:uFillTx/>
                <a:latin typeface="Calibri" pitchFamily="34" charset="0"/>
              </a:rPr>
              <a:t>Devices differ in a number of areas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tx1"/>
                </a:solidFill>
                <a:effectLst/>
                <a:uLnTx/>
                <a:uFillTx/>
                <a:latin typeface="Calibri" pitchFamily="34" charset="0"/>
              </a:rPr>
              <a:t>Data Rate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tx1"/>
                </a:solidFill>
                <a:effectLst/>
                <a:uLnTx/>
                <a:uFillTx/>
                <a:latin typeface="Calibri" pitchFamily="34" charset="0"/>
              </a:rPr>
              <a:t>Application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tx1"/>
                </a:solidFill>
                <a:effectLst/>
                <a:uLnTx/>
                <a:uFillTx/>
                <a:latin typeface="Calibri" pitchFamily="34" charset="0"/>
              </a:rPr>
              <a:t>Complexity of Control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tx1"/>
                </a:solidFill>
                <a:effectLst/>
                <a:uLnTx/>
                <a:uFillTx/>
                <a:latin typeface="Calibri" pitchFamily="34" charset="0"/>
              </a:rPr>
              <a:t>Unit of Transfer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tx1"/>
                </a:solidFill>
                <a:effectLst/>
                <a:uLnTx/>
                <a:uFillTx/>
                <a:latin typeface="Calibri" pitchFamily="34" charset="0"/>
              </a:rPr>
              <a:t>Data Representation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tx1"/>
                </a:solidFill>
                <a:effectLst/>
                <a:uLnTx/>
                <a:uFillTx/>
                <a:latin typeface="Calibri" pitchFamily="34" charset="0"/>
              </a:rPr>
              <a:t>Error Conditions</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57200" y="0"/>
            <a:ext cx="82296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RAID</a:t>
            </a:r>
          </a:p>
        </p:txBody>
      </p:sp>
      <p:sp>
        <p:nvSpPr>
          <p:cNvPr id="61443" name="Content Placeholder 2"/>
          <p:cNvSpPr>
            <a:spLocks noGrp="1"/>
          </p:cNvSpPr>
          <p:nvPr>
            <p:ph idx="1"/>
          </p:nvPr>
        </p:nvSpPr>
        <p:spPr>
          <a:xfrm>
            <a:off x="76200" y="1066800"/>
            <a:ext cx="8915400" cy="5638800"/>
          </a:xfrm>
        </p:spPr>
        <p:style>
          <a:lnRef idx="2">
            <a:schemeClr val="accent1"/>
          </a:lnRef>
          <a:fillRef idx="1">
            <a:schemeClr val="lt1"/>
          </a:fillRef>
          <a:effectRef idx="0">
            <a:schemeClr val="accent1"/>
          </a:effectRef>
          <a:fontRef idx="minor">
            <a:schemeClr val="dk1"/>
          </a:fontRef>
        </p:style>
        <p:txBody>
          <a:bodyPr>
            <a:normAutofit/>
          </a:bodyPr>
          <a:lstStyle/>
          <a:p>
            <a:r>
              <a:rPr lang="en-US" sz="2400" dirty="0">
                <a:latin typeface="Calibri" pitchFamily="34" charset="0"/>
              </a:rPr>
              <a:t>Redundant Array of Independent Disks</a:t>
            </a:r>
          </a:p>
          <a:p>
            <a:endParaRPr lang="en-US" sz="2400" dirty="0">
              <a:latin typeface="Calibri" pitchFamily="34" charset="0"/>
            </a:endParaRPr>
          </a:p>
          <a:p>
            <a:r>
              <a:rPr lang="en-NZ" sz="2400" dirty="0">
                <a:latin typeface="Calibri" pitchFamily="34" charset="0"/>
              </a:rPr>
              <a:t>The RAID scheme consists of seven levels, zero through six.</a:t>
            </a:r>
          </a:p>
          <a:p>
            <a:r>
              <a:rPr lang="en-NZ" sz="2400" dirty="0">
                <a:latin typeface="Calibri" pitchFamily="34" charset="0"/>
              </a:rPr>
              <a:t>These levels do not imply a hierarchical relationship but designate different design architectures that share three common characteristics:</a:t>
            </a:r>
          </a:p>
          <a:p>
            <a:pPr lvl="1">
              <a:buNone/>
            </a:pPr>
            <a:r>
              <a:rPr lang="en-NZ" sz="2400" dirty="0">
                <a:latin typeface="Calibri" pitchFamily="34" charset="0"/>
              </a:rPr>
              <a:t>1. RAID is a set of physical disk drives viewed by the operating system as a single logical drive.</a:t>
            </a:r>
          </a:p>
          <a:p>
            <a:pPr lvl="1">
              <a:buNone/>
            </a:pPr>
            <a:r>
              <a:rPr lang="en-NZ" sz="2400" dirty="0">
                <a:latin typeface="Calibri" pitchFamily="34" charset="0"/>
              </a:rPr>
              <a:t>2. Data are distributed across the physical drives of an array in a scheme known as striping, described subsequently.</a:t>
            </a:r>
          </a:p>
          <a:p>
            <a:pPr lvl="1">
              <a:buNone/>
            </a:pPr>
            <a:r>
              <a:rPr lang="en-NZ" sz="2400" dirty="0">
                <a:latin typeface="Calibri" pitchFamily="34" charset="0"/>
              </a:rPr>
              <a:t>3. Redundant disk capacity is used to store parity information, which guarantees data recoverability in case of a disk failure.</a:t>
            </a:r>
            <a:endParaRPr lang="en-US" sz="2400" dirty="0">
              <a:latin typeface="Calibri" pitchFamily="34" charset="0"/>
            </a:endParaRPr>
          </a:p>
          <a:p>
            <a:endParaRPr lang="en-US" sz="2400" dirty="0">
              <a:latin typeface="Calibri" pitchFamily="34" charset="0"/>
            </a:endParaRPr>
          </a:p>
        </p:txBody>
      </p:sp>
      <p:sp>
        <p:nvSpPr>
          <p:cNvPr id="4" name="Rectangle 3"/>
          <p:cNvSpPr/>
          <p:nvPr/>
        </p:nvSpPr>
        <p:spPr>
          <a:xfrm>
            <a:off x="76200" y="545068"/>
            <a:ext cx="9067800"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0"/>
              </a:spcBef>
              <a:spcAft>
                <a:spcPct val="0"/>
              </a:spcAft>
            </a:pPr>
            <a:r>
              <a:rPr lang="en-US" sz="2200" b="1" dirty="0">
                <a:solidFill>
                  <a:schemeClr val="tx1"/>
                </a:solidFill>
                <a:latin typeface="Calibri" pitchFamily="34" charset="0"/>
                <a:ea typeface="Times New Roman" pitchFamily="18" charset="0"/>
                <a:cs typeface="TimesTen-Bold"/>
              </a:rPr>
              <a:t>Q-3:  </a:t>
            </a:r>
            <a:r>
              <a:rPr lang="en-US" sz="2200" b="1" dirty="0">
                <a:solidFill>
                  <a:schemeClr val="tx1"/>
                </a:solidFill>
                <a:latin typeface="Calibri" pitchFamily="34" charset="0"/>
                <a:ea typeface="Times New Roman" pitchFamily="18" charset="0"/>
                <a:cs typeface="TimesTen-Roman"/>
              </a:rPr>
              <a:t>Briefly define the seven RAID levels.</a:t>
            </a:r>
            <a:r>
              <a:rPr lang="en-US" sz="2200" b="1" dirty="0">
                <a:solidFill>
                  <a:schemeClr val="tx1"/>
                </a:solidFill>
                <a:latin typeface="Arial" pitchFamily="34" charset="0"/>
                <a:cs typeface="Arial" pitchFamily="34" charset="0"/>
              </a:rPr>
              <a:t>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52400"/>
            <a:ext cx="9067800" cy="661570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RAID</a:t>
            </a:r>
          </a:p>
          <a:p>
            <a:r>
              <a:rPr lang="en-US" b="1" dirty="0"/>
              <a:t>Parity </a:t>
            </a:r>
            <a:r>
              <a:rPr lang="en-US" dirty="0"/>
              <a:t>data is used by some RAID levels to achieve redundancy. using XOR function to reconstruct the missing data.</a:t>
            </a:r>
          </a:p>
          <a:p>
            <a:r>
              <a:rPr lang="en-US" dirty="0"/>
              <a:t>For example, suppose two drives in a three-drive RAID 51 array contained the following data:</a:t>
            </a:r>
          </a:p>
          <a:p>
            <a:r>
              <a:rPr lang="en-US" dirty="0"/>
              <a:t>Drive 1: </a:t>
            </a:r>
            <a:r>
              <a:rPr lang="en-US" b="1" dirty="0"/>
              <a:t>01101101</a:t>
            </a:r>
            <a:br>
              <a:rPr lang="en-US" dirty="0"/>
            </a:br>
            <a:r>
              <a:rPr lang="en-US" dirty="0"/>
              <a:t>Drive 2: </a:t>
            </a:r>
            <a:r>
              <a:rPr lang="en-US" b="1" dirty="0"/>
              <a:t>11010100</a:t>
            </a:r>
            <a:endParaRPr lang="en-US" dirty="0"/>
          </a:p>
          <a:p>
            <a:r>
              <a:rPr lang="en-US" dirty="0"/>
              <a:t>To calculate parity data for the two drives, an XOR is performed on their data:</a:t>
            </a:r>
          </a:p>
          <a:p>
            <a:r>
              <a:rPr lang="en-US" dirty="0"/>
              <a:t>        </a:t>
            </a:r>
            <a:r>
              <a:rPr lang="en-US" b="1" dirty="0"/>
              <a:t>01101101</a:t>
            </a:r>
            <a:br>
              <a:rPr lang="en-US" dirty="0"/>
            </a:br>
            <a:r>
              <a:rPr lang="en-US" u="sng" dirty="0"/>
              <a:t>XOR </a:t>
            </a:r>
            <a:r>
              <a:rPr lang="en-US" b="1" u="sng" dirty="0"/>
              <a:t>11010100</a:t>
            </a:r>
          </a:p>
          <a:p>
            <a:r>
              <a:rPr lang="en-US" dirty="0"/>
              <a:t>        </a:t>
            </a:r>
            <a:r>
              <a:rPr lang="en-US" b="1" dirty="0"/>
              <a:t>10111001</a:t>
            </a:r>
            <a:endParaRPr lang="en-US" dirty="0"/>
          </a:p>
          <a:p>
            <a:r>
              <a:rPr lang="en-US" dirty="0"/>
              <a:t>The resulting parity data, </a:t>
            </a:r>
            <a:r>
              <a:rPr lang="en-US" b="1" dirty="0"/>
              <a:t>10111001</a:t>
            </a:r>
            <a:r>
              <a:rPr lang="en-US" dirty="0"/>
              <a:t>, is then stored on Drive 3.</a:t>
            </a:r>
          </a:p>
          <a:p>
            <a:endParaRPr lang="en-US" dirty="0"/>
          </a:p>
          <a:p>
            <a:r>
              <a:rPr lang="en-US" dirty="0"/>
              <a:t>If Drive 2 were to fail, its data could be rebuilt using the XOR results of the contents of the two remaining drives, Drive 1 and Drive 3:</a:t>
            </a:r>
          </a:p>
          <a:p>
            <a:r>
              <a:rPr lang="en-US" dirty="0"/>
              <a:t>Drive 1: </a:t>
            </a:r>
            <a:r>
              <a:rPr lang="en-US" b="1" dirty="0"/>
              <a:t>01101101</a:t>
            </a:r>
            <a:br>
              <a:rPr lang="en-US" dirty="0"/>
            </a:br>
            <a:r>
              <a:rPr lang="en-US" dirty="0"/>
              <a:t>Drive 3: </a:t>
            </a:r>
            <a:r>
              <a:rPr lang="en-US" b="1" dirty="0"/>
              <a:t>10111001 </a:t>
            </a:r>
            <a:r>
              <a:rPr lang="en-US" dirty="0"/>
              <a:t>as follows:</a:t>
            </a:r>
          </a:p>
          <a:p>
            <a:r>
              <a:rPr lang="en-US" dirty="0"/>
              <a:t>        </a:t>
            </a:r>
            <a:r>
              <a:rPr lang="en-US" b="1" dirty="0"/>
              <a:t>10111001</a:t>
            </a:r>
            <a:br>
              <a:rPr lang="en-US" dirty="0"/>
            </a:br>
            <a:r>
              <a:rPr lang="en-US" u="sng" dirty="0"/>
              <a:t>XOR </a:t>
            </a:r>
            <a:r>
              <a:rPr lang="en-US" b="1" u="sng" dirty="0"/>
              <a:t>01101101</a:t>
            </a:r>
            <a:br>
              <a:rPr lang="en-US" dirty="0"/>
            </a:br>
            <a:r>
              <a:rPr lang="en-US" dirty="0"/>
              <a:t>        </a:t>
            </a:r>
            <a:r>
              <a:rPr lang="en-US" b="1" dirty="0"/>
              <a:t>11010100</a:t>
            </a:r>
            <a:endParaRPr lang="en-US" dirty="0"/>
          </a:p>
          <a:p>
            <a:r>
              <a:rPr lang="en-US" dirty="0"/>
              <a:t>The result of that XOR calculation yields Drive 2's contents. </a:t>
            </a:r>
            <a:r>
              <a:rPr lang="en-US" b="1" dirty="0"/>
              <a:t>11010100</a:t>
            </a:r>
            <a:r>
              <a:rPr lang="en-US" dirty="0"/>
              <a:t> is then stored on Drive 2, fully repairing the array. </a:t>
            </a:r>
          </a:p>
          <a:p>
            <a:r>
              <a:rPr lang="en-US" dirty="0"/>
              <a:t>In the case of a RAID 3 array of 12 drives, 11 drives participate in the XOR calculation shown above and yield a value that is then stored on the dedicated parity drive.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76200"/>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RAID 0 - Stripped</a:t>
            </a:r>
          </a:p>
        </p:txBody>
      </p:sp>
      <p:sp>
        <p:nvSpPr>
          <p:cNvPr id="5" name="Content Placeholder 2"/>
          <p:cNvSpPr txBox="1">
            <a:spLocks/>
          </p:cNvSpPr>
          <p:nvPr/>
        </p:nvSpPr>
        <p:spPr bwMode="auto">
          <a:xfrm>
            <a:off x="152400" y="4038600"/>
            <a:ext cx="8763000" cy="2438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r>
              <a:rPr lang="en-NZ" sz="2000" dirty="0">
                <a:latin typeface="Calibri" pitchFamily="34" charset="0"/>
              </a:rPr>
              <a:t>RAID level 0 is not a true member of the RAID family, because it does not include redundancy.</a:t>
            </a:r>
          </a:p>
          <a:p>
            <a:endParaRPr lang="en-NZ" sz="2000" dirty="0">
              <a:latin typeface="Calibri" pitchFamily="34" charset="0"/>
            </a:endParaRPr>
          </a:p>
          <a:p>
            <a:r>
              <a:rPr lang="en-NZ" sz="2000" dirty="0">
                <a:latin typeface="Calibri" pitchFamily="34" charset="0"/>
              </a:rPr>
              <a:t>The advantage of this layout is that if a single I/O request consists of multiple logically contiguous strips, then up to n strips for that request can be handled in parallel, greatly reducing the I/O transfer time.</a:t>
            </a:r>
            <a:endParaRPr lang="en-US" sz="2000" dirty="0">
              <a:latin typeface="Calibri" pitchFamily="34" charset="0"/>
            </a:endParaRPr>
          </a:p>
        </p:txBody>
      </p:sp>
      <p:pic>
        <p:nvPicPr>
          <p:cNvPr id="24577" name="Picture 1"/>
          <p:cNvPicPr>
            <a:picLocks noChangeAspect="1" noChangeArrowheads="1"/>
          </p:cNvPicPr>
          <p:nvPr/>
        </p:nvPicPr>
        <p:blipFill>
          <a:blip r:embed="rId3"/>
          <a:srcRect/>
          <a:stretch>
            <a:fillRect/>
          </a:stretch>
        </p:blipFill>
        <p:spPr bwMode="auto">
          <a:xfrm>
            <a:off x="304800" y="838200"/>
            <a:ext cx="8839200"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578" name="Picture 2"/>
          <p:cNvPicPr>
            <a:picLocks noChangeAspect="1" noChangeArrowheads="1"/>
          </p:cNvPicPr>
          <p:nvPr/>
        </p:nvPicPr>
        <p:blipFill>
          <a:blip r:embed="rId4"/>
          <a:srcRect/>
          <a:stretch>
            <a:fillRect/>
          </a:stretch>
        </p:blipFill>
        <p:spPr bwMode="auto">
          <a:xfrm>
            <a:off x="2667000" y="3581400"/>
            <a:ext cx="2190750" cy="30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533400"/>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RAID 1 - Mirrored</a:t>
            </a:r>
          </a:p>
        </p:txBody>
      </p:sp>
      <p:sp>
        <p:nvSpPr>
          <p:cNvPr id="8" name="Rectangle 7"/>
          <p:cNvSpPr/>
          <p:nvPr/>
        </p:nvSpPr>
        <p:spPr>
          <a:xfrm>
            <a:off x="0" y="3642479"/>
            <a:ext cx="9144000"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dirty="0">
                <a:latin typeface="Calibri" pitchFamily="34" charset="0"/>
              </a:rPr>
              <a:t> Each logical strip is mapped to two separate physical disks so that every disk in the array has a </a:t>
            </a:r>
          </a:p>
          <a:p>
            <a:r>
              <a:rPr lang="en-NZ" dirty="0">
                <a:latin typeface="Calibri" pitchFamily="34" charset="0"/>
              </a:rPr>
              <a:t>  mirror disk that contains the same data.</a:t>
            </a:r>
          </a:p>
          <a:p>
            <a:pPr>
              <a:buFont typeface="Arial" pitchFamily="34" charset="0"/>
              <a:buChar char="•"/>
            </a:pPr>
            <a:r>
              <a:rPr lang="en-NZ" dirty="0">
                <a:latin typeface="Calibri" pitchFamily="34" charset="0"/>
              </a:rPr>
              <a:t> A read request can be serviced by either of the two disks that contains the requested data, </a:t>
            </a:r>
          </a:p>
          <a:p>
            <a:r>
              <a:rPr lang="en-NZ" dirty="0">
                <a:latin typeface="Calibri" pitchFamily="34" charset="0"/>
              </a:rPr>
              <a:t>  whichever one involves the minimum seek time plus rotational latency.</a:t>
            </a:r>
          </a:p>
          <a:p>
            <a:pPr>
              <a:buFont typeface="Arial" pitchFamily="34" charset="0"/>
              <a:buChar char="•"/>
            </a:pPr>
            <a:endParaRPr lang="en-NZ" dirty="0">
              <a:latin typeface="Calibri" pitchFamily="34" charset="0"/>
            </a:endParaRPr>
          </a:p>
          <a:p>
            <a:pPr>
              <a:buFont typeface="Arial" pitchFamily="34" charset="0"/>
              <a:buChar char="•"/>
            </a:pPr>
            <a:r>
              <a:rPr lang="en-NZ" dirty="0">
                <a:latin typeface="Calibri" pitchFamily="34" charset="0"/>
              </a:rPr>
              <a:t>A write request requires that both corresponding strips be updated, but this can be done in </a:t>
            </a:r>
          </a:p>
          <a:p>
            <a:r>
              <a:rPr lang="en-NZ" dirty="0">
                <a:latin typeface="Calibri" pitchFamily="34" charset="0"/>
              </a:rPr>
              <a:t>  parallel.</a:t>
            </a:r>
          </a:p>
          <a:p>
            <a:pPr lvl="1">
              <a:buFontTx/>
              <a:buChar char="•"/>
            </a:pPr>
            <a:r>
              <a:rPr lang="en-NZ" dirty="0">
                <a:latin typeface="Calibri" pitchFamily="34" charset="0"/>
              </a:rPr>
              <a:t> Thus, the write performance is dictated by the slower of the two writes </a:t>
            </a:r>
          </a:p>
          <a:p>
            <a:pPr>
              <a:buFont typeface="Arial" pitchFamily="34" charset="0"/>
              <a:buChar char="•"/>
            </a:pPr>
            <a:endParaRPr lang="en-NZ" dirty="0">
              <a:latin typeface="Calibri" pitchFamily="34" charset="0"/>
            </a:endParaRPr>
          </a:p>
          <a:p>
            <a:pPr>
              <a:buFont typeface="Arial" pitchFamily="34" charset="0"/>
              <a:buChar char="•"/>
            </a:pPr>
            <a:r>
              <a:rPr lang="en-NZ" dirty="0">
                <a:latin typeface="Calibri" pitchFamily="34" charset="0"/>
              </a:rPr>
              <a:t>Recovery from a failure is simple. </a:t>
            </a:r>
          </a:p>
          <a:p>
            <a:pPr lvl="1">
              <a:buFontTx/>
              <a:buChar char="•"/>
            </a:pPr>
            <a:r>
              <a:rPr lang="en-NZ" dirty="0">
                <a:latin typeface="Calibri" pitchFamily="34" charset="0"/>
              </a:rPr>
              <a:t> When a drive fails, the data may still be accessed from the second drive.</a:t>
            </a:r>
            <a:endParaRPr lang="en-US" dirty="0">
              <a:latin typeface="Calibri" pitchFamily="34" charset="0"/>
            </a:endParaRPr>
          </a:p>
        </p:txBody>
      </p:sp>
      <p:pic>
        <p:nvPicPr>
          <p:cNvPr id="22529" name="Picture 1"/>
          <p:cNvPicPr>
            <a:picLocks noChangeAspect="1" noChangeArrowheads="1"/>
          </p:cNvPicPr>
          <p:nvPr/>
        </p:nvPicPr>
        <p:blipFill>
          <a:blip r:embed="rId2"/>
          <a:srcRect/>
          <a:stretch>
            <a:fillRect/>
          </a:stretch>
        </p:blipFill>
        <p:spPr bwMode="auto">
          <a:xfrm>
            <a:off x="66675" y="685800"/>
            <a:ext cx="8848725"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2"/>
          <p:cNvPicPr>
            <a:picLocks noChangeAspect="1" noChangeArrowheads="1"/>
          </p:cNvPicPr>
          <p:nvPr/>
        </p:nvPicPr>
        <p:blipFill>
          <a:blip r:embed="rId3"/>
          <a:srcRect/>
          <a:stretch>
            <a:fillRect/>
          </a:stretch>
        </p:blipFill>
        <p:spPr bwMode="auto">
          <a:xfrm>
            <a:off x="2667000" y="3124200"/>
            <a:ext cx="2190750" cy="30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400" b="1" dirty="0">
                <a:latin typeface="Calibri" pitchFamily="34" charset="0"/>
              </a:rPr>
              <a:t>RAID 2 (Using Hamming code)</a:t>
            </a:r>
          </a:p>
        </p:txBody>
      </p:sp>
      <p:sp>
        <p:nvSpPr>
          <p:cNvPr id="7" name="Rectangle 6"/>
          <p:cNvSpPr/>
          <p:nvPr/>
        </p:nvSpPr>
        <p:spPr>
          <a:xfrm>
            <a:off x="0" y="3072348"/>
            <a:ext cx="914400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latin typeface="Calibri" pitchFamily="34" charset="0"/>
              </a:rPr>
              <a:t> In a parallel access array, all member disks participate in the execution of every I/O </a:t>
            </a:r>
          </a:p>
          <a:p>
            <a:r>
              <a:rPr lang="en-NZ" sz="2000" dirty="0">
                <a:latin typeface="Calibri" pitchFamily="34" charset="0"/>
              </a:rPr>
              <a:t>  request. </a:t>
            </a:r>
          </a:p>
          <a:p>
            <a:pPr>
              <a:buFontTx/>
              <a:buChar char="•"/>
            </a:pPr>
            <a:r>
              <a:rPr lang="en-NZ" sz="2000" dirty="0">
                <a:latin typeface="Calibri" pitchFamily="34" charset="0"/>
              </a:rPr>
              <a:t> Typically, the spindles of the individual drives are synchronized so that each disk </a:t>
            </a:r>
          </a:p>
          <a:p>
            <a:r>
              <a:rPr lang="en-NZ" sz="2000" dirty="0">
                <a:latin typeface="Calibri" pitchFamily="34" charset="0"/>
              </a:rPr>
              <a:t>   head is in the same position on each disk at any given time.</a:t>
            </a:r>
          </a:p>
          <a:p>
            <a:pPr>
              <a:buFont typeface="Arial" pitchFamily="34" charset="0"/>
              <a:buChar char="•"/>
            </a:pPr>
            <a:r>
              <a:rPr lang="en-NZ" sz="2000" dirty="0">
                <a:latin typeface="Calibri" pitchFamily="34" charset="0"/>
              </a:rPr>
              <a:t>As in the other RAID schemes, data striping is used.</a:t>
            </a:r>
          </a:p>
          <a:p>
            <a:pPr>
              <a:buFontTx/>
              <a:buChar char="•"/>
            </a:pPr>
            <a:r>
              <a:rPr lang="en-NZ" sz="2000" dirty="0">
                <a:latin typeface="Calibri" pitchFamily="34" charset="0"/>
              </a:rPr>
              <a:t>In the case of RAID 2 and 3, the strips are very small, often as small as a single byte or </a:t>
            </a:r>
          </a:p>
          <a:p>
            <a:r>
              <a:rPr lang="en-NZ" sz="2000" dirty="0">
                <a:latin typeface="Calibri" pitchFamily="34" charset="0"/>
              </a:rPr>
              <a:t>   word.</a:t>
            </a:r>
          </a:p>
          <a:p>
            <a:pPr>
              <a:buFont typeface="Arial" pitchFamily="34" charset="0"/>
              <a:buChar char="•"/>
            </a:pPr>
            <a:r>
              <a:rPr lang="en-NZ" sz="2000" dirty="0">
                <a:latin typeface="Calibri" pitchFamily="34" charset="0"/>
              </a:rPr>
              <a:t>With RAID 2, an error-correcting code is calculated across corresponding bits on each </a:t>
            </a:r>
          </a:p>
          <a:p>
            <a:r>
              <a:rPr lang="en-NZ" sz="2000" dirty="0">
                <a:latin typeface="Calibri" pitchFamily="34" charset="0"/>
              </a:rPr>
              <a:t>  data disk, and the bits of the code are stored in the corresponding bit positions on </a:t>
            </a:r>
          </a:p>
          <a:p>
            <a:r>
              <a:rPr lang="en-NZ" sz="2000" dirty="0">
                <a:latin typeface="Calibri" pitchFamily="34" charset="0"/>
              </a:rPr>
              <a:t>  multiple parity disks. </a:t>
            </a:r>
          </a:p>
          <a:p>
            <a:pPr>
              <a:buFont typeface="Arial" pitchFamily="34" charset="0"/>
              <a:buChar char="•"/>
            </a:pPr>
            <a:r>
              <a:rPr lang="en-NZ" sz="2000" dirty="0">
                <a:latin typeface="Calibri" pitchFamily="34" charset="0"/>
              </a:rPr>
              <a:t>Typically, a Hamming code is used, which is able to correct single-bit errors and detect </a:t>
            </a:r>
          </a:p>
          <a:p>
            <a:r>
              <a:rPr lang="en-NZ" sz="2000" dirty="0">
                <a:latin typeface="Calibri" pitchFamily="34" charset="0"/>
              </a:rPr>
              <a:t>  double-bit errors.</a:t>
            </a:r>
            <a:endParaRPr lang="en-US" sz="2000" dirty="0">
              <a:latin typeface="Calibri" pitchFamily="34" charset="0"/>
            </a:endParaRPr>
          </a:p>
        </p:txBody>
      </p:sp>
      <p:pic>
        <p:nvPicPr>
          <p:cNvPr id="21505" name="Picture 1"/>
          <p:cNvPicPr>
            <a:picLocks noChangeAspect="1" noChangeArrowheads="1"/>
          </p:cNvPicPr>
          <p:nvPr/>
        </p:nvPicPr>
        <p:blipFill>
          <a:blip r:embed="rId2"/>
          <a:srcRect/>
          <a:stretch>
            <a:fillRect/>
          </a:stretch>
        </p:blipFill>
        <p:spPr bwMode="auto">
          <a:xfrm>
            <a:off x="85725" y="457200"/>
            <a:ext cx="9058275"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066800"/>
            <a:ext cx="8915400" cy="2819400"/>
          </a:xfrm>
        </p:spPr>
        <p:style>
          <a:lnRef idx="2">
            <a:schemeClr val="accent1"/>
          </a:lnRef>
          <a:fillRef idx="1">
            <a:schemeClr val="lt1"/>
          </a:fillRef>
          <a:effectRef idx="0">
            <a:schemeClr val="accent1"/>
          </a:effectRef>
          <a:fontRef idx="minor">
            <a:schemeClr val="dk1"/>
          </a:fontRef>
        </p:style>
        <p:txBody>
          <a:bodyPr>
            <a:normAutofit/>
          </a:bodyPr>
          <a:lstStyle/>
          <a:p>
            <a:r>
              <a:rPr lang="en-US" sz="2400" dirty="0"/>
              <a:t>More error-correcting bits are included with a message, and if those bits can be arranged such that different incorrect bits produce different error results, then bad bits could be identified.</a:t>
            </a:r>
          </a:p>
          <a:p>
            <a:pPr>
              <a:buNone/>
            </a:pPr>
            <a:r>
              <a:rPr lang="en-US" sz="2400" dirty="0"/>
              <a:t> </a:t>
            </a:r>
          </a:p>
          <a:p>
            <a:r>
              <a:rPr lang="en-US" sz="2400" dirty="0"/>
              <a:t>In a 7-bit message, there are seven possible single bit errors, so three error control bits could potentially specify not only that an error occurred but also which bit caused the error.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dirty="0"/>
          </a:p>
        </p:txBody>
      </p:sp>
      <p:sp>
        <p:nvSpPr>
          <p:cNvPr id="6" name="Title 1"/>
          <p:cNvSpPr>
            <a:spLocks noGrp="1"/>
          </p:cNvSpPr>
          <p:nvPr>
            <p:ph type="title"/>
          </p:nvPr>
        </p:nvSpPr>
        <p:spPr>
          <a:xfrm>
            <a:off x="457200" y="228600"/>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Hamming Code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85" y="216269"/>
            <a:ext cx="9144000" cy="707886"/>
          </a:xfrm>
          <a:prstGeom prst="rect">
            <a:avLst/>
          </a:prstGeom>
        </p:spPr>
        <p:txBody>
          <a:bodyPr wrap="square">
            <a:spAutoFit/>
          </a:bodyPr>
          <a:lstStyle/>
          <a:p>
            <a:pPr algn="ctr"/>
            <a:r>
              <a:rPr lang="en-US" altLang="zh-HK" sz="4000" b="1" dirty="0"/>
              <a:t>RAID2: Hamming Codes</a:t>
            </a:r>
            <a:endParaRPr lang="zh-HK" altLang="en-US" sz="4000" b="1" dirty="0"/>
          </a:p>
        </p:txBody>
      </p:sp>
      <p:sp>
        <p:nvSpPr>
          <p:cNvPr id="5" name="矩形 4"/>
          <p:cNvSpPr/>
          <p:nvPr/>
        </p:nvSpPr>
        <p:spPr>
          <a:xfrm>
            <a:off x="854599" y="1239142"/>
            <a:ext cx="2682273" cy="461665"/>
          </a:xfrm>
          <a:prstGeom prst="rect">
            <a:avLst/>
          </a:prstGeom>
        </p:spPr>
        <p:txBody>
          <a:bodyPr wrap="none">
            <a:spAutoFit/>
          </a:bodyPr>
          <a:lstStyle/>
          <a:p>
            <a:r>
              <a:rPr lang="en-US" altLang="zh-HK" sz="2400" b="1" dirty="0"/>
              <a:t>Hamming(7,4) code</a:t>
            </a:r>
            <a:endParaRPr lang="zh-HK" altLang="en-US" sz="2400" b="1" dirty="0"/>
          </a:p>
        </p:txBody>
      </p:sp>
      <p:pic>
        <p:nvPicPr>
          <p:cNvPr id="4098" name="Picture 2" descr="http://upload.wikimedia.org/wikipedia/commons/thumb/b/b0/Hamming%287%2C4%29.svg/300px-Hamming%287%2C4%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31" y="1947518"/>
            <a:ext cx="3672408" cy="34153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427984" y="1239142"/>
            <a:ext cx="4572000" cy="4832092"/>
          </a:xfrm>
          <a:prstGeom prst="rect">
            <a:avLst/>
          </a:prstGeom>
        </p:spPr>
        <p:txBody>
          <a:bodyPr>
            <a:spAutoFit/>
          </a:bodyPr>
          <a:lstStyle/>
          <a:p>
            <a:r>
              <a:rPr lang="en-US" altLang="zh-HK" sz="2800" dirty="0"/>
              <a:t>It encodes 4 data bits into 7 bits by adding three parity bits. </a:t>
            </a:r>
          </a:p>
          <a:p>
            <a:endParaRPr lang="en-US" altLang="zh-HK" sz="2800" dirty="0"/>
          </a:p>
          <a:p>
            <a:r>
              <a:rPr lang="en-US" altLang="zh-HK" sz="2800" dirty="0"/>
              <a:t>Hamming(7,4) can detect and correct single-bit errors. </a:t>
            </a:r>
          </a:p>
          <a:p>
            <a:endParaRPr lang="en-US" altLang="zh-HK" sz="2800" dirty="0"/>
          </a:p>
          <a:p>
            <a:r>
              <a:rPr lang="en-US" altLang="zh-HK" sz="2800" dirty="0"/>
              <a:t>With the addition of an overall parity bit, it can also detect (</a:t>
            </a:r>
            <a:r>
              <a:rPr lang="en-US" altLang="zh-HK" sz="2800" dirty="0">
                <a:solidFill>
                  <a:srgbClr val="FF0000"/>
                </a:solidFill>
              </a:rPr>
              <a:t>but not correct</a:t>
            </a:r>
            <a:r>
              <a:rPr lang="en-US" altLang="zh-HK" sz="2800" dirty="0"/>
              <a:t>) double-bit errors.</a:t>
            </a:r>
            <a:endParaRPr lang="zh-HK" altLang="en-US" sz="2800" dirty="0"/>
          </a:p>
        </p:txBody>
      </p:sp>
    </p:spTree>
    <p:extLst>
      <p:ext uri="{BB962C8B-B14F-4D97-AF65-F5344CB8AC3E}">
        <p14:creationId xmlns:p14="http://schemas.microsoft.com/office/powerpoint/2010/main" val="16006702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85" y="216269"/>
            <a:ext cx="9144000" cy="707886"/>
          </a:xfrm>
          <a:prstGeom prst="rect">
            <a:avLst/>
          </a:prstGeom>
        </p:spPr>
        <p:txBody>
          <a:bodyPr wrap="square">
            <a:spAutoFit/>
          </a:bodyPr>
          <a:lstStyle/>
          <a:p>
            <a:pPr algn="ctr"/>
            <a:r>
              <a:rPr lang="en-US" altLang="zh-HK" sz="4000" b="1" dirty="0"/>
              <a:t>RAID2: Hamming Codes</a:t>
            </a:r>
            <a:endParaRPr lang="zh-HK" altLang="en-US" sz="4000" b="1" dirty="0"/>
          </a:p>
        </p:txBody>
      </p:sp>
      <p:sp>
        <p:nvSpPr>
          <p:cNvPr id="5" name="矩形 4"/>
          <p:cNvSpPr/>
          <p:nvPr/>
        </p:nvSpPr>
        <p:spPr>
          <a:xfrm>
            <a:off x="854599" y="1239142"/>
            <a:ext cx="2682273" cy="461665"/>
          </a:xfrm>
          <a:prstGeom prst="rect">
            <a:avLst/>
          </a:prstGeom>
        </p:spPr>
        <p:txBody>
          <a:bodyPr wrap="none">
            <a:spAutoFit/>
          </a:bodyPr>
          <a:lstStyle/>
          <a:p>
            <a:r>
              <a:rPr lang="en-US" altLang="zh-HK" sz="2400" b="1" dirty="0"/>
              <a:t>Hamming(</a:t>
            </a:r>
            <a:r>
              <a:rPr lang="en-US" altLang="zh-TW" sz="2400" b="1" dirty="0"/>
              <a:t>8</a:t>
            </a:r>
            <a:r>
              <a:rPr lang="en-US" altLang="zh-HK" sz="2400" b="1" dirty="0"/>
              <a:t>,4) code</a:t>
            </a:r>
            <a:endParaRPr lang="zh-HK" altLang="en-US" sz="2400" b="1" dirty="0"/>
          </a:p>
        </p:txBody>
      </p:sp>
      <p:sp>
        <p:nvSpPr>
          <p:cNvPr id="6" name="矩形 5"/>
          <p:cNvSpPr/>
          <p:nvPr/>
        </p:nvSpPr>
        <p:spPr>
          <a:xfrm>
            <a:off x="4283968" y="1164134"/>
            <a:ext cx="4849447" cy="5693866"/>
          </a:xfrm>
          <a:prstGeom prst="rect">
            <a:avLst/>
          </a:prstGeom>
        </p:spPr>
        <p:txBody>
          <a:bodyPr wrap="square">
            <a:spAutoFit/>
          </a:bodyPr>
          <a:lstStyle/>
          <a:p>
            <a:r>
              <a:rPr lang="en-US" altLang="zh-HK" sz="2800" dirty="0"/>
              <a:t>The same (7,4) example before but with an extra parity bit</a:t>
            </a:r>
          </a:p>
          <a:p>
            <a:endParaRPr lang="en-US" altLang="zh-HK" sz="2800" dirty="0"/>
          </a:p>
          <a:p>
            <a:r>
              <a:rPr lang="en-US" altLang="zh-HK" sz="2800" dirty="0"/>
              <a:t>Example, </a:t>
            </a:r>
          </a:p>
          <a:p>
            <a:r>
              <a:rPr lang="en-US" altLang="zh-HK" sz="2800" dirty="0">
                <a:solidFill>
                  <a:schemeClr val="tx2"/>
                </a:solidFill>
              </a:rPr>
              <a:t>1011</a:t>
            </a:r>
            <a:r>
              <a:rPr lang="en-US" altLang="zh-HK" sz="2800" dirty="0"/>
              <a:t> is encoded into </a:t>
            </a:r>
            <a:r>
              <a:rPr lang="en-US" altLang="zh-HK" sz="2800" dirty="0">
                <a:solidFill>
                  <a:srgbClr val="FF0000"/>
                </a:solidFill>
              </a:rPr>
              <a:t>01</a:t>
            </a:r>
            <a:r>
              <a:rPr lang="en-US" altLang="zh-HK" sz="2800" dirty="0">
                <a:solidFill>
                  <a:schemeClr val="tx2"/>
                </a:solidFill>
              </a:rPr>
              <a:t>1</a:t>
            </a:r>
            <a:r>
              <a:rPr lang="en-US" altLang="zh-HK" sz="2800" dirty="0">
                <a:solidFill>
                  <a:srgbClr val="FF0000"/>
                </a:solidFill>
              </a:rPr>
              <a:t>0</a:t>
            </a:r>
            <a:r>
              <a:rPr lang="en-US" altLang="zh-HK" sz="2800" dirty="0">
                <a:solidFill>
                  <a:schemeClr val="tx2"/>
                </a:solidFill>
              </a:rPr>
              <a:t>011</a:t>
            </a:r>
            <a:r>
              <a:rPr lang="en-US" altLang="zh-HK" sz="2800" dirty="0">
                <a:solidFill>
                  <a:srgbClr val="00B050"/>
                </a:solidFill>
              </a:rPr>
              <a:t>0</a:t>
            </a:r>
          </a:p>
          <a:p>
            <a:r>
              <a:rPr lang="en-US" altLang="zh-HK" sz="2800" dirty="0"/>
              <a:t> </a:t>
            </a:r>
          </a:p>
          <a:p>
            <a:r>
              <a:rPr lang="en-US" altLang="zh-HK" sz="2800" dirty="0">
                <a:solidFill>
                  <a:schemeClr val="tx2"/>
                </a:solidFill>
              </a:rPr>
              <a:t>blue digits are data </a:t>
            </a:r>
          </a:p>
          <a:p>
            <a:r>
              <a:rPr lang="en-US" altLang="zh-HK" sz="2800" dirty="0">
                <a:solidFill>
                  <a:srgbClr val="FF0000"/>
                </a:solidFill>
              </a:rPr>
              <a:t>red digits are parity from the Hamming(7,4) code</a:t>
            </a:r>
          </a:p>
          <a:p>
            <a:r>
              <a:rPr lang="en-US" altLang="zh-HK" sz="2800" dirty="0">
                <a:solidFill>
                  <a:srgbClr val="00B050"/>
                </a:solidFill>
              </a:rPr>
              <a:t>green digit is the parity added by Hamming(8,4). The green digit makes the parity of the (7,4) code even.</a:t>
            </a:r>
          </a:p>
        </p:txBody>
      </p:sp>
      <p:pic>
        <p:nvPicPr>
          <p:cNvPr id="5122" name="Picture 2" descr="The same (7,4) example from above with an extra parity b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16831"/>
            <a:ext cx="3888432"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226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0"/>
            <a:ext cx="8229600" cy="4111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400" b="1" dirty="0">
                <a:latin typeface="Calibri" pitchFamily="34" charset="0"/>
              </a:rPr>
              <a:t>RAID 3 bit-interleaved parity</a:t>
            </a:r>
          </a:p>
        </p:txBody>
      </p:sp>
      <p:sp>
        <p:nvSpPr>
          <p:cNvPr id="5" name="Rectangle 4"/>
          <p:cNvSpPr/>
          <p:nvPr/>
        </p:nvSpPr>
        <p:spPr>
          <a:xfrm>
            <a:off x="152400" y="3657600"/>
            <a:ext cx="8610600"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000" dirty="0">
                <a:latin typeface="Calibri" pitchFamily="34" charset="0"/>
              </a:rPr>
              <a:t>RAID 3 is organized in a similar fashion to RAID 2.</a:t>
            </a:r>
          </a:p>
          <a:p>
            <a:endParaRPr lang="en-NZ" sz="2000" dirty="0">
              <a:latin typeface="Calibri" pitchFamily="34" charset="0"/>
            </a:endParaRPr>
          </a:p>
          <a:p>
            <a:r>
              <a:rPr lang="en-NZ" sz="2000" dirty="0">
                <a:latin typeface="Calibri" pitchFamily="34" charset="0"/>
              </a:rPr>
              <a:t>The difference is that RAID 3 requires only a single redundant disk, no matter how large the disk array. </a:t>
            </a:r>
          </a:p>
          <a:p>
            <a:endParaRPr lang="en-NZ" sz="2000" dirty="0">
              <a:latin typeface="Calibri" pitchFamily="34" charset="0"/>
            </a:endParaRPr>
          </a:p>
          <a:p>
            <a:r>
              <a:rPr lang="en-NZ" sz="2000" dirty="0">
                <a:latin typeface="Calibri" pitchFamily="34" charset="0"/>
              </a:rPr>
              <a:t>RAID 3 employs parallel access, with data distributed in small strips. </a:t>
            </a:r>
          </a:p>
          <a:p>
            <a:pPr lvl="1"/>
            <a:r>
              <a:rPr lang="en-NZ" sz="2000" dirty="0">
                <a:latin typeface="Calibri" pitchFamily="34" charset="0"/>
              </a:rPr>
              <a:t>Instead of an error-correcting code, a simple parity bit is computed for the set of individual bits in the same position on all of the data disks.</a:t>
            </a:r>
            <a:endParaRPr lang="en-US" sz="2000" dirty="0">
              <a:latin typeface="Calibri" pitchFamily="34" charset="0"/>
            </a:endParaRPr>
          </a:p>
        </p:txBody>
      </p:sp>
      <p:pic>
        <p:nvPicPr>
          <p:cNvPr id="19457" name="Picture 1"/>
          <p:cNvPicPr>
            <a:picLocks noChangeAspect="1" noChangeArrowheads="1"/>
          </p:cNvPicPr>
          <p:nvPr/>
        </p:nvPicPr>
        <p:blipFill>
          <a:blip r:embed="rId3"/>
          <a:srcRect/>
          <a:stretch>
            <a:fillRect/>
          </a:stretch>
        </p:blipFill>
        <p:spPr bwMode="auto">
          <a:xfrm>
            <a:off x="38100" y="533400"/>
            <a:ext cx="8953500"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2"/>
          <p:cNvPicPr>
            <a:picLocks noChangeAspect="1" noChangeArrowheads="1"/>
          </p:cNvPicPr>
          <p:nvPr/>
        </p:nvPicPr>
        <p:blipFill>
          <a:blip r:embed="rId4"/>
          <a:srcRect/>
          <a:stretch>
            <a:fillRect/>
          </a:stretch>
        </p:blipFill>
        <p:spPr bwMode="auto">
          <a:xfrm>
            <a:off x="2667000" y="3124200"/>
            <a:ext cx="2190750" cy="30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t>RAID 4 Block-level parity</a:t>
            </a:r>
          </a:p>
        </p:txBody>
      </p:sp>
      <p:sp>
        <p:nvSpPr>
          <p:cNvPr id="66563" name="Content Placeholder 4"/>
          <p:cNvSpPr>
            <a:spLocks noGrp="1"/>
          </p:cNvSpPr>
          <p:nvPr>
            <p:ph idx="1"/>
          </p:nvPr>
        </p:nvSpPr>
        <p:spPr>
          <a:xfrm>
            <a:off x="381000" y="685800"/>
            <a:ext cx="8382000" cy="2057400"/>
          </a:xfrm>
        </p:spPr>
        <p:style>
          <a:lnRef idx="2">
            <a:schemeClr val="accent1"/>
          </a:lnRef>
          <a:fillRef idx="1">
            <a:schemeClr val="lt1"/>
          </a:fillRef>
          <a:effectRef idx="0">
            <a:schemeClr val="accent1"/>
          </a:effectRef>
          <a:fontRef idx="minor">
            <a:schemeClr val="dk1"/>
          </a:fontRef>
        </p:style>
        <p:txBody>
          <a:bodyPr>
            <a:normAutofit/>
          </a:bodyPr>
          <a:lstStyle/>
          <a:p>
            <a:r>
              <a:rPr lang="en-NZ" sz="2400" dirty="0"/>
              <a:t>A bit-by-bit parity strip is calculated across corresponding strips on each data disk</a:t>
            </a:r>
          </a:p>
          <a:p>
            <a:r>
              <a:rPr lang="en-NZ" sz="2400" dirty="0"/>
              <a:t>The parity bits are stored in the corresponding strip on the parity disk.</a:t>
            </a:r>
          </a:p>
        </p:txBody>
      </p:sp>
      <p:pic>
        <p:nvPicPr>
          <p:cNvPr id="17409" name="Picture 1"/>
          <p:cNvPicPr>
            <a:picLocks noChangeAspect="1" noChangeArrowheads="1"/>
          </p:cNvPicPr>
          <p:nvPr/>
        </p:nvPicPr>
        <p:blipFill>
          <a:blip r:embed="rId3"/>
          <a:srcRect/>
          <a:stretch>
            <a:fillRect/>
          </a:stretch>
        </p:blipFill>
        <p:spPr bwMode="auto">
          <a:xfrm>
            <a:off x="152400" y="2895600"/>
            <a:ext cx="8839200"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2"/>
          <p:cNvPicPr>
            <a:picLocks noChangeAspect="1" noChangeArrowheads="1"/>
          </p:cNvPicPr>
          <p:nvPr/>
        </p:nvPicPr>
        <p:blipFill>
          <a:blip r:embed="rId4"/>
          <a:srcRect/>
          <a:stretch>
            <a:fillRect/>
          </a:stretch>
        </p:blipFill>
        <p:spPr bwMode="auto">
          <a:xfrm>
            <a:off x="3276600" y="5943600"/>
            <a:ext cx="2190750" cy="30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76200"/>
            <a:ext cx="8229600" cy="533400"/>
          </a:xfrm>
        </p:spPr>
        <p:style>
          <a:lnRef idx="2">
            <a:schemeClr val="accent1"/>
          </a:lnRef>
          <a:fillRef idx="1">
            <a:schemeClr val="lt1"/>
          </a:fillRef>
          <a:effectRef idx="0">
            <a:schemeClr val="accent1"/>
          </a:effectRef>
          <a:fontRef idx="minor">
            <a:schemeClr val="dk1"/>
          </a:fontRef>
        </p:style>
        <p:txBody>
          <a:bodyPr>
            <a:normAutofit/>
          </a:bodyPr>
          <a:lstStyle/>
          <a:p>
            <a:r>
              <a:rPr lang="en-US" sz="2800" b="1" dirty="0">
                <a:latin typeface="Calibri" pitchFamily="34" charset="0"/>
              </a:rPr>
              <a:t>(1) Data Rate</a:t>
            </a:r>
          </a:p>
        </p:txBody>
      </p:sp>
      <p:sp>
        <p:nvSpPr>
          <p:cNvPr id="11267" name="Content Placeholder 2"/>
          <p:cNvSpPr>
            <a:spLocks noGrp="1"/>
          </p:cNvSpPr>
          <p:nvPr>
            <p:ph idx="1"/>
          </p:nvPr>
        </p:nvSpPr>
        <p:spPr>
          <a:xfrm>
            <a:off x="76200" y="1066800"/>
            <a:ext cx="3124200" cy="44958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May be massive difference between the data transfer rates of devices</a:t>
            </a:r>
          </a:p>
        </p:txBody>
      </p:sp>
      <p:pic>
        <p:nvPicPr>
          <p:cNvPr id="11268" name="Content Placeholder 3" descr="Fig11_01.gif"/>
          <p:cNvPicPr>
            <a:picLocks noChangeAspect="1"/>
          </p:cNvPicPr>
          <p:nvPr/>
        </p:nvPicPr>
        <p:blipFill>
          <a:blip r:embed="rId3" cstate="print"/>
          <a:srcRect/>
          <a:stretch>
            <a:fillRect/>
          </a:stretch>
        </p:blipFill>
        <p:spPr bwMode="auto">
          <a:xfrm>
            <a:off x="3276600" y="838200"/>
            <a:ext cx="5654675" cy="57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4111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400" b="1" dirty="0">
                <a:latin typeface="Calibri" pitchFamily="34" charset="0"/>
              </a:rPr>
              <a:t>RAID 5 Block-level Distributed parity</a:t>
            </a:r>
          </a:p>
        </p:txBody>
      </p:sp>
      <p:sp>
        <p:nvSpPr>
          <p:cNvPr id="8" name="Rectangle 7"/>
          <p:cNvSpPr/>
          <p:nvPr/>
        </p:nvSpPr>
        <p:spPr>
          <a:xfrm>
            <a:off x="228600" y="3962400"/>
            <a:ext cx="85344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t>RAID 5 is organized in a similar fashion to RAID 4.</a:t>
            </a:r>
          </a:p>
          <a:p>
            <a:endParaRPr lang="en-NZ" dirty="0"/>
          </a:p>
          <a:p>
            <a:r>
              <a:rPr lang="en-NZ" dirty="0"/>
              <a:t>RAID 5 distributes the parity strips across all disks. </a:t>
            </a:r>
          </a:p>
          <a:p>
            <a:pPr lvl="1">
              <a:buFontTx/>
              <a:buChar char="•"/>
            </a:pPr>
            <a:r>
              <a:rPr lang="en-NZ" dirty="0"/>
              <a:t> A typical allocation is a round-robin scheme</a:t>
            </a:r>
          </a:p>
          <a:p>
            <a:pPr lvl="1">
              <a:buFontTx/>
              <a:buChar char="•"/>
            </a:pPr>
            <a:r>
              <a:rPr lang="en-NZ" dirty="0"/>
              <a:t> For an n-disk array, the parity strip is on a different disk for the first n stripes, and the pattern then repeats.</a:t>
            </a:r>
          </a:p>
          <a:p>
            <a:endParaRPr lang="en-NZ" dirty="0"/>
          </a:p>
          <a:p>
            <a:r>
              <a:rPr lang="en-NZ" dirty="0"/>
              <a:t>The distribution of parity strips across all drives avoids the potential I/O bottleneck of the single parity disk found in RAID 4.</a:t>
            </a:r>
            <a:endParaRPr lang="en-US" dirty="0"/>
          </a:p>
        </p:txBody>
      </p:sp>
      <p:pic>
        <p:nvPicPr>
          <p:cNvPr id="15361" name="Picture 1"/>
          <p:cNvPicPr>
            <a:picLocks noChangeAspect="1" noChangeArrowheads="1"/>
          </p:cNvPicPr>
          <p:nvPr/>
        </p:nvPicPr>
        <p:blipFill>
          <a:blip r:embed="rId2"/>
          <a:srcRect/>
          <a:stretch>
            <a:fillRect/>
          </a:stretch>
        </p:blipFill>
        <p:spPr bwMode="auto">
          <a:xfrm>
            <a:off x="38100" y="533400"/>
            <a:ext cx="88773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2"/>
          <p:cNvPicPr>
            <a:picLocks noChangeAspect="1" noChangeArrowheads="1"/>
          </p:cNvPicPr>
          <p:nvPr/>
        </p:nvPicPr>
        <p:blipFill>
          <a:blip r:embed="rId3"/>
          <a:srcRect/>
          <a:stretch>
            <a:fillRect/>
          </a:stretch>
        </p:blipFill>
        <p:spPr bwMode="auto">
          <a:xfrm>
            <a:off x="3352800" y="3276600"/>
            <a:ext cx="2190750" cy="30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400" b="1" dirty="0">
                <a:latin typeface="Calibri" pitchFamily="34" charset="0"/>
              </a:rPr>
              <a:t>RAID 6 Dual Redundancy</a:t>
            </a:r>
          </a:p>
        </p:txBody>
      </p:sp>
      <p:sp>
        <p:nvSpPr>
          <p:cNvPr id="8" name="Rectangle 7"/>
          <p:cNvSpPr/>
          <p:nvPr/>
        </p:nvSpPr>
        <p:spPr>
          <a:xfrm>
            <a:off x="381000" y="3733800"/>
            <a:ext cx="83058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t>Two different parity calculations are carried out and stored in separate blocks on different disks. </a:t>
            </a:r>
          </a:p>
          <a:p>
            <a:pPr lvl="1">
              <a:buFontTx/>
              <a:buChar char="•"/>
            </a:pPr>
            <a:r>
              <a:rPr lang="en-NZ" dirty="0"/>
              <a:t> Thus, a RAID 6 array whose user data require N disks consists of N+2 disks.</a:t>
            </a:r>
          </a:p>
          <a:p>
            <a:endParaRPr lang="en-NZ" dirty="0"/>
          </a:p>
          <a:p>
            <a:r>
              <a:rPr lang="en-NZ" dirty="0"/>
              <a:t>P and Q are two different data check algorithms. </a:t>
            </a:r>
          </a:p>
          <a:p>
            <a:pPr lvl="1">
              <a:buFontTx/>
              <a:buChar char="•"/>
            </a:pPr>
            <a:r>
              <a:rPr lang="en-NZ" dirty="0"/>
              <a:t> One of the two is the exclusive-OR calculation used in RAID 4 and 5.</a:t>
            </a:r>
          </a:p>
          <a:p>
            <a:pPr lvl="1">
              <a:buFontTx/>
              <a:buChar char="•"/>
            </a:pPr>
            <a:r>
              <a:rPr lang="en-NZ" dirty="0"/>
              <a:t> The other is an independent data check algorithm. </a:t>
            </a:r>
          </a:p>
          <a:p>
            <a:endParaRPr lang="en-NZ" dirty="0"/>
          </a:p>
          <a:p>
            <a:r>
              <a:rPr lang="en-NZ" dirty="0"/>
              <a:t>This makes it possible to regenerate data even if two disks containing user data fail.</a:t>
            </a:r>
            <a:endParaRPr lang="en-US" dirty="0"/>
          </a:p>
        </p:txBody>
      </p:sp>
      <p:pic>
        <p:nvPicPr>
          <p:cNvPr id="14337" name="Picture 1"/>
          <p:cNvPicPr>
            <a:picLocks noChangeAspect="1" noChangeArrowheads="1"/>
          </p:cNvPicPr>
          <p:nvPr/>
        </p:nvPicPr>
        <p:blipFill>
          <a:blip r:embed="rId2"/>
          <a:srcRect/>
          <a:stretch>
            <a:fillRect/>
          </a:stretch>
        </p:blipFill>
        <p:spPr bwMode="auto">
          <a:xfrm>
            <a:off x="76200" y="533400"/>
            <a:ext cx="8839200"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2"/>
          <p:cNvPicPr>
            <a:picLocks noChangeAspect="1" noChangeArrowheads="1"/>
          </p:cNvPicPr>
          <p:nvPr/>
        </p:nvPicPr>
        <p:blipFill>
          <a:blip r:embed="rId3"/>
          <a:srcRect/>
          <a:stretch>
            <a:fillRect/>
          </a:stretch>
        </p:blipFill>
        <p:spPr bwMode="auto">
          <a:xfrm>
            <a:off x="3352800" y="3200400"/>
            <a:ext cx="2190750" cy="30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t>Roadmap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8" name="Content Placeholder 2"/>
          <p:cNvSpPr txBox="1">
            <a:spLocks/>
          </p:cNvSpPr>
          <p:nvPr/>
        </p:nvSpPr>
        <p:spPr>
          <a:xfrm>
            <a:off x="609600" y="1600200"/>
            <a:ext cx="8001000" cy="3581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buFont typeface="Arial" pitchFamily="34" charset="0"/>
              <a:buChar char="•"/>
            </a:pPr>
            <a:r>
              <a:rPr lang="en-NZ" sz="2400" b="1" dirty="0">
                <a:solidFill>
                  <a:schemeClr val="tx2"/>
                </a:solidFill>
                <a:latin typeface="Calibri" pitchFamily="34" charset="0"/>
              </a:rPr>
              <a:t>   </a:t>
            </a:r>
            <a:r>
              <a:rPr lang="en-NZ" sz="2400" dirty="0">
                <a:solidFill>
                  <a:schemeClr val="tx1"/>
                </a:solidFill>
                <a:latin typeface="Calibri" pitchFamily="34" charset="0"/>
              </a:rPr>
              <a:t>I/O Devices</a:t>
            </a:r>
          </a:p>
          <a:p>
            <a:pPr>
              <a:buFont typeface="Arial" pitchFamily="34" charset="0"/>
              <a:buChar char="•"/>
            </a:pPr>
            <a:r>
              <a:rPr lang="en-NZ" sz="2400" dirty="0">
                <a:solidFill>
                  <a:schemeClr val="tx2"/>
                </a:solidFill>
                <a:latin typeface="Calibri" pitchFamily="34" charset="0"/>
              </a:rPr>
              <a:t>   </a:t>
            </a:r>
            <a:r>
              <a:rPr lang="en-NZ" sz="2400" dirty="0">
                <a:solidFill>
                  <a:schemeClr val="tx1"/>
                </a:solidFill>
                <a:latin typeface="Calibri" pitchFamily="34" charset="0"/>
              </a:rPr>
              <a:t>Organization of the I/O Function</a:t>
            </a:r>
          </a:p>
          <a:p>
            <a:pPr>
              <a:buFont typeface="Arial" pitchFamily="34" charset="0"/>
              <a:buChar char="•"/>
            </a:pPr>
            <a:r>
              <a:rPr lang="en-NZ" sz="2400" dirty="0">
                <a:latin typeface="Calibri" pitchFamily="34" charset="0"/>
              </a:rPr>
              <a:t>   </a:t>
            </a:r>
            <a:r>
              <a:rPr lang="en-NZ" sz="2400" dirty="0">
                <a:solidFill>
                  <a:schemeClr val="tx1"/>
                </a:solidFill>
                <a:latin typeface="Calibri" pitchFamily="34" charset="0"/>
              </a:rPr>
              <a:t>Operating System Design Issues </a:t>
            </a:r>
          </a:p>
          <a:p>
            <a:pPr>
              <a:buFont typeface="Arial" pitchFamily="34" charset="0"/>
              <a:buChar char="•"/>
            </a:pPr>
            <a:r>
              <a:rPr lang="en-NZ" sz="2400" dirty="0">
                <a:solidFill>
                  <a:schemeClr val="tx1"/>
                </a:solidFill>
                <a:latin typeface="Calibri" pitchFamily="34" charset="0"/>
              </a:rPr>
              <a:t>   I/O Buffering </a:t>
            </a:r>
          </a:p>
          <a:p>
            <a:pPr>
              <a:buFont typeface="Arial" pitchFamily="34" charset="0"/>
              <a:buChar char="•"/>
            </a:pPr>
            <a:r>
              <a:rPr lang="en-NZ" sz="2400" dirty="0">
                <a:latin typeface="Calibri" pitchFamily="34" charset="0"/>
              </a:rPr>
              <a:t>   </a:t>
            </a:r>
            <a:r>
              <a:rPr lang="en-NZ" sz="2400" dirty="0">
                <a:solidFill>
                  <a:schemeClr val="tx1"/>
                </a:solidFill>
                <a:latin typeface="Calibri" pitchFamily="34" charset="0"/>
              </a:rPr>
              <a:t>Disk Scheduling </a:t>
            </a:r>
          </a:p>
          <a:p>
            <a:pPr>
              <a:buFont typeface="Arial" pitchFamily="34" charset="0"/>
              <a:buChar char="•"/>
            </a:pPr>
            <a:r>
              <a:rPr lang="en-NZ" sz="2400" dirty="0">
                <a:latin typeface="Calibri" pitchFamily="34" charset="0"/>
              </a:rPr>
              <a:t>   </a:t>
            </a:r>
            <a:r>
              <a:rPr lang="en-NZ" sz="2400" dirty="0">
                <a:solidFill>
                  <a:schemeClr val="tx1"/>
                </a:solidFill>
                <a:latin typeface="Calibri" pitchFamily="34" charset="0"/>
              </a:rPr>
              <a:t>Raid </a:t>
            </a:r>
          </a:p>
          <a:p>
            <a:pPr>
              <a:buFont typeface="Arial" pitchFamily="34" charset="0"/>
              <a:buChar char="•"/>
            </a:pPr>
            <a:r>
              <a:rPr lang="en-NZ" sz="2400" dirty="0">
                <a:latin typeface="Calibri" pitchFamily="34" charset="0"/>
              </a:rPr>
              <a:t>   </a:t>
            </a:r>
            <a:r>
              <a:rPr lang="en-NZ" sz="2400" b="1" dirty="0">
                <a:solidFill>
                  <a:schemeClr val="tx2"/>
                </a:solidFill>
                <a:latin typeface="Calibri" pitchFamily="34" charset="0"/>
              </a:rPr>
              <a:t>Disk Cache</a:t>
            </a:r>
          </a:p>
        </p:txBody>
      </p:sp>
      <p:sp>
        <p:nvSpPr>
          <p:cNvPr id="7" name="Right Arrow 6"/>
          <p:cNvSpPr/>
          <p:nvPr/>
        </p:nvSpPr>
        <p:spPr>
          <a:xfrm>
            <a:off x="381000" y="3886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46038"/>
            <a:ext cx="8229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Disk Cache</a:t>
            </a:r>
          </a:p>
        </p:txBody>
      </p:sp>
      <p:sp>
        <p:nvSpPr>
          <p:cNvPr id="7" name="Rectangle 6"/>
          <p:cNvSpPr/>
          <p:nvPr/>
        </p:nvSpPr>
        <p:spPr>
          <a:xfrm>
            <a:off x="228600" y="838200"/>
            <a:ext cx="8534400"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400" dirty="0">
                <a:latin typeface="Calibri" pitchFamily="34" charset="0"/>
              </a:rPr>
              <a:t>A disk cache is a buffer in main memory for disk sectors.</a:t>
            </a:r>
          </a:p>
          <a:p>
            <a:pPr>
              <a:buFont typeface="Arial" pitchFamily="34" charset="0"/>
              <a:buChar char="•"/>
            </a:pPr>
            <a:endParaRPr lang="en-NZ" sz="2400" dirty="0">
              <a:latin typeface="Calibri" pitchFamily="34" charset="0"/>
            </a:endParaRPr>
          </a:p>
          <a:p>
            <a:pPr>
              <a:buFont typeface="Arial" pitchFamily="34" charset="0"/>
              <a:buChar char="•"/>
            </a:pPr>
            <a:r>
              <a:rPr lang="en-NZ" sz="2400" dirty="0">
                <a:latin typeface="Calibri" pitchFamily="34" charset="0"/>
              </a:rPr>
              <a:t>The cache contains a copy of some of the sectors on the disk.</a:t>
            </a:r>
          </a:p>
          <a:p>
            <a:pPr>
              <a:buFont typeface="Arial" pitchFamily="34" charset="0"/>
              <a:buChar char="•"/>
            </a:pPr>
            <a:endParaRPr lang="en-NZ" sz="2400" dirty="0">
              <a:latin typeface="Calibri" pitchFamily="34" charset="0"/>
            </a:endParaRPr>
          </a:p>
          <a:p>
            <a:pPr>
              <a:buFont typeface="Arial" pitchFamily="34" charset="0"/>
              <a:buChar char="•"/>
            </a:pPr>
            <a:r>
              <a:rPr lang="en-NZ" sz="2400" dirty="0">
                <a:latin typeface="Calibri" pitchFamily="34" charset="0"/>
              </a:rPr>
              <a:t>When an I/O request is made for a particular sector, a check is  </a:t>
            </a:r>
          </a:p>
          <a:p>
            <a:r>
              <a:rPr lang="en-NZ" sz="2400" dirty="0">
                <a:latin typeface="Calibri" pitchFamily="34" charset="0"/>
              </a:rPr>
              <a:t>  made to determine if the sector is in the disk cache. </a:t>
            </a:r>
          </a:p>
          <a:p>
            <a:pPr lvl="1">
              <a:buFontTx/>
              <a:buChar char="•"/>
            </a:pPr>
            <a:r>
              <a:rPr lang="en-NZ" sz="2400" dirty="0">
                <a:latin typeface="Calibri" pitchFamily="34" charset="0"/>
              </a:rPr>
              <a:t> If so, the request is satisfied via the cache. </a:t>
            </a:r>
          </a:p>
          <a:p>
            <a:pPr lvl="1">
              <a:buFontTx/>
              <a:buChar char="•"/>
            </a:pPr>
            <a:r>
              <a:rPr lang="en-NZ" sz="2400" dirty="0">
                <a:latin typeface="Calibri" pitchFamily="34" charset="0"/>
              </a:rPr>
              <a:t> If not, the requested sector is read into the disk cache from </a:t>
            </a:r>
          </a:p>
          <a:p>
            <a:pPr lvl="1"/>
            <a:r>
              <a:rPr lang="en-NZ" sz="2400" dirty="0">
                <a:latin typeface="Calibri" pitchFamily="34" charset="0"/>
              </a:rPr>
              <a:t>   the disk. </a:t>
            </a:r>
          </a:p>
          <a:p>
            <a:pPr lvl="1">
              <a:buFontTx/>
              <a:buChar char="•"/>
            </a:pPr>
            <a:endParaRPr lang="en-NZ" sz="2400" dirty="0">
              <a:latin typeface="Calibri" pitchFamily="34" charset="0"/>
            </a:endParaRPr>
          </a:p>
          <a:p>
            <a:pPr>
              <a:buFont typeface="Arial" pitchFamily="34" charset="0"/>
              <a:buChar char="•"/>
            </a:pPr>
            <a:r>
              <a:rPr lang="en-NZ" sz="2400" dirty="0">
                <a:latin typeface="Calibri" pitchFamily="34" charset="0"/>
              </a:rPr>
              <a:t> Because of the phenomenon of locality of reference, when a </a:t>
            </a:r>
          </a:p>
          <a:p>
            <a:r>
              <a:rPr lang="en-NZ" sz="2400" dirty="0">
                <a:latin typeface="Calibri" pitchFamily="34" charset="0"/>
              </a:rPr>
              <a:t>  block of data is fetched into the cache to satisfy a single I/O </a:t>
            </a:r>
          </a:p>
          <a:p>
            <a:r>
              <a:rPr lang="en-NZ" sz="2400" dirty="0">
                <a:latin typeface="Calibri" pitchFamily="34" charset="0"/>
              </a:rPr>
              <a:t>  request, it is likely that there will be future references to that </a:t>
            </a:r>
          </a:p>
          <a:p>
            <a:r>
              <a:rPr lang="en-NZ" sz="2400" dirty="0">
                <a:latin typeface="Calibri" pitchFamily="34" charset="0"/>
              </a:rPr>
              <a:t>  same block.</a:t>
            </a:r>
            <a:endParaRPr lang="en-US" sz="2400" dirty="0">
              <a:latin typeface="Calibri"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533400"/>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Least Recently Used</a:t>
            </a:r>
          </a:p>
        </p:txBody>
      </p:sp>
      <p:sp>
        <p:nvSpPr>
          <p:cNvPr id="7" name="Rectangle 6"/>
          <p:cNvSpPr/>
          <p:nvPr/>
        </p:nvSpPr>
        <p:spPr>
          <a:xfrm>
            <a:off x="304800" y="838200"/>
            <a:ext cx="8305800"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400" dirty="0">
                <a:latin typeface="Calibri" pitchFamily="34" charset="0"/>
              </a:rPr>
              <a:t>The most commonly used algorithm is </a:t>
            </a:r>
            <a:r>
              <a:rPr lang="en-NZ" sz="2400" b="1" dirty="0">
                <a:latin typeface="Calibri" pitchFamily="34" charset="0"/>
              </a:rPr>
              <a:t>least recently used (LRU)</a:t>
            </a:r>
            <a:endParaRPr lang="en-NZ" sz="2400" dirty="0">
              <a:latin typeface="Calibri" pitchFamily="34" charset="0"/>
            </a:endParaRPr>
          </a:p>
          <a:p>
            <a:endParaRPr lang="en-NZ" sz="2400" dirty="0">
              <a:latin typeface="Calibri" pitchFamily="34" charset="0"/>
            </a:endParaRPr>
          </a:p>
          <a:p>
            <a:r>
              <a:rPr lang="en-NZ" sz="2400" dirty="0">
                <a:latin typeface="Calibri" pitchFamily="34" charset="0"/>
              </a:rPr>
              <a:t>Replace that block that has been in the cache longest with no reference to it. </a:t>
            </a:r>
          </a:p>
          <a:p>
            <a:endParaRPr lang="en-NZ" sz="2400" dirty="0">
              <a:latin typeface="Calibri" pitchFamily="34" charset="0"/>
            </a:endParaRPr>
          </a:p>
          <a:p>
            <a:r>
              <a:rPr lang="en-NZ" sz="2400" dirty="0">
                <a:latin typeface="Calibri" pitchFamily="34" charset="0"/>
              </a:rPr>
              <a:t>The cache consists of a stack of blocks, with the most recently referenced block on the top of the stack.</a:t>
            </a:r>
          </a:p>
          <a:p>
            <a:pPr lvl="1">
              <a:buFontTx/>
              <a:buChar char="•"/>
            </a:pPr>
            <a:r>
              <a:rPr lang="en-NZ" sz="2400" dirty="0">
                <a:latin typeface="Calibri" pitchFamily="34" charset="0"/>
              </a:rPr>
              <a:t> When a block in the cache is referenced, it is moved from its existing position on the stack to the top of the stack.</a:t>
            </a:r>
          </a:p>
          <a:p>
            <a:pPr lvl="1">
              <a:buFontTx/>
              <a:buChar char="•"/>
            </a:pPr>
            <a:r>
              <a:rPr lang="en-NZ" sz="2400" dirty="0">
                <a:latin typeface="Calibri" pitchFamily="34" charset="0"/>
              </a:rPr>
              <a:t> When a block is brought in from secondary memory, remove the block that is on the bottom of the stack and push the incoming block onto the top of the stack.</a:t>
            </a:r>
          </a:p>
          <a:p>
            <a:endParaRPr lang="en-NZ" sz="2400" dirty="0">
              <a:latin typeface="Calibri" pitchFamily="34" charset="0"/>
            </a:endParaRPr>
          </a:p>
          <a:p>
            <a:r>
              <a:rPr lang="en-NZ" sz="2400" dirty="0">
                <a:latin typeface="Calibri" pitchFamily="34" charset="0"/>
              </a:rPr>
              <a:t>It is not necessary actually to move these blocks around in main memory; a stack of pointers can be associated with the cache.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Least Frequently Used</a:t>
            </a:r>
          </a:p>
        </p:txBody>
      </p:sp>
      <p:sp>
        <p:nvSpPr>
          <p:cNvPr id="7" name="Rectangle 6"/>
          <p:cNvSpPr/>
          <p:nvPr/>
        </p:nvSpPr>
        <p:spPr>
          <a:xfrm>
            <a:off x="533400" y="1166843"/>
            <a:ext cx="8153400"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400" dirty="0">
                <a:latin typeface="Calibri" pitchFamily="34" charset="0"/>
              </a:rPr>
              <a:t>Replace that block in the set that has experienced the fewest references. </a:t>
            </a:r>
          </a:p>
          <a:p>
            <a:endParaRPr lang="en-NZ" sz="2400" dirty="0">
              <a:latin typeface="Calibri" pitchFamily="34" charset="0"/>
            </a:endParaRPr>
          </a:p>
          <a:p>
            <a:r>
              <a:rPr lang="en-NZ" sz="2400" dirty="0">
                <a:latin typeface="Calibri" pitchFamily="34" charset="0"/>
              </a:rPr>
              <a:t>LFU could be implemented by associating a counter with each block.</a:t>
            </a:r>
          </a:p>
          <a:p>
            <a:pPr lvl="1">
              <a:buFontTx/>
              <a:buChar char="•"/>
            </a:pPr>
            <a:r>
              <a:rPr lang="en-NZ" sz="2400" dirty="0">
                <a:latin typeface="Calibri" pitchFamily="34" charset="0"/>
              </a:rPr>
              <a:t> When a block is brought in, it is assigned a count of 1; </a:t>
            </a:r>
          </a:p>
          <a:p>
            <a:pPr lvl="1">
              <a:buFontTx/>
              <a:buChar char="•"/>
            </a:pPr>
            <a:r>
              <a:rPr lang="en-NZ" sz="2400" dirty="0">
                <a:latin typeface="Calibri" pitchFamily="34" charset="0"/>
              </a:rPr>
              <a:t> with each reference to the block, its count is incremented by 1.</a:t>
            </a:r>
          </a:p>
          <a:p>
            <a:pPr lvl="1">
              <a:buFontTx/>
              <a:buChar char="•"/>
            </a:pPr>
            <a:r>
              <a:rPr lang="en-NZ" sz="2400" dirty="0">
                <a:latin typeface="Calibri" pitchFamily="34" charset="0"/>
              </a:rPr>
              <a:t> When replacement is required, the block with the smallest count is selected. </a:t>
            </a:r>
          </a:p>
          <a:p>
            <a:endParaRPr lang="en-NZ" sz="2400" dirty="0">
              <a:latin typeface="Calibri" pitchFamily="34" charset="0"/>
            </a:endParaRPr>
          </a:p>
          <a:p>
            <a:r>
              <a:rPr lang="en-NZ" sz="2400" dirty="0">
                <a:latin typeface="Calibri" pitchFamily="34" charset="0"/>
              </a:rPr>
              <a:t>Intuitively, it might seem that LFU is more appropriate than LRU because LFU makes use of more pertinent information about each block in the selection process.</a:t>
            </a:r>
            <a:endParaRPr lang="en-US" sz="2400" dirty="0">
              <a:latin typeface="Calibri"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1143000" y="46038"/>
            <a:ext cx="7543800" cy="6397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Frequency-Based Replacement</a:t>
            </a:r>
          </a:p>
        </p:txBody>
      </p:sp>
      <p:pic>
        <p:nvPicPr>
          <p:cNvPr id="73731" name="Content Placeholder 3" descr="Fig11_09a.gif"/>
          <p:cNvPicPr>
            <a:picLocks noGrp="1" noChangeAspect="1"/>
          </p:cNvPicPr>
          <p:nvPr>
            <p:ph idx="1"/>
          </p:nvPr>
        </p:nvPicPr>
        <p:blipFill>
          <a:blip r:embed="rId3"/>
          <a:srcRect/>
          <a:stretch>
            <a:fillRect/>
          </a:stretch>
        </p:blipFill>
        <p:spPr>
          <a:xfrm>
            <a:off x="228600" y="990600"/>
            <a:ext cx="8763000" cy="3048000"/>
          </a:xfrm>
          <a:prstGeom prst="rect">
            <a:avLst/>
          </a:prstGeom>
          <a:ln w="88900" cap="sq" cmpd="thickThin">
            <a:solidFill>
              <a:srgbClr val="000000"/>
            </a:solidFill>
            <a:prstDash val="solid"/>
            <a:miter lim="800000"/>
          </a:ln>
          <a:effectLst>
            <a:innerShdw blurRad="76200">
              <a:srgbClr val="000000"/>
            </a:innerShdw>
          </a:effectLst>
        </p:spPr>
      </p:pic>
      <p:pic>
        <p:nvPicPr>
          <p:cNvPr id="73732" name="Picture 4" descr="Fig11_09b.gif"/>
          <p:cNvPicPr>
            <a:picLocks noChangeAspect="1"/>
          </p:cNvPicPr>
          <p:nvPr/>
        </p:nvPicPr>
        <p:blipFill>
          <a:blip r:embed="rId4"/>
          <a:srcRect/>
          <a:stretch>
            <a:fillRect/>
          </a:stretch>
        </p:blipFill>
        <p:spPr bwMode="auto">
          <a:xfrm>
            <a:off x="228600" y="4267200"/>
            <a:ext cx="8686799" cy="23622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 y="692289"/>
            <a:ext cx="8839200" cy="59400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defRPr/>
            </a:pPr>
            <a:r>
              <a:rPr lang="en-NZ" sz="2000" dirty="0"/>
              <a:t>The blocks are logically organized in a stack, as with the LRU algorithm.</a:t>
            </a:r>
          </a:p>
          <a:p>
            <a:pPr>
              <a:buFont typeface="Arial" pitchFamily="34" charset="0"/>
              <a:buChar char="•"/>
              <a:defRPr/>
            </a:pPr>
            <a:r>
              <a:rPr lang="en-NZ" sz="2000" dirty="0"/>
              <a:t>A certain portion of the top part of the stack is designated the new section.</a:t>
            </a:r>
          </a:p>
          <a:p>
            <a:pPr>
              <a:buFont typeface="Arial" pitchFamily="34" charset="0"/>
              <a:buChar char="•"/>
              <a:defRPr/>
            </a:pPr>
            <a:r>
              <a:rPr lang="en-NZ" sz="2000" dirty="0"/>
              <a:t>When there is a cache hit, the referenced block is moved to the top of the stack. </a:t>
            </a:r>
          </a:p>
          <a:p>
            <a:pPr lvl="1">
              <a:buFont typeface="Arial" pitchFamily="34" charset="0"/>
              <a:buChar char="•"/>
              <a:defRPr/>
            </a:pPr>
            <a:r>
              <a:rPr lang="en-NZ" sz="2000" dirty="0"/>
              <a:t> If the block was already in the new section, its reference count is not </a:t>
            </a:r>
          </a:p>
          <a:p>
            <a:pPr lvl="1">
              <a:defRPr/>
            </a:pPr>
            <a:r>
              <a:rPr lang="en-NZ" sz="2000" dirty="0"/>
              <a:t>   incremented; </a:t>
            </a:r>
          </a:p>
          <a:p>
            <a:pPr lvl="1">
              <a:buFont typeface="Arial" pitchFamily="34" charset="0"/>
              <a:buChar char="•"/>
              <a:defRPr/>
            </a:pPr>
            <a:r>
              <a:rPr lang="en-NZ" sz="2000" dirty="0"/>
              <a:t> otherwise it is incremented by 1.</a:t>
            </a:r>
          </a:p>
          <a:p>
            <a:pPr>
              <a:buFont typeface="Arial" pitchFamily="34" charset="0"/>
              <a:buChar char="•"/>
              <a:defRPr/>
            </a:pPr>
            <a:r>
              <a:rPr lang="en-NZ" sz="2000" dirty="0"/>
              <a:t> Given a sufficiently large new section, this results in the reference counts for </a:t>
            </a:r>
          </a:p>
          <a:p>
            <a:pPr>
              <a:defRPr/>
            </a:pPr>
            <a:r>
              <a:rPr lang="en-NZ" sz="2000" dirty="0"/>
              <a:t>   blocks that are repeatedly re-referenced within a short interval remaining </a:t>
            </a:r>
          </a:p>
          <a:p>
            <a:pPr>
              <a:defRPr/>
            </a:pPr>
            <a:r>
              <a:rPr lang="en-NZ" sz="2000" dirty="0"/>
              <a:t>   unchanged. </a:t>
            </a:r>
          </a:p>
          <a:p>
            <a:pPr>
              <a:buFont typeface="Arial" pitchFamily="34" charset="0"/>
              <a:buChar char="•"/>
              <a:defRPr/>
            </a:pPr>
            <a:r>
              <a:rPr lang="en-NZ" sz="2000" dirty="0"/>
              <a:t> On a miss, the block with the smallest reference count that is not in the new </a:t>
            </a:r>
          </a:p>
          <a:p>
            <a:pPr>
              <a:defRPr/>
            </a:pPr>
            <a:r>
              <a:rPr lang="en-NZ" sz="2000" dirty="0"/>
              <a:t>  section is chosen for replacement; </a:t>
            </a:r>
          </a:p>
          <a:p>
            <a:pPr lvl="1">
              <a:buFont typeface="Arial" pitchFamily="34" charset="0"/>
              <a:buChar char="•"/>
              <a:defRPr/>
            </a:pPr>
            <a:r>
              <a:rPr lang="en-NZ" sz="2000" dirty="0"/>
              <a:t>The least recently used such block is chosen in the event of a tie.</a:t>
            </a:r>
          </a:p>
          <a:p>
            <a:pPr>
              <a:buFont typeface="Arial" pitchFamily="34" charset="0"/>
              <a:buChar char="•"/>
              <a:defRPr/>
            </a:pPr>
            <a:r>
              <a:rPr lang="en-NZ" sz="2000" dirty="0"/>
              <a:t>A further refinement (Figure 11.9b): </a:t>
            </a:r>
          </a:p>
          <a:p>
            <a:pPr>
              <a:buFont typeface="Arial" pitchFamily="34" charset="0"/>
              <a:buChar char="•"/>
              <a:defRPr/>
            </a:pPr>
            <a:r>
              <a:rPr lang="en-NZ" sz="2000" dirty="0"/>
              <a:t>Divide the stack into three sections: new, middle, and old.</a:t>
            </a:r>
          </a:p>
          <a:p>
            <a:pPr>
              <a:buFont typeface="Arial" pitchFamily="34" charset="0"/>
              <a:buChar char="•"/>
              <a:defRPr/>
            </a:pPr>
            <a:r>
              <a:rPr lang="en-NZ" sz="2000" dirty="0"/>
              <a:t>As before, reference counts are not incremented on blocks in the new section. </a:t>
            </a:r>
          </a:p>
          <a:p>
            <a:pPr lvl="1">
              <a:buFont typeface="Arial" pitchFamily="34" charset="0"/>
              <a:buChar char="•"/>
              <a:defRPr/>
            </a:pPr>
            <a:r>
              <a:rPr lang="en-NZ" sz="2000" dirty="0"/>
              <a:t> However, only blocks in the old section are eligible for replacement. </a:t>
            </a:r>
          </a:p>
          <a:p>
            <a:pPr lvl="1">
              <a:buFont typeface="Arial" pitchFamily="34" charset="0"/>
              <a:buChar char="•"/>
              <a:defRPr/>
            </a:pPr>
            <a:r>
              <a:rPr lang="en-NZ" sz="2000" dirty="0"/>
              <a:t> Assuming a sufficiently large middle section, this allows relatively frequently </a:t>
            </a:r>
          </a:p>
          <a:p>
            <a:pPr lvl="1">
              <a:defRPr/>
            </a:pPr>
            <a:r>
              <a:rPr lang="en-NZ" sz="2000" dirty="0"/>
              <a:t>   referenced blocks a chance to build up their reference counts before </a:t>
            </a:r>
          </a:p>
          <a:p>
            <a:pPr lvl="1">
              <a:defRPr/>
            </a:pPr>
            <a:r>
              <a:rPr lang="en-NZ" sz="2000" dirty="0"/>
              <a:t>   becoming eligible for replacement.</a:t>
            </a:r>
            <a:endParaRPr lang="en-US" sz="2000" dirty="0"/>
          </a:p>
        </p:txBody>
      </p:sp>
      <p:sp>
        <p:nvSpPr>
          <p:cNvPr id="7" name="Title 1"/>
          <p:cNvSpPr>
            <a:spLocks noGrp="1"/>
          </p:cNvSpPr>
          <p:nvPr>
            <p:ph type="title"/>
          </p:nvPr>
        </p:nvSpPr>
        <p:spPr>
          <a:xfrm>
            <a:off x="1143000" y="0"/>
            <a:ext cx="75438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Frequency-Based Replacement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dirty="0"/>
          </a:p>
        </p:txBody>
      </p:sp>
      <p:pic>
        <p:nvPicPr>
          <p:cNvPr id="1026" name="Picture 2"/>
          <p:cNvPicPr>
            <a:picLocks noChangeAspect="1" noChangeArrowheads="1"/>
          </p:cNvPicPr>
          <p:nvPr/>
        </p:nvPicPr>
        <p:blipFill>
          <a:blip r:embed="rId2"/>
          <a:srcRect/>
          <a:stretch>
            <a:fillRect/>
          </a:stretch>
        </p:blipFill>
        <p:spPr bwMode="auto">
          <a:xfrm>
            <a:off x="2286000" y="1714500"/>
            <a:ext cx="4572000" cy="3429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487362"/>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2800" b="1" dirty="0">
                <a:latin typeface="Calibri" pitchFamily="34" charset="0"/>
              </a:rPr>
              <a:t>(2) Application</a:t>
            </a:r>
          </a:p>
        </p:txBody>
      </p:sp>
      <p:sp>
        <p:nvSpPr>
          <p:cNvPr id="7" name="Rectangle 6"/>
          <p:cNvSpPr/>
          <p:nvPr/>
        </p:nvSpPr>
        <p:spPr>
          <a:xfrm>
            <a:off x="152400" y="914400"/>
            <a:ext cx="868680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000" dirty="0">
                <a:latin typeface="Calibri" pitchFamily="34" charset="0"/>
              </a:rPr>
              <a:t>The use to which a device is put has an influence on the software and policies in the operating system and supporting utilities. </a:t>
            </a:r>
          </a:p>
          <a:p>
            <a:endParaRPr lang="en-NZ" sz="2000" dirty="0">
              <a:latin typeface="Calibri" pitchFamily="34" charset="0"/>
            </a:endParaRPr>
          </a:p>
          <a:p>
            <a:r>
              <a:rPr lang="en-NZ" sz="2000" dirty="0">
                <a:latin typeface="Calibri" pitchFamily="34" charset="0"/>
              </a:rPr>
              <a:t>Examples:</a:t>
            </a:r>
          </a:p>
          <a:p>
            <a:pPr lvl="1">
              <a:buFontTx/>
              <a:buChar char="•"/>
            </a:pPr>
            <a:r>
              <a:rPr lang="en-NZ" sz="2000" dirty="0">
                <a:latin typeface="Calibri" pitchFamily="34" charset="0"/>
              </a:rPr>
              <a:t> disk used for files requires the support of file management software. </a:t>
            </a:r>
          </a:p>
          <a:p>
            <a:pPr lvl="1">
              <a:buFontTx/>
              <a:buChar char="•"/>
            </a:pPr>
            <a:r>
              <a:rPr lang="en-NZ" sz="2000" dirty="0">
                <a:latin typeface="Calibri" pitchFamily="34" charset="0"/>
              </a:rPr>
              <a:t> disk used as a backing store for pages in a virtual memory scheme depends on the use of virtual memory hardware and software. </a:t>
            </a:r>
          </a:p>
          <a:p>
            <a:pPr lvl="1">
              <a:buFontTx/>
              <a:buChar char="•"/>
            </a:pPr>
            <a:endParaRPr lang="en-NZ" sz="2000" dirty="0">
              <a:latin typeface="Calibri" pitchFamily="34" charset="0"/>
            </a:endParaRPr>
          </a:p>
          <a:p>
            <a:r>
              <a:rPr lang="en-NZ" sz="2000" dirty="0">
                <a:latin typeface="Calibri" pitchFamily="34" charset="0"/>
              </a:rPr>
              <a:t>These applications have an impact on disk scheduling algorithms.</a:t>
            </a:r>
          </a:p>
          <a:p>
            <a:endParaRPr lang="en-NZ" sz="2000" dirty="0">
              <a:latin typeface="Calibri" pitchFamily="34" charset="0"/>
            </a:endParaRPr>
          </a:p>
          <a:p>
            <a:r>
              <a:rPr lang="en-NZ" sz="2000" dirty="0">
                <a:latin typeface="Calibri" pitchFamily="34" charset="0"/>
              </a:rPr>
              <a:t>Another example, a terminal may be used by an ordinary user or a system administrator. </a:t>
            </a:r>
          </a:p>
          <a:p>
            <a:pPr lvl="1">
              <a:buFontTx/>
              <a:buChar char="•"/>
            </a:pPr>
            <a:r>
              <a:rPr lang="en-NZ" sz="2000" dirty="0">
                <a:latin typeface="Calibri" pitchFamily="34" charset="0"/>
              </a:rPr>
              <a:t> implying different privilege levels and perhaps different priorities in the operating system.</a:t>
            </a:r>
            <a:endParaRPr lang="en-US" sz="2000"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76200"/>
            <a:ext cx="8229600" cy="411162"/>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2800" b="1" dirty="0">
                <a:latin typeface="Calibri" pitchFamily="34" charset="0"/>
              </a:rPr>
              <a:t>(3) Complexity of control</a:t>
            </a:r>
          </a:p>
        </p:txBody>
      </p:sp>
      <p:sp>
        <p:nvSpPr>
          <p:cNvPr id="12291" name="Content Placeholder 2"/>
          <p:cNvSpPr>
            <a:spLocks noGrp="1"/>
          </p:cNvSpPr>
          <p:nvPr>
            <p:ph idx="1"/>
          </p:nvPr>
        </p:nvSpPr>
        <p:spPr>
          <a:xfrm>
            <a:off x="304800" y="685800"/>
            <a:ext cx="8610600" cy="15240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A printer requires a relatively simple control interface.</a:t>
            </a:r>
          </a:p>
          <a:p>
            <a:r>
              <a:rPr lang="en-NZ" sz="2000" dirty="0">
                <a:latin typeface="Calibri" pitchFamily="34" charset="0"/>
              </a:rPr>
              <a:t>A disk is much more complex.</a:t>
            </a:r>
          </a:p>
          <a:p>
            <a:r>
              <a:rPr lang="en-NZ" sz="2000" dirty="0">
                <a:latin typeface="Calibri" pitchFamily="34" charset="0"/>
              </a:rPr>
              <a:t>This complexity is filtered to some extent by the complexity of the I/O module that controls the device.</a:t>
            </a:r>
          </a:p>
        </p:txBody>
      </p:sp>
      <p:sp>
        <p:nvSpPr>
          <p:cNvPr id="4" name="Title 1"/>
          <p:cNvSpPr txBox="1">
            <a:spLocks/>
          </p:cNvSpPr>
          <p:nvPr/>
        </p:nvSpPr>
        <p:spPr>
          <a:xfrm>
            <a:off x="228600" y="2514600"/>
            <a:ext cx="8229600" cy="457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400" b="1" i="0" u="none" strike="noStrike" kern="1200" cap="none" spc="0" normalizeH="0" baseline="0" noProof="0" dirty="0">
                <a:ln>
                  <a:noFill/>
                </a:ln>
                <a:solidFill>
                  <a:schemeClr val="tx1"/>
                </a:solidFill>
                <a:effectLst/>
                <a:uLnTx/>
                <a:uFillTx/>
                <a:latin typeface="Calibri" pitchFamily="34" charset="0"/>
                <a:ea typeface="+mj-ea"/>
                <a:cs typeface="+mj-cs"/>
              </a:rPr>
              <a:t>(4) Unit of transfer</a:t>
            </a:r>
          </a:p>
        </p:txBody>
      </p:sp>
      <p:sp>
        <p:nvSpPr>
          <p:cNvPr id="5" name="Content Placeholder 2"/>
          <p:cNvSpPr txBox="1">
            <a:spLocks/>
          </p:cNvSpPr>
          <p:nvPr/>
        </p:nvSpPr>
        <p:spPr>
          <a:xfrm>
            <a:off x="228600" y="3352800"/>
            <a:ext cx="8229600" cy="2133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a:ln>
                  <a:noFill/>
                </a:ln>
                <a:solidFill>
                  <a:schemeClr val="tx1"/>
                </a:solidFill>
                <a:effectLst/>
                <a:uLnTx/>
                <a:uFillTx/>
                <a:latin typeface="Calibri" pitchFamily="34" charset="0"/>
              </a:rPr>
              <a:t>Data may be transferred as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a:ln>
                  <a:noFill/>
                </a:ln>
                <a:solidFill>
                  <a:schemeClr val="tx1"/>
                </a:solidFill>
                <a:effectLst/>
                <a:uLnTx/>
                <a:uFillTx/>
                <a:latin typeface="Calibri" pitchFamily="34" charset="0"/>
              </a:rPr>
              <a:t>a stream of bytes or characters (e.g., terminal I/O)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a:ln>
                  <a:noFill/>
                </a:ln>
                <a:solidFill>
                  <a:schemeClr val="tx1"/>
                </a:solidFill>
                <a:effectLst/>
                <a:uLnTx/>
                <a:uFillTx/>
                <a:latin typeface="Calibri" pitchFamily="34" charset="0"/>
              </a:rPr>
              <a:t> or in larger blocks (e.g., disk I/O).</a:t>
            </a:r>
            <a:endParaRPr kumimoji="0" lang="en-NZ" sz="2000" b="0" i="0" u="none" strike="noStrike" kern="1200" cap="none" spc="0" normalizeH="0" baseline="0" noProof="0" dirty="0">
              <a:ln>
                <a:noFill/>
              </a:ln>
              <a:solidFill>
                <a:schemeClr val="tx1"/>
              </a:solidFill>
              <a:effectLst/>
              <a:uLnTx/>
              <a:uFillTx/>
              <a:latin typeface="Calibri"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563562"/>
          </a:xfrm>
        </p:spPr>
        <p:style>
          <a:lnRef idx="2">
            <a:schemeClr val="accent1"/>
          </a:lnRef>
          <a:fillRef idx="1">
            <a:schemeClr val="lt1"/>
          </a:fillRef>
          <a:effectRef idx="0">
            <a:schemeClr val="accent1"/>
          </a:effectRef>
          <a:fontRef idx="minor">
            <a:schemeClr val="dk1"/>
          </a:fontRef>
        </p:style>
        <p:txBody>
          <a:bodyPr>
            <a:normAutofit/>
          </a:bodyPr>
          <a:lstStyle/>
          <a:p>
            <a:r>
              <a:rPr lang="en-US" sz="2400" b="1" dirty="0">
                <a:latin typeface="Calibri" pitchFamily="34" charset="0"/>
              </a:rPr>
              <a:t>(5) Data representation</a:t>
            </a:r>
          </a:p>
        </p:txBody>
      </p:sp>
      <p:sp>
        <p:nvSpPr>
          <p:cNvPr id="7" name="Content Placeholder 2"/>
          <p:cNvSpPr>
            <a:spLocks noGrp="1"/>
          </p:cNvSpPr>
          <p:nvPr>
            <p:ph idx="1"/>
          </p:nvPr>
        </p:nvSpPr>
        <p:spPr>
          <a:xfrm>
            <a:off x="228600" y="1295400"/>
            <a:ext cx="8610600" cy="9906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Different data encoding schemes are used by different devices, </a:t>
            </a:r>
          </a:p>
          <a:p>
            <a:pPr lvl="1"/>
            <a:r>
              <a:rPr lang="en-NZ" sz="2000" dirty="0">
                <a:latin typeface="Calibri" pitchFamily="34" charset="0"/>
              </a:rPr>
              <a:t>including differences in character code and parity conventions.</a:t>
            </a:r>
            <a:endParaRPr lang="en-US" sz="2000" dirty="0">
              <a:latin typeface="Calibri" pitchFamily="34" charset="0"/>
            </a:endParaRPr>
          </a:p>
        </p:txBody>
      </p:sp>
      <p:sp>
        <p:nvSpPr>
          <p:cNvPr id="8" name="Title 1"/>
          <p:cNvSpPr txBox="1">
            <a:spLocks/>
          </p:cNvSpPr>
          <p:nvPr/>
        </p:nvSpPr>
        <p:spPr>
          <a:xfrm>
            <a:off x="457200" y="2484439"/>
            <a:ext cx="8229600" cy="4873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400" b="1" i="0" u="none" strike="noStrike" kern="1200" cap="none" spc="0" normalizeH="0" baseline="0" noProof="0" dirty="0">
                <a:ln>
                  <a:noFill/>
                </a:ln>
                <a:solidFill>
                  <a:schemeClr val="tx1"/>
                </a:solidFill>
                <a:effectLst/>
                <a:uLnTx/>
                <a:uFillTx/>
                <a:latin typeface="Calibri" pitchFamily="34" charset="0"/>
                <a:ea typeface="+mj-ea"/>
                <a:cs typeface="+mj-cs"/>
              </a:rPr>
              <a:t>(6) Error Conditions</a:t>
            </a:r>
          </a:p>
        </p:txBody>
      </p:sp>
      <p:sp>
        <p:nvSpPr>
          <p:cNvPr id="9" name="Content Placeholder 2"/>
          <p:cNvSpPr txBox="1">
            <a:spLocks/>
          </p:cNvSpPr>
          <p:nvPr/>
        </p:nvSpPr>
        <p:spPr>
          <a:xfrm>
            <a:off x="304800" y="3200400"/>
            <a:ext cx="8229600" cy="2819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tx1"/>
                </a:solidFill>
                <a:effectLst/>
                <a:uLnTx/>
                <a:uFillTx/>
                <a:latin typeface="Calibri" pitchFamily="34" charset="0"/>
              </a:rPr>
              <a:t>The nature of errors differ widely from one device to another.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tx1"/>
                </a:solidFill>
                <a:effectLst/>
                <a:uLnTx/>
                <a:uFillTx/>
                <a:latin typeface="Calibri" pitchFamily="34" charset="0"/>
              </a:rPr>
              <a:t>Aspects include: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tx1"/>
                </a:solidFill>
                <a:effectLst/>
                <a:uLnTx/>
                <a:uFillTx/>
                <a:latin typeface="Calibri" pitchFamily="34" charset="0"/>
              </a:rPr>
              <a:t> the way in which they are reported,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tx1"/>
                </a:solidFill>
                <a:effectLst/>
                <a:uLnTx/>
                <a:uFillTx/>
                <a:latin typeface="Calibri" pitchFamily="34" charset="0"/>
              </a:rPr>
              <a:t>their consequences,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tx1"/>
                </a:solidFill>
                <a:effectLst/>
                <a:uLnTx/>
                <a:uFillTx/>
                <a:latin typeface="Calibri" pitchFamily="34" charset="0"/>
              </a:rPr>
              <a:t>the available range of responses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2848</TotalTime>
  <Words>7286</Words>
  <Application>Microsoft Office PowerPoint</Application>
  <PresentationFormat>On-screen Show (4:3)</PresentationFormat>
  <Paragraphs>796</Paragraphs>
  <Slides>68</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Arial Rounded MT Bold</vt:lpstr>
      <vt:lpstr>Calibri</vt:lpstr>
      <vt:lpstr>Office Theme</vt:lpstr>
      <vt:lpstr>PowerPoint Presentation</vt:lpstr>
      <vt:lpstr>Roadmap</vt:lpstr>
      <vt:lpstr>Categories of I/O Devices</vt:lpstr>
      <vt:lpstr>(3) Communication</vt:lpstr>
      <vt:lpstr>PowerPoint Presentation</vt:lpstr>
      <vt:lpstr>(1) Data Rate</vt:lpstr>
      <vt:lpstr>(2) Application</vt:lpstr>
      <vt:lpstr>(3) Complexity of control</vt:lpstr>
      <vt:lpstr>(5) Data representation</vt:lpstr>
      <vt:lpstr>Roadmap</vt:lpstr>
      <vt:lpstr>Techniques for performing I/O</vt:lpstr>
      <vt:lpstr>Techniques for performing I/O</vt:lpstr>
      <vt:lpstr>Evolution of the I/O Function</vt:lpstr>
      <vt:lpstr>Direct Memory Access</vt:lpstr>
      <vt:lpstr>DMA Configurations: Single Bus</vt:lpstr>
      <vt:lpstr>DMA Configurations: Integrated DMA &amp; I/O</vt:lpstr>
      <vt:lpstr>DMA Configurations: I/O Bus</vt:lpstr>
      <vt:lpstr>Roadmap</vt:lpstr>
      <vt:lpstr>Goals</vt:lpstr>
      <vt:lpstr>Goals</vt:lpstr>
      <vt:lpstr>Logical Structure of the I/O Function</vt:lpstr>
      <vt:lpstr>Local peripheral device</vt:lpstr>
      <vt:lpstr>Communications Port</vt:lpstr>
      <vt:lpstr>File System</vt:lpstr>
      <vt:lpstr>Roadmap</vt:lpstr>
      <vt:lpstr>I/O Buffering</vt:lpstr>
      <vt:lpstr>Stream-Oriented Buffering</vt:lpstr>
      <vt:lpstr>Single Buffer</vt:lpstr>
      <vt:lpstr>Stream-oriented Single Buffer</vt:lpstr>
      <vt:lpstr>Double Buffer</vt:lpstr>
      <vt:lpstr>Circular Buffer</vt:lpstr>
      <vt:lpstr>Buffer Limitations</vt:lpstr>
      <vt:lpstr>Roadmap</vt:lpstr>
      <vt:lpstr>Disk Performance Parameters</vt:lpstr>
      <vt:lpstr>Disk Performance Parameters</vt:lpstr>
      <vt:lpstr>Disk Scheduling Policies</vt:lpstr>
      <vt:lpstr>First-in, first-out (FIFO)</vt:lpstr>
      <vt:lpstr>FIFO - PERFORMANCE</vt:lpstr>
      <vt:lpstr>Shortest Service Time First</vt:lpstr>
      <vt:lpstr>Shortest Service Time First</vt:lpstr>
      <vt:lpstr>SCAN</vt:lpstr>
      <vt:lpstr>SCAN</vt:lpstr>
      <vt:lpstr>C-SCAN</vt:lpstr>
      <vt:lpstr>C-SCAN</vt:lpstr>
      <vt:lpstr>Performance Compared</vt:lpstr>
      <vt:lpstr>N-step-SCAN</vt:lpstr>
      <vt:lpstr>FSCAN</vt:lpstr>
      <vt:lpstr>Disk Scheduling Algorithms</vt:lpstr>
      <vt:lpstr>Roadmap</vt:lpstr>
      <vt:lpstr>RAID</vt:lpstr>
      <vt:lpstr>PowerPoint Presentation</vt:lpstr>
      <vt:lpstr>RAID 0 - Stripped</vt:lpstr>
      <vt:lpstr>RAID 1 - Mirrored</vt:lpstr>
      <vt:lpstr>RAID 2 (Using Hamming code)</vt:lpstr>
      <vt:lpstr>Hamming Code</vt:lpstr>
      <vt:lpstr>PowerPoint Presentation</vt:lpstr>
      <vt:lpstr>PowerPoint Presentation</vt:lpstr>
      <vt:lpstr>RAID 3 bit-interleaved parity</vt:lpstr>
      <vt:lpstr>RAID 4 Block-level parity</vt:lpstr>
      <vt:lpstr>RAID 5 Block-level Distributed parity</vt:lpstr>
      <vt:lpstr>RAID 6 Dual Redundancy</vt:lpstr>
      <vt:lpstr>Roadmap</vt:lpstr>
      <vt:lpstr>Disk Cache</vt:lpstr>
      <vt:lpstr>Least Recently Used</vt:lpstr>
      <vt:lpstr>Least Frequently Used</vt:lpstr>
      <vt:lpstr>Frequency-Based Replacement</vt:lpstr>
      <vt:lpstr>Frequency-Based Replacement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Riddhi Joshi</cp:lastModifiedBy>
  <cp:revision>781</cp:revision>
  <dcterms:created xsi:type="dcterms:W3CDTF">2006-08-16T00:00:00Z</dcterms:created>
  <dcterms:modified xsi:type="dcterms:W3CDTF">2019-03-12T05:38:04Z</dcterms:modified>
</cp:coreProperties>
</file>