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7" r:id="rId2"/>
    <p:sldId id="333" r:id="rId3"/>
    <p:sldId id="334" r:id="rId4"/>
    <p:sldId id="335" r:id="rId5"/>
    <p:sldId id="337" r:id="rId6"/>
    <p:sldId id="339" r:id="rId7"/>
    <p:sldId id="340" r:id="rId8"/>
    <p:sldId id="341" r:id="rId9"/>
    <p:sldId id="342" r:id="rId10"/>
    <p:sldId id="343" r:id="rId11"/>
    <p:sldId id="433" r:id="rId12"/>
    <p:sldId id="344" r:id="rId13"/>
    <p:sldId id="346" r:id="rId14"/>
    <p:sldId id="347" r:id="rId15"/>
    <p:sldId id="427" r:id="rId16"/>
    <p:sldId id="350" r:id="rId17"/>
    <p:sldId id="352" r:id="rId18"/>
    <p:sldId id="353" r:id="rId19"/>
    <p:sldId id="354" r:id="rId20"/>
    <p:sldId id="355" r:id="rId21"/>
    <p:sldId id="356" r:id="rId22"/>
    <p:sldId id="357" r:id="rId23"/>
    <p:sldId id="428" r:id="rId24"/>
    <p:sldId id="360" r:id="rId25"/>
    <p:sldId id="435" r:id="rId26"/>
    <p:sldId id="436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429" r:id="rId35"/>
    <p:sldId id="373" r:id="rId36"/>
    <p:sldId id="374" r:id="rId37"/>
    <p:sldId id="375" r:id="rId38"/>
    <p:sldId id="430" r:id="rId39"/>
    <p:sldId id="378" r:id="rId40"/>
    <p:sldId id="379" r:id="rId41"/>
    <p:sldId id="382" r:id="rId42"/>
    <p:sldId id="384" r:id="rId43"/>
    <p:sldId id="431" r:id="rId44"/>
    <p:sldId id="380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19" r:id="rId61"/>
    <p:sldId id="404" r:id="rId62"/>
    <p:sldId id="405" r:id="rId63"/>
    <p:sldId id="406" r:id="rId64"/>
    <p:sldId id="407" r:id="rId65"/>
    <p:sldId id="432" r:id="rId66"/>
    <p:sldId id="422" r:id="rId67"/>
    <p:sldId id="425" r:id="rId68"/>
    <p:sldId id="423" r:id="rId69"/>
    <p:sldId id="426" r:id="rId70"/>
    <p:sldId id="424" r:id="rId71"/>
    <p:sldId id="41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E6B6-6545-4788-B90C-22EF6EA7FFDB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4B41A-3C80-4D84-B6E9-F15D68CBA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C13B5-6E7F-4BBD-B719-6368D27963C2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6FDC-4671-497D-8161-FDB20B10C0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19E5C0-9AB7-4A50-8751-59F83C7DE950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/>
              <a:t>“file organization” </a:t>
            </a:r>
            <a:r>
              <a:rPr lang="en-NZ"/>
              <a:t>refers to the logical structuring of the records as determined by the way in which they are accessed.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7DCF7-FD4C-4993-B525-05984A712FF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Most structures used in actual systems either fall into one of these categories or can be implemented with a combination of these organizations. </a:t>
            </a:r>
          </a:p>
          <a:p>
            <a:endParaRPr lang="en-NZ"/>
          </a:p>
          <a:p>
            <a:r>
              <a:rPr lang="en-NZ"/>
              <a:t>The five organizations are:</a:t>
            </a:r>
          </a:p>
          <a:p>
            <a:pPr lvl="1">
              <a:buFontTx/>
              <a:buChar char="•"/>
            </a:pPr>
            <a:r>
              <a:rPr lang="en-NZ"/>
              <a:t> The pile</a:t>
            </a:r>
          </a:p>
          <a:p>
            <a:pPr lvl="1">
              <a:buFontTx/>
              <a:buChar char="•"/>
            </a:pPr>
            <a:r>
              <a:rPr lang="en-NZ"/>
              <a:t> The sequential file</a:t>
            </a:r>
          </a:p>
          <a:p>
            <a:pPr lvl="1">
              <a:buFontTx/>
              <a:buChar char="•"/>
            </a:pPr>
            <a:r>
              <a:rPr lang="en-NZ"/>
              <a:t> The indexed sequential file</a:t>
            </a:r>
          </a:p>
          <a:p>
            <a:pPr lvl="1">
              <a:buFontTx/>
              <a:buChar char="•"/>
            </a:pPr>
            <a:r>
              <a:rPr lang="en-NZ"/>
              <a:t> The indexed file</a:t>
            </a:r>
          </a:p>
          <a:p>
            <a:pPr lvl="1">
              <a:buFontTx/>
              <a:buChar char="•"/>
            </a:pPr>
            <a:r>
              <a:rPr lang="en-NZ"/>
              <a:t> The direct, or hashed,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AE4D7C-4556-40D5-98D3-9A904B9404B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We begin with an overview, followed by a look at various file organization schemes.</a:t>
            </a:r>
          </a:p>
          <a:p>
            <a:endParaRPr lang="en-NZ"/>
          </a:p>
          <a:p>
            <a:r>
              <a:rPr lang="en-NZ"/>
              <a:t>Although file organization is generally beyond the scope of the operating system, it is essential to have a general understanding of the common alternatives to appreciate some of the design tradeoffs involved in file management. </a:t>
            </a:r>
          </a:p>
          <a:p>
            <a:endParaRPr lang="en-NZ"/>
          </a:p>
          <a:p>
            <a:r>
              <a:rPr lang="en-NZ"/>
              <a:t>The remainder of this chapter looks at other topics in file management.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5DA69-8441-4A74-AC41-5C499B0BC86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The directory contains information about the files, including attributes, location, and ownership. </a:t>
            </a:r>
          </a:p>
          <a:p>
            <a:pPr lvl="1">
              <a:buFontTx/>
              <a:buChar char="•"/>
            </a:pPr>
            <a:r>
              <a:rPr lang="en-NZ"/>
              <a:t> Much of this information is managed by the operating system. </a:t>
            </a:r>
          </a:p>
          <a:p>
            <a:endParaRPr lang="en-NZ"/>
          </a:p>
          <a:p>
            <a:r>
              <a:rPr lang="en-NZ"/>
              <a:t>The directory is itself a file, accessible by various file management routines.</a:t>
            </a:r>
          </a:p>
          <a:p>
            <a:pPr lvl="1">
              <a:buFontTx/>
              <a:buChar char="•"/>
            </a:pPr>
            <a:r>
              <a:rPr lang="en-NZ"/>
              <a:t> Although some of the information in directories is available to users and applications, this is generally provided indirectly by system routines.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3ADD84-5677-468E-9A2B-FDAA494AA94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The way in which the information of Table 12.2 is stored differs widely among various systems. </a:t>
            </a:r>
          </a:p>
          <a:p>
            <a:pPr lvl="1">
              <a:buFontTx/>
              <a:buChar char="•"/>
            </a:pPr>
            <a:r>
              <a:rPr lang="en-NZ"/>
              <a:t> Some of the information may be stored in a header record associated with the file;</a:t>
            </a:r>
          </a:p>
          <a:p>
            <a:pPr lvl="1">
              <a:buFontTx/>
              <a:buChar char="•"/>
            </a:pPr>
            <a:r>
              <a:rPr lang="en-NZ"/>
              <a:t> This reduces the amount of storage required for the directory, making it easier to keep all or much of the directory in main memory to improve speed.</a:t>
            </a:r>
          </a:p>
          <a:p>
            <a:pPr lvl="1">
              <a:buFontTx/>
              <a:buChar char="•"/>
            </a:pPr>
            <a:endParaRPr lang="en-NZ"/>
          </a:p>
          <a:p>
            <a:r>
              <a:rPr lang="en-NZ"/>
              <a:t>The simplest form of structure for a directory is that of a list of entries, one for each file. </a:t>
            </a:r>
          </a:p>
          <a:p>
            <a:pPr lvl="1">
              <a:buFontTx/>
              <a:buChar char="•"/>
            </a:pPr>
            <a:r>
              <a:rPr lang="en-NZ"/>
              <a:t> This structure could be represented by a simple sequential file, with the name of the file serving as the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BF077A-2C72-4A24-BB4A-54EE20F304C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728F8-95E9-4B97-8C6A-89B67082FB7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It would be awkward for a user to have to spell out the entire pathname every time a reference is made to a file.</a:t>
            </a:r>
          </a:p>
          <a:p>
            <a:endParaRPr lang="en-NZ"/>
          </a:p>
          <a:p>
            <a:r>
              <a:rPr lang="en-NZ"/>
              <a:t>Typically, an interactive user or a process has associated with it a current directory, often referred to as the working directory. </a:t>
            </a:r>
          </a:p>
          <a:p>
            <a:pPr lvl="1">
              <a:buFontTx/>
              <a:buChar char="•"/>
            </a:pPr>
            <a:r>
              <a:rPr lang="en-NZ"/>
              <a:t> Files are then referenced relative to the working directory.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5D38E5-9F85-41FB-859A-10CFDA0EF0C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We begin with an overview, followed by a look at various file organization schemes.</a:t>
            </a:r>
          </a:p>
          <a:p>
            <a:endParaRPr lang="en-NZ"/>
          </a:p>
          <a:p>
            <a:r>
              <a:rPr lang="en-NZ"/>
              <a:t>Although file organization is generally beyond the scope of the operating system, it is essential to have a general understanding of the common alternatives to appreciate some of the design tradeoffs involved in file management. </a:t>
            </a:r>
          </a:p>
          <a:p>
            <a:endParaRPr lang="en-NZ"/>
          </a:p>
          <a:p>
            <a:r>
              <a:rPr lang="en-NZ"/>
              <a:t>The remainder of this chapter looks at other topics in file management.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5DA69-8441-4A74-AC41-5C499B0BC86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In a multiuser system, there is almost always a requirement for allowing files to be shared among a number of users.</a:t>
            </a:r>
          </a:p>
          <a:p>
            <a:endParaRPr lang="en-NZ"/>
          </a:p>
          <a:p>
            <a:r>
              <a:rPr lang="en-NZ"/>
              <a:t>Two issues arise: </a:t>
            </a:r>
          </a:p>
          <a:p>
            <a:pPr lvl="1">
              <a:buFontTx/>
              <a:buChar char="•"/>
            </a:pPr>
            <a:r>
              <a:rPr lang="en-NZ"/>
              <a:t> access rights and </a:t>
            </a:r>
          </a:p>
          <a:p>
            <a:pPr lvl="1">
              <a:buFontTx/>
              <a:buChar char="•"/>
            </a:pPr>
            <a:r>
              <a:rPr lang="en-NZ"/>
              <a:t> the management `of simultaneous access.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DBE59A-9AC4-42E6-8FAD-1711ECEA981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The file system should provide a number of options so that the way in which a particular file is accessed can be controlled. </a:t>
            </a:r>
          </a:p>
          <a:p>
            <a:endParaRPr lang="en-NZ"/>
          </a:p>
          <a:p>
            <a:r>
              <a:rPr lang="en-NZ"/>
              <a:t>Typically, users or groups of users are granted certain access rights to a file. </a:t>
            </a:r>
          </a:p>
          <a:p>
            <a:endParaRPr lang="en-NZ"/>
          </a:p>
          <a:p>
            <a:r>
              <a:rPr lang="en-NZ"/>
              <a:t> A wide range of access rights has been used.</a:t>
            </a:r>
          </a:p>
          <a:p>
            <a:pPr lvl="1">
              <a:buFontTx/>
              <a:buChar char="•"/>
            </a:pPr>
            <a:r>
              <a:rPr lang="en-NZ"/>
              <a:t>These rights can be considered to constitute a hierarchy, with each right implying those that precede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0860BC-CA78-4D7A-9E6D-38C69F2428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We begin with an overview, followed by a look at various file organization schemes.</a:t>
            </a:r>
          </a:p>
          <a:p>
            <a:endParaRPr lang="en-NZ"/>
          </a:p>
          <a:p>
            <a:r>
              <a:rPr lang="en-NZ"/>
              <a:t>Although file organization is generally beyond the scope of the operating system, it is essential to have a general understanding of the common alternatives to appreciate some of the design tradeoffs involved in file management. </a:t>
            </a:r>
          </a:p>
          <a:p>
            <a:endParaRPr lang="en-NZ"/>
          </a:p>
          <a:p>
            <a:r>
              <a:rPr lang="en-NZ"/>
              <a:t>The remainder of this chapter looks at other topics in file management.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5DA69-8441-4A74-AC41-5C499B0BC8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We begin with an overview, followed by a look at various file organization schemes.</a:t>
            </a:r>
          </a:p>
          <a:p>
            <a:endParaRPr lang="en-NZ"/>
          </a:p>
          <a:p>
            <a:r>
              <a:rPr lang="en-NZ"/>
              <a:t>Although file organization is generally beyond the scope of the operating system, it is essential to have a general understanding of the common alternatives to appreciate some of the design tradeoffs involved in file management. </a:t>
            </a:r>
          </a:p>
          <a:p>
            <a:endParaRPr lang="en-NZ"/>
          </a:p>
          <a:p>
            <a:r>
              <a:rPr lang="en-NZ"/>
              <a:t>The remainder of this chapter looks at other topics in file management.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5DA69-8441-4A74-AC41-5C499B0BC86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Records are the logical unit of access of a structured file,</a:t>
            </a:r>
          </a:p>
          <a:p>
            <a:endParaRPr lang="en-NZ"/>
          </a:p>
          <a:p>
            <a:r>
              <a:rPr lang="en-NZ"/>
              <a:t>Whereas blocks are the unit of I/O with secondary storage. For I/O to be performed,</a:t>
            </a:r>
          </a:p>
          <a:p>
            <a:r>
              <a:rPr lang="en-NZ"/>
              <a:t>records must be organized as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3EDC2A-651C-443E-96D2-61C4715BA1B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/>
              <a:t>Fixed blocking: </a:t>
            </a:r>
            <a:r>
              <a:rPr lang="en-NZ"/>
              <a:t>Fixed-length records are used, and an integral number of records are stored in a block. </a:t>
            </a:r>
          </a:p>
          <a:p>
            <a:pPr lvl="1">
              <a:buFontTx/>
              <a:buChar char="•"/>
            </a:pPr>
            <a:r>
              <a:rPr lang="en-NZ"/>
              <a:t> There may be unused space at the end of each block.</a:t>
            </a:r>
          </a:p>
          <a:p>
            <a:pPr lvl="1">
              <a:buFontTx/>
              <a:buChar char="•"/>
            </a:pPr>
            <a:r>
              <a:rPr lang="en-NZ"/>
              <a:t> This is referred to as </a:t>
            </a:r>
            <a:r>
              <a:rPr lang="en-NZ" b="1"/>
              <a:t>internal fragmentation.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B087C-DC87-459F-8655-5D7B16F16AE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Variable-length records are used and are packed into blocks with no unused space. </a:t>
            </a:r>
          </a:p>
          <a:p>
            <a:endParaRPr lang="en-NZ"/>
          </a:p>
          <a:p>
            <a:r>
              <a:rPr lang="en-NZ"/>
              <a:t>Thus, some records must span two blocks, with the continuation indicated by a pointer to the successor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4B2205-03B3-4737-B4F0-A07F88E1954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Variable-length records are used, but spanning is not employed.</a:t>
            </a:r>
          </a:p>
          <a:p>
            <a:endParaRPr lang="en-NZ"/>
          </a:p>
          <a:p>
            <a:r>
              <a:rPr lang="en-NZ"/>
              <a:t>There is wasted space in most blocks because of the inability to use the remainder of a block if the next record is larger than the remaining unused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1D4F40-9569-4761-ABD1-3A311530C902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We begin with an overview, followed by a look at various file organization schemes.</a:t>
            </a:r>
          </a:p>
          <a:p>
            <a:endParaRPr lang="en-NZ"/>
          </a:p>
          <a:p>
            <a:r>
              <a:rPr lang="en-NZ"/>
              <a:t>Although file organization is generally beyond the scope of the operating system, it is essential to have a general understanding of the common alternatives to appreciate some of the design tradeoffs involved in file management. </a:t>
            </a:r>
          </a:p>
          <a:p>
            <a:endParaRPr lang="en-NZ"/>
          </a:p>
          <a:p>
            <a:r>
              <a:rPr lang="en-NZ"/>
              <a:t>The remainder of this chapter looks at other topics in file management.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5DA69-8441-4A74-AC41-5C499B0BC86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At one extreme, a portion large enough to hold the entire file is allocated.</a:t>
            </a:r>
          </a:p>
          <a:p>
            <a:endParaRPr lang="en-NZ"/>
          </a:p>
          <a:p>
            <a:r>
              <a:rPr lang="en-NZ"/>
              <a:t>Space on the disk is allocated one block at a time. </a:t>
            </a:r>
          </a:p>
          <a:p>
            <a:endParaRPr lang="en-NZ"/>
          </a:p>
          <a:p>
            <a:r>
              <a:rPr lang="en-NZ"/>
              <a:t>In choosing a portion size, there is a tradeoff between efficiency from the point of view of a single file versus overall system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1D18DD-8161-45B1-866B-05DA2CCAEC6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AEE08C-7308-4F69-941B-DC230E2CB60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External fragmentation will occur, making it difficult to find contiguous blocks of space of sufficient length. </a:t>
            </a:r>
          </a:p>
          <a:p>
            <a:endParaRPr lang="en-NZ"/>
          </a:p>
          <a:p>
            <a:r>
              <a:rPr lang="en-NZ"/>
              <a:t>From time to time, it will be necessary to perform a compaction algorithm to free up additional space on the disk.</a:t>
            </a:r>
          </a:p>
          <a:p>
            <a:endParaRPr lang="en-NZ"/>
          </a:p>
          <a:p>
            <a:r>
              <a:rPr lang="en-NZ"/>
              <a:t>Also, with preallocation, it is necessary to declare the size of the file at the time of creation, with the problems mentioned earlier.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1A8C01-FE56-468B-ADE0-519213C3482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48B79-A9AB-4F7E-A523-89C0A9D89D3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E44A6-1702-42F7-98C5-1DDE6F5CE8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One consequence of chaining, is that there is no accommodation of the principle of locality.</a:t>
            </a:r>
          </a:p>
          <a:p>
            <a:endParaRPr lang="en-NZ"/>
          </a:p>
          <a:p>
            <a:r>
              <a:rPr lang="en-NZ"/>
              <a:t>If it is necessary to bring in several blocks of a file at a time, as in sequential processing, then a series of accesses to different parts of the disk are required. </a:t>
            </a:r>
          </a:p>
          <a:p>
            <a:pPr lvl="1">
              <a:buFontTx/>
              <a:buChar char="•"/>
            </a:pPr>
            <a:r>
              <a:rPr lang="en-NZ"/>
              <a:t>This is perhaps a more significant effect on a single-user system but may also be of concern on a shared system. </a:t>
            </a:r>
          </a:p>
          <a:p>
            <a:pPr lvl="1">
              <a:buFontTx/>
              <a:buChar char="•"/>
            </a:pPr>
            <a:r>
              <a:rPr lang="en-NZ"/>
              <a:t> To overcome this problem, some systems periodically consolidate files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028E0A-F93A-447F-A166-D9D362EDACC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B2BA1B-9050-4D8C-B885-76BBEA58AD8F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Just as the space that is allocated to files must be managed, so the space that is not currently allocated to any file must be managed. </a:t>
            </a:r>
          </a:p>
          <a:p>
            <a:endParaRPr lang="en-NZ"/>
          </a:p>
          <a:p>
            <a:r>
              <a:rPr lang="en-NZ"/>
              <a:t>To perform any of the file allocation techniques described previously, it is necessary to know what blocks on the disk are available. </a:t>
            </a:r>
          </a:p>
          <a:p>
            <a:endParaRPr lang="en-NZ"/>
          </a:p>
          <a:p>
            <a:r>
              <a:rPr lang="en-NZ"/>
              <a:t>Thus we need a disk allocation table in addition to a file allocation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07C40-1857-42F9-8D33-C32E43115B21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The indexing approach treats free space as a file and uses an index table as described under file allocation.</a:t>
            </a:r>
          </a:p>
          <a:p>
            <a:endParaRPr lang="en-NZ"/>
          </a:p>
          <a:p>
            <a:r>
              <a:rPr lang="en-NZ"/>
              <a:t>For efficiency, the index should be on the basis of variable-size portions rather than blocks.</a:t>
            </a:r>
          </a:p>
          <a:p>
            <a:pPr lvl="1">
              <a:buFontTx/>
              <a:buChar char="•"/>
            </a:pPr>
            <a:r>
              <a:rPr lang="en-NZ"/>
              <a:t> Thus, there is one entry in the table for every free portion on the disk.</a:t>
            </a:r>
          </a:p>
          <a:p>
            <a:pPr lvl="1">
              <a:buFontTx/>
              <a:buChar char="•"/>
            </a:pPr>
            <a:r>
              <a:rPr lang="en-NZ"/>
              <a:t> This approach provides efficient support for all of the file allocation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1CAEAD-2418-4A74-B28D-9B118FD40BB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/>
              <a:t>The term volume is used somewhat differently by different operating systems and file management systems, but in essence a volume is a logical disk.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6FE15-6150-467A-ABC4-89FB0E2245C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We begin with an overview, followed by a look at various file organization schemes.</a:t>
            </a:r>
          </a:p>
          <a:p>
            <a:endParaRPr lang="en-NZ"/>
          </a:p>
          <a:p>
            <a:r>
              <a:rPr lang="en-NZ"/>
              <a:t>Although file organization is generally beyond the scope of the operating system, it is essential to have a general understanding of the common alternatives to appreciate some of the design tradeoffs involved in file management. </a:t>
            </a:r>
          </a:p>
          <a:p>
            <a:endParaRPr lang="en-NZ"/>
          </a:p>
          <a:p>
            <a:r>
              <a:rPr lang="en-NZ"/>
              <a:t>The remainder of this chapter looks at other topics in file management.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5DA69-8441-4A74-AC41-5C499B0BC86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6FDC-4671-497D-8161-FDB20B10C02E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Discussed on following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056A5D-DDA3-4367-AE84-CF753121E4C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/>
              <a:t>Objectives include:</a:t>
            </a:r>
          </a:p>
          <a:p>
            <a:pPr lvl="1">
              <a:buFontTx/>
              <a:buChar char="•"/>
            </a:pPr>
            <a:r>
              <a:rPr lang="en-NZ" dirty="0"/>
              <a:t> To meet the data management needs and requirements of the user, </a:t>
            </a:r>
          </a:p>
          <a:p>
            <a:pPr lvl="1">
              <a:buFontTx/>
              <a:buChar char="•"/>
            </a:pPr>
            <a:r>
              <a:rPr lang="en-NZ" dirty="0"/>
              <a:t> To guarantee, to the extent possible, that the data in the file are valid</a:t>
            </a:r>
          </a:p>
          <a:p>
            <a:pPr lvl="1">
              <a:buFontTx/>
              <a:buChar char="•"/>
            </a:pPr>
            <a:r>
              <a:rPr lang="en-NZ" dirty="0"/>
              <a:t> To optimize performance, both from the system point of view in terms of over-all throughput and from the user’s point of view in terms of response time</a:t>
            </a:r>
          </a:p>
          <a:p>
            <a:pPr lvl="1">
              <a:buFontTx/>
              <a:buChar char="•"/>
            </a:pPr>
            <a:r>
              <a:rPr lang="en-NZ"/>
              <a:t> To provide I/O support for a variety of storage device types</a:t>
            </a:r>
          </a:p>
          <a:p>
            <a:pPr lvl="1">
              <a:buFontTx/>
              <a:buChar char="•"/>
            </a:pPr>
            <a:r>
              <a:rPr lang="en-NZ" dirty="0"/>
              <a:t> To minimize or eliminate the potential for lost or destroyed data</a:t>
            </a:r>
          </a:p>
          <a:p>
            <a:pPr lvl="1">
              <a:buFontTx/>
              <a:buChar char="•"/>
            </a:pPr>
            <a:r>
              <a:rPr lang="en-NZ" dirty="0"/>
              <a:t> To provide a standardized set of I/O interface routines to user processes</a:t>
            </a:r>
          </a:p>
          <a:p>
            <a:pPr lvl="1">
              <a:buFontTx/>
              <a:buChar char="•"/>
            </a:pPr>
            <a:r>
              <a:rPr lang="en-NZ" dirty="0"/>
              <a:t> To provide I/O support for multiple users, in the case of multiple-user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4CCFF1-EF7F-4162-8A01-F0DE78F4324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For an interactive, general-purpose system, the following constitute a minimal set of requirements:</a:t>
            </a:r>
          </a:p>
          <a:p>
            <a:endParaRPr lang="en-NZ"/>
          </a:p>
          <a:p>
            <a:r>
              <a:rPr lang="en-NZ"/>
              <a:t>1. Each user should be able to create, delete, read, write, and modify files.</a:t>
            </a:r>
          </a:p>
          <a:p>
            <a:r>
              <a:rPr lang="en-NZ"/>
              <a:t>2. Each user may have controlled access to other users’ files.</a:t>
            </a:r>
          </a:p>
          <a:p>
            <a:r>
              <a:rPr lang="en-NZ"/>
              <a:t>3. Each user may control what types of accesses are allowed to the user’s files.</a:t>
            </a:r>
          </a:p>
          <a:p>
            <a:r>
              <a:rPr lang="en-NZ"/>
              <a:t>4. Each user should be able to restructure the user’s files in a form appropriate to the problem.</a:t>
            </a:r>
          </a:p>
          <a:p>
            <a:endParaRPr lang="en-NZ"/>
          </a:p>
          <a:p>
            <a:r>
              <a:rPr lang="en-NZ"/>
              <a:t>5,6, and 7 on next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E057DB-A0A2-49AE-8531-B8D48924A44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Variations will exist between systems but typically have the aspects described above and in the following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A8DE6-DB41-4DEE-81FC-51E9381F97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NZ" dirty="0"/>
              <a:t>Users and application programs interact with the file system by means of commands for creating and deleting files and for performing operations on files. 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Before performing any operation, the file system must identify and locate the selected file.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This requires the use of some sort of directory that serves to describe the location of all files, plus their attributes.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In addition, most shared systems enforce user access control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The basic operations that a user or application may perform on a file are performed at the record level.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The user or application views the file as having some structure that organizes the records, such as a sequential structure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The secondary storage must be managed.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This involves allocating files to free blocks on secondary storage and managing free storage so as to know what blocks are available for new files and growth in existing files.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In addition, individual block I/O requests must be scheduled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Disk scheduling and file allocation are both concerned with optimizing performance. 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The optimization will depend on the structure of the files and the access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D26AE2-FF90-49E4-8AB6-4C64ED6B97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We begin with an overview, followed by a look at various file organization schemes.</a:t>
            </a:r>
          </a:p>
          <a:p>
            <a:endParaRPr lang="en-NZ"/>
          </a:p>
          <a:p>
            <a:r>
              <a:rPr lang="en-NZ"/>
              <a:t>Although file organization is generally beyond the scope of the operating system, it is essential to have a general understanding of the common alternatives to appreciate some of the design tradeoffs involved in file management. </a:t>
            </a:r>
          </a:p>
          <a:p>
            <a:endParaRPr lang="en-NZ"/>
          </a:p>
          <a:p>
            <a:r>
              <a:rPr lang="en-NZ"/>
              <a:t>The remainder of this chapter looks at other topics in file management.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5DA69-8441-4A74-AC41-5C499B0BC8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C026-C759-484D-A8CB-1281E0D7442C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95B9-4203-4CA4-8D36-3E61266FF109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2D1-BC3C-4448-B354-4E0B2A8F296A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71F-21D1-4CFB-9AAD-845353B02692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3CD6-701C-4F2D-B516-D0BBA1B791B4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8D8-CB77-4C0F-9B67-794D28101F28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48B5-C13B-43E1-8CDD-0EF9D7E6CFC7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CBD5-932E-433C-A100-98C36789613A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0988-392F-4789-98C7-7EEE71C53E68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2BDB-4C8A-4001-B17C-E0227BB8EEFF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C9B5-0D57-4587-A6A2-A329F00309F4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FBB3-4841-4F99-A166-11554173BF55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Shri Sunshine Education 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4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610600" cy="3200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052" name="Subtitle 4"/>
          <p:cNvSpPr txBox="1">
            <a:spLocks/>
          </p:cNvSpPr>
          <p:nvPr/>
        </p:nvSpPr>
        <p:spPr bwMode="auto">
          <a:xfrm>
            <a:off x="152400" y="3429000"/>
            <a:ext cx="86868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itchFamily="34" charset="0"/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6858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Ch.12</a:t>
            </a:r>
          </a:p>
          <a:p>
            <a:pPr algn="ctr"/>
            <a:r>
              <a:rPr lang="en-US" sz="2400" b="1" dirty="0">
                <a:latin typeface="Calibri" pitchFamily="34" charset="0"/>
              </a:rPr>
              <a:t>File Management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  <a:p>
            <a:pPr algn="ctr"/>
            <a:endParaRPr lang="en-US" sz="2400" b="1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Riddhi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 Joshi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7239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UNIT - 5 </a:t>
            </a:r>
          </a:p>
          <a:p>
            <a:pPr algn="ctr"/>
            <a:r>
              <a:rPr lang="en-US" sz="2400" b="1" dirty="0"/>
              <a:t>INPUT/OUTPUT AND FILES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File 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610599" cy="5714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487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File System Architecture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685800"/>
            <a:ext cx="88392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One way of getting a feel for the scope of file management is to look at a </a:t>
            </a:r>
          </a:p>
          <a:p>
            <a:r>
              <a:rPr lang="en-US" sz="2000" dirty="0"/>
              <a:t>   depiction of a typical software organization, as suggested in Figure 12.1.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Different systems will be organized differently, but this organization is reasonably </a:t>
            </a:r>
          </a:p>
          <a:p>
            <a:r>
              <a:rPr lang="en-US" sz="2000" dirty="0"/>
              <a:t>    representative.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401431"/>
            <a:ext cx="8229600" cy="4179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</a:rPr>
              <a:t>Device Drivers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315831"/>
            <a:ext cx="83820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sz="2000" b="1" dirty="0"/>
              <a:t>device drivers </a:t>
            </a:r>
            <a:r>
              <a:rPr lang="en-NZ" sz="2000" dirty="0"/>
              <a:t>communicate at the lowest level directly with peripheral devices or their controllers or channels. </a:t>
            </a:r>
          </a:p>
          <a:p>
            <a:pPr lvl="1">
              <a:buFontTx/>
              <a:buChar char="•"/>
            </a:pPr>
            <a:r>
              <a:rPr lang="en-NZ" sz="2000" dirty="0"/>
              <a:t> A device driver is responsible for starting I/O operations on a device and processing the completion of an I/O request. </a:t>
            </a:r>
          </a:p>
          <a:p>
            <a:pPr lvl="1">
              <a:buFontTx/>
              <a:buChar char="•"/>
            </a:pPr>
            <a:r>
              <a:rPr lang="en-NZ" sz="2000" dirty="0"/>
              <a:t> For file operations, the typical devices controlled are disk and tape drives.</a:t>
            </a:r>
          </a:p>
          <a:p>
            <a:pPr lvl="1">
              <a:buFontTx/>
              <a:buChar char="•"/>
            </a:pPr>
            <a:r>
              <a:rPr lang="en-NZ" sz="2000" dirty="0"/>
              <a:t> Device drivers are usually considered to be part of the operating system.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0"/>
            <a:ext cx="8229600" cy="48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Basic File System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533400"/>
            <a:ext cx="8991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b="1" dirty="0"/>
              <a:t>basic file system</a:t>
            </a:r>
            <a:r>
              <a:rPr lang="en-NZ" dirty="0"/>
              <a:t>, or </a:t>
            </a:r>
            <a:r>
              <a:rPr lang="en-NZ" b="1" dirty="0"/>
              <a:t>the physical I/O level.</a:t>
            </a:r>
          </a:p>
          <a:p>
            <a:endParaRPr lang="en-NZ" dirty="0"/>
          </a:p>
          <a:p>
            <a:r>
              <a:rPr lang="en-NZ" dirty="0"/>
              <a:t>This is the primary interface with the environment outside of the computer system.</a:t>
            </a:r>
          </a:p>
          <a:p>
            <a:endParaRPr lang="en-NZ" dirty="0"/>
          </a:p>
          <a:p>
            <a:r>
              <a:rPr lang="en-NZ" dirty="0"/>
              <a:t>It deals with blocks of data that are exchanged with disk or tape systems.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170238"/>
            <a:ext cx="8229600" cy="4111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NZ" sz="2400" b="1" dirty="0">
                <a:latin typeface="Calibri" pitchFamily="34" charset="0"/>
              </a:rPr>
              <a:t>Basic I/O Supervisor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687901"/>
            <a:ext cx="91440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Basic I/O supervisor is responsible for all file I/O initiation and termination.</a:t>
            </a: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Control structures are maintained that deal with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device I/O,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scheduling, and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file status.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Logical I/O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685800"/>
            <a:ext cx="9067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b="1" dirty="0"/>
              <a:t>Logical I/O </a:t>
            </a:r>
            <a:r>
              <a:rPr lang="en-NZ" dirty="0"/>
              <a:t>enables users and applications to access records.</a:t>
            </a:r>
          </a:p>
          <a:p>
            <a:pPr>
              <a:buFont typeface="Arial" pitchFamily="34" charset="0"/>
              <a:buChar char="•"/>
            </a:pPr>
            <a:endParaRPr lang="en-NZ" dirty="0"/>
          </a:p>
          <a:p>
            <a:pPr>
              <a:buFont typeface="Arial" pitchFamily="34" charset="0"/>
              <a:buChar char="•"/>
            </a:pPr>
            <a:r>
              <a:rPr lang="en-NZ" dirty="0"/>
              <a:t>Whereas the basic file system deals with blocks of data, </a:t>
            </a:r>
          </a:p>
          <a:p>
            <a:pPr lvl="1">
              <a:buFontTx/>
              <a:buChar char="•"/>
            </a:pPr>
            <a:r>
              <a:rPr lang="en-NZ" dirty="0"/>
              <a:t> the logical I/O module deals with file records.</a:t>
            </a:r>
          </a:p>
          <a:p>
            <a:pPr>
              <a:buFont typeface="Arial" pitchFamily="34" charset="0"/>
              <a:buChar char="•"/>
            </a:pPr>
            <a:endParaRPr lang="en-NZ" dirty="0"/>
          </a:p>
          <a:p>
            <a:pPr>
              <a:buFont typeface="Arial" pitchFamily="34" charset="0"/>
              <a:buChar char="•"/>
            </a:pPr>
            <a:r>
              <a:rPr lang="en-NZ" dirty="0"/>
              <a:t>Logical I/O provides a general-purpose record I/O capability </a:t>
            </a:r>
          </a:p>
          <a:p>
            <a:pPr lvl="1">
              <a:buFontTx/>
              <a:buChar char="•"/>
            </a:pPr>
            <a:r>
              <a:rPr lang="en-NZ" dirty="0"/>
              <a:t> and maintains basic data about files.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94038"/>
            <a:ext cx="8229600" cy="41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Access Method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8229600" cy="213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latin typeface="Calibri" pitchFamily="34" charset="0"/>
              </a:rPr>
              <a:t>Closest to the user</a:t>
            </a:r>
          </a:p>
          <a:p>
            <a:r>
              <a:rPr lang="en-US" sz="2000" dirty="0">
                <a:latin typeface="Calibri" pitchFamily="34" charset="0"/>
              </a:rPr>
              <a:t>Reflect different file structures</a:t>
            </a:r>
          </a:p>
          <a:p>
            <a:r>
              <a:rPr lang="en-NZ" sz="2000" dirty="0">
                <a:latin typeface="Calibri" pitchFamily="34" charset="0"/>
              </a:rPr>
              <a:t>Provides a standard interface between applications and the file systems and devices that hold the data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Access method varies depending on the ways to access and process data for the device.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620000" cy="4111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/>
              <a:t>File Management Functions</a:t>
            </a:r>
            <a:endParaRPr lang="en-US" sz="2400" b="1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33400"/>
            <a:ext cx="8991599" cy="632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Overview</a:t>
            </a:r>
          </a:p>
          <a:p>
            <a:r>
              <a:rPr lang="en-NZ" sz="2400" b="1" dirty="0">
                <a:solidFill>
                  <a:schemeClr val="tx2"/>
                </a:solidFill>
              </a:rPr>
              <a:t>File organisation and Access</a:t>
            </a:r>
          </a:p>
          <a:p>
            <a:r>
              <a:rPr lang="en-NZ" sz="2400" dirty="0"/>
              <a:t>File Directories</a:t>
            </a:r>
          </a:p>
          <a:p>
            <a:r>
              <a:rPr lang="en-NZ" sz="2400" dirty="0"/>
              <a:t>File Sharing</a:t>
            </a:r>
          </a:p>
          <a:p>
            <a:r>
              <a:rPr lang="en-NZ" sz="2400" dirty="0"/>
              <a:t>Record Blocking</a:t>
            </a:r>
          </a:p>
          <a:p>
            <a:r>
              <a:rPr lang="en-NZ" sz="2400" dirty="0"/>
              <a:t>Secondary Storage Management</a:t>
            </a:r>
          </a:p>
          <a:p>
            <a:r>
              <a:rPr lang="en-NZ" sz="2400" dirty="0"/>
              <a:t>File System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1000" y="2133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111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File Organization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121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File Management Referring to the logical structure of records</a:t>
            </a:r>
          </a:p>
          <a:p>
            <a:pPr lvl="1"/>
            <a:r>
              <a:rPr lang="en-US" sz="2000" dirty="0"/>
              <a:t>Physical organization discussed later</a:t>
            </a:r>
          </a:p>
          <a:p>
            <a:r>
              <a:rPr lang="en-US" sz="2000" dirty="0"/>
              <a:t>Determined by the </a:t>
            </a:r>
            <a:r>
              <a:rPr lang="en-US" sz="2000" b="1" i="1" dirty="0"/>
              <a:t>way</a:t>
            </a:r>
            <a:r>
              <a:rPr lang="en-US" sz="2000" i="1" dirty="0"/>
              <a:t> </a:t>
            </a:r>
            <a:r>
              <a:rPr lang="en-US" sz="2000" dirty="0"/>
              <a:t>in which files are accessed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133600"/>
            <a:ext cx="82296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Criteria for File Organization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26017"/>
            <a:ext cx="9144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Important criteria include: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Short access time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Ease of update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Economy of storage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Simple maintenance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Reliability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68868"/>
            <a:ext cx="914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Q-2: What criteria are important in choosing a file organization?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400" b="1" dirty="0">
                <a:latin typeface="Calibri" pitchFamily="34" charset="0"/>
              </a:rPr>
              <a:t>File Organisation Types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3200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/>
              <a:t>Many exist, but usually variations of:</a:t>
            </a:r>
          </a:p>
          <a:p>
            <a:pPr lvl="1"/>
            <a:r>
              <a:rPr lang="en-NZ" sz="2400" dirty="0"/>
              <a:t>Pile</a:t>
            </a:r>
          </a:p>
          <a:p>
            <a:pPr lvl="1"/>
            <a:r>
              <a:rPr lang="en-NZ" sz="2400" dirty="0"/>
              <a:t>Sequential file</a:t>
            </a:r>
          </a:p>
          <a:p>
            <a:pPr lvl="1"/>
            <a:r>
              <a:rPr lang="en-NZ" sz="2400" dirty="0"/>
              <a:t>Indexed sequential file</a:t>
            </a:r>
          </a:p>
          <a:p>
            <a:pPr lvl="1"/>
            <a:r>
              <a:rPr lang="en-NZ" sz="2400" dirty="0"/>
              <a:t>Indexed file</a:t>
            </a:r>
          </a:p>
          <a:p>
            <a:pPr lvl="1"/>
            <a:r>
              <a:rPr lang="en-NZ" sz="2400" dirty="0"/>
              <a:t>Direct, or hashed, file</a:t>
            </a:r>
          </a:p>
          <a:p>
            <a:pPr lvl="1"/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09600"/>
            <a:ext cx="746760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/>
              <a:t>Q-3: List and briefly define five file organizations.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The Pile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533400"/>
            <a:ext cx="617220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NZ" sz="2000" dirty="0"/>
              <a:t>The least-complicated form of file organization may be termed the pile. </a:t>
            </a:r>
          </a:p>
          <a:p>
            <a:pPr algn="just">
              <a:buFont typeface="Arial" pitchFamily="34" charset="0"/>
              <a:buChar char="•"/>
            </a:pPr>
            <a:r>
              <a:rPr lang="en-NZ" sz="2000" dirty="0"/>
              <a:t>Data are collected in the order in which they arrive.</a:t>
            </a:r>
          </a:p>
          <a:p>
            <a:pPr lvl="1" algn="just">
              <a:buFontTx/>
              <a:buChar char="•"/>
            </a:pPr>
            <a:r>
              <a:rPr lang="en-NZ" sz="2000" dirty="0"/>
              <a:t> Each record consists of one burst of data.</a:t>
            </a:r>
          </a:p>
          <a:p>
            <a:pPr algn="just">
              <a:buFont typeface="Arial" pitchFamily="34" charset="0"/>
              <a:buChar char="•"/>
            </a:pPr>
            <a:r>
              <a:rPr lang="en-NZ" sz="2000" dirty="0"/>
              <a:t>The purpose of the pile is simply to accumulate the mass of data and save it.</a:t>
            </a:r>
          </a:p>
          <a:p>
            <a:pPr algn="just">
              <a:buFont typeface="Arial" pitchFamily="34" charset="0"/>
              <a:buChar char="•"/>
            </a:pPr>
            <a:r>
              <a:rPr lang="en-NZ" sz="2000" dirty="0"/>
              <a:t> Records may have different fields, or similar fields in different orders.</a:t>
            </a:r>
          </a:p>
          <a:p>
            <a:pPr algn="just">
              <a:buFont typeface="Arial" pitchFamily="34" charset="0"/>
              <a:buChar char="•"/>
            </a:pPr>
            <a:r>
              <a:rPr lang="en-NZ" sz="2000" dirty="0"/>
              <a:t>Because there is no structure to the pile file, record access is by exhaustive search.</a:t>
            </a:r>
          </a:p>
          <a:p>
            <a:pPr lvl="1" algn="just">
              <a:buFontTx/>
              <a:buChar char="•"/>
            </a:pPr>
            <a:r>
              <a:rPr lang="en-NZ" sz="2000" dirty="0"/>
              <a:t> </a:t>
            </a:r>
            <a:r>
              <a:rPr lang="en-NZ" sz="2000" dirty="0" err="1"/>
              <a:t>ie</a:t>
            </a:r>
            <a:r>
              <a:rPr lang="en-NZ" sz="2000" dirty="0"/>
              <a:t> , to find a record that contains a particular field with a particular value, it is necessary to examine each record in the pile until the desired record is found or the entire file has been searched. </a:t>
            </a:r>
          </a:p>
          <a:p>
            <a:pPr lvl="1" algn="just">
              <a:buFontTx/>
              <a:buChar char="•"/>
            </a:pPr>
            <a:r>
              <a:rPr lang="en-NZ" sz="2000" dirty="0"/>
              <a:t> To find all records that contain a particular field or </a:t>
            </a:r>
          </a:p>
          <a:p>
            <a:pPr lvl="1" algn="just"/>
            <a:r>
              <a:rPr lang="en-NZ" sz="2000" dirty="0"/>
              <a:t>   contain that field with a particular value, then the entire file must be searched.</a:t>
            </a:r>
            <a:endParaRPr lang="en-US" sz="2000" dirty="0"/>
          </a:p>
        </p:txBody>
      </p:sp>
      <p:pic>
        <p:nvPicPr>
          <p:cNvPr id="8" name="Content Placeholder 3" descr="Fig12_03a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5563" y="609600"/>
            <a:ext cx="2586037" cy="601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The Sequential File</a:t>
            </a:r>
          </a:p>
        </p:txBody>
      </p:sp>
      <p:pic>
        <p:nvPicPr>
          <p:cNvPr id="7" name="Content Placeholder 3" descr="Fig12_03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685800"/>
            <a:ext cx="3119437" cy="594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6200" y="533400"/>
            <a:ext cx="5562600" cy="6172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The most common form of file structure.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A fixed format is used for records.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All records are of the same length, consisting of </a:t>
            </a:r>
          </a:p>
          <a:p>
            <a:r>
              <a:rPr lang="en-NZ" sz="2000" dirty="0">
                <a:latin typeface="Calibri" pitchFamily="34" charset="0"/>
              </a:rPr>
              <a:t>  the same number of fixed-length fields in a </a:t>
            </a:r>
          </a:p>
          <a:p>
            <a:r>
              <a:rPr lang="en-NZ" sz="2000" dirty="0">
                <a:latin typeface="Calibri" pitchFamily="34" charset="0"/>
              </a:rPr>
              <a:t>  particular order.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Because the length and position of each field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are known, only the values of fields need to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be stored;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The field name and length for each field are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attributes of the file structure.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The key field uniquely identifies the record;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Thus key values for different records are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always different.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The records are stored in key sequence: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 alphabetical order for a text key, and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 numerical order for a numerical key.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NZ" b="1" dirty="0">
                <a:solidFill>
                  <a:srgbClr val="376092"/>
                </a:solidFill>
              </a:rPr>
              <a:t>Overview</a:t>
            </a:r>
          </a:p>
          <a:p>
            <a:r>
              <a:rPr lang="en-NZ" sz="2400" dirty="0"/>
              <a:t>File organisation and Access</a:t>
            </a:r>
          </a:p>
          <a:p>
            <a:r>
              <a:rPr lang="en-NZ" sz="2400" dirty="0"/>
              <a:t>File Directories</a:t>
            </a:r>
          </a:p>
          <a:p>
            <a:r>
              <a:rPr lang="en-NZ" sz="2400" dirty="0"/>
              <a:t>File Sharing</a:t>
            </a:r>
          </a:p>
          <a:p>
            <a:r>
              <a:rPr lang="en-NZ" sz="2400" dirty="0"/>
              <a:t>Record Blocking</a:t>
            </a:r>
          </a:p>
          <a:p>
            <a:r>
              <a:rPr lang="en-NZ" sz="2400" dirty="0"/>
              <a:t>Secondary Storage Management</a:t>
            </a:r>
          </a:p>
          <a:p>
            <a:r>
              <a:rPr lang="en-NZ" sz="2400" dirty="0"/>
              <a:t>File System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1000" y="1752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400" b="1">
                <a:latin typeface="Calibri" pitchFamily="34" charset="0"/>
              </a:rPr>
              <a:t>Indexed Sequential File</a:t>
            </a:r>
          </a:p>
        </p:txBody>
      </p:sp>
      <p:pic>
        <p:nvPicPr>
          <p:cNvPr id="7" name="Content Placeholder 3" descr="Fig12_03c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533400"/>
            <a:ext cx="3657600" cy="594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6200" y="533400"/>
            <a:ext cx="5029200" cy="594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/>
              <a:t> The indexed sequential file maintains the key </a:t>
            </a:r>
          </a:p>
          <a:p>
            <a:r>
              <a:rPr lang="en-NZ" sz="2000" dirty="0"/>
              <a:t>  characteristic of the sequential file: </a:t>
            </a:r>
          </a:p>
          <a:p>
            <a:pPr lvl="1">
              <a:buFontTx/>
              <a:buChar char="•"/>
            </a:pPr>
            <a:r>
              <a:rPr lang="en-NZ" sz="2000" dirty="0"/>
              <a:t> Records are organized in sequence </a:t>
            </a:r>
          </a:p>
          <a:p>
            <a:pPr lvl="1"/>
            <a:r>
              <a:rPr lang="en-NZ" sz="2000" dirty="0"/>
              <a:t>   based on a key field.</a:t>
            </a:r>
          </a:p>
          <a:p>
            <a:pPr>
              <a:buFont typeface="Arial" pitchFamily="34" charset="0"/>
              <a:buChar char="•"/>
            </a:pPr>
            <a:r>
              <a:rPr lang="en-NZ" sz="2000" dirty="0"/>
              <a:t>Two features are added: </a:t>
            </a:r>
          </a:p>
          <a:p>
            <a:pPr lvl="1">
              <a:buFontTx/>
              <a:buChar char="•"/>
            </a:pPr>
            <a:r>
              <a:rPr lang="en-NZ" sz="2000" dirty="0"/>
              <a:t> An index to the file to support random </a:t>
            </a:r>
          </a:p>
          <a:p>
            <a:pPr lvl="1"/>
            <a:r>
              <a:rPr lang="en-NZ" sz="2000" dirty="0"/>
              <a:t>   access,</a:t>
            </a:r>
          </a:p>
          <a:p>
            <a:pPr lvl="1">
              <a:buFontTx/>
              <a:buChar char="•"/>
            </a:pPr>
            <a:r>
              <a:rPr lang="en-NZ" sz="2000" dirty="0"/>
              <a:t> And an overflow file. </a:t>
            </a:r>
          </a:p>
          <a:p>
            <a:pPr lvl="1">
              <a:buFontTx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dirty="0"/>
              <a:t> The index provides a lookup capability to </a:t>
            </a:r>
          </a:p>
          <a:p>
            <a:r>
              <a:rPr lang="en-NZ" sz="2000" dirty="0"/>
              <a:t>  reach quickly the vicinity of a desired record.</a:t>
            </a:r>
          </a:p>
          <a:p>
            <a:pPr>
              <a:buFont typeface="Arial" pitchFamily="34" charset="0"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When a new record is to be inserted into the </a:t>
            </a:r>
          </a:p>
          <a:p>
            <a:r>
              <a:rPr lang="en-US" sz="2000" dirty="0"/>
              <a:t>   file, it is added to the overflow file.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The record in the main file is updated to </a:t>
            </a:r>
          </a:p>
          <a:p>
            <a:r>
              <a:rPr lang="en-US" sz="2000" dirty="0"/>
              <a:t>   contain a pointer to the new record in the </a:t>
            </a:r>
          </a:p>
          <a:p>
            <a:r>
              <a:rPr lang="en-US" sz="2000" dirty="0"/>
              <a:t>   overflow file.</a:t>
            </a:r>
            <a:endParaRPr lang="en-NZ" sz="2000" dirty="0"/>
          </a:p>
          <a:p>
            <a:pPr>
              <a:buFont typeface="Arial" pitchFamily="34" charset="0"/>
              <a:buChar char="•"/>
            </a:pPr>
            <a:endParaRPr lang="en-NZ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400" b="1" dirty="0">
                <a:latin typeface="Calibri" pitchFamily="34" charset="0"/>
              </a:rPr>
              <a:t>Indexed File</a:t>
            </a:r>
          </a:p>
        </p:txBody>
      </p:sp>
      <p:pic>
        <p:nvPicPr>
          <p:cNvPr id="7" name="Content Placeholder 3" descr="Fig12_03d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57200"/>
            <a:ext cx="28956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0" y="533400"/>
            <a:ext cx="6019800" cy="594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/>
              <a:t> In the general indexed file, the concept of sequentiality </a:t>
            </a:r>
          </a:p>
          <a:p>
            <a:r>
              <a:rPr lang="en-NZ" sz="2000" dirty="0"/>
              <a:t>  and a single key are abandoned. </a:t>
            </a:r>
          </a:p>
          <a:p>
            <a:pPr>
              <a:buFont typeface="Arial" pitchFamily="34" charset="0"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dirty="0"/>
              <a:t>Records are accessed only through their indexes. </a:t>
            </a:r>
          </a:p>
          <a:p>
            <a:pPr lvl="1">
              <a:buFontTx/>
              <a:buChar char="•"/>
            </a:pPr>
            <a:r>
              <a:rPr lang="en-NZ" sz="2000" dirty="0"/>
              <a:t> Now no restriction on the placement of records as </a:t>
            </a:r>
          </a:p>
          <a:p>
            <a:pPr lvl="1"/>
            <a:r>
              <a:rPr lang="en-NZ" sz="2000" dirty="0"/>
              <a:t>   long as a pointer in at least one index refers to </a:t>
            </a:r>
          </a:p>
          <a:p>
            <a:pPr lvl="1"/>
            <a:r>
              <a:rPr lang="en-NZ" sz="2000" dirty="0"/>
              <a:t>   that record. </a:t>
            </a:r>
          </a:p>
          <a:p>
            <a:pPr lvl="1">
              <a:buFontTx/>
              <a:buChar char="•"/>
            </a:pPr>
            <a:r>
              <a:rPr lang="en-NZ" sz="2000" dirty="0"/>
              <a:t> variable-length records can be employed.</a:t>
            </a:r>
          </a:p>
          <a:p>
            <a:pPr lvl="1">
              <a:buFontTx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dirty="0"/>
              <a:t>Two types of indexes are used. </a:t>
            </a:r>
          </a:p>
          <a:p>
            <a:pPr lvl="1">
              <a:buFontTx/>
              <a:buChar char="•"/>
            </a:pPr>
            <a:r>
              <a:rPr lang="en-NZ" sz="2000" dirty="0"/>
              <a:t> An exhaustive index contains one entry for every </a:t>
            </a:r>
          </a:p>
          <a:p>
            <a:pPr lvl="1"/>
            <a:r>
              <a:rPr lang="en-NZ" sz="2000" dirty="0"/>
              <a:t>   record in the main file. The index itself is </a:t>
            </a:r>
          </a:p>
          <a:p>
            <a:pPr lvl="1"/>
            <a:r>
              <a:rPr lang="en-NZ" sz="2000" dirty="0"/>
              <a:t>   organized as a sequential file for ease of </a:t>
            </a:r>
          </a:p>
          <a:p>
            <a:pPr lvl="1"/>
            <a:r>
              <a:rPr lang="en-NZ" sz="2000" dirty="0"/>
              <a:t>   searching.</a:t>
            </a:r>
          </a:p>
          <a:p>
            <a:pPr lvl="1">
              <a:buFontTx/>
              <a:buChar char="•"/>
            </a:pPr>
            <a:r>
              <a:rPr lang="en-NZ" sz="2000" dirty="0"/>
              <a:t> A partial index contains entries to records where </a:t>
            </a:r>
          </a:p>
          <a:p>
            <a:pPr lvl="1"/>
            <a:r>
              <a:rPr lang="en-NZ" sz="2000" dirty="0"/>
              <a:t>   the field of interest exists.</a:t>
            </a:r>
          </a:p>
          <a:p>
            <a:pPr lvl="1">
              <a:buFontTx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dirty="0"/>
              <a:t>  When a new record is added to the main file, all of the </a:t>
            </a:r>
          </a:p>
          <a:p>
            <a:r>
              <a:rPr lang="en-NZ" sz="2000" dirty="0"/>
              <a:t>   index files must be updated.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0" lvl="1" algn="ctr"/>
            <a:r>
              <a:rPr lang="en-NZ" sz="2600" b="1" dirty="0"/>
              <a:t>Direct, or hashed,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838200"/>
            <a:ext cx="8763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NZ" sz="2400" dirty="0"/>
          </a:p>
          <a:p>
            <a:pPr>
              <a:buFont typeface="Arial" pitchFamily="34" charset="0"/>
              <a:buChar char="•"/>
            </a:pPr>
            <a:r>
              <a:rPr lang="en-NZ" sz="2400" dirty="0"/>
              <a:t> Exploits the capability found on disks to access directly any block of </a:t>
            </a:r>
          </a:p>
          <a:p>
            <a:r>
              <a:rPr lang="en-NZ" sz="2400" dirty="0"/>
              <a:t>  a known address.</a:t>
            </a:r>
          </a:p>
          <a:p>
            <a:pPr>
              <a:buFont typeface="Arial" pitchFamily="34" charset="0"/>
              <a:buChar char="•"/>
            </a:pPr>
            <a:endParaRPr lang="en-NZ" sz="2400" dirty="0"/>
          </a:p>
          <a:p>
            <a:pPr>
              <a:buFont typeface="Arial" pitchFamily="34" charset="0"/>
              <a:buChar char="•"/>
            </a:pPr>
            <a:r>
              <a:rPr lang="en-NZ" sz="2400" dirty="0"/>
              <a:t>A key field is required in each record.</a:t>
            </a:r>
          </a:p>
          <a:p>
            <a:pPr lvl="1">
              <a:buFontTx/>
              <a:buChar char="•"/>
            </a:pPr>
            <a:r>
              <a:rPr lang="en-NZ" sz="2400" dirty="0"/>
              <a:t> But there is no concept of sequential ordering.</a:t>
            </a:r>
          </a:p>
          <a:p>
            <a:pPr lvl="1">
              <a:buFontTx/>
              <a:buChar char="•"/>
            </a:pPr>
            <a:endParaRPr lang="en-NZ" sz="2400" dirty="0"/>
          </a:p>
          <a:p>
            <a:pPr>
              <a:buFont typeface="Arial" pitchFamily="34" charset="0"/>
              <a:buChar char="•"/>
            </a:pPr>
            <a:r>
              <a:rPr lang="en-NZ" sz="2400" dirty="0"/>
              <a:t>The direct file makes use of hashing on the key value.</a:t>
            </a:r>
          </a:p>
          <a:p>
            <a:pPr>
              <a:buFont typeface="Arial" pitchFamily="34" charset="0"/>
              <a:buChar char="•"/>
            </a:pPr>
            <a:endParaRPr lang="en-NZ" sz="2400" dirty="0"/>
          </a:p>
          <a:p>
            <a:pPr>
              <a:buFont typeface="Arial" pitchFamily="34" charset="0"/>
              <a:buChar char="•"/>
            </a:pPr>
            <a:r>
              <a:rPr lang="en-NZ" sz="2400" dirty="0"/>
              <a:t>Direct files are often used where very rapid access is required, \</a:t>
            </a:r>
          </a:p>
          <a:p>
            <a:r>
              <a:rPr lang="en-NZ" sz="2400" dirty="0"/>
              <a:t>  where fixed length records are used, and where records are always </a:t>
            </a:r>
          </a:p>
          <a:p>
            <a:r>
              <a:rPr lang="en-NZ" sz="2400" dirty="0"/>
              <a:t>  accessed one at a time.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562600"/>
            <a:ext cx="746760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b="1" dirty="0"/>
              <a:t>Q-3:Ends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Overview</a:t>
            </a:r>
          </a:p>
          <a:p>
            <a:r>
              <a:rPr lang="en-NZ" sz="2400" dirty="0">
                <a:solidFill>
                  <a:schemeClr val="tx1"/>
                </a:solidFill>
              </a:rPr>
              <a:t>File organisation and Access</a:t>
            </a:r>
          </a:p>
          <a:p>
            <a:r>
              <a:rPr lang="en-NZ" sz="2400" b="1" dirty="0">
                <a:solidFill>
                  <a:schemeClr val="tx2"/>
                </a:solidFill>
              </a:rPr>
              <a:t>File Directories</a:t>
            </a:r>
          </a:p>
          <a:p>
            <a:r>
              <a:rPr lang="en-NZ" sz="2400" dirty="0"/>
              <a:t>File Sharing</a:t>
            </a:r>
          </a:p>
          <a:p>
            <a:r>
              <a:rPr lang="en-NZ" sz="2400" dirty="0"/>
              <a:t>Record Blocking</a:t>
            </a:r>
          </a:p>
          <a:p>
            <a:r>
              <a:rPr lang="en-NZ" sz="2400" dirty="0"/>
              <a:t>Secondary Storage Management</a:t>
            </a:r>
          </a:p>
          <a:p>
            <a:r>
              <a:rPr lang="en-NZ" sz="2400" dirty="0"/>
              <a:t>File System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04800" y="2514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Contents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Contains information about files</a:t>
            </a:r>
          </a:p>
          <a:p>
            <a:pPr lvl="1"/>
            <a:r>
              <a:rPr lang="en-US" sz="2400" dirty="0">
                <a:latin typeface="Calibri" pitchFamily="34" charset="0"/>
              </a:rPr>
              <a:t>Attributes</a:t>
            </a:r>
          </a:p>
          <a:p>
            <a:pPr lvl="1"/>
            <a:r>
              <a:rPr lang="en-US" sz="2400" dirty="0">
                <a:latin typeface="Calibri" pitchFamily="34" charset="0"/>
              </a:rPr>
              <a:t>Location</a:t>
            </a:r>
          </a:p>
          <a:p>
            <a:pPr lvl="1"/>
            <a:r>
              <a:rPr lang="en-US" sz="2400" dirty="0">
                <a:latin typeface="Calibri" pitchFamily="34" charset="0"/>
              </a:rPr>
              <a:t>Ownership</a:t>
            </a:r>
          </a:p>
          <a:p>
            <a:r>
              <a:rPr lang="en-US" sz="2400" dirty="0">
                <a:latin typeface="Calibri" pitchFamily="34" charset="0"/>
              </a:rPr>
              <a:t>Directory itself is a file owned by the operating system</a:t>
            </a:r>
          </a:p>
          <a:p>
            <a:r>
              <a:rPr lang="en-US" sz="2400" dirty="0">
                <a:latin typeface="Calibri" pitchFamily="34" charset="0"/>
              </a:rPr>
              <a:t>Provides mapping between file names and the files themselves</a:t>
            </a: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76600"/>
            <a:ext cx="91440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914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200" b="1" dirty="0">
                <a:latin typeface="Calibri" pitchFamily="34" charset="0"/>
              </a:rPr>
              <a:t>Directory Elements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57200"/>
            <a:ext cx="7391400" cy="3349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Directory Elements: Basic Information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2286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/>
              <a:t>File Name</a:t>
            </a:r>
          </a:p>
          <a:p>
            <a:pPr lvl="1"/>
            <a:r>
              <a:rPr lang="en-NZ" sz="2000" dirty="0"/>
              <a:t>Name as chosen by creator (user or program).</a:t>
            </a:r>
          </a:p>
          <a:p>
            <a:pPr lvl="1"/>
            <a:r>
              <a:rPr lang="en-NZ" sz="2000" dirty="0"/>
              <a:t>Must be unique within a specific directory.</a:t>
            </a:r>
          </a:p>
          <a:p>
            <a:r>
              <a:rPr lang="en-NZ" sz="2000" dirty="0"/>
              <a:t>File type</a:t>
            </a:r>
          </a:p>
          <a:p>
            <a:r>
              <a:rPr lang="en-NZ" sz="2000" dirty="0"/>
              <a:t>File Organisation</a:t>
            </a:r>
          </a:p>
          <a:p>
            <a:pPr lvl="1"/>
            <a:r>
              <a:rPr lang="en-NZ" sz="2000" dirty="0"/>
              <a:t>For systems that support different organizations</a:t>
            </a:r>
          </a:p>
          <a:p>
            <a:pPr lvl="1"/>
            <a:endParaRPr lang="en-NZ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04800"/>
            <a:ext cx="8991600" cy="6400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066800" y="46038"/>
            <a:ext cx="76200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Simple Structure for a Directory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The method for storing the previous information varies widely between systems</a:t>
            </a:r>
          </a:p>
          <a:p>
            <a:r>
              <a:rPr lang="en-US" sz="2400" dirty="0"/>
              <a:t>Simplest is a list of entries, one for each file</a:t>
            </a:r>
          </a:p>
          <a:p>
            <a:pPr lvl="1"/>
            <a:r>
              <a:rPr lang="en-US" sz="2400" dirty="0"/>
              <a:t>Sequential file with the name of the file serving as the key</a:t>
            </a:r>
          </a:p>
          <a:p>
            <a:pPr lvl="1"/>
            <a:r>
              <a:rPr lang="en-US" sz="2400" dirty="0"/>
              <a:t>Provides no help in organizing the files</a:t>
            </a:r>
          </a:p>
          <a:p>
            <a:pPr lvl="1"/>
            <a:r>
              <a:rPr lang="en-US" sz="2400" dirty="0"/>
              <a:t>Forces user to be careful not to use the same name for two different files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400" b="1" dirty="0">
                <a:latin typeface="Calibri" pitchFamily="34" charset="0"/>
              </a:rPr>
              <a:t>Operations Performed on a Directory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41712"/>
            <a:ext cx="9144000" cy="594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A directory system should support a number of operations including:</a:t>
            </a:r>
          </a:p>
          <a:p>
            <a:pPr>
              <a:buFont typeface="Arial" pitchFamily="34" charset="0"/>
              <a:buChar char="•"/>
            </a:pPr>
            <a:r>
              <a:rPr lang="en-NZ" sz="2000" b="1" dirty="0">
                <a:latin typeface="Calibri" pitchFamily="34" charset="0"/>
              </a:rPr>
              <a:t>Search</a:t>
            </a:r>
            <a:r>
              <a:rPr lang="en-NZ" sz="2000" dirty="0">
                <a:latin typeface="Calibri" pitchFamily="34" charset="0"/>
              </a:rPr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When a user or application references a file, the directory must be searched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to find the entry corresponding to that file.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b="1" dirty="0">
                <a:latin typeface="Calibri" pitchFamily="34" charset="0"/>
              </a:rPr>
              <a:t>Create file: </a:t>
            </a:r>
          </a:p>
          <a:p>
            <a:pPr lvl="1"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When a new file is created, an entry must be added to the directory.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b="1" dirty="0">
                <a:latin typeface="Calibri" pitchFamily="34" charset="0"/>
              </a:rPr>
              <a:t>Delete file: </a:t>
            </a:r>
          </a:p>
          <a:p>
            <a:pPr lvl="1"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When a file is deleted, an entry must be removed from the directory.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b="1" dirty="0">
                <a:latin typeface="Calibri" pitchFamily="34" charset="0"/>
              </a:rPr>
              <a:t>List directory: </a:t>
            </a:r>
          </a:p>
          <a:p>
            <a:pPr lvl="1"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All or a portion of the directory may be requested. Generally, this request is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made by a user and results in a listing of all files owned by that user, plus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some of the attributes of each file 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b="1" dirty="0">
                <a:latin typeface="Calibri" pitchFamily="34" charset="0"/>
              </a:rPr>
              <a:t>Update directory: </a:t>
            </a:r>
          </a:p>
          <a:p>
            <a:pPr lvl="1"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Because some file attributes are stored in the directory, a change in one of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these attributes requires a change in the corresponding directory entry.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457200"/>
            <a:ext cx="8686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Q-4: What are typical operations that may be performed on a directory?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Q-4: Ends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Two-Level Scheme for a Directory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984171"/>
            <a:ext cx="8915400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In this case, there is one directory for each user, and a master directory. </a:t>
            </a:r>
          </a:p>
          <a:p>
            <a:pPr lvl="1">
              <a:buFontTx/>
              <a:buChar char="•"/>
            </a:pPr>
            <a:r>
              <a:rPr lang="en-NZ" sz="2200" dirty="0">
                <a:latin typeface="Calibri" pitchFamily="34" charset="0"/>
              </a:rPr>
              <a:t> The master directory has an entry for each user directory, providing </a:t>
            </a:r>
          </a:p>
          <a:p>
            <a:pPr lvl="1"/>
            <a:r>
              <a:rPr lang="en-NZ" sz="2200" dirty="0">
                <a:latin typeface="Calibri" pitchFamily="34" charset="0"/>
              </a:rPr>
              <a:t>   address and access control information.</a:t>
            </a:r>
          </a:p>
          <a:p>
            <a:pPr lvl="1">
              <a:buFontTx/>
              <a:buChar char="•"/>
            </a:pPr>
            <a:r>
              <a:rPr lang="en-NZ" sz="2200" dirty="0">
                <a:latin typeface="Calibri" pitchFamily="34" charset="0"/>
              </a:rPr>
              <a:t> Each user directory is a simple list of the files of that user.</a:t>
            </a:r>
          </a:p>
          <a:p>
            <a:pPr lvl="1">
              <a:buFontTx/>
              <a:buChar char="•"/>
            </a:pPr>
            <a:endParaRPr lang="en-NZ" sz="2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 This arrangement means that names must be unique only within the </a:t>
            </a:r>
          </a:p>
          <a:p>
            <a:r>
              <a:rPr lang="en-NZ" sz="2200" dirty="0">
                <a:latin typeface="Calibri" pitchFamily="34" charset="0"/>
              </a:rPr>
              <a:t>   collection of files of a single user, and that the file system can easily </a:t>
            </a:r>
          </a:p>
          <a:p>
            <a:r>
              <a:rPr lang="en-NZ" sz="2200" dirty="0">
                <a:latin typeface="Calibri" pitchFamily="34" charset="0"/>
              </a:rPr>
              <a:t>   enforce access restriction on directories. </a:t>
            </a:r>
          </a:p>
          <a:p>
            <a:pPr>
              <a:buFont typeface="Arial" pitchFamily="34" charset="0"/>
              <a:buChar char="•"/>
            </a:pPr>
            <a:endParaRPr lang="en-NZ" sz="2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NZ" sz="2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 However, it still provides users with no help in structuring collections of </a:t>
            </a:r>
          </a:p>
          <a:p>
            <a:r>
              <a:rPr lang="en-NZ" sz="2200" dirty="0">
                <a:latin typeface="Calibri" pitchFamily="34" charset="0"/>
              </a:rPr>
              <a:t>   files.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3200" b="1" dirty="0">
                <a:latin typeface="Calibri" pitchFamily="34" charset="0"/>
              </a:rPr>
              <a:t>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533400"/>
            <a:ext cx="8534400" cy="6247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In most applications, the file is the central element.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From the user’s point of view, one of the most important parts of an operating </a:t>
            </a:r>
          </a:p>
          <a:p>
            <a:r>
              <a:rPr lang="en-NZ" sz="2000" dirty="0">
                <a:latin typeface="Calibri" pitchFamily="34" charset="0"/>
              </a:rPr>
              <a:t>   system is the file system.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The file system provides the resource abstractions typically associated 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 with secondary storage. 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Desirable properties include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</a:t>
            </a:r>
            <a:r>
              <a:rPr lang="en-NZ" sz="2000" b="1" dirty="0">
                <a:latin typeface="Calibri" pitchFamily="34" charset="0"/>
              </a:rPr>
              <a:t>Long-term existence: </a:t>
            </a:r>
          </a:p>
          <a:p>
            <a:pPr lvl="3">
              <a:buFontTx/>
              <a:buChar char="•"/>
            </a:pPr>
            <a:r>
              <a:rPr lang="en-NZ" sz="2000" dirty="0">
                <a:latin typeface="Calibri" pitchFamily="34" charset="0"/>
              </a:rPr>
              <a:t>Files are stored on disk or other secondary storage and do not  </a:t>
            </a:r>
          </a:p>
          <a:p>
            <a:pPr lvl="3"/>
            <a:r>
              <a:rPr lang="en-NZ" sz="2000" dirty="0">
                <a:latin typeface="Calibri" pitchFamily="34" charset="0"/>
              </a:rPr>
              <a:t>   disappear when a user logs off.</a:t>
            </a:r>
          </a:p>
          <a:p>
            <a:pPr lvl="1">
              <a:buFontTx/>
              <a:buChar char="•"/>
            </a:pPr>
            <a:r>
              <a:rPr lang="en-NZ" sz="2000" b="1" dirty="0">
                <a:latin typeface="Calibri" pitchFamily="34" charset="0"/>
              </a:rPr>
              <a:t> Sharable between processes:</a:t>
            </a:r>
            <a:r>
              <a:rPr lang="en-NZ" sz="2000" dirty="0">
                <a:latin typeface="Calibri" pitchFamily="34" charset="0"/>
              </a:rPr>
              <a:t> </a:t>
            </a:r>
          </a:p>
          <a:p>
            <a:pPr lvl="3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Files have names and can have associated access permissions </a:t>
            </a:r>
          </a:p>
          <a:p>
            <a:pPr lvl="3"/>
            <a:r>
              <a:rPr lang="en-NZ" sz="2000" dirty="0">
                <a:latin typeface="Calibri" pitchFamily="34" charset="0"/>
              </a:rPr>
              <a:t>   that permit controlled sharing.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</a:t>
            </a:r>
            <a:r>
              <a:rPr lang="en-NZ" sz="2000" b="1" dirty="0">
                <a:latin typeface="Calibri" pitchFamily="34" charset="0"/>
              </a:rPr>
              <a:t>Structure: </a:t>
            </a:r>
          </a:p>
          <a:p>
            <a:pPr lvl="3">
              <a:buFontTx/>
              <a:buChar char="•"/>
            </a:pPr>
            <a:r>
              <a:rPr lang="en-NZ" sz="2000" dirty="0">
                <a:latin typeface="Calibri" pitchFamily="34" charset="0"/>
              </a:rPr>
              <a:t>Depending on the file system, a file can have an internal structure </a:t>
            </a:r>
          </a:p>
          <a:p>
            <a:pPr lvl="3"/>
            <a:r>
              <a:rPr lang="en-NZ" sz="2000" dirty="0">
                <a:latin typeface="Calibri" pitchFamily="34" charset="0"/>
              </a:rPr>
              <a:t>  that is convenient for particular applications. In addition, files can </a:t>
            </a:r>
          </a:p>
          <a:p>
            <a:pPr lvl="3"/>
            <a:r>
              <a:rPr lang="en-NZ" sz="2000" dirty="0">
                <a:latin typeface="Calibri" pitchFamily="34" charset="0"/>
              </a:rPr>
              <a:t>  be organized into hierarchical or more complex structure to reflect </a:t>
            </a:r>
          </a:p>
          <a:p>
            <a:pPr lvl="3"/>
            <a:r>
              <a:rPr lang="en-NZ" sz="2000" dirty="0">
                <a:latin typeface="Calibri" pitchFamily="34" charset="0"/>
              </a:rPr>
              <a:t>  the relationships among files.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Hierarchical, or Tree-Structured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09600"/>
            <a:ext cx="41148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/>
              <a:t> There is a master directory, which </a:t>
            </a:r>
          </a:p>
          <a:p>
            <a:r>
              <a:rPr lang="en-NZ" sz="2000" dirty="0"/>
              <a:t>   has under it a number of user </a:t>
            </a:r>
          </a:p>
          <a:p>
            <a:r>
              <a:rPr lang="en-NZ" sz="2000" dirty="0"/>
              <a:t>   directories. </a:t>
            </a:r>
          </a:p>
          <a:p>
            <a:pPr>
              <a:buFont typeface="Arial" pitchFamily="34" charset="0"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dirty="0"/>
              <a:t> Each of these user directories, in </a:t>
            </a:r>
          </a:p>
          <a:p>
            <a:r>
              <a:rPr lang="en-NZ" sz="2000" dirty="0"/>
              <a:t>   turn, may have subdirectories and </a:t>
            </a:r>
          </a:p>
          <a:p>
            <a:r>
              <a:rPr lang="en-NZ" sz="2000" dirty="0"/>
              <a:t>   files as entries.</a:t>
            </a:r>
          </a:p>
          <a:p>
            <a:pPr>
              <a:buFont typeface="Arial" pitchFamily="34" charset="0"/>
              <a:buChar char="•"/>
            </a:pPr>
            <a:r>
              <a:rPr lang="en-NZ" sz="2000" dirty="0"/>
              <a:t> The simplest approach is to store </a:t>
            </a:r>
          </a:p>
          <a:p>
            <a:r>
              <a:rPr lang="en-NZ" sz="2000" dirty="0"/>
              <a:t>   each directory as a sequential file.</a:t>
            </a:r>
          </a:p>
          <a:p>
            <a:pPr>
              <a:buFont typeface="Arial" pitchFamily="34" charset="0"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dirty="0"/>
              <a:t> When directories may contain a very </a:t>
            </a:r>
          </a:p>
          <a:p>
            <a:r>
              <a:rPr lang="en-NZ" sz="2000" dirty="0"/>
              <a:t>   large number of entries, such an </a:t>
            </a:r>
          </a:p>
          <a:p>
            <a:r>
              <a:rPr lang="en-NZ" sz="2000" dirty="0"/>
              <a:t>   organization may lead to  </a:t>
            </a:r>
          </a:p>
          <a:p>
            <a:r>
              <a:rPr lang="en-NZ" sz="2000" dirty="0"/>
              <a:t>   unnecessarily long search times. </a:t>
            </a:r>
          </a:p>
          <a:p>
            <a:pPr lvl="1">
              <a:buFontTx/>
              <a:buChar char="•"/>
            </a:pPr>
            <a:r>
              <a:rPr lang="en-NZ" sz="2000" dirty="0"/>
              <a:t> If so, a hashed structure is  </a:t>
            </a:r>
          </a:p>
          <a:p>
            <a:pPr lvl="1"/>
            <a:r>
              <a:rPr lang="en-NZ" sz="2000" dirty="0"/>
              <a:t>   preferred.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590550"/>
            <a:ext cx="4495800" cy="603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Naming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87630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Users need to be able to refer to a file by a symbolic name.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Each file in the system must have a unique name in order that file references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be unambiguous.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But it is an unacceptable burden on users to require that they provide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unique names, especially in a shared system.</a:t>
            </a:r>
          </a:p>
          <a:p>
            <a:pPr lvl="1">
              <a:buFontTx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The use of a tree-structured directory minimizes the difficulty in assigning unique </a:t>
            </a:r>
          </a:p>
          <a:p>
            <a:r>
              <a:rPr lang="en-NZ" sz="2000" dirty="0">
                <a:latin typeface="Calibri" pitchFamily="34" charset="0"/>
              </a:rPr>
              <a:t>   names.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Any file in the system can be located by following a path from the root or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master directory down various branches until the file is reached.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The series of directory names, culminating in the file name itself, constitutes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a pathname for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Example of Tree-Structured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111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Working Directory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2667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/>
              <a:t>Stating the full pathname and filename is awkward and tedious</a:t>
            </a:r>
          </a:p>
          <a:p>
            <a:r>
              <a:rPr lang="en-US" sz="2000" dirty="0"/>
              <a:t>An interactive user or a process has associated with it a current directory, often referred to as the </a:t>
            </a:r>
            <a:r>
              <a:rPr lang="en-US" sz="2000" b="1" dirty="0"/>
              <a:t>working directory. </a:t>
            </a:r>
          </a:p>
          <a:p>
            <a:r>
              <a:rPr lang="en-US" sz="2000" dirty="0"/>
              <a:t>Files are then referenced relative to the working directory. </a:t>
            </a:r>
          </a:p>
          <a:p>
            <a:r>
              <a:rPr lang="en-US" sz="2000" dirty="0"/>
              <a:t>For example, if the working directory for user B is “Word,”</a:t>
            </a:r>
          </a:p>
          <a:p>
            <a:r>
              <a:rPr lang="en-US" sz="2000" dirty="0"/>
              <a:t>Then the pathname </a:t>
            </a:r>
            <a:r>
              <a:rPr lang="en-US" sz="2000" dirty="0" err="1"/>
              <a:t>Unit_A</a:t>
            </a:r>
            <a:r>
              <a:rPr lang="en-US" sz="2000" dirty="0"/>
              <a:t> /ABC is sufficient to identify the file</a:t>
            </a:r>
            <a:endParaRPr lang="en-N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Overview</a:t>
            </a:r>
          </a:p>
          <a:p>
            <a:r>
              <a:rPr lang="en-NZ" sz="2400" dirty="0">
                <a:solidFill>
                  <a:schemeClr val="tx1"/>
                </a:solidFill>
              </a:rPr>
              <a:t>File organisation and Access</a:t>
            </a:r>
          </a:p>
          <a:p>
            <a:r>
              <a:rPr lang="en-NZ" sz="2400" dirty="0"/>
              <a:t>File Directories</a:t>
            </a:r>
          </a:p>
          <a:p>
            <a:r>
              <a:rPr lang="en-NZ" sz="2400" b="1" dirty="0">
                <a:solidFill>
                  <a:schemeClr val="tx2"/>
                </a:solidFill>
              </a:rPr>
              <a:t>File Sharing</a:t>
            </a:r>
          </a:p>
          <a:p>
            <a:r>
              <a:rPr lang="en-NZ" sz="2400" dirty="0"/>
              <a:t>Record Blocking</a:t>
            </a:r>
          </a:p>
          <a:p>
            <a:r>
              <a:rPr lang="en-NZ" sz="2400" dirty="0"/>
              <a:t>Secondary Storage Management</a:t>
            </a:r>
          </a:p>
          <a:p>
            <a:r>
              <a:rPr lang="en-NZ" sz="2400" dirty="0"/>
              <a:t>File System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1000" y="2971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111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200" b="1" dirty="0">
                <a:latin typeface="Calibri" pitchFamily="34" charset="0"/>
              </a:rPr>
              <a:t>File Sharing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52400" y="609601"/>
            <a:ext cx="8991600" cy="18287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/>
              <a:t>In multiuser system, allow files to be shared among users</a:t>
            </a:r>
          </a:p>
          <a:p>
            <a:r>
              <a:rPr lang="en-US" sz="2200" dirty="0"/>
              <a:t>Two issues</a:t>
            </a:r>
          </a:p>
          <a:p>
            <a:pPr lvl="1"/>
            <a:r>
              <a:rPr lang="en-US" sz="2200" dirty="0"/>
              <a:t>Access rights</a:t>
            </a:r>
          </a:p>
          <a:p>
            <a:pPr lvl="1"/>
            <a:r>
              <a:rPr lang="en-US" sz="2200" dirty="0"/>
              <a:t>Management of simultaneous access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Access Rights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067800" cy="6172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dirty="0"/>
              <a:t>A wide variety of access rights have been used by various systems</a:t>
            </a:r>
          </a:p>
          <a:p>
            <a:pPr lvl="1"/>
            <a:r>
              <a:rPr lang="en-US" sz="1800" dirty="0"/>
              <a:t>often as a hierarchy where one right implies previous</a:t>
            </a:r>
          </a:p>
          <a:p>
            <a:r>
              <a:rPr lang="en-US" sz="1800" dirty="0"/>
              <a:t>None</a:t>
            </a:r>
          </a:p>
          <a:p>
            <a:pPr lvl="1"/>
            <a:r>
              <a:rPr lang="en-US" sz="1800" dirty="0"/>
              <a:t>User may not even know of the files existence</a:t>
            </a:r>
          </a:p>
          <a:p>
            <a:r>
              <a:rPr lang="en-US" sz="1800" dirty="0"/>
              <a:t>Knowledge</a:t>
            </a:r>
          </a:p>
          <a:p>
            <a:pPr lvl="1"/>
            <a:r>
              <a:rPr lang="en-US" sz="1800" dirty="0"/>
              <a:t>User can only determine that the file exists and who its owner is</a:t>
            </a:r>
          </a:p>
          <a:p>
            <a:r>
              <a:rPr lang="en-US" sz="1800" dirty="0"/>
              <a:t>Execution</a:t>
            </a:r>
          </a:p>
          <a:p>
            <a:pPr lvl="1"/>
            <a:r>
              <a:rPr lang="en-US" sz="1800" dirty="0"/>
              <a:t>The user can load and execute a program but cannot copy it</a:t>
            </a:r>
          </a:p>
          <a:p>
            <a:r>
              <a:rPr lang="en-US" sz="1800" dirty="0"/>
              <a:t>Reading</a:t>
            </a:r>
          </a:p>
          <a:p>
            <a:pPr lvl="1"/>
            <a:r>
              <a:rPr lang="en-US" sz="1800" dirty="0"/>
              <a:t>The user can read the file for any purpose, including copying and execution</a:t>
            </a:r>
          </a:p>
          <a:p>
            <a:r>
              <a:rPr lang="en-US" sz="1800" dirty="0"/>
              <a:t>Appending</a:t>
            </a:r>
          </a:p>
          <a:p>
            <a:pPr lvl="1"/>
            <a:r>
              <a:rPr lang="en-US" sz="1800" dirty="0"/>
              <a:t>The user can add data to the file but cannot modify or delete any of the file’s contents</a:t>
            </a:r>
          </a:p>
          <a:p>
            <a:r>
              <a:rPr lang="en-US" sz="1800" dirty="0"/>
              <a:t>Updating</a:t>
            </a:r>
          </a:p>
          <a:p>
            <a:pPr lvl="1"/>
            <a:r>
              <a:rPr lang="en-US" sz="1800" dirty="0"/>
              <a:t>The user can modify, delete, and add to the file’s data. </a:t>
            </a:r>
          </a:p>
          <a:p>
            <a:r>
              <a:rPr lang="en-US" sz="1800" dirty="0"/>
              <a:t>Changing protection</a:t>
            </a:r>
          </a:p>
          <a:p>
            <a:pPr lvl="1"/>
            <a:r>
              <a:rPr lang="en-US" sz="1800" dirty="0"/>
              <a:t>User can change access rights granted to other users</a:t>
            </a:r>
          </a:p>
          <a:p>
            <a:r>
              <a:rPr lang="en-US" sz="1800" dirty="0"/>
              <a:t>Deletion</a:t>
            </a:r>
          </a:p>
          <a:p>
            <a:pPr lvl="1"/>
            <a:r>
              <a:rPr lang="en-US" sz="1800" dirty="0"/>
              <a:t>User can delete the file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User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533400"/>
            <a:ext cx="9067800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One user is designated as owner of a given file, usually the person who initially</a:t>
            </a:r>
          </a:p>
          <a:p>
            <a:r>
              <a:rPr lang="en-US" sz="2000" dirty="0"/>
              <a:t>  created a file.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The owner has all of the access rights listed previously and may grant rights to </a:t>
            </a:r>
          </a:p>
          <a:p>
            <a:r>
              <a:rPr lang="en-US" sz="2000" dirty="0"/>
              <a:t>   others.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Access can be provided to different classes of users:</a:t>
            </a:r>
            <a:endParaRPr lang="en-NZ" sz="2000" dirty="0"/>
          </a:p>
          <a:p>
            <a:pPr>
              <a:buFont typeface="Arial" pitchFamily="34" charset="0"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b="1" dirty="0"/>
              <a:t> Specific user: </a:t>
            </a:r>
            <a:r>
              <a:rPr lang="en-NZ" sz="2000" dirty="0"/>
              <a:t>Individual users who are designated by user ID.</a:t>
            </a:r>
          </a:p>
          <a:p>
            <a:pPr>
              <a:buFont typeface="Arial" pitchFamily="34" charset="0"/>
              <a:buChar char="•"/>
            </a:pPr>
            <a:endParaRPr lang="en-NZ" sz="2000" b="1" dirty="0"/>
          </a:p>
          <a:p>
            <a:pPr>
              <a:buFont typeface="Arial" pitchFamily="34" charset="0"/>
              <a:buChar char="•"/>
            </a:pPr>
            <a:r>
              <a:rPr lang="en-NZ" sz="2000" b="1" dirty="0"/>
              <a:t> User groups: </a:t>
            </a:r>
            <a:r>
              <a:rPr lang="en-NZ" sz="2000" dirty="0"/>
              <a:t>A set of users who are not individually defined.</a:t>
            </a:r>
          </a:p>
          <a:p>
            <a:pPr lvl="1">
              <a:buFontTx/>
              <a:buChar char="•"/>
            </a:pPr>
            <a:r>
              <a:rPr lang="en-NZ" sz="2000" dirty="0"/>
              <a:t> The system must have some way of keeping track of the membership of user </a:t>
            </a:r>
          </a:p>
          <a:p>
            <a:pPr lvl="1"/>
            <a:r>
              <a:rPr lang="en-NZ" sz="2000" dirty="0"/>
              <a:t>   groups.</a:t>
            </a:r>
          </a:p>
          <a:p>
            <a:pPr>
              <a:buFont typeface="Arial" pitchFamily="34" charset="0"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b="1" dirty="0"/>
              <a:t> All: </a:t>
            </a:r>
            <a:r>
              <a:rPr lang="en-NZ" sz="2000" dirty="0"/>
              <a:t>All users who have access to this system. These are public files.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694238"/>
            <a:ext cx="8229600" cy="411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Simultaneous Access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5257800"/>
            <a:ext cx="8686800" cy="152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User may lock entire file when it is to be updated</a:t>
            </a:r>
          </a:p>
          <a:p>
            <a:r>
              <a:rPr lang="en-US" sz="2400" dirty="0"/>
              <a:t>User may lock the individual records during the update</a:t>
            </a:r>
          </a:p>
          <a:p>
            <a:r>
              <a:rPr lang="en-US" sz="2400" dirty="0"/>
              <a:t>Mutual exclusion and deadlock are issues for shared access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Overview</a:t>
            </a:r>
          </a:p>
          <a:p>
            <a:r>
              <a:rPr lang="en-NZ" sz="2400" dirty="0">
                <a:solidFill>
                  <a:schemeClr val="tx1"/>
                </a:solidFill>
              </a:rPr>
              <a:t>File organisation and Access</a:t>
            </a:r>
          </a:p>
          <a:p>
            <a:r>
              <a:rPr lang="en-NZ" sz="2400" dirty="0"/>
              <a:t>File Directories</a:t>
            </a:r>
          </a:p>
          <a:p>
            <a:r>
              <a:rPr lang="en-NZ" sz="2400" dirty="0"/>
              <a:t>File Sharing</a:t>
            </a:r>
          </a:p>
          <a:p>
            <a:r>
              <a:rPr lang="en-NZ" sz="2400" b="1" dirty="0">
                <a:solidFill>
                  <a:schemeClr val="tx2"/>
                </a:solidFill>
              </a:rPr>
              <a:t>Record Blocking</a:t>
            </a:r>
          </a:p>
          <a:p>
            <a:r>
              <a:rPr lang="en-NZ" sz="2400" dirty="0"/>
              <a:t>Secondary Storage Management</a:t>
            </a:r>
          </a:p>
          <a:p>
            <a:r>
              <a:rPr lang="en-NZ" sz="2400" dirty="0"/>
              <a:t>File System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1000" y="3429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Blocks and records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7733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NZ" sz="2200" dirty="0"/>
              <a:t>Records are the logical unit of access of a structured file</a:t>
            </a:r>
          </a:p>
          <a:p>
            <a:pPr lvl="1"/>
            <a:r>
              <a:rPr lang="en-NZ" sz="2200" dirty="0"/>
              <a:t>But blocks are the unit for I/O with secondary storage</a:t>
            </a:r>
          </a:p>
          <a:p>
            <a:r>
              <a:rPr lang="en-US" sz="2200" dirty="0"/>
              <a:t>For I/O to be performed, records must be organized as blocks.</a:t>
            </a:r>
            <a:endParaRPr lang="en-NZ" sz="2200" dirty="0"/>
          </a:p>
          <a:p>
            <a:r>
              <a:rPr lang="en-NZ" sz="2200" dirty="0"/>
              <a:t>Three approaches are common</a:t>
            </a:r>
          </a:p>
          <a:p>
            <a:pPr lvl="1"/>
            <a:r>
              <a:rPr lang="en-NZ" sz="2200" dirty="0"/>
              <a:t>Fixed length blocking</a:t>
            </a:r>
          </a:p>
          <a:p>
            <a:pPr lvl="1"/>
            <a:r>
              <a:rPr lang="en-NZ" sz="2200" dirty="0"/>
              <a:t>Variable length spanned blocking</a:t>
            </a:r>
          </a:p>
          <a:p>
            <a:pPr lvl="1"/>
            <a:r>
              <a:rPr lang="en-NZ" sz="2200" dirty="0"/>
              <a:t>Variable-length unspanned blocking</a:t>
            </a:r>
          </a:p>
          <a:p>
            <a:pPr lvl="1"/>
            <a:endParaRPr lang="en-NZ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055" y="533400"/>
            <a:ext cx="6106672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200" b="1" dirty="0"/>
              <a:t>Q-5 List and briefly define three blocking methods.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File Management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File management system consists of system utility programs that run as privileged applications</a:t>
            </a:r>
          </a:p>
          <a:p>
            <a:r>
              <a:rPr lang="en-US" sz="2000" dirty="0">
                <a:latin typeface="Calibri" pitchFamily="34" charset="0"/>
              </a:rPr>
              <a:t>Concerned with secondary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752600"/>
            <a:ext cx="8229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Typical Operations</a:t>
            </a:r>
            <a:endParaRPr kumimoji="0" lang="en-NZ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62200"/>
            <a:ext cx="91440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Any file system provides not only a means to store data organized as files, but a </a:t>
            </a:r>
          </a:p>
          <a:p>
            <a:r>
              <a:rPr lang="en-NZ" sz="2000" dirty="0">
                <a:latin typeface="Calibri" pitchFamily="34" charset="0"/>
              </a:rPr>
              <a:t>  collection of functions that can be performed on files. </a:t>
            </a: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Typical operations include the following:</a:t>
            </a:r>
          </a:p>
          <a:p>
            <a:pPr lvl="1">
              <a:buFontTx/>
              <a:buChar char="•"/>
            </a:pPr>
            <a:r>
              <a:rPr lang="en-NZ" sz="2000" b="1" dirty="0">
                <a:latin typeface="Calibri" pitchFamily="34" charset="0"/>
              </a:rPr>
              <a:t> Create: </a:t>
            </a:r>
            <a:r>
              <a:rPr lang="en-NZ" sz="2000" dirty="0">
                <a:latin typeface="Calibri" pitchFamily="34" charset="0"/>
              </a:rPr>
              <a:t>A new file is defined and positioned within the structure of files.</a:t>
            </a:r>
          </a:p>
          <a:p>
            <a:pPr lvl="1">
              <a:buFontTx/>
              <a:buChar char="•"/>
            </a:pPr>
            <a:r>
              <a:rPr lang="en-NZ" sz="2000" b="1" dirty="0">
                <a:latin typeface="Calibri" pitchFamily="34" charset="0"/>
              </a:rPr>
              <a:t> Delete: </a:t>
            </a:r>
            <a:r>
              <a:rPr lang="en-NZ" sz="2000" dirty="0">
                <a:latin typeface="Calibri" pitchFamily="34" charset="0"/>
              </a:rPr>
              <a:t>A file is removed from the file structure and destroyed.</a:t>
            </a:r>
          </a:p>
          <a:p>
            <a:pPr lvl="1">
              <a:buFontTx/>
              <a:buChar char="•"/>
            </a:pPr>
            <a:r>
              <a:rPr lang="en-NZ" sz="2000" b="1" dirty="0">
                <a:latin typeface="Calibri" pitchFamily="34" charset="0"/>
              </a:rPr>
              <a:t> Open: </a:t>
            </a:r>
            <a:r>
              <a:rPr lang="en-NZ" sz="2000" dirty="0">
                <a:latin typeface="Calibri" pitchFamily="34" charset="0"/>
              </a:rPr>
              <a:t>An existing file is declared to be “opened” by a process, allowing the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             process to perform functions on the file.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</a:t>
            </a:r>
            <a:r>
              <a:rPr lang="en-NZ" sz="2000" b="1" dirty="0">
                <a:latin typeface="Calibri" pitchFamily="34" charset="0"/>
              </a:rPr>
              <a:t>Close: </a:t>
            </a:r>
            <a:r>
              <a:rPr lang="en-NZ" sz="2000" dirty="0">
                <a:latin typeface="Calibri" pitchFamily="34" charset="0"/>
              </a:rPr>
              <a:t>The file is closed with respect to a process, so that the process no longer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             may perform functions on the file, until the process opens the file again.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</a:t>
            </a:r>
            <a:r>
              <a:rPr lang="en-NZ" sz="2000" b="1" dirty="0">
                <a:latin typeface="Calibri" pitchFamily="34" charset="0"/>
              </a:rPr>
              <a:t>Read: </a:t>
            </a:r>
            <a:r>
              <a:rPr lang="en-NZ" sz="2000" dirty="0">
                <a:latin typeface="Calibri" pitchFamily="34" charset="0"/>
              </a:rPr>
              <a:t>A process reads all or a portion of the data in a file.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</a:t>
            </a:r>
            <a:r>
              <a:rPr lang="en-NZ" sz="2000" b="1" dirty="0">
                <a:latin typeface="Calibri" pitchFamily="34" charset="0"/>
              </a:rPr>
              <a:t>Write:</a:t>
            </a:r>
            <a:r>
              <a:rPr lang="en-NZ" sz="2000" dirty="0">
                <a:latin typeface="Calibri" pitchFamily="34" charset="0"/>
              </a:rPr>
              <a:t> A process updates a file, either by adding new data that expands the size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             of the file or by changing the values of existing data items in the file.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Fixed Blocking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137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/>
              <a:t>Fixed-length records are used, and an integral number of records are stored in a block. </a:t>
            </a:r>
          </a:p>
          <a:p>
            <a:r>
              <a:rPr lang="en-NZ" sz="2000" dirty="0"/>
              <a:t>Unused space at the end of a block is </a:t>
            </a:r>
            <a:r>
              <a:rPr lang="en-NZ" sz="2000" b="1" i="1" dirty="0"/>
              <a:t>internal fragmentation</a:t>
            </a:r>
            <a:endParaRPr lang="en-N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2057401"/>
            <a:ext cx="88773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105400"/>
            <a:ext cx="74676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Variable Length Spanned Blocking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0" y="533401"/>
            <a:ext cx="9144000" cy="12191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/>
              <a:t>Variable-length records are used and are packed into blocks with no unused space.</a:t>
            </a:r>
          </a:p>
          <a:p>
            <a:r>
              <a:rPr lang="en-NZ" sz="2000" dirty="0"/>
              <a:t>Some records may span multiple blocks</a:t>
            </a:r>
          </a:p>
          <a:p>
            <a:pPr lvl="1"/>
            <a:r>
              <a:rPr lang="en-NZ" sz="2000" dirty="0"/>
              <a:t>Continuation is indicated by a pointer to the successor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3999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29200"/>
            <a:ext cx="74676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Variable-length unspanned blocking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0" y="533401"/>
            <a:ext cx="9144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/>
              <a:t>Uses variable length records without spanning</a:t>
            </a:r>
          </a:p>
          <a:p>
            <a:r>
              <a:rPr lang="en-NZ" sz="2000" dirty="0"/>
              <a:t>Wasted space in most blocks because of the inability to use the remainder of a block if the next record is larger than the remaining unused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76400"/>
            <a:ext cx="9067800" cy="4667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819400" y="6427113"/>
            <a:ext cx="129875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200" b="1" dirty="0"/>
              <a:t>Q-5 Ends.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Overview</a:t>
            </a:r>
          </a:p>
          <a:p>
            <a:r>
              <a:rPr lang="en-NZ" sz="2400" dirty="0">
                <a:solidFill>
                  <a:schemeClr val="tx1"/>
                </a:solidFill>
              </a:rPr>
              <a:t>File organisation and Access</a:t>
            </a:r>
          </a:p>
          <a:p>
            <a:r>
              <a:rPr lang="en-NZ" sz="2400" dirty="0"/>
              <a:t>File Directories</a:t>
            </a:r>
          </a:p>
          <a:p>
            <a:r>
              <a:rPr lang="en-NZ" sz="2400" dirty="0"/>
              <a:t>File Sharing</a:t>
            </a:r>
          </a:p>
          <a:p>
            <a:r>
              <a:rPr lang="en-NZ" sz="2400" dirty="0"/>
              <a:t>Record Blocking</a:t>
            </a:r>
          </a:p>
          <a:p>
            <a:r>
              <a:rPr lang="en-NZ" sz="2400" b="1" dirty="0">
                <a:solidFill>
                  <a:schemeClr val="tx2"/>
                </a:solidFill>
              </a:rPr>
              <a:t>Secondary Storage Management</a:t>
            </a:r>
          </a:p>
          <a:p>
            <a:r>
              <a:rPr lang="en-NZ" sz="2400" dirty="0"/>
              <a:t>File System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1000" y="3886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Secondary Storage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066800"/>
            <a:ext cx="80010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sz="2400" dirty="0"/>
              <a:t>On secondary storage, a file consists of a collection of blocks.</a:t>
            </a:r>
          </a:p>
          <a:p>
            <a:pPr lvl="1">
              <a:buFontTx/>
              <a:buChar char="•"/>
            </a:pPr>
            <a:r>
              <a:rPr lang="en-NZ" sz="2400" dirty="0"/>
              <a:t> The operating system or file management system is responsible for allocating blocks to files. </a:t>
            </a:r>
          </a:p>
          <a:p>
            <a:endParaRPr lang="en-NZ" sz="2400" dirty="0"/>
          </a:p>
          <a:p>
            <a:r>
              <a:rPr lang="en-NZ" sz="2400" dirty="0"/>
              <a:t>This raises two management issues. </a:t>
            </a:r>
          </a:p>
          <a:p>
            <a:pPr lvl="1">
              <a:buFontTx/>
              <a:buChar char="•"/>
            </a:pPr>
            <a:r>
              <a:rPr lang="en-NZ" sz="2400" dirty="0"/>
              <a:t> First, space on secondary storage must be allocated to files,</a:t>
            </a:r>
          </a:p>
          <a:p>
            <a:pPr lvl="1">
              <a:buFontTx/>
              <a:buChar char="•"/>
            </a:pPr>
            <a:r>
              <a:rPr lang="en-NZ" sz="2400" dirty="0"/>
              <a:t> second, it is necessary to keep track of the space available for allocation.</a:t>
            </a:r>
          </a:p>
          <a:p>
            <a:pPr lvl="1"/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3200" b="1" dirty="0">
                <a:latin typeface="Calibri" pitchFamily="34" charset="0"/>
              </a:rPr>
              <a:t>Portion size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/>
              <a:t>Two extremes:</a:t>
            </a:r>
          </a:p>
          <a:p>
            <a:pPr lvl="1"/>
            <a:r>
              <a:rPr lang="en-NZ" sz="2400" dirty="0"/>
              <a:t>Portion large enough to hold entire file is allocated</a:t>
            </a:r>
          </a:p>
          <a:p>
            <a:pPr lvl="1"/>
            <a:r>
              <a:rPr lang="en-NZ" sz="2400" dirty="0"/>
              <a:t>Allocate space one block at a time</a:t>
            </a:r>
          </a:p>
          <a:p>
            <a:r>
              <a:rPr lang="en-NZ" sz="2400" dirty="0"/>
              <a:t>Trade-off between efficiency from the point of view of a single file, or the overall system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+mn-lt"/>
              </a:rPr>
              <a:t>File Allocation Method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NZ" dirty="0"/>
              <a:t>Three methods are in common use: </a:t>
            </a:r>
          </a:p>
          <a:p>
            <a:pPr lvl="1"/>
            <a:r>
              <a:rPr lang="en-NZ" dirty="0"/>
              <a:t>contiguous, </a:t>
            </a:r>
          </a:p>
          <a:p>
            <a:pPr lvl="1"/>
            <a:r>
              <a:rPr lang="en-NZ" dirty="0"/>
              <a:t>chained, and </a:t>
            </a:r>
          </a:p>
          <a:p>
            <a:pPr lvl="1"/>
            <a:r>
              <a:rPr lang="en-NZ" dirty="0"/>
              <a:t>indexed.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76300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/>
              <a:t>Q-6: List and briefly define three file allocation methods.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Contiguous Allocation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305342"/>
            <a:ext cx="81534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sz="2400" dirty="0"/>
              <a:t>A single contiguous set of blocks is allocated to a file at the time of file creation </a:t>
            </a:r>
          </a:p>
          <a:p>
            <a:pPr lvl="1">
              <a:buFontTx/>
              <a:buChar char="•"/>
            </a:pPr>
            <a:r>
              <a:rPr lang="en-NZ" sz="2400" dirty="0"/>
              <a:t> This is a </a:t>
            </a:r>
            <a:r>
              <a:rPr lang="en-NZ" sz="2400" dirty="0" err="1"/>
              <a:t>preallocation</a:t>
            </a:r>
            <a:r>
              <a:rPr lang="en-NZ" sz="2400" dirty="0"/>
              <a:t> strategy, using variable-size portions.</a:t>
            </a:r>
          </a:p>
          <a:p>
            <a:pPr lvl="1">
              <a:buFontTx/>
              <a:buChar char="•"/>
            </a:pPr>
            <a:endParaRPr lang="en-NZ" sz="2400" dirty="0"/>
          </a:p>
          <a:p>
            <a:r>
              <a:rPr lang="en-NZ" sz="2400" dirty="0"/>
              <a:t> The file allocation table needs just a single entry for each file, showing the starting block and the length of the file. </a:t>
            </a:r>
          </a:p>
          <a:p>
            <a:endParaRPr lang="en-NZ" sz="2400" dirty="0"/>
          </a:p>
          <a:p>
            <a:r>
              <a:rPr lang="en-NZ" sz="2400" dirty="0"/>
              <a:t>Contiguous allocation is the best from the point of view of the individual sequential file. </a:t>
            </a:r>
          </a:p>
          <a:p>
            <a:pPr lvl="1">
              <a:buFontTx/>
              <a:buChar char="•"/>
            </a:pPr>
            <a:r>
              <a:rPr lang="en-NZ" sz="2400" dirty="0"/>
              <a:t>Multiple blocks can be read in at a time to improve I/O performance for sequential processing.</a:t>
            </a:r>
          </a:p>
          <a:p>
            <a:pPr lvl="1">
              <a:buFontTx/>
              <a:buChar char="•"/>
            </a:pPr>
            <a:r>
              <a:rPr lang="en-NZ" sz="2400" dirty="0"/>
              <a:t>It is also easy to retrieve a single block.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Contiguous File Allocation</a:t>
            </a:r>
          </a:p>
        </p:txBody>
      </p:sp>
      <p:pic>
        <p:nvPicPr>
          <p:cNvPr id="68611" name="Content Placeholder 3" descr="Fig12_07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1066800"/>
            <a:ext cx="868680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External fragmentation</a:t>
            </a:r>
          </a:p>
        </p:txBody>
      </p:sp>
      <p:pic>
        <p:nvPicPr>
          <p:cNvPr id="69635" name="Content Placeholder 3" descr="Fig12_08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685800"/>
            <a:ext cx="914400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6200" y="5029200"/>
            <a:ext cx="89916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dirty="0"/>
              <a:t>External fragmentation will occur, making it difficult to find contiguous blocks of space of sufficient length. </a:t>
            </a:r>
          </a:p>
          <a:p>
            <a:r>
              <a:rPr lang="en-NZ" dirty="0"/>
              <a:t>From time to time, it will be necessary to perform a compaction algorithm to free up additional space on the disk.</a:t>
            </a:r>
          </a:p>
          <a:p>
            <a:r>
              <a:rPr lang="en-NZ" dirty="0"/>
              <a:t>Also, with </a:t>
            </a:r>
            <a:r>
              <a:rPr lang="en-NZ" dirty="0" err="1"/>
              <a:t>preallocation</a:t>
            </a:r>
            <a:r>
              <a:rPr lang="en-NZ" dirty="0"/>
              <a:t>, it is necessary to declare the size of the file at the time of creation, with the problems mentioned earlier.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57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NZ" sz="2600" b="1" dirty="0">
                <a:latin typeface="Calibri" pitchFamily="34" charset="0"/>
              </a:rPr>
              <a:t>File Structure-Terms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762001"/>
            <a:ext cx="9144000" cy="19811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>
                <a:latin typeface="Calibri" pitchFamily="34" charset="0"/>
              </a:rPr>
              <a:t>Four terms are in common use when discussing files:</a:t>
            </a:r>
          </a:p>
          <a:p>
            <a:pPr lvl="1"/>
            <a:r>
              <a:rPr lang="en-NZ" sz="2000" dirty="0">
                <a:latin typeface="Calibri" pitchFamily="34" charset="0"/>
              </a:rPr>
              <a:t>Field</a:t>
            </a:r>
          </a:p>
          <a:p>
            <a:pPr lvl="1"/>
            <a:r>
              <a:rPr lang="en-NZ" sz="2000" dirty="0">
                <a:latin typeface="Calibri" pitchFamily="34" charset="0"/>
              </a:rPr>
              <a:t>Record</a:t>
            </a:r>
          </a:p>
          <a:p>
            <a:pPr lvl="1"/>
            <a:r>
              <a:rPr lang="en-NZ" sz="2000" dirty="0">
                <a:latin typeface="Calibri" pitchFamily="34" charset="0"/>
              </a:rPr>
              <a:t>File</a:t>
            </a:r>
          </a:p>
          <a:p>
            <a:pPr lvl="1"/>
            <a:r>
              <a:rPr lang="en-NZ" sz="2000" dirty="0">
                <a:latin typeface="Calibri" pitchFamily="34" charset="0"/>
              </a:rPr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895600"/>
            <a:ext cx="8229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Fields and Records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505200"/>
            <a:ext cx="822960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400" b="1" dirty="0">
                <a:latin typeface="Calibri" pitchFamily="34" charset="0"/>
              </a:rPr>
              <a:t>A field </a:t>
            </a:r>
            <a:r>
              <a:rPr lang="en-NZ" sz="2400" dirty="0">
                <a:latin typeface="Calibri" pitchFamily="34" charset="0"/>
              </a:rPr>
              <a:t>is the basic element of data.</a:t>
            </a:r>
          </a:p>
          <a:p>
            <a:pPr lvl="1">
              <a:buFontTx/>
              <a:buChar char="•"/>
            </a:pPr>
            <a:r>
              <a:rPr lang="en-NZ" sz="2400" dirty="0">
                <a:latin typeface="Calibri" pitchFamily="34" charset="0"/>
              </a:rPr>
              <a:t> It is characterized by its length and data type (e.g. ASCII </a:t>
            </a:r>
          </a:p>
          <a:p>
            <a:pPr lvl="1"/>
            <a:r>
              <a:rPr lang="en-NZ" sz="2400" dirty="0">
                <a:latin typeface="Calibri" pitchFamily="34" charset="0"/>
              </a:rPr>
              <a:t>    string, decimal). </a:t>
            </a:r>
          </a:p>
          <a:p>
            <a:pPr lvl="1">
              <a:buFontTx/>
              <a:buChar char="•"/>
            </a:pPr>
            <a:r>
              <a:rPr lang="en-NZ" sz="2400" dirty="0">
                <a:latin typeface="Calibri" pitchFamily="34" charset="0"/>
              </a:rPr>
              <a:t> Depending on the file design, fields may be fixed length or </a:t>
            </a:r>
          </a:p>
          <a:p>
            <a:pPr lvl="1"/>
            <a:r>
              <a:rPr lang="en-NZ" sz="2400" dirty="0">
                <a:latin typeface="Calibri" pitchFamily="34" charset="0"/>
              </a:rPr>
              <a:t>   variable length.</a:t>
            </a:r>
          </a:p>
          <a:p>
            <a:pPr>
              <a:buFont typeface="Arial" pitchFamily="34" charset="0"/>
              <a:buChar char="•"/>
            </a:pPr>
            <a:endParaRPr lang="en-NZ" sz="24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400" b="1" dirty="0">
                <a:latin typeface="Calibri" pitchFamily="34" charset="0"/>
              </a:rPr>
              <a:t> A record </a:t>
            </a:r>
            <a:r>
              <a:rPr lang="en-NZ" sz="2400" dirty="0">
                <a:latin typeface="Calibri" pitchFamily="34" charset="0"/>
              </a:rPr>
              <a:t>is a collection of related fields that can be treated as a </a:t>
            </a:r>
          </a:p>
          <a:p>
            <a:r>
              <a:rPr lang="en-NZ" sz="2400" dirty="0">
                <a:latin typeface="Calibri" pitchFamily="34" charset="0"/>
              </a:rPr>
              <a:t>  unit by some application program.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Chained Allocation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914400"/>
            <a:ext cx="830580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sz="2000" dirty="0">
                <a:latin typeface="Calibri" pitchFamily="34" charset="0"/>
              </a:rPr>
              <a:t>Typically, allocation is on an individual block basis.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Each block contains a pointer to the next block in the chain.</a:t>
            </a:r>
          </a:p>
          <a:p>
            <a:pPr lvl="1">
              <a:buFontTx/>
              <a:buChar char="•"/>
            </a:pPr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The file allocation table needs just a single entry for each file, showing the starting block and the length of the file.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Although </a:t>
            </a:r>
            <a:r>
              <a:rPr lang="en-NZ" sz="2000" dirty="0" err="1">
                <a:latin typeface="Calibri" pitchFamily="34" charset="0"/>
              </a:rPr>
              <a:t>preallocation</a:t>
            </a:r>
            <a:r>
              <a:rPr lang="en-NZ" sz="2000" dirty="0">
                <a:latin typeface="Calibri" pitchFamily="34" charset="0"/>
              </a:rPr>
              <a:t> is possible, it is more common simply to allocate blocks as needed.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The selection of blocks is now a simple matter: any free block can be added to a chain.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There is no external fragmentation to worry about because only one block at a time is needed.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This type of physical organization is best suited to sequential files that are to be processed sequentially.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To select an individual block of a file requires tracing through the chain to the desired block.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Chained Allocation</a:t>
            </a:r>
          </a:p>
        </p:txBody>
      </p:sp>
      <p:pic>
        <p:nvPicPr>
          <p:cNvPr id="71683" name="Content Placeholder 3" descr="Fig12_09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1066800"/>
            <a:ext cx="83820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Chained Allocation Consolidation</a:t>
            </a:r>
          </a:p>
        </p:txBody>
      </p:sp>
      <p:pic>
        <p:nvPicPr>
          <p:cNvPr id="72707" name="Content Placeholder 3" descr="Fig12_1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609600"/>
            <a:ext cx="91440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90600"/>
            <a:ext cx="91440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sz="2400" dirty="0"/>
              <a:t>One consequence of chaining, is that there is no accommodation of the principle of locality.</a:t>
            </a:r>
          </a:p>
          <a:p>
            <a:endParaRPr lang="en-NZ" sz="2400" dirty="0"/>
          </a:p>
          <a:p>
            <a:r>
              <a:rPr lang="en-NZ" sz="2400" dirty="0"/>
              <a:t>If it is necessary to bring in several blocks of a file at a time, as in sequential processing, then a series of accesses to different parts of the disk are required. </a:t>
            </a:r>
          </a:p>
          <a:p>
            <a:pPr lvl="1">
              <a:buFontTx/>
              <a:buChar char="•"/>
            </a:pPr>
            <a:r>
              <a:rPr lang="en-NZ" sz="2400" dirty="0"/>
              <a:t>This is perhaps a more significant effect on a single-user system but may also be of concern on a shared system. </a:t>
            </a:r>
          </a:p>
          <a:p>
            <a:pPr lvl="1">
              <a:buFontTx/>
              <a:buChar char="•"/>
            </a:pPr>
            <a:r>
              <a:rPr lang="en-NZ" sz="2400" dirty="0"/>
              <a:t> To overcome this problem, some systems periodically consolidate files 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Chained Allocation Consolidation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Indexed Allocation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443841"/>
            <a:ext cx="8229600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sz="2400" dirty="0"/>
              <a:t>This addresses many of the problems of contiguous and chained allocation. </a:t>
            </a:r>
          </a:p>
          <a:p>
            <a:endParaRPr lang="en-NZ" sz="2400" dirty="0"/>
          </a:p>
          <a:p>
            <a:r>
              <a:rPr lang="en-NZ" sz="2400" dirty="0"/>
              <a:t>In this case, the file allocation table contains a separate one-level index for each file; </a:t>
            </a:r>
          </a:p>
          <a:p>
            <a:pPr lvl="1">
              <a:buFontTx/>
              <a:buChar char="•"/>
            </a:pPr>
            <a:r>
              <a:rPr lang="en-NZ" sz="2400" dirty="0"/>
              <a:t> the index has one entry for each portion allocated to the file.</a:t>
            </a:r>
          </a:p>
          <a:p>
            <a:endParaRPr lang="en-NZ" sz="2400" dirty="0"/>
          </a:p>
          <a:p>
            <a:r>
              <a:rPr lang="en-NZ" sz="2400" dirty="0"/>
              <a:t>Typically, the file indexes are not physically stored as part of the file allocation table. </a:t>
            </a:r>
          </a:p>
          <a:p>
            <a:pPr lvl="1">
              <a:buFontTx/>
              <a:buChar char="•"/>
            </a:pPr>
            <a:r>
              <a:rPr lang="en-NZ" sz="2400" dirty="0"/>
              <a:t> Rather, the file index for a file is kept in a separate block, and the entry for the file in the file allocation table points to that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Indexed Allocation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028343"/>
            <a:ext cx="8382000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sz="2400" dirty="0"/>
              <a:t>Allocation may be on the basis of either</a:t>
            </a:r>
          </a:p>
          <a:p>
            <a:pPr lvl="1">
              <a:buFontTx/>
              <a:buChar char="•"/>
            </a:pPr>
            <a:r>
              <a:rPr lang="en-NZ" sz="2400" dirty="0"/>
              <a:t> fixed-size blocks or </a:t>
            </a:r>
          </a:p>
          <a:p>
            <a:pPr lvl="1">
              <a:buFontTx/>
              <a:buChar char="•"/>
            </a:pPr>
            <a:r>
              <a:rPr lang="en-NZ" sz="2400" dirty="0"/>
              <a:t>variable-size portions </a:t>
            </a:r>
          </a:p>
          <a:p>
            <a:endParaRPr lang="en-NZ" sz="2400" dirty="0"/>
          </a:p>
          <a:p>
            <a:r>
              <a:rPr lang="en-NZ" sz="2400" dirty="0"/>
              <a:t>Allocation by blocks eliminates external fragmentation, </a:t>
            </a:r>
          </a:p>
          <a:p>
            <a:pPr lvl="1">
              <a:buFontTx/>
              <a:buChar char="•"/>
            </a:pPr>
            <a:r>
              <a:rPr lang="en-NZ" sz="2400" dirty="0"/>
              <a:t> whereas allocation by variable-size portions improves locality. </a:t>
            </a:r>
          </a:p>
          <a:p>
            <a:endParaRPr lang="en-NZ" sz="2400" dirty="0"/>
          </a:p>
          <a:p>
            <a:r>
              <a:rPr lang="en-NZ" sz="2400" dirty="0"/>
              <a:t>In either case, file consolidation may be done from time to time. </a:t>
            </a:r>
          </a:p>
          <a:p>
            <a:pPr lvl="1">
              <a:buFontTx/>
              <a:buChar char="•"/>
            </a:pPr>
            <a:r>
              <a:rPr lang="en-NZ" sz="2400" dirty="0"/>
              <a:t> File consolidation reduces the size of the index in the case of variable-size portions, but not in the case of block allocation. </a:t>
            </a:r>
          </a:p>
          <a:p>
            <a:endParaRPr lang="en-NZ" sz="2400" dirty="0"/>
          </a:p>
          <a:p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Indexed allocation with Block Portions</a:t>
            </a:r>
          </a:p>
        </p:txBody>
      </p:sp>
      <p:pic>
        <p:nvPicPr>
          <p:cNvPr id="757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990600"/>
            <a:ext cx="86868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Indexed Allocation with</a:t>
            </a:r>
            <a:br>
              <a:rPr lang="en-US" sz="2800" b="1" dirty="0">
                <a:latin typeface="Calibri" pitchFamily="34" charset="0"/>
              </a:rPr>
            </a:br>
            <a:r>
              <a:rPr lang="en-US" sz="2800" b="1" dirty="0">
                <a:latin typeface="Calibri" pitchFamily="34" charset="0"/>
              </a:rPr>
              <a:t> Variable Length Portions</a:t>
            </a:r>
          </a:p>
        </p:txBody>
      </p:sp>
      <p:pic>
        <p:nvPicPr>
          <p:cNvPr id="76803" name="Content Placeholder 3" descr="Fig12_12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990600"/>
            <a:ext cx="8305799" cy="533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6427113"/>
            <a:ext cx="144780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/>
              <a:t>Q-6: Ends.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Free Space Management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579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/>
              <a:t>Just as allocated space must be managed, so must the unallocated space</a:t>
            </a:r>
          </a:p>
          <a:p>
            <a:r>
              <a:rPr lang="en-NZ" sz="2400" dirty="0"/>
              <a:t>To perform file allocation, we need to know which blocks are available.</a:t>
            </a:r>
          </a:p>
          <a:p>
            <a:r>
              <a:rPr lang="en-NZ" sz="2400" dirty="0"/>
              <a:t>We need a disk allocation table in addition to a file allocation table.</a:t>
            </a:r>
          </a:p>
          <a:p>
            <a:r>
              <a:rPr lang="en-US" sz="2400" dirty="0"/>
              <a:t>A number of techniques that have been implemented.</a:t>
            </a:r>
          </a:p>
          <a:p>
            <a:pPr marL="457200" indent="-457200">
              <a:buAutoNum type="arabicParenBoth"/>
            </a:pPr>
            <a:r>
              <a:rPr lang="en-US" sz="2400" dirty="0"/>
              <a:t>Bit Tables</a:t>
            </a:r>
          </a:p>
          <a:p>
            <a:pPr marL="457200" indent="-457200">
              <a:buAutoNum type="arabicParenBoth"/>
            </a:pPr>
            <a:r>
              <a:rPr lang="en-US" sz="2400" dirty="0"/>
              <a:t>Chained Free Portions</a:t>
            </a:r>
          </a:p>
          <a:p>
            <a:pPr marL="457200" indent="-457200">
              <a:buAutoNum type="arabicParenBoth"/>
            </a:pPr>
            <a:r>
              <a:rPr lang="en-US" sz="2400" dirty="0"/>
              <a:t>Indexing</a:t>
            </a:r>
          </a:p>
          <a:p>
            <a:pPr marL="457200" indent="-457200">
              <a:buAutoNum type="arabicParenBoth"/>
            </a:pPr>
            <a:r>
              <a:rPr lang="en-US" sz="2400" dirty="0"/>
              <a:t>Free Block List</a:t>
            </a:r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(1)Bit 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762000"/>
            <a:ext cx="90678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sz="2000" dirty="0">
                <a:latin typeface="Calibri" pitchFamily="34" charset="0"/>
              </a:rPr>
              <a:t>This method uses a vector containing one bit for each block on the disk.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Each entry of a 0 corresponds to a free block, and each 1 corresponds to a block in use.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A bit table has the advantage that it is relatively easy to find one or a contiguous group of free blocks.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Thus, a bit table works well with any of the file allocation methods outlined.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Another advantage is that it is as small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File and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8229600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NZ" sz="2200" b="1" dirty="0">
                <a:latin typeface="Calibri" pitchFamily="34" charset="0"/>
              </a:rPr>
              <a:t>A file </a:t>
            </a:r>
            <a:r>
              <a:rPr lang="en-NZ" sz="2200" dirty="0">
                <a:latin typeface="Calibri" pitchFamily="34" charset="0"/>
              </a:rPr>
              <a:t>is a collection of similar records.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200" dirty="0">
                <a:latin typeface="Calibri" pitchFamily="34" charset="0"/>
              </a:rPr>
              <a:t>  The file is treated as a single entity by users and applications and </a:t>
            </a:r>
          </a:p>
          <a:p>
            <a:pPr lvl="1">
              <a:defRPr/>
            </a:pPr>
            <a:r>
              <a:rPr lang="en-NZ" sz="2200" dirty="0">
                <a:latin typeface="Calibri" pitchFamily="34" charset="0"/>
              </a:rPr>
              <a:t>    may be referenced by name.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200" dirty="0">
                <a:latin typeface="Calibri" pitchFamily="34" charset="0"/>
              </a:rPr>
              <a:t>  Files have file names and may be created and deleted.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200" dirty="0">
                <a:latin typeface="Calibri" pitchFamily="34" charset="0"/>
              </a:rPr>
              <a:t>  Access control restrictions usually apply at the file level.</a:t>
            </a:r>
          </a:p>
          <a:p>
            <a:pPr>
              <a:buFont typeface="Arial" pitchFamily="34" charset="0"/>
              <a:buChar char="•"/>
              <a:defRPr/>
            </a:pPr>
            <a:endParaRPr lang="en-NZ" sz="2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sz="2200" b="1" dirty="0">
                <a:latin typeface="Calibri" pitchFamily="34" charset="0"/>
              </a:rPr>
              <a:t>A database </a:t>
            </a:r>
            <a:r>
              <a:rPr lang="en-NZ" sz="2200" dirty="0">
                <a:latin typeface="Calibri" pitchFamily="34" charset="0"/>
              </a:rPr>
              <a:t>is a collection of related data.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200" dirty="0">
                <a:latin typeface="Calibri" pitchFamily="34" charset="0"/>
              </a:rPr>
              <a:t> Explicit relationships exist among elements of data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200" dirty="0">
                <a:latin typeface="Calibri" pitchFamily="34" charset="0"/>
              </a:rPr>
              <a:t> The database itself consists of one or more types of files.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200" dirty="0">
                <a:latin typeface="Calibri" pitchFamily="34" charset="0"/>
              </a:rPr>
              <a:t> Usually, there is a separate database management system that is </a:t>
            </a:r>
          </a:p>
          <a:p>
            <a:pPr lvl="1">
              <a:defRPr/>
            </a:pPr>
            <a:r>
              <a:rPr lang="en-NZ" sz="2200" dirty="0">
                <a:latin typeface="Calibri" pitchFamily="34" charset="0"/>
              </a:rPr>
              <a:t>   independent of the operating system, although that system may </a:t>
            </a:r>
          </a:p>
          <a:p>
            <a:pPr lvl="1">
              <a:defRPr/>
            </a:pPr>
            <a:r>
              <a:rPr lang="en-NZ" sz="2200" dirty="0">
                <a:latin typeface="Calibri" pitchFamily="34" charset="0"/>
              </a:rPr>
              <a:t>   make use of some file management programs.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Fig12_07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685800"/>
            <a:ext cx="86868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52400" y="562987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For example, for the disk layout of Figure 12.7, a vector of length 35 is</a:t>
            </a:r>
          </a:p>
          <a:p>
            <a:r>
              <a:rPr lang="en-US" dirty="0"/>
              <a:t>needed and would have the following value:</a:t>
            </a:r>
          </a:p>
          <a:p>
            <a:r>
              <a:rPr lang="en-US" dirty="0"/>
              <a:t>00111000011111000011111111111011000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76200"/>
            <a:ext cx="8229600" cy="4873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8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(1)Bit Tables</a:t>
            </a:r>
            <a:endParaRPr kumimoji="0" lang="en-NZ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(2)Chained Free Portions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33400"/>
            <a:ext cx="91440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NZ" dirty="0"/>
              <a:t> The free portions may be chained together by using a pointer and length value in each free </a:t>
            </a:r>
          </a:p>
          <a:p>
            <a:pPr>
              <a:defRPr/>
            </a:pPr>
            <a:r>
              <a:rPr lang="en-NZ" dirty="0"/>
              <a:t>  portion.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dirty="0"/>
              <a:t> This method has negligible space overhead because there is no need for a disk allocation table, </a:t>
            </a:r>
          </a:p>
          <a:p>
            <a:pPr>
              <a:defRPr/>
            </a:pPr>
            <a:r>
              <a:rPr lang="en-NZ" dirty="0"/>
              <a:t>   merely for a pointer to the beginning of the chain and the length of the first portion. </a:t>
            </a:r>
          </a:p>
          <a:p>
            <a:pPr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Char char="•"/>
              <a:defRPr/>
            </a:pPr>
            <a:r>
              <a:rPr lang="en-NZ" dirty="0"/>
              <a:t>This method is suited to all of the file allocation methods.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If allocation is a block at a time, simply choose the free block at the head of the chain and </a:t>
            </a:r>
          </a:p>
          <a:p>
            <a:pPr lvl="1">
              <a:defRPr/>
            </a:pPr>
            <a:r>
              <a:rPr lang="en-NZ" dirty="0"/>
              <a:t>   adjust the first pointer or length value.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If allocation is by variable-length portion, a first-fit algorithm may be used: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The headers from the portions are fetched one at a time to determine the next suitable </a:t>
            </a:r>
          </a:p>
          <a:p>
            <a:pPr lvl="1">
              <a:defRPr/>
            </a:pPr>
            <a:r>
              <a:rPr lang="en-NZ" dirty="0"/>
              <a:t>  free portion in the chain.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Again, pointer and length values are adjusted.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Char char="•"/>
              <a:defRPr/>
            </a:pPr>
            <a:r>
              <a:rPr lang="en-NZ" dirty="0"/>
              <a:t>This method has its own problems.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After some use, the disk will become quite fragmented and many portions will be a single </a:t>
            </a:r>
          </a:p>
          <a:p>
            <a:pPr lvl="1">
              <a:defRPr/>
            </a:pPr>
            <a:r>
              <a:rPr lang="en-NZ" dirty="0"/>
              <a:t>   block long.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Also note that every time you allocate a block, you need to read the block first to recover </a:t>
            </a:r>
          </a:p>
          <a:p>
            <a:pPr lvl="1">
              <a:defRPr/>
            </a:pPr>
            <a:r>
              <a:rPr lang="en-NZ" dirty="0"/>
              <a:t>  the pointer to the new first free block before writing data to that block.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If many individual blocks need to be allocated at one time for a file operation, this greatly </a:t>
            </a:r>
          </a:p>
          <a:p>
            <a:pPr lvl="1">
              <a:defRPr/>
            </a:pPr>
            <a:r>
              <a:rPr lang="en-NZ" dirty="0"/>
              <a:t>   slows file creation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Similarly, deleting highly fragmented files is very time consuming.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(3)Indexing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/>
              <a:t>Treats free space as a file and uses an index table as it would for file allocation</a:t>
            </a:r>
          </a:p>
          <a:p>
            <a:r>
              <a:rPr lang="en-NZ" sz="2400" dirty="0"/>
              <a:t>For efficiency, the index should be on the basis of variable-size portions rather than blocks.</a:t>
            </a:r>
          </a:p>
          <a:p>
            <a:pPr lvl="1"/>
            <a:r>
              <a:rPr lang="en-NZ" sz="2400" dirty="0"/>
              <a:t> Thus, there is one entry in the table for every free portion on the disk.</a:t>
            </a:r>
          </a:p>
          <a:p>
            <a:r>
              <a:rPr lang="en-NZ" sz="2400" dirty="0"/>
              <a:t> This approach provides efficient support for all of the file allocation methods.</a:t>
            </a:r>
          </a:p>
          <a:p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(4)Free Block List 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838200"/>
            <a:ext cx="891540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400" dirty="0">
                <a:latin typeface="Calibri" pitchFamily="34" charset="0"/>
              </a:rPr>
              <a:t>In this method, each block is assigned a number sequentially and the </a:t>
            </a:r>
          </a:p>
          <a:p>
            <a:r>
              <a:rPr lang="en-NZ" sz="2400" dirty="0">
                <a:latin typeface="Calibri" pitchFamily="34" charset="0"/>
              </a:rPr>
              <a:t>  list of the numbers of all free blocks is maintained in a reserved </a:t>
            </a:r>
          </a:p>
          <a:p>
            <a:r>
              <a:rPr lang="en-NZ" sz="2400" dirty="0">
                <a:latin typeface="Calibri" pitchFamily="34" charset="0"/>
              </a:rPr>
              <a:t>  portion of the disk. </a:t>
            </a:r>
          </a:p>
          <a:p>
            <a:pPr>
              <a:buFont typeface="Arial" pitchFamily="34" charset="0"/>
              <a:buChar char="•"/>
            </a:pPr>
            <a:endParaRPr lang="en-NZ" sz="24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400" dirty="0">
                <a:latin typeface="Calibri" pitchFamily="34" charset="0"/>
              </a:rPr>
              <a:t> Depending on the size of the disk, either 24 or 32 bits will be needed </a:t>
            </a:r>
          </a:p>
          <a:p>
            <a:r>
              <a:rPr lang="en-NZ" sz="2400" dirty="0">
                <a:latin typeface="Calibri" pitchFamily="34" charset="0"/>
              </a:rPr>
              <a:t>  to store a single block number, so the size of the free block list is 24 </a:t>
            </a:r>
          </a:p>
          <a:p>
            <a:r>
              <a:rPr lang="en-NZ" sz="2400" dirty="0">
                <a:latin typeface="Calibri" pitchFamily="34" charset="0"/>
              </a:rPr>
              <a:t>  or 32 times the size of the corresponding bit table and thus must be </a:t>
            </a:r>
          </a:p>
          <a:p>
            <a:r>
              <a:rPr lang="en-NZ" sz="2400" dirty="0">
                <a:latin typeface="Calibri" pitchFamily="34" charset="0"/>
              </a:rPr>
              <a:t>  stored on disk rather than in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Volumes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3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NZ" sz="2400" dirty="0"/>
              <a:t>A collection of addressable sectors in secondary memory that an OS or application can use for data storage.</a:t>
            </a:r>
          </a:p>
          <a:p>
            <a:r>
              <a:rPr lang="en-NZ" sz="2400" dirty="0"/>
              <a:t>The sectors in a volume need not be consecutive on a physical storage device;</a:t>
            </a:r>
          </a:p>
          <a:p>
            <a:pPr lvl="1"/>
            <a:r>
              <a:rPr lang="en-NZ" sz="2400" dirty="0"/>
              <a:t>instead they need only appear that way to the OS or application. </a:t>
            </a:r>
          </a:p>
          <a:p>
            <a:r>
              <a:rPr lang="en-NZ" sz="2400" dirty="0"/>
              <a:t>A volume may be the result of assembling and merging smaller volumes.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400" dirty="0">
                <a:solidFill>
                  <a:schemeClr val="tx1"/>
                </a:solidFill>
              </a:rPr>
              <a:t>Overview</a:t>
            </a:r>
          </a:p>
          <a:p>
            <a:r>
              <a:rPr lang="en-NZ" sz="2400" dirty="0">
                <a:solidFill>
                  <a:schemeClr val="tx1"/>
                </a:solidFill>
              </a:rPr>
              <a:t>File organisation and Access</a:t>
            </a:r>
          </a:p>
          <a:p>
            <a:r>
              <a:rPr lang="en-NZ" sz="2400" dirty="0"/>
              <a:t>File Directories</a:t>
            </a:r>
          </a:p>
          <a:p>
            <a:r>
              <a:rPr lang="en-NZ" sz="2400" dirty="0"/>
              <a:t>File Sharing</a:t>
            </a:r>
          </a:p>
          <a:p>
            <a:r>
              <a:rPr lang="en-NZ" sz="2400" dirty="0"/>
              <a:t>Record Blocking</a:t>
            </a:r>
          </a:p>
          <a:p>
            <a:r>
              <a:rPr lang="en-NZ" sz="2400" dirty="0"/>
              <a:t>Secondary Storage Management</a:t>
            </a:r>
          </a:p>
          <a:p>
            <a:r>
              <a:rPr lang="en-NZ" sz="2400" b="1" dirty="0">
                <a:solidFill>
                  <a:schemeClr val="tx2"/>
                </a:solidFill>
              </a:rPr>
              <a:t>File System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" y="4267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838200"/>
            <a:ext cx="89916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After successful logon, the user has been granted access to one or a set of hosts and applications. This is generally not sufficient for a system that includes sensitive data in its database.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With the help of the user access control procedure, a user can be identified to the system.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operating system may grant a user permission to access a file or use an application.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File System Security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File System Security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1295400"/>
            <a:ext cx="7215188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5867400"/>
            <a:ext cx="4286250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File System 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838200"/>
            <a:ext cx="89154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A general model of access control as exercised by a file or database management  system is that of an access matrix (Figure 12.13a)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basic elements of the model are as follows:</a:t>
            </a:r>
          </a:p>
          <a:p>
            <a:r>
              <a:rPr lang="en-US" b="1" dirty="0"/>
              <a:t>Subject: </a:t>
            </a:r>
          </a:p>
          <a:p>
            <a:r>
              <a:rPr lang="en-US" dirty="0"/>
              <a:t>	An entity capable of accessing objects. Generally, the concept of  subject equates with that of process. Any user or application actually gains access to an object by means of a process that represents that user or application.</a:t>
            </a:r>
          </a:p>
          <a:p>
            <a:r>
              <a:rPr lang="en-US" b="1" dirty="0"/>
              <a:t>• Object: </a:t>
            </a:r>
          </a:p>
          <a:p>
            <a:r>
              <a:rPr lang="en-US" dirty="0"/>
              <a:t>	Anything to which access is controlled. Examples include files, portions of files, programs, segments of memory, and software objects (e.g., Java objects).</a:t>
            </a:r>
          </a:p>
          <a:p>
            <a:endParaRPr lang="en-US" dirty="0"/>
          </a:p>
          <a:p>
            <a:r>
              <a:rPr lang="en-US" b="1" dirty="0"/>
              <a:t>• Access right: </a:t>
            </a:r>
          </a:p>
          <a:p>
            <a:r>
              <a:rPr lang="en-US" dirty="0"/>
              <a:t>	The way in which an object is accessed by a subject. Examples are read, write, execute, and functions in software objects.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One dimension of the matrix consists of identified subjects that may attempt</a:t>
            </a:r>
          </a:p>
          <a:p>
            <a:r>
              <a:rPr lang="en-US" dirty="0"/>
              <a:t>  data access.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The other dimension lists the objects that may be accessed.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Each entry in the matrix indicates the access rights of that subject for that</a:t>
            </a:r>
          </a:p>
          <a:p>
            <a:r>
              <a:rPr lang="en-US" dirty="0"/>
              <a:t>object.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14400"/>
            <a:ext cx="464820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914400"/>
            <a:ext cx="3886200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File System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6553200"/>
            <a:ext cx="4286250" cy="30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File Management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86106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 A file management system is the set of system software that provides </a:t>
            </a:r>
          </a:p>
          <a:p>
            <a:r>
              <a:rPr lang="en-NZ" sz="2200" dirty="0">
                <a:latin typeface="Calibri" pitchFamily="34" charset="0"/>
              </a:rPr>
              <a:t>  services to users and applications in the use of files.</a:t>
            </a:r>
          </a:p>
          <a:p>
            <a:pPr lvl="1">
              <a:buFontTx/>
              <a:buChar char="•"/>
            </a:pPr>
            <a:r>
              <a:rPr lang="en-NZ" sz="2200" dirty="0">
                <a:latin typeface="Calibri" pitchFamily="34" charset="0"/>
              </a:rPr>
              <a:t> Typically, the only way that a user or application may access files is </a:t>
            </a:r>
          </a:p>
          <a:p>
            <a:pPr lvl="1"/>
            <a:r>
              <a:rPr lang="en-NZ" sz="2200" dirty="0">
                <a:latin typeface="Calibri" pitchFamily="34" charset="0"/>
              </a:rPr>
              <a:t>   through the file management system.</a:t>
            </a:r>
          </a:p>
          <a:p>
            <a:pPr>
              <a:buFont typeface="Arial" pitchFamily="34" charset="0"/>
              <a:buChar char="•"/>
            </a:pPr>
            <a:endParaRPr lang="en-NZ" sz="2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 This relieves the user or programmer of the necessity of developing </a:t>
            </a:r>
          </a:p>
          <a:p>
            <a:r>
              <a:rPr lang="en-NZ" sz="2200" dirty="0">
                <a:latin typeface="Calibri" pitchFamily="34" charset="0"/>
              </a:rPr>
              <a:t>  special-purpose software for each application </a:t>
            </a:r>
          </a:p>
          <a:p>
            <a:pPr lvl="1">
              <a:buFontTx/>
              <a:buChar char="•"/>
            </a:pPr>
            <a:r>
              <a:rPr lang="en-NZ" sz="2200" dirty="0">
                <a:latin typeface="Calibri" pitchFamily="34" charset="0"/>
              </a:rPr>
              <a:t> And provides the system with a consistent, well-defined means of </a:t>
            </a:r>
          </a:p>
          <a:p>
            <a:pPr lvl="1"/>
            <a:r>
              <a:rPr lang="en-NZ" sz="2200" dirty="0">
                <a:latin typeface="Calibri" pitchFamily="34" charset="0"/>
              </a:rPr>
              <a:t>   controlling its most important asset.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686800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/>
              <a:t>Q-1: What is a file management system?</a:t>
            </a:r>
            <a:endParaRPr lang="en-US" sz="2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548348"/>
            <a:ext cx="85344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matrix may be decomposed by columns, yielding </a:t>
            </a:r>
            <a:r>
              <a:rPr lang="en-US" sz="2400" b="1" dirty="0"/>
              <a:t>access control lists (Figure 12.13b).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Thus for each object, an access control list lists users and their  </a:t>
            </a:r>
          </a:p>
          <a:p>
            <a:r>
              <a:rPr lang="en-US" sz="2400" dirty="0"/>
              <a:t>  permitted access rights.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Decomposition by rows yields </a:t>
            </a:r>
            <a:r>
              <a:rPr lang="en-US" sz="2400" b="1" dirty="0"/>
              <a:t>capability tickets (Figure 12.13c). 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A capability  </a:t>
            </a:r>
            <a:r>
              <a:rPr lang="en-US" sz="2400" dirty="0"/>
              <a:t>ticket specifies authorized objects and operations for a user.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File System Security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145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Objectives for a File Management System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Meet the data management needs of the user</a:t>
            </a:r>
          </a:p>
          <a:p>
            <a:r>
              <a:rPr lang="en-US" sz="2400" dirty="0">
                <a:latin typeface="Calibri" pitchFamily="34" charset="0"/>
              </a:rPr>
              <a:t>Guarantee that the data in the file are valid</a:t>
            </a:r>
          </a:p>
          <a:p>
            <a:r>
              <a:rPr lang="en-US" sz="2400" dirty="0">
                <a:latin typeface="Calibri" pitchFamily="34" charset="0"/>
              </a:rPr>
              <a:t>Optimize performance</a:t>
            </a:r>
          </a:p>
          <a:p>
            <a:r>
              <a:rPr lang="en-US" sz="2400" dirty="0">
                <a:latin typeface="Calibri" pitchFamily="34" charset="0"/>
              </a:rPr>
              <a:t>Provide I/O support for a variety of storage device types</a:t>
            </a:r>
          </a:p>
          <a:p>
            <a:r>
              <a:rPr lang="en-NZ" sz="2400" dirty="0">
                <a:latin typeface="Calibri" pitchFamily="34" charset="0"/>
              </a:rPr>
              <a:t>Minimize lost or destroyed data</a:t>
            </a:r>
          </a:p>
          <a:p>
            <a:r>
              <a:rPr lang="en-NZ" sz="2400" dirty="0">
                <a:latin typeface="Calibri" pitchFamily="34" charset="0"/>
              </a:rPr>
              <a:t>Provide a standardized set of I/O interface routines to user processes</a:t>
            </a:r>
          </a:p>
          <a:p>
            <a:r>
              <a:rPr lang="en-NZ" sz="2400" dirty="0">
                <a:latin typeface="Calibri" pitchFamily="34" charset="0"/>
              </a:rPr>
              <a:t>Provide I/O support for multiple users (if needed)</a:t>
            </a:r>
          </a:p>
          <a:p>
            <a:pPr>
              <a:buFont typeface="Arial" charset="0"/>
              <a:buNone/>
            </a:pPr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>
                <a:latin typeface="Calibri" pitchFamily="34" charset="0"/>
              </a:rPr>
              <a:t>Requirements for a general purpose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Each user should be able to create, delete, read, write and modify files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Each user may have controlled access to other users’ files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Each user may control what type of accesses are allowed to the users’ files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Each user should be able to restructure the user’s files in a form appropriate to the problem</a:t>
            </a:r>
          </a:p>
          <a:p>
            <a:pPr marL="514350" indent="-514350">
              <a:buFont typeface="Arial" charset="0"/>
              <a:buAutoNum type="arabicPeriod" startAt="5"/>
            </a:pPr>
            <a:r>
              <a:rPr lang="en-US" sz="2400" dirty="0"/>
              <a:t>Each user should be able to move data between files</a:t>
            </a:r>
          </a:p>
          <a:p>
            <a:pPr marL="514350" indent="-514350">
              <a:buFont typeface="Arial" charset="0"/>
              <a:buAutoNum type="arabicPeriod" startAt="5"/>
            </a:pPr>
            <a:r>
              <a:rPr lang="en-US" sz="2400" dirty="0"/>
              <a:t>Each user should be able to back up and recover the user’s files in case of damage</a:t>
            </a:r>
          </a:p>
          <a:p>
            <a:pPr marL="514350" indent="-514350">
              <a:buFont typeface="Arial" charset="0"/>
              <a:buAutoNum type="arabicPeriod" startAt="5"/>
            </a:pPr>
            <a:r>
              <a:rPr lang="en-US" sz="2400" dirty="0"/>
              <a:t>Each user should be able to access the user’s files by using symbolic names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6324600"/>
            <a:ext cx="1828800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/>
              <a:t>Q-1: Ends</a:t>
            </a:r>
            <a:endParaRPr lang="en-US" sz="22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</TotalTime>
  <Words>6695</Words>
  <Application>Microsoft Office PowerPoint</Application>
  <PresentationFormat>On-screen Show (4:3)</PresentationFormat>
  <Paragraphs>863</Paragraphs>
  <Slides>71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Arial Rounded MT Bold</vt:lpstr>
      <vt:lpstr>Calibri</vt:lpstr>
      <vt:lpstr>Office Theme</vt:lpstr>
      <vt:lpstr>PowerPoint Presentation</vt:lpstr>
      <vt:lpstr>Roadmap</vt:lpstr>
      <vt:lpstr>Files</vt:lpstr>
      <vt:lpstr>File Management</vt:lpstr>
      <vt:lpstr>File Structure-Terms</vt:lpstr>
      <vt:lpstr>File and Database</vt:lpstr>
      <vt:lpstr>File Management Systems</vt:lpstr>
      <vt:lpstr>Objectives for a File Management System</vt:lpstr>
      <vt:lpstr>Requirements for a general purpose system</vt:lpstr>
      <vt:lpstr>File System Architecture</vt:lpstr>
      <vt:lpstr>Device Drivers</vt:lpstr>
      <vt:lpstr>Basic I/O Supervisor</vt:lpstr>
      <vt:lpstr>Logical I/O</vt:lpstr>
      <vt:lpstr>File Management Functions</vt:lpstr>
      <vt:lpstr>Roadmap</vt:lpstr>
      <vt:lpstr>File Organization</vt:lpstr>
      <vt:lpstr>File Organisation Types</vt:lpstr>
      <vt:lpstr>The Pile</vt:lpstr>
      <vt:lpstr>The Sequential File</vt:lpstr>
      <vt:lpstr>Indexed Sequential File</vt:lpstr>
      <vt:lpstr>Indexed File</vt:lpstr>
      <vt:lpstr>Direct, or hashed, file</vt:lpstr>
      <vt:lpstr>Roadmap</vt:lpstr>
      <vt:lpstr>Contents</vt:lpstr>
      <vt:lpstr>Directory Elements</vt:lpstr>
      <vt:lpstr>PowerPoint Presentation</vt:lpstr>
      <vt:lpstr>Simple Structure for a Directory</vt:lpstr>
      <vt:lpstr>Operations Performed on a Directory</vt:lpstr>
      <vt:lpstr>Two-Level Scheme for a Directory</vt:lpstr>
      <vt:lpstr>Hierarchical, or Tree-Structured Directory</vt:lpstr>
      <vt:lpstr>Naming</vt:lpstr>
      <vt:lpstr>Example of Tree-Structured Directory</vt:lpstr>
      <vt:lpstr>Working Directory</vt:lpstr>
      <vt:lpstr>Roadmap</vt:lpstr>
      <vt:lpstr>File Sharing</vt:lpstr>
      <vt:lpstr>Access Rights</vt:lpstr>
      <vt:lpstr>User Classes</vt:lpstr>
      <vt:lpstr>Roadmap</vt:lpstr>
      <vt:lpstr>Blocks and records</vt:lpstr>
      <vt:lpstr>Fixed Blocking</vt:lpstr>
      <vt:lpstr>Variable Length Spanned Blocking</vt:lpstr>
      <vt:lpstr>Variable-length unspanned blocking</vt:lpstr>
      <vt:lpstr>Roadmap</vt:lpstr>
      <vt:lpstr>Secondary Storage Management</vt:lpstr>
      <vt:lpstr>Portion size</vt:lpstr>
      <vt:lpstr>File Allocation Method</vt:lpstr>
      <vt:lpstr>Contiguous Allocation</vt:lpstr>
      <vt:lpstr>Contiguous File Allocation</vt:lpstr>
      <vt:lpstr>External fragmentation</vt:lpstr>
      <vt:lpstr>Chained Allocation</vt:lpstr>
      <vt:lpstr>Chained Allocation</vt:lpstr>
      <vt:lpstr>Chained Allocation Consolidation</vt:lpstr>
      <vt:lpstr>Chained Allocation Consolidation</vt:lpstr>
      <vt:lpstr>Indexed Allocation</vt:lpstr>
      <vt:lpstr>Indexed Allocation Method</vt:lpstr>
      <vt:lpstr>Indexed allocation with Block Portions</vt:lpstr>
      <vt:lpstr>Indexed Allocation with  Variable Length Portions</vt:lpstr>
      <vt:lpstr>Free Space Management</vt:lpstr>
      <vt:lpstr>(1)Bit Tables</vt:lpstr>
      <vt:lpstr>PowerPoint Presentation</vt:lpstr>
      <vt:lpstr>(2)Chained Free Portions </vt:lpstr>
      <vt:lpstr>(3)Indexing</vt:lpstr>
      <vt:lpstr>(4)Free Block List </vt:lpstr>
      <vt:lpstr>Volumes</vt:lpstr>
      <vt:lpstr>Roadmap</vt:lpstr>
      <vt:lpstr>File System Security</vt:lpstr>
      <vt:lpstr>File System Security</vt:lpstr>
      <vt:lpstr>File System Security</vt:lpstr>
      <vt:lpstr>File System Security</vt:lpstr>
      <vt:lpstr>File System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Riddhi Joshi</cp:lastModifiedBy>
  <cp:revision>902</cp:revision>
  <dcterms:created xsi:type="dcterms:W3CDTF">2006-08-16T00:00:00Z</dcterms:created>
  <dcterms:modified xsi:type="dcterms:W3CDTF">2018-04-03T16:54:29Z</dcterms:modified>
</cp:coreProperties>
</file>