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7" r:id="rId2"/>
    <p:sldId id="258" r:id="rId3"/>
    <p:sldId id="263" r:id="rId4"/>
    <p:sldId id="259" r:id="rId5"/>
    <p:sldId id="260" r:id="rId6"/>
    <p:sldId id="261" r:id="rId7"/>
    <p:sldId id="264" r:id="rId8"/>
    <p:sldId id="265" r:id="rId9"/>
    <p:sldId id="267" r:id="rId10"/>
    <p:sldId id="266" r:id="rId11"/>
    <p:sldId id="269" r:id="rId12"/>
    <p:sldId id="268" r:id="rId13"/>
    <p:sldId id="262" r:id="rId14"/>
    <p:sldId id="272" r:id="rId15"/>
    <p:sldId id="273" r:id="rId16"/>
    <p:sldId id="274" r:id="rId17"/>
    <p:sldId id="275" r:id="rId18"/>
    <p:sldId id="276" r:id="rId19"/>
    <p:sldId id="278" r:id="rId20"/>
    <p:sldId id="279" r:id="rId21"/>
    <p:sldId id="280" r:id="rId22"/>
    <p:sldId id="288" r:id="rId23"/>
    <p:sldId id="291" r:id="rId24"/>
    <p:sldId id="282" r:id="rId25"/>
    <p:sldId id="283" r:id="rId26"/>
    <p:sldId id="289" r:id="rId27"/>
    <p:sldId id="285" r:id="rId28"/>
    <p:sldId id="290" r:id="rId29"/>
    <p:sldId id="295" r:id="rId30"/>
    <p:sldId id="296" r:id="rId31"/>
    <p:sldId id="293" r:id="rId32"/>
    <p:sldId id="294" r:id="rId33"/>
    <p:sldId id="303" r:id="rId34"/>
    <p:sldId id="304" r:id="rId35"/>
    <p:sldId id="305" r:id="rId36"/>
    <p:sldId id="308" r:id="rId37"/>
    <p:sldId id="309" r:id="rId38"/>
    <p:sldId id="310" r:id="rId39"/>
    <p:sldId id="306" r:id="rId40"/>
    <p:sldId id="307" r:id="rId41"/>
    <p:sldId id="314" r:id="rId42"/>
    <p:sldId id="313" r:id="rId43"/>
    <p:sldId id="312" r:id="rId44"/>
    <p:sldId id="315" r:id="rId45"/>
    <p:sldId id="316" r:id="rId46"/>
    <p:sldId id="317" r:id="rId47"/>
    <p:sldId id="318" r:id="rId48"/>
    <p:sldId id="319" r:id="rId49"/>
    <p:sldId id="320" r:id="rId50"/>
    <p:sldId id="321" r:id="rId51"/>
    <p:sldId id="323" r:id="rId52"/>
    <p:sldId id="325" r:id="rId53"/>
    <p:sldId id="326" r:id="rId54"/>
    <p:sldId id="32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E2E6B6-6545-4788-B90C-22EF6EA7FFDB}" type="datetimeFigureOut">
              <a:rPr lang="en-US" smtClean="0"/>
              <a:pPr/>
              <a:t>4/4/2018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24B41A-3C80-4D84-B6E9-F15D68CBA48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C13B5-6E7F-4BBD-B719-6368D27963C2}" type="datetimeFigureOut">
              <a:rPr lang="en-US" smtClean="0"/>
              <a:pPr/>
              <a:t>4/4/2018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776FDC-4671-497D-8161-FDB20B10C02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19E5C0-9AB7-4A50-8751-59F83C7DE950}" type="slidenum">
              <a:rPr lang="en-US" smtClean="0">
                <a:latin typeface="Arial" pitchFamily="34" charset="0"/>
              </a:rPr>
              <a:pPr/>
              <a:t>1</a:t>
            </a:fld>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This figure looks at the role of middleware from a logical, rather than an implementation, point of view. </a:t>
            </a:r>
          </a:p>
          <a:p>
            <a:endParaRPr lang="en-NZ" dirty="0"/>
          </a:p>
          <a:p>
            <a:r>
              <a:rPr lang="en-NZ"/>
              <a:t>Middle-ware enables the realization of the promise of distributed client/server computing.</a:t>
            </a:r>
          </a:p>
          <a:p>
            <a:endParaRPr lang="en-NZ" dirty="0"/>
          </a:p>
          <a:p>
            <a:r>
              <a:rPr lang="en-NZ" dirty="0"/>
              <a:t>The entire distributed system can be viewed as a set of applications and resources available to users. </a:t>
            </a:r>
          </a:p>
          <a:p>
            <a:pPr lvl="1">
              <a:buFontTx/>
              <a:buChar char="•"/>
            </a:pPr>
            <a:r>
              <a:rPr lang="en-NZ" dirty="0"/>
              <a:t> Users need not be concerned with the location of data or indeed the location of applications. </a:t>
            </a:r>
          </a:p>
          <a:p>
            <a:pPr lvl="1">
              <a:buFontTx/>
              <a:buChar char="•"/>
            </a:pPr>
            <a:r>
              <a:rPr lang="en-NZ" dirty="0"/>
              <a:t> All applications operate over a uniform applications programming interface (API). </a:t>
            </a:r>
          </a:p>
          <a:p>
            <a:endParaRPr lang="en-NZ" dirty="0"/>
          </a:p>
          <a:p>
            <a:r>
              <a:rPr lang="en-NZ" dirty="0"/>
              <a:t>The middleware, which cuts across all client and server platforms, is responsible for routing client requests to the appropriate server.</a:t>
            </a:r>
            <a:endParaRPr lang="en-US" dirty="0"/>
          </a:p>
        </p:txBody>
      </p:sp>
      <p:sp>
        <p:nvSpPr>
          <p:cNvPr id="4" name="Slide Number Placeholder 3"/>
          <p:cNvSpPr>
            <a:spLocks noGrp="1"/>
          </p:cNvSpPr>
          <p:nvPr>
            <p:ph type="sldNum" sz="quarter" idx="5"/>
          </p:nvPr>
        </p:nvSpPr>
        <p:spPr/>
        <p:txBody>
          <a:bodyPr/>
          <a:lstStyle/>
          <a:p>
            <a:pPr>
              <a:defRPr/>
            </a:pPr>
            <a:fld id="{C0E64FB5-3870-4221-B49B-2DF4BE4BD9EA}" type="slidenum">
              <a:rPr lang="en-US" smtClean="0"/>
              <a:pPr>
                <a:defRPr/>
              </a:pPr>
              <a:t>24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EB165F4C-7C48-4960-BBB0-0CB744B48F20}" type="slidenum">
              <a:rPr lang="en-US" smtClean="0"/>
              <a:pPr>
                <a:defRPr/>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Usually, in a distributed processing system, the computers do not share main memory.</a:t>
            </a:r>
          </a:p>
          <a:p>
            <a:pPr lvl="1">
              <a:buFontTx/>
              <a:buChar char="•"/>
            </a:pPr>
            <a:r>
              <a:rPr lang="en-NZ" dirty="0"/>
              <a:t> Each is an isolated computer system.</a:t>
            </a:r>
          </a:p>
          <a:p>
            <a:pPr lvl="1">
              <a:buFontTx/>
              <a:buChar char="•"/>
            </a:pPr>
            <a:endParaRPr lang="en-NZ" dirty="0"/>
          </a:p>
          <a:p>
            <a:r>
              <a:rPr lang="en-NZ" dirty="0"/>
              <a:t>Interprocessor communication techniques that rely on shared memory, such as semaphores, cannot be used. </a:t>
            </a:r>
          </a:p>
          <a:p>
            <a:pPr lvl="1">
              <a:buFontTx/>
              <a:buChar char="•"/>
            </a:pPr>
            <a:r>
              <a:rPr lang="en-NZ" dirty="0"/>
              <a:t> Instead, techniques that rely on message passing are used. </a:t>
            </a:r>
          </a:p>
        </p:txBody>
      </p:sp>
      <p:sp>
        <p:nvSpPr>
          <p:cNvPr id="4" name="Slide Number Placeholder 3"/>
          <p:cNvSpPr>
            <a:spLocks noGrp="1"/>
          </p:cNvSpPr>
          <p:nvPr>
            <p:ph type="sldNum" sz="quarter" idx="5"/>
          </p:nvPr>
        </p:nvSpPr>
        <p:spPr/>
        <p:txBody>
          <a:bodyPr/>
          <a:lstStyle/>
          <a:p>
            <a:pPr>
              <a:defRPr/>
            </a:pPr>
            <a:fld id="{9C7AD820-B235-42C7-A92B-FD11C7AA029D}" type="slidenum">
              <a:rPr lang="en-US" smtClean="0"/>
              <a:pPr>
                <a:defRPr/>
              </a:pPr>
              <a:t>28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This figure shows the use of message passing to implement client/server functionality. </a:t>
            </a:r>
          </a:p>
          <a:p>
            <a:endParaRPr lang="en-NZ" dirty="0"/>
          </a:p>
          <a:p>
            <a:r>
              <a:rPr lang="en-NZ" dirty="0"/>
              <a:t>A client process requires some service (e.g., read a file, print) </a:t>
            </a:r>
          </a:p>
          <a:p>
            <a:pPr lvl="1">
              <a:buFontTx/>
              <a:buChar char="•"/>
            </a:pPr>
            <a:r>
              <a:rPr lang="en-NZ" dirty="0"/>
              <a:t> It sends a message containing a request for service to a server process. </a:t>
            </a:r>
          </a:p>
          <a:p>
            <a:endParaRPr lang="en-NZ" dirty="0"/>
          </a:p>
          <a:p>
            <a:r>
              <a:rPr lang="en-NZ" dirty="0"/>
              <a:t>The server process honours the request and sends a message containing a reply. </a:t>
            </a:r>
          </a:p>
          <a:p>
            <a:endParaRPr lang="en-NZ" dirty="0"/>
          </a:p>
          <a:p>
            <a:r>
              <a:rPr lang="en-NZ" dirty="0"/>
              <a:t>In its simplest form, only two functions are needed: Send and Receive.</a:t>
            </a:r>
            <a:endParaRPr lang="en-US" dirty="0"/>
          </a:p>
        </p:txBody>
      </p:sp>
      <p:sp>
        <p:nvSpPr>
          <p:cNvPr id="4" name="Slide Number Placeholder 3"/>
          <p:cNvSpPr>
            <a:spLocks noGrp="1"/>
          </p:cNvSpPr>
          <p:nvPr>
            <p:ph type="sldNum" sz="quarter" idx="5"/>
          </p:nvPr>
        </p:nvSpPr>
        <p:spPr/>
        <p:txBody>
          <a:bodyPr/>
          <a:lstStyle/>
          <a:p>
            <a:pPr>
              <a:defRPr/>
            </a:pPr>
            <a:fld id="{87D7CA19-46D1-486F-970A-C9DD575FF3A1}" type="slidenum">
              <a:rPr lang="en-US" smtClean="0"/>
              <a:pPr>
                <a:defRPr/>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This figure suggests an implementation for message passing. </a:t>
            </a:r>
          </a:p>
          <a:p>
            <a:endParaRPr lang="en-NZ"/>
          </a:p>
          <a:p>
            <a:r>
              <a:rPr lang="en-NZ"/>
              <a:t>Processes make use of the services of a message-passing module. </a:t>
            </a:r>
          </a:p>
          <a:p>
            <a:endParaRPr lang="en-NZ"/>
          </a:p>
          <a:p>
            <a:r>
              <a:rPr lang="en-NZ"/>
              <a:t>Service requests can be expressed in terms of primitives and parameters. </a:t>
            </a:r>
          </a:p>
          <a:p>
            <a:endParaRPr lang="en-NZ"/>
          </a:p>
          <a:p>
            <a:r>
              <a:rPr lang="en-NZ"/>
              <a:t>A primitive specifies the function to be performed, and the parameters are used to pass data and control information.</a:t>
            </a:r>
          </a:p>
          <a:p>
            <a:pPr lvl="1">
              <a:buFontTx/>
              <a:buChar char="•"/>
            </a:pPr>
            <a:r>
              <a:rPr lang="en-NZ"/>
              <a:t> The actual form of a primitive depends on the message-passing software. </a:t>
            </a:r>
          </a:p>
          <a:p>
            <a:pPr lvl="1">
              <a:buFontTx/>
              <a:buChar char="•"/>
            </a:pPr>
            <a:r>
              <a:rPr lang="en-NZ"/>
              <a:t>It may be a procedure call or it may itself be a message to a process that is part of the operating system.</a:t>
            </a:r>
          </a:p>
          <a:p>
            <a:pPr lvl="1">
              <a:buFontTx/>
              <a:buChar char="•"/>
            </a:pPr>
            <a:endParaRPr lang="en-NZ"/>
          </a:p>
          <a:p>
            <a:pPr lvl="1">
              <a:buFontTx/>
              <a:buChar char="•"/>
            </a:pPr>
            <a:endParaRPr lang="en-US"/>
          </a:p>
        </p:txBody>
      </p:sp>
      <p:sp>
        <p:nvSpPr>
          <p:cNvPr id="4" name="Slide Number Placeholder 3"/>
          <p:cNvSpPr>
            <a:spLocks noGrp="1"/>
          </p:cNvSpPr>
          <p:nvPr>
            <p:ph type="sldNum" sz="quarter" idx="5"/>
          </p:nvPr>
        </p:nvSpPr>
        <p:spPr/>
        <p:txBody>
          <a:bodyPr/>
          <a:lstStyle/>
          <a:p>
            <a:pPr>
              <a:defRPr/>
            </a:pPr>
            <a:fld id="{5720F5EC-E2FC-4CE1-8AE9-0336B2CB9534}" type="slidenum">
              <a:rPr lang="en-US" smtClean="0"/>
              <a:pPr>
                <a:defRPr/>
              </a:pPr>
              <a:t>31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776FDC-4671-497D-8161-FDB20B10C02E}" type="slidenum">
              <a:rPr lang="en-US" smtClean="0"/>
              <a:pPr/>
              <a:t>32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EB165F4C-7C48-4960-BBB0-0CB744B48F20}" type="slidenum">
              <a:rPr lang="en-US" smtClean="0"/>
              <a:pPr>
                <a:defRPr/>
              </a:pPr>
              <a:t>33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figure illustrates the general architecture of a RPC</a:t>
            </a:r>
          </a:p>
        </p:txBody>
      </p:sp>
      <p:sp>
        <p:nvSpPr>
          <p:cNvPr id="4" name="Slide Number Placeholder 3"/>
          <p:cNvSpPr>
            <a:spLocks noGrp="1"/>
          </p:cNvSpPr>
          <p:nvPr>
            <p:ph type="sldNum" sz="quarter" idx="5"/>
          </p:nvPr>
        </p:nvSpPr>
        <p:spPr/>
        <p:txBody>
          <a:bodyPr/>
          <a:lstStyle/>
          <a:p>
            <a:pPr>
              <a:defRPr/>
            </a:pPr>
            <a:fld id="{46476B5D-019E-46EF-BD58-A206095F0885}" type="slidenum">
              <a:rPr lang="en-US" smtClean="0"/>
              <a:pPr>
                <a:defRPr/>
              </a:pPr>
              <a:t>35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7DB061FA-317C-41CE-8A01-61A0A32A11BE}" type="slidenum">
              <a:rPr lang="en-US" smtClean="0"/>
              <a:pPr>
                <a:defRPr/>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We begin with an introduction to the topic of Distributed Data Processing then move on to examine some of the key concepts in distributed software, including client/server architecture, message passing, and remote procedure calls.</a:t>
            </a:r>
          </a:p>
          <a:p>
            <a:endParaRPr lang="en-NZ"/>
          </a:p>
          <a:p>
            <a:r>
              <a:rPr lang="en-NZ"/>
              <a:t>Then we examine the increasingly important cluster architecture.</a:t>
            </a:r>
            <a:endParaRPr lang="en-US"/>
          </a:p>
        </p:txBody>
      </p:sp>
      <p:sp>
        <p:nvSpPr>
          <p:cNvPr id="4" name="Slide Number Placeholder 3"/>
          <p:cNvSpPr>
            <a:spLocks noGrp="1"/>
          </p:cNvSpPr>
          <p:nvPr>
            <p:ph type="sldNum" sz="quarter" idx="5"/>
          </p:nvPr>
        </p:nvSpPr>
        <p:spPr/>
        <p:txBody>
          <a:bodyPr/>
          <a:lstStyle/>
          <a:p>
            <a:pPr>
              <a:defRPr/>
            </a:pPr>
            <a:fld id="{09BE604D-6571-429B-920C-50358B648DB9}"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third essential ingredient of the client/server environment is the network. </a:t>
            </a:r>
          </a:p>
          <a:p>
            <a:endParaRPr lang="en-NZ"/>
          </a:p>
          <a:p>
            <a:r>
              <a:rPr lang="en-NZ"/>
              <a:t>Client/server computing is typically distributed computing. </a:t>
            </a:r>
          </a:p>
          <a:p>
            <a:endParaRPr lang="en-NZ"/>
          </a:p>
          <a:p>
            <a:r>
              <a:rPr lang="en-NZ"/>
              <a:t>Users, applications, and resources are distributed in response to business requirements and linked by a single LAN or WAN or by an internet of</a:t>
            </a:r>
          </a:p>
          <a:p>
            <a:r>
              <a:rPr lang="en-NZ"/>
              <a:t>networks.</a:t>
            </a:r>
            <a:endParaRPr lang="en-US"/>
          </a:p>
        </p:txBody>
      </p:sp>
      <p:sp>
        <p:nvSpPr>
          <p:cNvPr id="4" name="Slide Number Placeholder 3"/>
          <p:cNvSpPr>
            <a:spLocks noGrp="1"/>
          </p:cNvSpPr>
          <p:nvPr>
            <p:ph type="sldNum" sz="quarter" idx="5"/>
          </p:nvPr>
        </p:nvSpPr>
        <p:spPr/>
        <p:txBody>
          <a:bodyPr/>
          <a:lstStyle/>
          <a:p>
            <a:pPr>
              <a:defRPr/>
            </a:pPr>
            <a:fld id="{CE846F0F-F3FF-4D56-926C-4D8107AF09D6}"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Within the general framework of client/server, there is a spectrum of implementations that divide the work between client and server differently. </a:t>
            </a:r>
          </a:p>
          <a:p>
            <a:endParaRPr lang="en-NZ"/>
          </a:p>
          <a:p>
            <a:r>
              <a:rPr lang="en-NZ"/>
              <a:t>There are other ways of classifying client/server arrangements. </a:t>
            </a:r>
          </a:p>
        </p:txBody>
      </p:sp>
      <p:sp>
        <p:nvSpPr>
          <p:cNvPr id="4" name="Slide Number Placeholder 3"/>
          <p:cNvSpPr>
            <a:spLocks noGrp="1"/>
          </p:cNvSpPr>
          <p:nvPr>
            <p:ph type="sldNum" sz="quarter" idx="5"/>
          </p:nvPr>
        </p:nvSpPr>
        <p:spPr/>
        <p:txBody>
          <a:bodyPr/>
          <a:lstStyle/>
          <a:p>
            <a:pPr>
              <a:defRPr/>
            </a:pPr>
            <a:fld id="{4FA6F7AB-1FC8-4DD6-AB0F-E5D566956670}" type="slidenum">
              <a:rPr lang="en-US" smtClean="0"/>
              <a:pPr>
                <a:defRPr/>
              </a:pPr>
              <a:t>13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Host-based processing is not true client/server computing as the term is generally used. </a:t>
            </a:r>
          </a:p>
          <a:p>
            <a:endParaRPr lang="en-NZ"/>
          </a:p>
          <a:p>
            <a:r>
              <a:rPr lang="en-NZ"/>
              <a:t>Rather, host-based processing refers to the traditional mainframe environment in which all or virtually all of the processing is done on a central host.</a:t>
            </a:r>
          </a:p>
          <a:p>
            <a:pPr lvl="1">
              <a:buFontTx/>
              <a:buChar char="•"/>
            </a:pPr>
            <a:r>
              <a:rPr lang="en-NZ"/>
              <a:t> Often the user interface is via a dumb terminal. </a:t>
            </a:r>
          </a:p>
          <a:p>
            <a:pPr lvl="1">
              <a:buFontTx/>
              <a:buChar char="•"/>
            </a:pPr>
            <a:r>
              <a:rPr lang="en-NZ"/>
              <a:t> Even if the user is employing a microcomputer, the user’s station is generally limited to the role of a terminal emulator.</a:t>
            </a:r>
            <a:endParaRPr lang="en-US"/>
          </a:p>
        </p:txBody>
      </p:sp>
      <p:sp>
        <p:nvSpPr>
          <p:cNvPr id="4" name="Slide Number Placeholder 3"/>
          <p:cNvSpPr>
            <a:spLocks noGrp="1"/>
          </p:cNvSpPr>
          <p:nvPr>
            <p:ph type="sldNum" sz="quarter" idx="5"/>
          </p:nvPr>
        </p:nvSpPr>
        <p:spPr/>
        <p:txBody>
          <a:bodyPr/>
          <a:lstStyle/>
          <a:p>
            <a:pPr>
              <a:defRPr/>
            </a:pPr>
            <a:fld id="{BF810091-896B-4520-95E4-74CDA835D98C}" type="slidenum">
              <a:rPr lang="en-US" smtClean="0"/>
              <a:pPr>
                <a:defRPr/>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most basic class of client/server configuration is one in which the client is principally responsible for providing a graphical user interface, while virtually all of the processing is done on the server.</a:t>
            </a:r>
          </a:p>
          <a:p>
            <a:endParaRPr lang="en-NZ"/>
          </a:p>
          <a:p>
            <a:r>
              <a:rPr lang="en-NZ"/>
              <a:t>This configuration is typical of early client/server efforts, especially departmental-level systems.</a:t>
            </a:r>
          </a:p>
          <a:p>
            <a:pPr lvl="1">
              <a:buFontTx/>
              <a:buChar char="•"/>
            </a:pPr>
            <a:r>
              <a:rPr lang="en-NZ"/>
              <a:t> The rationale behind such configurations is that the user workstation is best suited to providing a user-friendly interface and that databases and applications can easily be maintained on central systems.</a:t>
            </a:r>
          </a:p>
          <a:p>
            <a:pPr lvl="1">
              <a:buFontTx/>
              <a:buChar char="•"/>
            </a:pPr>
            <a:r>
              <a:rPr lang="en-NZ"/>
              <a:t> Although the user gains the advantage of a better interface, this type of configuration does not generally lend itself to any significant gains in productivity or to any fundamental changes in the actual business functions that the system supports.</a:t>
            </a:r>
            <a:endParaRPr lang="en-US"/>
          </a:p>
        </p:txBody>
      </p:sp>
      <p:sp>
        <p:nvSpPr>
          <p:cNvPr id="4" name="Slide Number Placeholder 3"/>
          <p:cNvSpPr>
            <a:spLocks noGrp="1"/>
          </p:cNvSpPr>
          <p:nvPr>
            <p:ph type="sldNum" sz="quarter" idx="5"/>
          </p:nvPr>
        </p:nvSpPr>
        <p:spPr/>
        <p:txBody>
          <a:bodyPr/>
          <a:lstStyle/>
          <a:p>
            <a:pPr>
              <a:defRPr/>
            </a:pPr>
            <a:fld id="{6F476CF3-76FF-4B74-9F6E-2281DE890607}" type="slidenum">
              <a:rPr lang="en-US" smtClean="0"/>
              <a:pPr>
                <a:defRPr/>
              </a:pPr>
              <a:t>15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Virtually all application processing may be done at the client, with the exception of data validation routines and other database logic functions that are best performed at the server. </a:t>
            </a:r>
          </a:p>
          <a:p>
            <a:endParaRPr lang="en-NZ"/>
          </a:p>
          <a:p>
            <a:r>
              <a:rPr lang="en-NZ"/>
              <a:t>Generally, some of the more sophisticated database logic functions are housed on the client side.</a:t>
            </a:r>
          </a:p>
          <a:p>
            <a:endParaRPr lang="en-NZ"/>
          </a:p>
          <a:p>
            <a:r>
              <a:rPr lang="en-NZ"/>
              <a:t>This architecture is perhaps the most common client/server approach in current use. </a:t>
            </a:r>
          </a:p>
          <a:p>
            <a:pPr lvl="1">
              <a:buFontTx/>
              <a:buChar char="•"/>
            </a:pPr>
            <a:r>
              <a:rPr lang="en-NZ"/>
              <a:t> It enables the user to employ applications tailored to local needs.</a:t>
            </a:r>
            <a:endParaRPr lang="en-US"/>
          </a:p>
        </p:txBody>
      </p:sp>
      <p:sp>
        <p:nvSpPr>
          <p:cNvPr id="4" name="Slide Number Placeholder 3"/>
          <p:cNvSpPr>
            <a:spLocks noGrp="1"/>
          </p:cNvSpPr>
          <p:nvPr>
            <p:ph type="sldNum" sz="quarter" idx="5"/>
          </p:nvPr>
        </p:nvSpPr>
        <p:spPr/>
        <p:txBody>
          <a:bodyPr/>
          <a:lstStyle/>
          <a:p>
            <a:pPr>
              <a:defRPr/>
            </a:pPr>
            <a:fld id="{2FEB25FC-474E-43A4-97A6-FC57FEEE0B2A}" type="slidenum">
              <a:rPr lang="en-US" smtClean="0"/>
              <a:pPr>
                <a:defRPr/>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application processing is performed in an optimized fashion, taking advantage of the strengths of both client and server machines and of the distribution of data.</a:t>
            </a:r>
          </a:p>
          <a:p>
            <a:endParaRPr lang="en-NZ"/>
          </a:p>
          <a:p>
            <a:r>
              <a:rPr lang="en-NZ"/>
              <a:t>Such a configuration is more complex to set up and maintain but, in the long run, this type of configuration may offer greater user productivity gains and greater network efficiency than other client/server approaches.</a:t>
            </a:r>
            <a:endParaRPr lang="en-US"/>
          </a:p>
        </p:txBody>
      </p:sp>
      <p:sp>
        <p:nvSpPr>
          <p:cNvPr id="4" name="Slide Number Placeholder 3"/>
          <p:cNvSpPr>
            <a:spLocks noGrp="1"/>
          </p:cNvSpPr>
          <p:nvPr>
            <p:ph type="sldNum" sz="quarter" idx="5"/>
          </p:nvPr>
        </p:nvSpPr>
        <p:spPr/>
        <p:txBody>
          <a:bodyPr/>
          <a:lstStyle/>
          <a:p>
            <a:pPr>
              <a:defRPr/>
            </a:pPr>
            <a:fld id="{BA4A9487-1DF9-434E-8C9E-45F07AFF860F}" type="slidenum">
              <a:rPr lang="en-US" smtClean="0"/>
              <a:pPr>
                <a:defRPr/>
              </a:pPr>
              <a:t>19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7B01C7B8-484E-462E-AE84-FCCFE803FBDC}" type="slidenum">
              <a:rPr lang="en-US" smtClean="0"/>
              <a:pPr>
                <a:defRPr/>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DCDC78-6E36-4D2D-84C0-2CE99EEE2D06}" type="datetime1">
              <a:rPr lang="en-US" smtClean="0"/>
              <a:pPr/>
              <a:t>4/4/2018</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EE0A47-B072-44F9-B2EC-A1561457A48A}" type="datetime1">
              <a:rPr lang="en-US" smtClean="0"/>
              <a:pPr/>
              <a:t>4/4/2018</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AF850-B864-4212-AA3B-D27FBCB5DCCB}" type="datetime1">
              <a:rPr lang="en-US" smtClean="0"/>
              <a:pPr/>
              <a:t>4/4/2018</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257706-9C11-4977-ABD8-F4EFB327227C}" type="datetime1">
              <a:rPr lang="en-US" smtClean="0"/>
              <a:pPr/>
              <a:t>4/4/2018</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F8087-169D-40CB-BA40-966A7FB03101}" type="datetime1">
              <a:rPr lang="en-US" smtClean="0"/>
              <a:pPr/>
              <a:t>4/4/2018</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FFF1E7-77FB-422A-B41B-88386939D291}" type="datetime1">
              <a:rPr lang="en-US" smtClean="0"/>
              <a:pPr/>
              <a:t>4/4/2018</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09B4A1-7392-4F3F-AFE9-BC25199131D8}" type="datetime1">
              <a:rPr lang="en-US" smtClean="0"/>
              <a:pPr/>
              <a:t>4/4/2018</a:t>
            </a:fld>
            <a:endParaRPr lang="en-US" dirty="0"/>
          </a:p>
        </p:txBody>
      </p:sp>
      <p:sp>
        <p:nvSpPr>
          <p:cNvPr id="8" name="Footer Placeholder 7"/>
          <p:cNvSpPr>
            <a:spLocks noGrp="1"/>
          </p:cNvSpPr>
          <p:nvPr>
            <p:ph type="ftr" sz="quarter" idx="11"/>
          </p:nvPr>
        </p:nvSpPr>
        <p:spPr/>
        <p:txBody>
          <a:bodyPr/>
          <a:lstStyle/>
          <a:p>
            <a:r>
              <a:rPr lang="en-US"/>
              <a:t>Shri Sunshine Education instirute</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F70D13-AAF9-4341-B741-99C3ADE0DC1E}" type="datetime1">
              <a:rPr lang="en-US" smtClean="0"/>
              <a:pPr/>
              <a:t>4/4/2018</a:t>
            </a:fld>
            <a:endParaRPr lang="en-US" dirty="0"/>
          </a:p>
        </p:txBody>
      </p:sp>
      <p:sp>
        <p:nvSpPr>
          <p:cNvPr id="4" name="Footer Placeholder 3"/>
          <p:cNvSpPr>
            <a:spLocks noGrp="1"/>
          </p:cNvSpPr>
          <p:nvPr>
            <p:ph type="ftr" sz="quarter" idx="11"/>
          </p:nvPr>
        </p:nvSpPr>
        <p:spPr/>
        <p:txBody>
          <a:bodyPr/>
          <a:lstStyle/>
          <a:p>
            <a:r>
              <a:rPr lang="en-US"/>
              <a:t>Shri Sunshine Education instirute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7D9B8-98DE-4A4D-A7A4-36E5772D43FD}" type="datetime1">
              <a:rPr lang="en-US" smtClean="0"/>
              <a:pPr/>
              <a:t>4/4/2018</a:t>
            </a:fld>
            <a:endParaRPr lang="en-US" dirty="0"/>
          </a:p>
        </p:txBody>
      </p:sp>
      <p:sp>
        <p:nvSpPr>
          <p:cNvPr id="3" name="Footer Placeholder 2"/>
          <p:cNvSpPr>
            <a:spLocks noGrp="1"/>
          </p:cNvSpPr>
          <p:nvPr>
            <p:ph type="ftr" sz="quarter" idx="11"/>
          </p:nvPr>
        </p:nvSpPr>
        <p:spPr/>
        <p:txBody>
          <a:bodyPr/>
          <a:lstStyle/>
          <a:p>
            <a:r>
              <a:rPr lang="en-US"/>
              <a:t>Shri Sunshine Education instirute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00F4D-B920-41D4-8B89-02F2DBDCB7D7}" type="datetime1">
              <a:rPr lang="en-US" smtClean="0"/>
              <a:pPr/>
              <a:t>4/4/2018</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65D64-F1EA-406C-A106-AF1C9F12286E}" type="datetime1">
              <a:rPr lang="en-US" smtClean="0"/>
              <a:pPr/>
              <a:t>4/4/2018</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7E199-3344-49A5-9735-628EDEDFC058}" type="datetime1">
              <a:rPr lang="en-US" smtClean="0"/>
              <a:pPr/>
              <a:t>4/4/2018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Shri Sunshine Education instirute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4"/>
          <p:cNvSpPr>
            <a:spLocks noGrp="1"/>
          </p:cNvSpPr>
          <p:nvPr>
            <p:ph type="subTitle" idx="1"/>
          </p:nvPr>
        </p:nvSpPr>
        <p:spPr>
          <a:xfrm>
            <a:off x="152400" y="76200"/>
            <a:ext cx="8610600" cy="3200400"/>
          </a:xfrm>
        </p:spPr>
        <p:style>
          <a:lnRef idx="2">
            <a:schemeClr val="accent1"/>
          </a:lnRef>
          <a:fillRef idx="1">
            <a:schemeClr val="lt1"/>
          </a:fillRef>
          <a:effectRef idx="0">
            <a:schemeClr val="accent1"/>
          </a:effectRef>
          <a:fontRef idx="minor">
            <a:schemeClr val="dk1"/>
          </a:fontRef>
        </p:style>
        <p:txBody>
          <a:bodyPr/>
          <a:lstStyle/>
          <a:p>
            <a:pPr eaLnBrk="1" hangingPunct="1"/>
            <a:endParaRPr lang="en-US" sz="2800" b="1" dirty="0">
              <a:solidFill>
                <a:schemeClr val="accent1">
                  <a:lumMod val="75000"/>
                </a:schemeClr>
              </a:solidFill>
              <a:latin typeface="Arial Rounded MT Bold" pitchFamily="34" charset="0"/>
            </a:endParaRPr>
          </a:p>
        </p:txBody>
      </p:sp>
      <p:sp>
        <p:nvSpPr>
          <p:cNvPr id="4" name="Footer Placeholder 3"/>
          <p:cNvSpPr>
            <a:spLocks noGrp="1"/>
          </p:cNvSpPr>
          <p:nvPr>
            <p:ph type="ftr" sz="quarter" idx="11"/>
          </p:nvPr>
        </p:nvSpPr>
        <p:spPr/>
        <p:txBody>
          <a:bodyPr/>
          <a:lstStyle/>
          <a:p>
            <a:pPr>
              <a:defRPr/>
            </a:pPr>
            <a:r>
              <a:rPr lang="en-US" dirty="0" err="1"/>
              <a:t>Shri</a:t>
            </a:r>
            <a:r>
              <a:rPr lang="en-US" dirty="0"/>
              <a:t> Sunshine Education </a:t>
            </a:r>
            <a:r>
              <a:rPr lang="en-US" dirty="0" err="1"/>
              <a:t>instirute</a:t>
            </a:r>
            <a:endParaRPr lang="en-US" dirty="0"/>
          </a:p>
        </p:txBody>
      </p:sp>
      <p:sp>
        <p:nvSpPr>
          <p:cNvPr id="2052" name="Subtitle 4"/>
          <p:cNvSpPr txBox="1">
            <a:spLocks/>
          </p:cNvSpPr>
          <p:nvPr/>
        </p:nvSpPr>
        <p:spPr bwMode="auto">
          <a:xfrm>
            <a:off x="152400" y="3429000"/>
            <a:ext cx="8686800" cy="3200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buFont typeface="Arial" pitchFamily="34" charset="0"/>
              <a:buNone/>
            </a:pPr>
            <a:endParaRPr lang="en-US" sz="2000" b="1" dirty="0">
              <a:solidFill>
                <a:schemeClr val="tx1">
                  <a:lumMod val="50000"/>
                  <a:lumOff val="50000"/>
                </a:schemeClr>
              </a:solidFill>
            </a:endParaRPr>
          </a:p>
        </p:txBody>
      </p:sp>
      <p:sp>
        <p:nvSpPr>
          <p:cNvPr id="6" name="Rectangle 5"/>
          <p:cNvSpPr/>
          <p:nvPr/>
        </p:nvSpPr>
        <p:spPr>
          <a:xfrm>
            <a:off x="1447800" y="3733800"/>
            <a:ext cx="6858000" cy="193899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b="1" dirty="0">
                <a:solidFill>
                  <a:schemeClr val="bg1">
                    <a:lumMod val="95000"/>
                  </a:schemeClr>
                </a:solidFill>
              </a:rPr>
              <a:t>Ch.16</a:t>
            </a:r>
          </a:p>
          <a:p>
            <a:r>
              <a:rPr lang="en-US" sz="2400" b="1" dirty="0"/>
              <a:t>DISTRIBUTED PROCESSING, CLIENT/SERVER, AND  				CLUSTERS</a:t>
            </a:r>
            <a:endParaRPr lang="en-US" sz="2400" b="1" dirty="0">
              <a:solidFill>
                <a:schemeClr val="bg1">
                  <a:lumMod val="95000"/>
                </a:schemeClr>
              </a:solidFill>
            </a:endParaRPr>
          </a:p>
          <a:p>
            <a:pPr algn="ctr"/>
            <a:endParaRPr lang="en-US" sz="2400" b="1" dirty="0">
              <a:solidFill>
                <a:schemeClr val="bg1">
                  <a:lumMod val="95000"/>
                </a:schemeClr>
              </a:solidFill>
            </a:endParaRPr>
          </a:p>
          <a:p>
            <a:pPr algn="ctr"/>
            <a:r>
              <a:rPr lang="en-US" sz="2400" b="1" dirty="0" err="1">
                <a:solidFill>
                  <a:schemeClr val="bg1">
                    <a:lumMod val="95000"/>
                  </a:schemeClr>
                </a:solidFill>
              </a:rPr>
              <a:t>Riddhi</a:t>
            </a:r>
            <a:r>
              <a:rPr lang="en-US" sz="2400" b="1" dirty="0">
                <a:solidFill>
                  <a:schemeClr val="bg1">
                    <a:lumMod val="95000"/>
                  </a:schemeClr>
                </a:solidFill>
              </a:rPr>
              <a:t> Joshi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dirty="0"/>
          </a:p>
        </p:txBody>
      </p:sp>
      <p:sp>
        <p:nvSpPr>
          <p:cNvPr id="8" name="Rectangle 7"/>
          <p:cNvSpPr/>
          <p:nvPr/>
        </p:nvSpPr>
        <p:spPr>
          <a:xfrm>
            <a:off x="914400" y="152400"/>
            <a:ext cx="7239000"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b="1" dirty="0"/>
              <a:t>UNIT -5</a:t>
            </a:r>
          </a:p>
          <a:p>
            <a:pPr algn="ctr"/>
            <a:endParaRPr lang="en-US" sz="2400" b="1" dirty="0"/>
          </a:p>
          <a:p>
            <a:pPr algn="ctr"/>
            <a:r>
              <a:rPr lang="en-US" sz="2400" b="1" dirty="0"/>
              <a:t>DISTRIBUTED SYSTEMS</a:t>
            </a:r>
            <a:endParaRPr lang="en-US" sz="2400" b="1" dirty="0">
              <a:solidFill>
                <a:schemeClr val="bg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0"/>
            <a:ext cx="8229600" cy="4873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t>Database Applications</a:t>
            </a:r>
            <a:endParaRPr lang="en-US" sz="2400" dirty="0"/>
          </a:p>
        </p:txBody>
      </p:sp>
      <p:sp>
        <p:nvSpPr>
          <p:cNvPr id="8" name="Rectangle 7"/>
          <p:cNvSpPr/>
          <p:nvPr/>
        </p:nvSpPr>
        <p:spPr>
          <a:xfrm>
            <a:off x="76200" y="1295400"/>
            <a:ext cx="89154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400" dirty="0"/>
              <a:t> In this, the server is essentially a database server</a:t>
            </a:r>
          </a:p>
          <a:p>
            <a:pPr>
              <a:buFont typeface="Arial" pitchFamily="34" charset="0"/>
              <a:buChar char="•"/>
            </a:pPr>
            <a:r>
              <a:rPr lang="en-US" sz="2400" dirty="0"/>
              <a:t> client makes a database request and receives a database response.</a:t>
            </a:r>
          </a:p>
          <a:p>
            <a:pPr>
              <a:buFont typeface="Arial" pitchFamily="34" charset="0"/>
              <a:buChar char="•"/>
            </a:pPr>
            <a:endParaRPr lang="en-US" sz="2400" dirty="0"/>
          </a:p>
          <a:p>
            <a:pPr>
              <a:buFont typeface="Arial" pitchFamily="34" charset="0"/>
              <a:buChar char="•"/>
            </a:pPr>
            <a:r>
              <a:rPr lang="en-US" sz="2400" dirty="0"/>
              <a:t> Figure 16.3 suggests that all of the application other types of data </a:t>
            </a:r>
          </a:p>
          <a:p>
            <a:r>
              <a:rPr lang="en-US" sz="2400" dirty="0"/>
              <a:t>  analysis—is on the client side, while the server is   only concerned </a:t>
            </a:r>
          </a:p>
          <a:p>
            <a:r>
              <a:rPr lang="en-US" sz="2400" dirty="0"/>
              <a:t>  with managing the database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762000"/>
            <a:ext cx="8458200"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676400" y="0"/>
            <a:ext cx="6019800"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fr-FR" sz="2800" b="1" dirty="0"/>
              <a:t>Client/Server Data base Usage</a:t>
            </a:r>
            <a:endParaRPr lang="en-US" sz="2800" dirty="0"/>
          </a:p>
        </p:txBody>
      </p:sp>
      <p:pic>
        <p:nvPicPr>
          <p:cNvPr id="4099" name="Picture 3"/>
          <p:cNvPicPr>
            <a:picLocks noChangeAspect="1" noChangeArrowheads="1"/>
          </p:cNvPicPr>
          <p:nvPr/>
        </p:nvPicPr>
        <p:blipFill>
          <a:blip r:embed="rId3"/>
          <a:srcRect/>
          <a:stretch>
            <a:fillRect/>
          </a:stretch>
        </p:blipFill>
        <p:spPr bwMode="auto">
          <a:xfrm>
            <a:off x="2438400" y="6019800"/>
            <a:ext cx="3629025" cy="45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8800" y="228600"/>
            <a:ext cx="6019800"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fr-FR" sz="2800" b="1" dirty="0"/>
              <a:t>Client/Server </a:t>
            </a:r>
            <a:r>
              <a:rPr lang="fr-FR" sz="2800" b="1" dirty="0" err="1"/>
              <a:t>Database</a:t>
            </a:r>
            <a:r>
              <a:rPr lang="fr-FR" sz="2800" b="1" dirty="0"/>
              <a:t> Usage</a:t>
            </a:r>
            <a:endParaRPr lang="en-US" sz="2800" dirty="0"/>
          </a:p>
        </p:txBody>
      </p:sp>
      <p:sp>
        <p:nvSpPr>
          <p:cNvPr id="7" name="Rectangle 6"/>
          <p:cNvSpPr/>
          <p:nvPr/>
        </p:nvSpPr>
        <p:spPr>
          <a:xfrm>
            <a:off x="304800" y="914400"/>
            <a:ext cx="853440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t> Figure 16.4a, </a:t>
            </a:r>
            <a:r>
              <a:rPr lang="en-US" sz="2000" dirty="0">
                <a:latin typeface="Calibri" pitchFamily="34" charset="0"/>
              </a:rPr>
              <a:t>Suppose that the server is maintaining a database of 1 million  </a:t>
            </a:r>
          </a:p>
          <a:p>
            <a:r>
              <a:rPr lang="en-US" sz="2000" dirty="0">
                <a:latin typeface="Calibri" pitchFamily="34" charset="0"/>
              </a:rPr>
              <a:t>  records and the user wants to perform a lookup that should result in zero, one,  </a:t>
            </a:r>
          </a:p>
          <a:p>
            <a:r>
              <a:rPr lang="en-US" sz="2000" dirty="0">
                <a:latin typeface="Calibri" pitchFamily="34" charset="0"/>
              </a:rPr>
              <a:t>  or at most a few records.</a:t>
            </a:r>
          </a:p>
          <a:p>
            <a:endParaRPr lang="en-US" sz="2000" dirty="0">
              <a:latin typeface="Calibri" pitchFamily="34" charset="0"/>
            </a:endParaRPr>
          </a:p>
          <a:p>
            <a:pPr>
              <a:buFont typeface="Arial" pitchFamily="34" charset="0"/>
              <a:buChar char="•"/>
            </a:pPr>
            <a:r>
              <a:rPr lang="en-US" sz="2000" dirty="0">
                <a:latin typeface="Calibri" pitchFamily="34" charset="0"/>
              </a:rPr>
              <a:t> The user could search for these records using a number of search criteria </a:t>
            </a:r>
          </a:p>
          <a:p>
            <a:pPr>
              <a:buFont typeface="Arial" pitchFamily="34" charset="0"/>
              <a:buChar char="•"/>
            </a:pPr>
            <a:endParaRPr lang="en-US" sz="2000" dirty="0">
              <a:latin typeface="Calibri" pitchFamily="34" charset="0"/>
            </a:endParaRPr>
          </a:p>
          <a:p>
            <a:pPr>
              <a:buFont typeface="Arial" pitchFamily="34" charset="0"/>
              <a:buChar char="•"/>
            </a:pPr>
            <a:r>
              <a:rPr lang="en-US" sz="2000" dirty="0">
                <a:latin typeface="Calibri" pitchFamily="34" charset="0"/>
              </a:rPr>
              <a:t> An initial client query may yield a server response that there are 100,000  </a:t>
            </a:r>
          </a:p>
          <a:p>
            <a:r>
              <a:rPr lang="en-US" sz="2000" dirty="0">
                <a:latin typeface="Calibri" pitchFamily="34" charset="0"/>
              </a:rPr>
              <a:t>  records that satisfy the search criteria.</a:t>
            </a:r>
          </a:p>
          <a:p>
            <a:endParaRPr lang="en-US" sz="2000" dirty="0">
              <a:latin typeface="Calibri" pitchFamily="34" charset="0"/>
            </a:endParaRPr>
          </a:p>
          <a:p>
            <a:pPr>
              <a:buFont typeface="Arial" pitchFamily="34" charset="0"/>
              <a:buChar char="•"/>
            </a:pPr>
            <a:r>
              <a:rPr lang="en-US" sz="2000" dirty="0">
                <a:latin typeface="Calibri" pitchFamily="34" charset="0"/>
              </a:rPr>
              <a:t>The user then adds additional qualifiers and issues a new </a:t>
            </a:r>
            <a:r>
              <a:rPr lang="en-US" sz="2000" dirty="0" err="1">
                <a:latin typeface="Calibri" pitchFamily="34" charset="0"/>
              </a:rPr>
              <a:t>query.This</a:t>
            </a:r>
            <a:r>
              <a:rPr lang="en-US" sz="2000" dirty="0">
                <a:latin typeface="Calibri" pitchFamily="34" charset="0"/>
              </a:rPr>
              <a:t> time, a </a:t>
            </a:r>
          </a:p>
          <a:p>
            <a:r>
              <a:rPr lang="en-US" sz="2000" dirty="0">
                <a:latin typeface="Calibri" pitchFamily="34" charset="0"/>
              </a:rPr>
              <a:t>  response indicating that there are 1000 possible records is returned. </a:t>
            </a:r>
          </a:p>
          <a:p>
            <a:endParaRPr lang="en-US" sz="2000" dirty="0">
              <a:latin typeface="Calibri" pitchFamily="34" charset="0"/>
            </a:endParaRPr>
          </a:p>
          <a:p>
            <a:pPr>
              <a:buFont typeface="Arial" pitchFamily="34" charset="0"/>
              <a:buChar char="•"/>
            </a:pPr>
            <a:r>
              <a:rPr lang="en-US" sz="2000" dirty="0">
                <a:latin typeface="Calibri" pitchFamily="34" charset="0"/>
              </a:rPr>
              <a:t>Finally, the client issues a third request with additional qualifiers.</a:t>
            </a:r>
            <a:r>
              <a:rPr lang="en-US" sz="2000" dirty="0"/>
              <a:t> The resulting </a:t>
            </a:r>
          </a:p>
          <a:p>
            <a:r>
              <a:rPr lang="en-US" sz="2000" dirty="0"/>
              <a:t>  search criteria yield a single match, and the record is returned to the client.</a:t>
            </a:r>
            <a:endParaRPr lang="en-US" sz="2000" dirty="0">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NZ" sz="2400" b="1" dirty="0">
                <a:latin typeface="+mn-lt"/>
              </a:rPr>
              <a:t>Classes of Client/Server Architecture</a:t>
            </a:r>
          </a:p>
        </p:txBody>
      </p:sp>
      <p:sp>
        <p:nvSpPr>
          <p:cNvPr id="7171" name="Content Placeholder 2"/>
          <p:cNvSpPr>
            <a:spLocks noGrp="1"/>
          </p:cNvSpPr>
          <p:nvPr>
            <p:ph idx="1"/>
          </p:nvPr>
        </p:nvSpPr>
        <p:spPr>
          <a:xfrm>
            <a:off x="457200" y="1219200"/>
            <a:ext cx="8229600" cy="4525963"/>
          </a:xfrm>
        </p:spPr>
        <p:style>
          <a:lnRef idx="2">
            <a:schemeClr val="accent1"/>
          </a:lnRef>
          <a:fillRef idx="1">
            <a:schemeClr val="lt1"/>
          </a:fillRef>
          <a:effectRef idx="0">
            <a:schemeClr val="accent1"/>
          </a:effectRef>
          <a:fontRef idx="minor">
            <a:schemeClr val="dk1"/>
          </a:fontRef>
        </p:style>
        <p:txBody>
          <a:bodyPr>
            <a:normAutofit/>
          </a:bodyPr>
          <a:lstStyle/>
          <a:p>
            <a:r>
              <a:rPr lang="en-NZ" sz="2400" dirty="0"/>
              <a:t>A spectrum of implementations exist.</a:t>
            </a:r>
          </a:p>
          <a:p>
            <a:r>
              <a:rPr lang="en-NZ" sz="2400" dirty="0"/>
              <a:t>Four general classes are:</a:t>
            </a:r>
          </a:p>
          <a:p>
            <a:pPr lvl="1"/>
            <a:r>
              <a:rPr lang="en-NZ" sz="2400" dirty="0"/>
              <a:t>Host-based processing</a:t>
            </a:r>
          </a:p>
          <a:p>
            <a:pPr lvl="1"/>
            <a:r>
              <a:rPr lang="en-NZ" sz="2400" dirty="0"/>
              <a:t>Server-based processing</a:t>
            </a:r>
          </a:p>
          <a:p>
            <a:pPr lvl="1"/>
            <a:r>
              <a:rPr lang="en-NZ" sz="2400" dirty="0"/>
              <a:t>Cooperative processing</a:t>
            </a:r>
          </a:p>
          <a:p>
            <a:pPr lvl="1"/>
            <a:r>
              <a:rPr lang="en-NZ" sz="2400" dirty="0"/>
              <a:t>Client-based processing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76200"/>
            <a:ext cx="8229600" cy="38100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a:latin typeface="Calibri" pitchFamily="34" charset="0"/>
              </a:rPr>
              <a:t>Host-based processing</a:t>
            </a:r>
          </a:p>
        </p:txBody>
      </p:sp>
      <p:sp>
        <p:nvSpPr>
          <p:cNvPr id="8195" name="Content Placeholder 2"/>
          <p:cNvSpPr>
            <a:spLocks noGrp="1"/>
          </p:cNvSpPr>
          <p:nvPr>
            <p:ph idx="1"/>
          </p:nvPr>
        </p:nvSpPr>
        <p:spPr>
          <a:xfrm>
            <a:off x="304800" y="533400"/>
            <a:ext cx="8229600" cy="12192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Not true client/server computing</a:t>
            </a:r>
          </a:p>
          <a:p>
            <a:pPr lvl="1"/>
            <a:r>
              <a:rPr lang="en-US" sz="2000" dirty="0">
                <a:latin typeface="Calibri" pitchFamily="34" charset="0"/>
              </a:rPr>
              <a:t>Traditional mainframe environment</a:t>
            </a:r>
          </a:p>
          <a:p>
            <a:pPr lvl="1"/>
            <a:r>
              <a:rPr lang="en-NZ" sz="2000" dirty="0">
                <a:latin typeface="Calibri" pitchFamily="34" charset="0"/>
              </a:rPr>
              <a:t>all or virtually all of the processing is done on a central host.</a:t>
            </a:r>
            <a:endParaRPr lang="en-US" sz="2000" dirty="0">
              <a:latin typeface="Calibri" pitchFamily="34" charset="0"/>
            </a:endParaRPr>
          </a:p>
          <a:p>
            <a:endParaRPr lang="en-US" sz="2000" dirty="0">
              <a:latin typeface="Calibri" pitchFamily="34" charset="0"/>
            </a:endParaRPr>
          </a:p>
        </p:txBody>
      </p:sp>
      <p:pic>
        <p:nvPicPr>
          <p:cNvPr id="8196" name="Picture 3" descr="Fig16_05a.gif"/>
          <p:cNvPicPr>
            <a:picLocks noChangeAspect="1"/>
          </p:cNvPicPr>
          <p:nvPr/>
        </p:nvPicPr>
        <p:blipFill>
          <a:blip r:embed="rId3"/>
          <a:srcRect/>
          <a:stretch>
            <a:fillRect/>
          </a:stretch>
        </p:blipFill>
        <p:spPr bwMode="auto">
          <a:xfrm>
            <a:off x="152400" y="1828800"/>
            <a:ext cx="8686800" cy="2276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0" y="4750475"/>
            <a:ext cx="91440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dirty="0"/>
              <a:t> Host-based processing is not true client/server computing as the term is generally used. </a:t>
            </a:r>
          </a:p>
          <a:p>
            <a:pPr>
              <a:buFont typeface="Arial" pitchFamily="34" charset="0"/>
              <a:buChar char="•"/>
            </a:pPr>
            <a:endParaRPr lang="en-NZ" dirty="0"/>
          </a:p>
          <a:p>
            <a:pPr>
              <a:buFont typeface="Arial" pitchFamily="34" charset="0"/>
              <a:buChar char="•"/>
            </a:pPr>
            <a:r>
              <a:rPr lang="en-NZ" dirty="0"/>
              <a:t> Rather, host-based processing refers to the traditional mainframe environment in which all or </a:t>
            </a:r>
          </a:p>
          <a:p>
            <a:r>
              <a:rPr lang="en-NZ" dirty="0"/>
              <a:t>   virtually all of the processing is done on a central host.</a:t>
            </a:r>
          </a:p>
          <a:p>
            <a:pPr lvl="1">
              <a:buFontTx/>
              <a:buChar char="•"/>
            </a:pPr>
            <a:r>
              <a:rPr lang="en-NZ" dirty="0"/>
              <a:t> Often the user interface is via a dumb terminal. </a:t>
            </a:r>
          </a:p>
          <a:p>
            <a:pPr lvl="1">
              <a:buFontTx/>
              <a:buChar char="•"/>
            </a:pPr>
            <a:r>
              <a:rPr lang="en-NZ" dirty="0"/>
              <a:t> Even if the user is employing a microcomputer, the user’s station is generally limited to </a:t>
            </a:r>
          </a:p>
          <a:p>
            <a:pPr lvl="1"/>
            <a:r>
              <a:rPr lang="en-NZ" dirty="0"/>
              <a:t>   the role of a terminal emulator.</a:t>
            </a:r>
            <a:endParaRPr lang="en-US" dirty="0"/>
          </a:p>
        </p:txBody>
      </p:sp>
      <p:pic>
        <p:nvPicPr>
          <p:cNvPr id="1026" name="Picture 2"/>
          <p:cNvPicPr>
            <a:picLocks noChangeAspect="1" noChangeArrowheads="1"/>
          </p:cNvPicPr>
          <p:nvPr/>
        </p:nvPicPr>
        <p:blipFill>
          <a:blip r:embed="rId4"/>
          <a:srcRect/>
          <a:stretch>
            <a:fillRect/>
          </a:stretch>
        </p:blipFill>
        <p:spPr bwMode="auto">
          <a:xfrm>
            <a:off x="2895600" y="4191000"/>
            <a:ext cx="3095625" cy="476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76200"/>
            <a:ext cx="82296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a:latin typeface="Calibri" pitchFamily="34" charset="0"/>
              </a:rPr>
              <a:t>Server-based processing</a:t>
            </a:r>
          </a:p>
        </p:txBody>
      </p:sp>
      <p:sp>
        <p:nvSpPr>
          <p:cNvPr id="9219" name="Content Placeholder 2"/>
          <p:cNvSpPr>
            <a:spLocks noGrp="1"/>
          </p:cNvSpPr>
          <p:nvPr>
            <p:ph idx="1"/>
          </p:nvPr>
        </p:nvSpPr>
        <p:spPr>
          <a:xfrm>
            <a:off x="457200" y="1600201"/>
            <a:ext cx="8229600" cy="1524000"/>
          </a:xfrm>
        </p:spPr>
        <p:style>
          <a:lnRef idx="2">
            <a:schemeClr val="accent1"/>
          </a:lnRef>
          <a:fillRef idx="1">
            <a:schemeClr val="lt1"/>
          </a:fillRef>
          <a:effectRef idx="0">
            <a:schemeClr val="accent1"/>
          </a:effectRef>
          <a:fontRef idx="minor">
            <a:schemeClr val="dk1"/>
          </a:fontRef>
        </p:style>
        <p:txBody>
          <a:bodyPr/>
          <a:lstStyle/>
          <a:p>
            <a:r>
              <a:rPr lang="en-US" dirty="0"/>
              <a:t>Server does all the processing</a:t>
            </a:r>
          </a:p>
          <a:p>
            <a:r>
              <a:rPr lang="en-US" dirty="0"/>
              <a:t>Client provides a graphical user interface</a:t>
            </a:r>
          </a:p>
          <a:p>
            <a:endParaRPr lang="en-US" dirty="0"/>
          </a:p>
        </p:txBody>
      </p:sp>
      <p:pic>
        <p:nvPicPr>
          <p:cNvPr id="9220" name="Picture 3" descr="Fig16_05b.gif"/>
          <p:cNvPicPr>
            <a:picLocks noChangeAspect="1"/>
          </p:cNvPicPr>
          <p:nvPr/>
        </p:nvPicPr>
        <p:blipFill>
          <a:blip r:embed="rId3"/>
          <a:srcRect/>
          <a:stretch>
            <a:fillRect/>
          </a:stretch>
        </p:blipFill>
        <p:spPr bwMode="auto">
          <a:xfrm>
            <a:off x="685800" y="3429000"/>
            <a:ext cx="7496175" cy="1962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2"/>
          <p:cNvPicPr>
            <a:picLocks noChangeAspect="1" noChangeArrowheads="1"/>
          </p:cNvPicPr>
          <p:nvPr/>
        </p:nvPicPr>
        <p:blipFill>
          <a:blip r:embed="rId4"/>
          <a:srcRect/>
          <a:stretch>
            <a:fillRect/>
          </a:stretch>
        </p:blipFill>
        <p:spPr bwMode="auto">
          <a:xfrm>
            <a:off x="2743200" y="5638800"/>
            <a:ext cx="3095625" cy="476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228600" y="6211669"/>
            <a:ext cx="81534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t>Figure 16.5b is representative of a </a:t>
            </a:r>
            <a:r>
              <a:rPr lang="en-US" sz="2000" b="1" dirty="0"/>
              <a:t>thin client approach.</a:t>
            </a:r>
            <a:endParaRPr lang="en-US" sz="20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533400"/>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a:latin typeface="Calibri" pitchFamily="34" charset="0"/>
              </a:rPr>
              <a:t>Server-based processing</a:t>
            </a:r>
          </a:p>
        </p:txBody>
      </p:sp>
      <p:sp>
        <p:nvSpPr>
          <p:cNvPr id="7" name="Rectangle 6"/>
          <p:cNvSpPr/>
          <p:nvPr/>
        </p:nvSpPr>
        <p:spPr>
          <a:xfrm>
            <a:off x="228600" y="1219200"/>
            <a:ext cx="8610600" cy="40934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t>The most basic class of client/server configuration is one in which the client is principally responsible for providing a graphical user interface, while virtually all of the processing is done on the server.</a:t>
            </a:r>
          </a:p>
          <a:p>
            <a:endParaRPr lang="en-NZ" sz="2000" dirty="0"/>
          </a:p>
          <a:p>
            <a:r>
              <a:rPr lang="en-NZ" sz="2000" dirty="0"/>
              <a:t>This configuration is typical of early client/server efforts, especially departmental-level systems.</a:t>
            </a:r>
          </a:p>
          <a:p>
            <a:pPr lvl="1">
              <a:buFontTx/>
              <a:buChar char="•"/>
            </a:pPr>
            <a:r>
              <a:rPr lang="en-NZ" sz="2000" dirty="0"/>
              <a:t> The rationale behind such configurations is that the user workstation is best suited to providing a user-friendly interface and that databases and applications can easily be maintained on central systems.</a:t>
            </a:r>
          </a:p>
          <a:p>
            <a:pPr lvl="1">
              <a:buFontTx/>
              <a:buChar char="•"/>
            </a:pPr>
            <a:r>
              <a:rPr lang="en-NZ" sz="2000" dirty="0"/>
              <a:t> Although the user gains the advantage of a better interface, this type of configuration does not generally lend itself to any significant gains in productivity or to any fundamental changes in the actual business functions that the system supports.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a:latin typeface="Calibri" pitchFamily="34" charset="0"/>
              </a:rPr>
              <a:t>Client-based processing</a:t>
            </a:r>
          </a:p>
        </p:txBody>
      </p:sp>
      <p:sp>
        <p:nvSpPr>
          <p:cNvPr id="10243" name="Content Placeholder 2"/>
          <p:cNvSpPr>
            <a:spLocks noGrp="1"/>
          </p:cNvSpPr>
          <p:nvPr>
            <p:ph idx="1"/>
          </p:nvPr>
        </p:nvSpPr>
        <p:spPr>
          <a:xfrm>
            <a:off x="381000" y="914401"/>
            <a:ext cx="8229600" cy="1447799"/>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a:t>All application processing done at the client</a:t>
            </a:r>
          </a:p>
          <a:p>
            <a:r>
              <a:rPr lang="en-US" sz="2400" dirty="0"/>
              <a:t>Data validation routines and other database logic functions are done at the server</a:t>
            </a:r>
          </a:p>
          <a:p>
            <a:endParaRPr lang="en-US" sz="2400" dirty="0"/>
          </a:p>
        </p:txBody>
      </p:sp>
      <p:pic>
        <p:nvPicPr>
          <p:cNvPr id="5" name="Picture 2"/>
          <p:cNvPicPr>
            <a:picLocks noChangeAspect="1" noChangeArrowheads="1"/>
          </p:cNvPicPr>
          <p:nvPr/>
        </p:nvPicPr>
        <p:blipFill>
          <a:blip r:embed="rId3"/>
          <a:srcRect/>
          <a:stretch>
            <a:fillRect/>
          </a:stretch>
        </p:blipFill>
        <p:spPr bwMode="auto">
          <a:xfrm>
            <a:off x="2819400" y="5334000"/>
            <a:ext cx="3095625" cy="476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3" descr="Fig16_05d.gif"/>
          <p:cNvPicPr>
            <a:picLocks noChangeAspect="1"/>
          </p:cNvPicPr>
          <p:nvPr/>
        </p:nvPicPr>
        <p:blipFill>
          <a:blip r:embed="rId4"/>
          <a:srcRect/>
          <a:stretch>
            <a:fillRect/>
          </a:stretch>
        </p:blipFill>
        <p:spPr bwMode="auto">
          <a:xfrm>
            <a:off x="0" y="2590800"/>
            <a:ext cx="8991600" cy="1819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45720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a:latin typeface="Calibri" pitchFamily="34" charset="0"/>
              </a:rPr>
              <a:t>Client-based processing</a:t>
            </a:r>
          </a:p>
        </p:txBody>
      </p:sp>
      <p:sp>
        <p:nvSpPr>
          <p:cNvPr id="7" name="Rectangle 6"/>
          <p:cNvSpPr/>
          <p:nvPr/>
        </p:nvSpPr>
        <p:spPr>
          <a:xfrm>
            <a:off x="0" y="609600"/>
            <a:ext cx="914400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400" dirty="0"/>
              <a:t>Virtually all application processing may be done at the client, with the exception of data validation routines and other database logic functions that are best performed at the server. </a:t>
            </a:r>
          </a:p>
          <a:p>
            <a:pPr>
              <a:buFont typeface="Arial" pitchFamily="34" charset="0"/>
              <a:buChar char="•"/>
            </a:pPr>
            <a:endParaRPr lang="en-NZ" sz="2400" dirty="0"/>
          </a:p>
          <a:p>
            <a:pPr>
              <a:buFont typeface="Arial" pitchFamily="34" charset="0"/>
              <a:buChar char="•"/>
            </a:pPr>
            <a:r>
              <a:rPr lang="en-NZ" sz="2400" dirty="0"/>
              <a:t>Generally, some of the more sophisticated database logic functions are housed on the client side.</a:t>
            </a:r>
          </a:p>
          <a:p>
            <a:pPr>
              <a:buFont typeface="Arial" pitchFamily="34" charset="0"/>
              <a:buChar char="•"/>
            </a:pPr>
            <a:endParaRPr lang="en-NZ" sz="2400" dirty="0"/>
          </a:p>
          <a:p>
            <a:pPr>
              <a:buFont typeface="Arial" pitchFamily="34" charset="0"/>
              <a:buChar char="•"/>
            </a:pPr>
            <a:r>
              <a:rPr lang="en-NZ" sz="2400" dirty="0"/>
              <a:t>This architecture is perhaps the most common client/server approach in current use. </a:t>
            </a:r>
          </a:p>
          <a:p>
            <a:pPr lvl="1">
              <a:buFontTx/>
              <a:buChar char="•"/>
            </a:pPr>
            <a:r>
              <a:rPr lang="en-NZ" sz="2400" dirty="0"/>
              <a:t> It enables the user to employ applications tailored to local needs.</a:t>
            </a:r>
            <a:endParaRPr lang="en-US" sz="2400" dirty="0"/>
          </a:p>
        </p:txBody>
      </p:sp>
      <p:sp>
        <p:nvSpPr>
          <p:cNvPr id="4" name="Rectangle 3"/>
          <p:cNvSpPr/>
          <p:nvPr/>
        </p:nvSpPr>
        <p:spPr>
          <a:xfrm>
            <a:off x="228600" y="4495800"/>
            <a:ext cx="8534400"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200" dirty="0"/>
              <a:t> Figures 16.5c and d correspond to configurations in which a  </a:t>
            </a:r>
          </a:p>
          <a:p>
            <a:r>
              <a:rPr lang="en-US" sz="2200" dirty="0"/>
              <a:t>  considerable fraction of the load is on the client. This so-called </a:t>
            </a:r>
            <a:r>
              <a:rPr lang="en-US" sz="2200" b="1" dirty="0"/>
              <a:t>fat client </a:t>
            </a:r>
          </a:p>
          <a:p>
            <a:r>
              <a:rPr lang="en-US" sz="2200" b="1" dirty="0"/>
              <a:t>  model.</a:t>
            </a:r>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
            <a:ext cx="8229600" cy="45720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a:latin typeface="Calibri" pitchFamily="34" charset="0"/>
              </a:rPr>
              <a:t>Cooperative processing</a:t>
            </a:r>
          </a:p>
        </p:txBody>
      </p:sp>
      <p:sp>
        <p:nvSpPr>
          <p:cNvPr id="11267" name="Content Placeholder 2"/>
          <p:cNvSpPr>
            <a:spLocks noGrp="1"/>
          </p:cNvSpPr>
          <p:nvPr>
            <p:ph idx="1"/>
          </p:nvPr>
        </p:nvSpPr>
        <p:spPr>
          <a:xfrm>
            <a:off x="457200" y="609600"/>
            <a:ext cx="8229600" cy="1219199"/>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sz="2400" dirty="0"/>
              <a:t>Application processing is performed in an optimized fashion</a:t>
            </a:r>
          </a:p>
          <a:p>
            <a:r>
              <a:rPr lang="en-US" sz="2400" dirty="0"/>
              <a:t>Complex to set up and maintain</a:t>
            </a:r>
          </a:p>
          <a:p>
            <a:r>
              <a:rPr lang="en-US" sz="2400" dirty="0"/>
              <a:t>Offers greater productivity and efficiency</a:t>
            </a:r>
          </a:p>
          <a:p>
            <a:endParaRPr lang="en-US" sz="2400" dirty="0"/>
          </a:p>
        </p:txBody>
      </p:sp>
      <p:sp>
        <p:nvSpPr>
          <p:cNvPr id="5" name="Rectangle 4"/>
          <p:cNvSpPr/>
          <p:nvPr/>
        </p:nvSpPr>
        <p:spPr>
          <a:xfrm>
            <a:off x="152400" y="4875074"/>
            <a:ext cx="86106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The application processing is performed in an optimized fashion, taking advantage of the strengths of both client and server machines and of the distribution of data.</a:t>
            </a:r>
          </a:p>
          <a:p>
            <a:endParaRPr lang="en-NZ" dirty="0"/>
          </a:p>
          <a:p>
            <a:r>
              <a:rPr lang="en-NZ" dirty="0"/>
              <a:t>Such a configuration is more complex to set up and maintain but, in the long run, this type of configuration may offer greater user productivity gains and greater network efficiency than other client/server approaches.</a:t>
            </a:r>
            <a:endParaRPr lang="en-US" dirty="0"/>
          </a:p>
        </p:txBody>
      </p:sp>
      <p:pic>
        <p:nvPicPr>
          <p:cNvPr id="6" name="Picture 2"/>
          <p:cNvPicPr>
            <a:picLocks noChangeAspect="1" noChangeArrowheads="1"/>
          </p:cNvPicPr>
          <p:nvPr/>
        </p:nvPicPr>
        <p:blipFill>
          <a:blip r:embed="rId3"/>
          <a:srcRect/>
          <a:stretch>
            <a:fillRect/>
          </a:stretch>
        </p:blipFill>
        <p:spPr bwMode="auto">
          <a:xfrm>
            <a:off x="2895600" y="4191000"/>
            <a:ext cx="3095625" cy="476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4" descr="Fig16_05c.gif"/>
          <p:cNvPicPr>
            <a:picLocks noChangeAspect="1"/>
          </p:cNvPicPr>
          <p:nvPr/>
        </p:nvPicPr>
        <p:blipFill>
          <a:blip r:embed="rId4"/>
          <a:srcRect/>
          <a:stretch>
            <a:fillRect/>
          </a:stretch>
        </p:blipFill>
        <p:spPr bwMode="auto">
          <a:xfrm>
            <a:off x="76200" y="1905000"/>
            <a:ext cx="8686800"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6200"/>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latin typeface="+mn-lt"/>
              </a:rPr>
              <a:t>Roadmap</a:t>
            </a:r>
          </a:p>
        </p:txBody>
      </p:sp>
      <p:sp>
        <p:nvSpPr>
          <p:cNvPr id="4099" name="Content Placeholder 2"/>
          <p:cNvSpPr>
            <a:spLocks noGrp="1"/>
          </p:cNvSpPr>
          <p:nvPr>
            <p:ph idx="1"/>
          </p:nvPr>
        </p:nvSpPr>
        <p:spPr>
          <a:xfrm>
            <a:off x="457200" y="1600201"/>
            <a:ext cx="8229600" cy="2514600"/>
          </a:xfrm>
        </p:spPr>
        <p:style>
          <a:lnRef idx="2">
            <a:schemeClr val="accent1"/>
          </a:lnRef>
          <a:fillRef idx="1">
            <a:schemeClr val="lt1"/>
          </a:fillRef>
          <a:effectRef idx="0">
            <a:schemeClr val="accent1"/>
          </a:effectRef>
          <a:fontRef idx="minor">
            <a:schemeClr val="dk1"/>
          </a:fontRef>
        </p:style>
        <p:txBody>
          <a:bodyPr>
            <a:normAutofit/>
          </a:bodyPr>
          <a:lstStyle/>
          <a:p>
            <a:r>
              <a:rPr lang="en-NZ" sz="2800" dirty="0">
                <a:solidFill>
                  <a:schemeClr val="accent1">
                    <a:lumMod val="75000"/>
                  </a:schemeClr>
                </a:solidFill>
              </a:rPr>
              <a:t>Client/Server Computing</a:t>
            </a:r>
          </a:p>
          <a:p>
            <a:r>
              <a:rPr lang="en-NZ" sz="2800" dirty="0"/>
              <a:t>Distributed message passing</a:t>
            </a:r>
          </a:p>
          <a:p>
            <a:r>
              <a:rPr lang="en-NZ" sz="2800" dirty="0"/>
              <a:t>Remote Procedure Calls</a:t>
            </a:r>
          </a:p>
          <a:p>
            <a:r>
              <a:rPr lang="en-NZ" sz="2800" dirty="0"/>
              <a:t>Clusters</a:t>
            </a:r>
          </a:p>
        </p:txBody>
      </p:sp>
      <p:cxnSp>
        <p:nvCxnSpPr>
          <p:cNvPr id="4" name="Straight Arrow Connector 3"/>
          <p:cNvCxnSpPr/>
          <p:nvPr/>
        </p:nvCxnSpPr>
        <p:spPr>
          <a:xfrm>
            <a:off x="152400" y="1903413"/>
            <a:ext cx="685800" cy="1587"/>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Three-tier  Client/Server Architecture</a:t>
            </a:r>
          </a:p>
        </p:txBody>
      </p:sp>
      <p:sp>
        <p:nvSpPr>
          <p:cNvPr id="7" name="Rectangle 6"/>
          <p:cNvSpPr/>
          <p:nvPr/>
        </p:nvSpPr>
        <p:spPr>
          <a:xfrm>
            <a:off x="152400" y="609600"/>
            <a:ext cx="883920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The traditional client/server architecture involves two levels, or tiers: </a:t>
            </a:r>
          </a:p>
          <a:p>
            <a:pPr lvl="1">
              <a:buFontTx/>
              <a:buChar char="•"/>
            </a:pPr>
            <a:r>
              <a:rPr lang="en-NZ" dirty="0"/>
              <a:t> a client tier and </a:t>
            </a:r>
          </a:p>
          <a:p>
            <a:pPr lvl="1">
              <a:buFontTx/>
              <a:buChar char="•"/>
            </a:pPr>
            <a:r>
              <a:rPr lang="en-NZ" dirty="0"/>
              <a:t>a server tier. </a:t>
            </a:r>
          </a:p>
          <a:p>
            <a:endParaRPr lang="en-NZ" dirty="0"/>
          </a:p>
          <a:p>
            <a:r>
              <a:rPr lang="en-NZ" dirty="0"/>
              <a:t>A three-tier architecture is also common. </a:t>
            </a:r>
          </a:p>
          <a:p>
            <a:endParaRPr lang="en-NZ" dirty="0"/>
          </a:p>
          <a:p>
            <a:r>
              <a:rPr lang="en-NZ" dirty="0"/>
              <a:t>The application software is distributed among three types of machines: </a:t>
            </a:r>
          </a:p>
          <a:p>
            <a:pPr lvl="1">
              <a:buFontTx/>
              <a:buChar char="•"/>
            </a:pPr>
            <a:r>
              <a:rPr lang="en-NZ" dirty="0"/>
              <a:t> a user machine, </a:t>
            </a:r>
          </a:p>
          <a:p>
            <a:pPr lvl="1">
              <a:buFontTx/>
              <a:buChar char="•"/>
            </a:pPr>
            <a:r>
              <a:rPr lang="en-NZ" dirty="0"/>
              <a:t> a middle-tier server, and </a:t>
            </a:r>
          </a:p>
          <a:p>
            <a:pPr lvl="1">
              <a:buFontTx/>
              <a:buChar char="•"/>
            </a:pPr>
            <a:r>
              <a:rPr lang="en-NZ" dirty="0"/>
              <a:t> a backend server. </a:t>
            </a:r>
          </a:p>
          <a:p>
            <a:pPr lvl="1">
              <a:buFontTx/>
              <a:buChar char="•"/>
            </a:pPr>
            <a:endParaRPr lang="en-NZ" dirty="0"/>
          </a:p>
          <a:p>
            <a:r>
              <a:rPr lang="en-NZ" dirty="0"/>
              <a:t>The middle-tier machines are essentially gateways between the thin user clients and a variety of backend database servers.</a:t>
            </a:r>
          </a:p>
          <a:p>
            <a:pPr lvl="1">
              <a:buFontTx/>
              <a:buChar char="•"/>
            </a:pPr>
            <a:r>
              <a:rPr lang="en-NZ" dirty="0"/>
              <a:t> The middle-tier machines can convert protocols and map from one type of database query to another. </a:t>
            </a:r>
          </a:p>
          <a:p>
            <a:pPr lvl="1">
              <a:buFontTx/>
              <a:buChar char="•"/>
            </a:pPr>
            <a:r>
              <a:rPr lang="en-NZ" dirty="0"/>
              <a:t> Also, the middle-tier machine can merge/integrate results from different data sources. </a:t>
            </a:r>
          </a:p>
          <a:p>
            <a:pPr lvl="1">
              <a:buFontTx/>
              <a:buChar char="•"/>
            </a:pPr>
            <a:r>
              <a:rPr lang="en-NZ" dirty="0"/>
              <a:t> The middle-tier machine can serve as a gateway between the desktop applications and the backend legacy applications by mediating between the two worlds.</a:t>
            </a:r>
          </a:p>
          <a:p>
            <a:pPr lvl="1">
              <a:buFontTx/>
              <a:buChar char="•"/>
            </a:pPr>
            <a:endParaRPr lang="en-NZ" dirty="0"/>
          </a:p>
          <a:p>
            <a:r>
              <a:rPr lang="en-NZ" dirty="0"/>
              <a:t>The interaction between the middle-tier server and the backend server also follows the client/server model.</a:t>
            </a:r>
          </a:p>
          <a:p>
            <a:pPr lvl="1">
              <a:buFontTx/>
              <a:buChar char="•"/>
            </a:pPr>
            <a:r>
              <a:rPr lang="en-NZ" dirty="0"/>
              <a:t> Thus, the middle-tier system acts as both a client and a server.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Content Placeholder 3" descr="Fig16_06.gif"/>
          <p:cNvPicPr>
            <a:picLocks noGrp="1" noChangeAspect="1"/>
          </p:cNvPicPr>
          <p:nvPr>
            <p:ph idx="1"/>
          </p:nvPr>
        </p:nvPicPr>
        <p:blipFill>
          <a:blip r:embed="rId3"/>
          <a:srcRect/>
          <a:stretch>
            <a:fillRect/>
          </a:stretch>
        </p:blipFill>
        <p:spPr>
          <a:xfrm>
            <a:off x="228600" y="762000"/>
            <a:ext cx="8610600"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457200" y="0"/>
            <a:ext cx="8229600" cy="4572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lt1"/>
                </a:solidFill>
                <a:effectLst/>
                <a:uLnTx/>
                <a:uFillTx/>
                <a:latin typeface="Calibri" pitchFamily="34" charset="0"/>
                <a:ea typeface="+mn-ea"/>
                <a:cs typeface="+mn-cs"/>
              </a:rPr>
              <a:t>Three-tier  Client/Server Architecture</a:t>
            </a:r>
            <a:endPar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33600" y="152400"/>
            <a:ext cx="4267200"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800" b="1" dirty="0"/>
              <a:t>Middleware Architecture</a:t>
            </a:r>
            <a:endParaRPr lang="en-US" sz="2800" dirty="0"/>
          </a:p>
        </p:txBody>
      </p:sp>
      <p:sp>
        <p:nvSpPr>
          <p:cNvPr id="7" name="Rectangle 6"/>
          <p:cNvSpPr/>
          <p:nvPr/>
        </p:nvSpPr>
        <p:spPr>
          <a:xfrm>
            <a:off x="228600" y="1066800"/>
            <a:ext cx="868680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400" dirty="0">
                <a:latin typeface="Calibri" pitchFamily="34" charset="0"/>
              </a:rPr>
              <a:t> Figure 16.8 suggests the role of middleware in a client/server  </a:t>
            </a:r>
          </a:p>
          <a:p>
            <a:r>
              <a:rPr lang="en-US" sz="2400" dirty="0">
                <a:latin typeface="Calibri" pitchFamily="34" charset="0"/>
              </a:rPr>
              <a:t>   architecture.</a:t>
            </a:r>
          </a:p>
          <a:p>
            <a:pPr>
              <a:buFont typeface="Arial" pitchFamily="34" charset="0"/>
              <a:buChar char="•"/>
            </a:pPr>
            <a:r>
              <a:rPr lang="en-US" sz="2400" dirty="0">
                <a:latin typeface="Calibri" pitchFamily="34" charset="0"/>
              </a:rPr>
              <a:t> Note that there is both a client and server component of  </a:t>
            </a:r>
          </a:p>
          <a:p>
            <a:r>
              <a:rPr lang="en-US" sz="2400" dirty="0">
                <a:latin typeface="Calibri" pitchFamily="34" charset="0"/>
              </a:rPr>
              <a:t>   middleware. </a:t>
            </a:r>
          </a:p>
          <a:p>
            <a:pPr>
              <a:buFont typeface="Arial" pitchFamily="34" charset="0"/>
              <a:buChar char="•"/>
            </a:pPr>
            <a:r>
              <a:rPr lang="en-US" sz="2400" dirty="0">
                <a:latin typeface="Calibri" pitchFamily="34" charset="0"/>
              </a:rPr>
              <a:t> The basic purpose of middleware is to enable an application or </a:t>
            </a:r>
          </a:p>
          <a:p>
            <a:r>
              <a:rPr lang="en-US" sz="2400" dirty="0">
                <a:latin typeface="Calibri" pitchFamily="34" charset="0"/>
              </a:rPr>
              <a:t>   user at a client to access a variety of services on servers without </a:t>
            </a:r>
          </a:p>
          <a:p>
            <a:r>
              <a:rPr lang="en-US" sz="2400" dirty="0">
                <a:latin typeface="Calibri" pitchFamily="34" charset="0"/>
              </a:rPr>
              <a:t>   being concerned about differences among servers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 y="762000"/>
            <a:ext cx="8915400" cy="5538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2133600" y="0"/>
            <a:ext cx="4267200"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800" b="1" dirty="0"/>
              <a:t>Middleware Architecture</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Logical View of Middleware</a:t>
            </a:r>
          </a:p>
        </p:txBody>
      </p:sp>
      <p:pic>
        <p:nvPicPr>
          <p:cNvPr id="14339" name="Content Placeholder 3" descr="Fig16_09.gif"/>
          <p:cNvPicPr>
            <a:picLocks noGrp="1" noChangeAspect="1"/>
          </p:cNvPicPr>
          <p:nvPr>
            <p:ph idx="1"/>
          </p:nvPr>
        </p:nvPicPr>
        <p:blipFill>
          <a:blip r:embed="rId3"/>
          <a:srcRect/>
          <a:stretch>
            <a:fillRect/>
          </a:stretch>
        </p:blipFill>
        <p:spPr>
          <a:xfrm>
            <a:off x="228600" y="990600"/>
            <a:ext cx="8610600" cy="563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90600"/>
            <a:ext cx="838200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t>This figure looks at the role of middleware from a logical, rather than an implementation, point of view. </a:t>
            </a:r>
          </a:p>
          <a:p>
            <a:pPr>
              <a:buFont typeface="Arial" pitchFamily="34" charset="0"/>
              <a:buChar char="•"/>
            </a:pPr>
            <a:endParaRPr lang="en-NZ" sz="2000" dirty="0"/>
          </a:p>
          <a:p>
            <a:pPr>
              <a:buFont typeface="Arial" pitchFamily="34" charset="0"/>
              <a:buChar char="•"/>
            </a:pPr>
            <a:r>
              <a:rPr lang="en-NZ" sz="2000" dirty="0"/>
              <a:t>Middle-ware enables the realization of the promise of distributed client/server computing.</a:t>
            </a:r>
          </a:p>
          <a:p>
            <a:pPr>
              <a:buFont typeface="Arial" pitchFamily="34" charset="0"/>
              <a:buChar char="•"/>
            </a:pPr>
            <a:endParaRPr lang="en-NZ" sz="2000" dirty="0"/>
          </a:p>
          <a:p>
            <a:pPr>
              <a:buFont typeface="Arial" pitchFamily="34" charset="0"/>
              <a:buChar char="•"/>
            </a:pPr>
            <a:r>
              <a:rPr lang="en-NZ" sz="2000" dirty="0"/>
              <a:t>The entire distributed system can be viewed as a set of applications and resources available to users. </a:t>
            </a:r>
          </a:p>
          <a:p>
            <a:pPr lvl="1">
              <a:buFontTx/>
              <a:buChar char="•"/>
            </a:pPr>
            <a:r>
              <a:rPr lang="en-NZ" sz="2000" dirty="0"/>
              <a:t> Users need not be concerned with the location of data or indeed the location of applications. </a:t>
            </a:r>
          </a:p>
          <a:p>
            <a:pPr lvl="1">
              <a:buFontTx/>
              <a:buChar char="•"/>
            </a:pPr>
            <a:r>
              <a:rPr lang="en-NZ" sz="2000" dirty="0"/>
              <a:t> All applications operate over a uniform applications programming interface (API). </a:t>
            </a:r>
          </a:p>
          <a:p>
            <a:pPr>
              <a:buFont typeface="Arial" pitchFamily="34" charset="0"/>
              <a:buChar char="•"/>
            </a:pPr>
            <a:endParaRPr lang="en-NZ" sz="2000" dirty="0"/>
          </a:p>
          <a:p>
            <a:pPr>
              <a:buFont typeface="Arial" pitchFamily="34" charset="0"/>
              <a:buChar char="•"/>
            </a:pPr>
            <a:r>
              <a:rPr lang="en-NZ" sz="2000" dirty="0"/>
              <a:t>The middleware, which cuts across all client and server platforms, is responsible for routing client requests to the appropriate server.</a:t>
            </a:r>
            <a:endParaRPr lang="en-US" sz="2000" dirty="0"/>
          </a:p>
        </p:txBody>
      </p:sp>
      <p:sp>
        <p:nvSpPr>
          <p:cNvPr id="7" name="Title 1"/>
          <p:cNvSpPr>
            <a:spLocks noGrp="1"/>
          </p:cNvSpPr>
          <p:nvPr>
            <p:ph type="title"/>
          </p:nvPr>
        </p:nvSpPr>
        <p:spPr>
          <a:xfrm>
            <a:off x="457200" y="1524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Logical View of Middleware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81000" y="1052513"/>
            <a:ext cx="8382000" cy="5528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p:cNvSpPr>
            <a:spLocks noGrp="1"/>
          </p:cNvSpPr>
          <p:nvPr>
            <p:ph type="title"/>
          </p:nvPr>
        </p:nvSpPr>
        <p:spPr>
          <a:xfrm>
            <a:off x="457200" y="1524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Logical View of Middleware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latin typeface="Calibri" pitchFamily="34" charset="0"/>
              </a:rPr>
              <a:t>Roadmap</a:t>
            </a:r>
          </a:p>
        </p:txBody>
      </p:sp>
      <p:sp>
        <p:nvSpPr>
          <p:cNvPr id="3" name="Content Placeholder 2"/>
          <p:cNvSpPr>
            <a:spLocks noGrp="1"/>
          </p:cNvSpPr>
          <p:nvPr>
            <p:ph idx="1"/>
          </p:nvPr>
        </p:nvSpPr>
        <p:spPr>
          <a:xfrm>
            <a:off x="457200" y="2057400"/>
            <a:ext cx="8229600" cy="2667000"/>
          </a:xfrm>
        </p:spPr>
        <p:style>
          <a:lnRef idx="2">
            <a:schemeClr val="accent1"/>
          </a:lnRef>
          <a:fillRef idx="1">
            <a:schemeClr val="lt1"/>
          </a:fillRef>
          <a:effectRef idx="0">
            <a:schemeClr val="accent1"/>
          </a:effectRef>
          <a:fontRef idx="minor">
            <a:schemeClr val="dk1"/>
          </a:fontRef>
        </p:style>
        <p:txBody>
          <a:bodyPr>
            <a:normAutofit/>
          </a:bodyPr>
          <a:lstStyle/>
          <a:p>
            <a:pPr>
              <a:defRPr/>
            </a:pPr>
            <a:r>
              <a:rPr lang="en-NZ" sz="2400" dirty="0"/>
              <a:t>Client/Server Computing</a:t>
            </a:r>
          </a:p>
          <a:p>
            <a:pPr>
              <a:defRPr/>
            </a:pPr>
            <a:r>
              <a:rPr lang="en-NZ" sz="2400" dirty="0">
                <a:solidFill>
                  <a:schemeClr val="accent1">
                    <a:lumMod val="75000"/>
                  </a:schemeClr>
                </a:solidFill>
              </a:rPr>
              <a:t>Distributed message passing</a:t>
            </a:r>
          </a:p>
          <a:p>
            <a:pPr>
              <a:defRPr/>
            </a:pPr>
            <a:r>
              <a:rPr lang="en-NZ" sz="2400" dirty="0"/>
              <a:t>Remote Procedure Calls</a:t>
            </a:r>
          </a:p>
          <a:p>
            <a:pPr>
              <a:defRPr/>
            </a:pPr>
            <a:r>
              <a:rPr lang="en-NZ" sz="2400" dirty="0"/>
              <a:t>Clusters</a:t>
            </a:r>
          </a:p>
        </p:txBody>
      </p:sp>
      <p:cxnSp>
        <p:nvCxnSpPr>
          <p:cNvPr id="4" name="Straight Arrow Connector 3"/>
          <p:cNvCxnSpPr/>
          <p:nvPr/>
        </p:nvCxnSpPr>
        <p:spPr>
          <a:xfrm>
            <a:off x="0" y="27432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57200"/>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800" b="1" dirty="0">
                <a:latin typeface="Calibri" pitchFamily="34" charset="0"/>
              </a:rPr>
              <a:t>Interprocess Communication (IPC)</a:t>
            </a:r>
          </a:p>
        </p:txBody>
      </p:sp>
      <p:sp>
        <p:nvSpPr>
          <p:cNvPr id="16387" name="Content Placeholder 2"/>
          <p:cNvSpPr>
            <a:spLocks noGrp="1"/>
          </p:cNvSpPr>
          <p:nvPr>
            <p:ph idx="1"/>
          </p:nvPr>
        </p:nvSpPr>
        <p:spPr>
          <a:xfrm>
            <a:off x="228600" y="1371600"/>
            <a:ext cx="8458200" cy="2133600"/>
          </a:xfrm>
        </p:spPr>
        <p:style>
          <a:lnRef idx="2">
            <a:schemeClr val="accent1"/>
          </a:lnRef>
          <a:fillRef idx="1">
            <a:schemeClr val="lt1"/>
          </a:fillRef>
          <a:effectRef idx="0">
            <a:schemeClr val="accent1"/>
          </a:effectRef>
          <a:fontRef idx="minor">
            <a:schemeClr val="dk1"/>
          </a:fontRef>
        </p:style>
        <p:txBody>
          <a:bodyPr>
            <a:noAutofit/>
          </a:bodyPr>
          <a:lstStyle/>
          <a:p>
            <a:r>
              <a:rPr lang="en-NZ" sz="2000" dirty="0"/>
              <a:t>Usually, in a distributed processing system, the computers do not share main memory.</a:t>
            </a:r>
          </a:p>
          <a:p>
            <a:pPr lvl="1">
              <a:buFontTx/>
              <a:buChar char="•"/>
            </a:pPr>
            <a:r>
              <a:rPr lang="en-NZ" sz="2000" dirty="0"/>
              <a:t> Each is an isolated computer system.</a:t>
            </a:r>
          </a:p>
          <a:p>
            <a:r>
              <a:rPr lang="en-NZ" sz="2000" dirty="0"/>
              <a:t>Interprocessor communication techniques that rely on shared memory, such as semaphores, cannot be used. </a:t>
            </a:r>
          </a:p>
          <a:p>
            <a:pPr lvl="1">
              <a:buFontTx/>
              <a:buChar char="•"/>
            </a:pPr>
            <a:r>
              <a:rPr lang="en-NZ" sz="2000" dirty="0"/>
              <a:t> Instead, techniques that rely on message passing are used.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66800" y="0"/>
            <a:ext cx="5943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Distributed Message Passing</a:t>
            </a:r>
          </a:p>
        </p:txBody>
      </p:sp>
      <p:pic>
        <p:nvPicPr>
          <p:cNvPr id="17411" name="Content Placeholder 3" descr="Fig16_10a.gif"/>
          <p:cNvPicPr>
            <a:picLocks noGrp="1" noChangeAspect="1"/>
          </p:cNvPicPr>
          <p:nvPr>
            <p:ph idx="1"/>
          </p:nvPr>
        </p:nvPicPr>
        <p:blipFill>
          <a:blip r:embed="rId3"/>
          <a:srcRect/>
          <a:stretch>
            <a:fillRect/>
          </a:stretch>
        </p:blipFill>
        <p:spPr>
          <a:xfrm>
            <a:off x="114300" y="609600"/>
            <a:ext cx="88773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8" name="Picture 2"/>
          <p:cNvPicPr>
            <a:picLocks noChangeAspect="1" noChangeArrowheads="1"/>
          </p:cNvPicPr>
          <p:nvPr/>
        </p:nvPicPr>
        <p:blipFill>
          <a:blip r:embed="rId4"/>
          <a:srcRect/>
          <a:stretch>
            <a:fillRect/>
          </a:stretch>
        </p:blipFill>
        <p:spPr bwMode="auto">
          <a:xfrm>
            <a:off x="2743200" y="6172200"/>
            <a:ext cx="3381375" cy="495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mn-lt"/>
              </a:rPr>
              <a:t>Client/Server </a:t>
            </a:r>
            <a:r>
              <a:rPr lang="en-US" sz="2400" b="1" dirty="0"/>
              <a:t>Terminology</a:t>
            </a:r>
            <a:endParaRPr lang="en-US" sz="2400" b="1"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0" y="762000"/>
            <a:ext cx="9144000"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990600"/>
            <a:ext cx="8305800"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400" dirty="0"/>
              <a:t>This figure shows the use of message passing to implement client/server functionality. </a:t>
            </a:r>
          </a:p>
          <a:p>
            <a:endParaRPr lang="en-NZ" sz="2400" dirty="0"/>
          </a:p>
          <a:p>
            <a:r>
              <a:rPr lang="en-NZ" sz="2400" dirty="0"/>
              <a:t>A client process requires some service (e.g., read a file, print) </a:t>
            </a:r>
          </a:p>
          <a:p>
            <a:pPr lvl="1">
              <a:buFontTx/>
              <a:buChar char="•"/>
            </a:pPr>
            <a:r>
              <a:rPr lang="en-NZ" sz="2400" dirty="0"/>
              <a:t> It sends a message containing a request for service to a server process. </a:t>
            </a:r>
          </a:p>
          <a:p>
            <a:endParaRPr lang="en-NZ" sz="2400" dirty="0"/>
          </a:p>
          <a:p>
            <a:r>
              <a:rPr lang="en-NZ" sz="2400" dirty="0"/>
              <a:t>The server process honours the request and sends a message containing a reply. </a:t>
            </a:r>
          </a:p>
          <a:p>
            <a:endParaRPr lang="en-NZ" sz="2400" dirty="0"/>
          </a:p>
          <a:p>
            <a:r>
              <a:rPr lang="en-NZ" sz="2400" dirty="0"/>
              <a:t>In its simplest form, only two functions are needed: Send and Receive.</a:t>
            </a:r>
            <a:endParaRPr lang="en-US" sz="2400" dirty="0"/>
          </a:p>
        </p:txBody>
      </p:sp>
      <p:sp>
        <p:nvSpPr>
          <p:cNvPr id="7" name="Title 1"/>
          <p:cNvSpPr>
            <a:spLocks noGrp="1"/>
          </p:cNvSpPr>
          <p:nvPr>
            <p:ph type="title"/>
          </p:nvPr>
        </p:nvSpPr>
        <p:spPr>
          <a:xfrm>
            <a:off x="1066800" y="76200"/>
            <a:ext cx="5943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Distributed Message Passing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Basic Message-Passing Primitives</a:t>
            </a:r>
          </a:p>
        </p:txBody>
      </p:sp>
      <p:pic>
        <p:nvPicPr>
          <p:cNvPr id="18435" name="Content Placeholder 3" descr="Fig16_11.gif"/>
          <p:cNvPicPr>
            <a:picLocks noGrp="1" noChangeAspect="1"/>
          </p:cNvPicPr>
          <p:nvPr>
            <p:ph idx="1"/>
          </p:nvPr>
        </p:nvPicPr>
        <p:blipFill>
          <a:blip r:embed="rId3"/>
          <a:srcRect/>
          <a:stretch>
            <a:fillRect/>
          </a:stretch>
        </p:blipFill>
        <p:spPr>
          <a:xfrm>
            <a:off x="304800" y="838200"/>
            <a:ext cx="8305800"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143000"/>
            <a:ext cx="830580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400" dirty="0"/>
              <a:t>This figure suggests an implementation for message passing. </a:t>
            </a:r>
          </a:p>
          <a:p>
            <a:endParaRPr lang="en-NZ" sz="2400" dirty="0"/>
          </a:p>
          <a:p>
            <a:r>
              <a:rPr lang="en-NZ" sz="2400" dirty="0"/>
              <a:t>Processes make use of the services of a message-passing module. </a:t>
            </a:r>
          </a:p>
          <a:p>
            <a:endParaRPr lang="en-NZ" sz="2400" dirty="0"/>
          </a:p>
          <a:p>
            <a:r>
              <a:rPr lang="en-NZ" sz="2400" dirty="0"/>
              <a:t>Service requests can be expressed in terms of primitives and parameters. </a:t>
            </a:r>
          </a:p>
          <a:p>
            <a:endParaRPr lang="en-NZ" sz="2400" dirty="0"/>
          </a:p>
          <a:p>
            <a:r>
              <a:rPr lang="en-NZ" sz="2400" dirty="0"/>
              <a:t>A primitive specifies the function to be performed, and the parameters are used to pass data and control information.</a:t>
            </a:r>
          </a:p>
          <a:p>
            <a:pPr lvl="1">
              <a:buFontTx/>
              <a:buChar char="•"/>
            </a:pPr>
            <a:r>
              <a:rPr lang="en-NZ" sz="2400" dirty="0"/>
              <a:t> The actual form of a primitive depends on the message-passing software. </a:t>
            </a:r>
          </a:p>
          <a:p>
            <a:pPr lvl="1">
              <a:buFontTx/>
              <a:buChar char="•"/>
            </a:pPr>
            <a:r>
              <a:rPr lang="en-NZ" sz="2400" dirty="0"/>
              <a:t>It may be a procedure call or it may itself be a message to a process that is part of the operating system.</a:t>
            </a:r>
          </a:p>
        </p:txBody>
      </p:sp>
      <p:sp>
        <p:nvSpPr>
          <p:cNvPr id="7" name="Title 1"/>
          <p:cNvSpPr>
            <a:spLocks noGrp="1"/>
          </p:cNvSpPr>
          <p:nvPr>
            <p:ph type="title"/>
          </p:nvPr>
        </p:nvSpPr>
        <p:spPr>
          <a:xfrm>
            <a:off x="457200" y="274638"/>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Basic Message-Passing Primitives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latin typeface="Calibri" pitchFamily="34" charset="0"/>
              </a:rPr>
              <a:t>Roadmap</a:t>
            </a:r>
          </a:p>
        </p:txBody>
      </p:sp>
      <p:sp>
        <p:nvSpPr>
          <p:cNvPr id="3" name="Content Placeholder 2"/>
          <p:cNvSpPr>
            <a:spLocks noGrp="1"/>
          </p:cNvSpPr>
          <p:nvPr>
            <p:ph idx="1"/>
          </p:nvPr>
        </p:nvSpPr>
        <p:spPr>
          <a:xfrm>
            <a:off x="457200" y="2057400"/>
            <a:ext cx="8229600" cy="2667000"/>
          </a:xfrm>
        </p:spPr>
        <p:style>
          <a:lnRef idx="2">
            <a:schemeClr val="accent1"/>
          </a:lnRef>
          <a:fillRef idx="1">
            <a:schemeClr val="lt1"/>
          </a:fillRef>
          <a:effectRef idx="0">
            <a:schemeClr val="accent1"/>
          </a:effectRef>
          <a:fontRef idx="minor">
            <a:schemeClr val="dk1"/>
          </a:fontRef>
        </p:style>
        <p:txBody>
          <a:bodyPr>
            <a:normAutofit/>
          </a:bodyPr>
          <a:lstStyle/>
          <a:p>
            <a:pPr>
              <a:defRPr/>
            </a:pPr>
            <a:r>
              <a:rPr lang="en-NZ" sz="2400" dirty="0"/>
              <a:t>Client/Server Computing</a:t>
            </a:r>
          </a:p>
          <a:p>
            <a:pPr>
              <a:defRPr/>
            </a:pPr>
            <a:r>
              <a:rPr lang="en-NZ" sz="2400" dirty="0">
                <a:solidFill>
                  <a:schemeClr val="tx1"/>
                </a:solidFill>
              </a:rPr>
              <a:t>Distributed message passing</a:t>
            </a:r>
          </a:p>
          <a:p>
            <a:pPr>
              <a:defRPr/>
            </a:pPr>
            <a:r>
              <a:rPr lang="en-NZ" sz="2400" dirty="0">
                <a:solidFill>
                  <a:schemeClr val="accent1">
                    <a:lumMod val="75000"/>
                  </a:schemeClr>
                </a:solidFill>
              </a:rPr>
              <a:t>Remote Procedure Calls</a:t>
            </a:r>
          </a:p>
          <a:p>
            <a:pPr>
              <a:defRPr/>
            </a:pPr>
            <a:r>
              <a:rPr lang="en-NZ" sz="2400" dirty="0"/>
              <a:t>Clusters</a:t>
            </a:r>
          </a:p>
        </p:txBody>
      </p:sp>
      <p:cxnSp>
        <p:nvCxnSpPr>
          <p:cNvPr id="4" name="Straight Arrow Connector 3"/>
          <p:cNvCxnSpPr/>
          <p:nvPr/>
        </p:nvCxnSpPr>
        <p:spPr>
          <a:xfrm>
            <a:off x="76200" y="3198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46038"/>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Remote Procedure Calls</a:t>
            </a:r>
          </a:p>
        </p:txBody>
      </p:sp>
      <p:sp>
        <p:nvSpPr>
          <p:cNvPr id="7" name="Rectangle 6"/>
          <p:cNvSpPr/>
          <p:nvPr/>
        </p:nvSpPr>
        <p:spPr>
          <a:xfrm>
            <a:off x="76200" y="685800"/>
            <a:ext cx="891540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dirty="0"/>
              <a:t> A variation on the basic message-passing model is the remote procedure call.</a:t>
            </a:r>
          </a:p>
          <a:p>
            <a:pPr lvl="1">
              <a:buFontTx/>
              <a:buChar char="•"/>
            </a:pPr>
            <a:r>
              <a:rPr lang="en-NZ" dirty="0"/>
              <a:t>  This is now a widely accepted and common method for encapsulating communication  </a:t>
            </a:r>
          </a:p>
          <a:p>
            <a:pPr lvl="1"/>
            <a:r>
              <a:rPr lang="en-NZ" dirty="0"/>
              <a:t>    in a distributed system. </a:t>
            </a:r>
          </a:p>
          <a:p>
            <a:pPr>
              <a:buFont typeface="Arial" pitchFamily="34" charset="0"/>
              <a:buChar char="•"/>
            </a:pPr>
            <a:r>
              <a:rPr lang="en-NZ" dirty="0"/>
              <a:t> The essence of the technique is to allow programs on different machines to interact using </a:t>
            </a:r>
          </a:p>
          <a:p>
            <a:r>
              <a:rPr lang="en-NZ" dirty="0"/>
              <a:t>   simple procedure call/return semantics, just as if the two programs were on the same   </a:t>
            </a:r>
          </a:p>
          <a:p>
            <a:r>
              <a:rPr lang="en-NZ" dirty="0"/>
              <a:t>    machine.</a:t>
            </a:r>
          </a:p>
          <a:p>
            <a:pPr lvl="1">
              <a:buFontTx/>
              <a:buChar char="•"/>
            </a:pPr>
            <a:r>
              <a:rPr lang="en-NZ" dirty="0"/>
              <a:t> That is, the procedure call is used for access to remote services.</a:t>
            </a:r>
          </a:p>
          <a:p>
            <a:pPr lvl="1">
              <a:buFontTx/>
              <a:buChar char="•"/>
            </a:pPr>
            <a:endParaRPr lang="en-NZ" dirty="0"/>
          </a:p>
          <a:p>
            <a:pPr>
              <a:buFont typeface="Arial" pitchFamily="34" charset="0"/>
              <a:buChar char="•"/>
            </a:pPr>
            <a:r>
              <a:rPr lang="en-NZ" dirty="0"/>
              <a:t>The popularity of this approach is due to the following advantages.</a:t>
            </a:r>
          </a:p>
          <a:p>
            <a:pPr>
              <a:buFont typeface="Arial" pitchFamily="34" charset="0"/>
              <a:buChar char="•"/>
            </a:pPr>
            <a:endParaRPr lang="en-NZ" dirty="0"/>
          </a:p>
          <a:p>
            <a:r>
              <a:rPr lang="en-NZ" b="1" dirty="0"/>
              <a:t>1</a:t>
            </a:r>
            <a:r>
              <a:rPr lang="en-NZ" dirty="0"/>
              <a:t>. The procedure call is a widely accepted, used, and understood abstraction.</a:t>
            </a:r>
          </a:p>
          <a:p>
            <a:r>
              <a:rPr lang="en-NZ" b="1" dirty="0"/>
              <a:t>2</a:t>
            </a:r>
            <a:r>
              <a:rPr lang="en-NZ" dirty="0"/>
              <a:t>. The use of remote procedure calls enables remote interfaces to be specified as a set of </a:t>
            </a:r>
          </a:p>
          <a:p>
            <a:r>
              <a:rPr lang="en-NZ" dirty="0"/>
              <a:t>     named operations with designated types. </a:t>
            </a:r>
          </a:p>
          <a:p>
            <a:pPr lvl="1">
              <a:buFontTx/>
              <a:buChar char="•"/>
            </a:pPr>
            <a:r>
              <a:rPr lang="en-NZ" dirty="0"/>
              <a:t> Thus, the interface can be clearly documented and distributed programs can be </a:t>
            </a:r>
          </a:p>
          <a:p>
            <a:pPr lvl="1"/>
            <a:r>
              <a:rPr lang="en-NZ" dirty="0"/>
              <a:t>   statically checked  for type errors.</a:t>
            </a:r>
          </a:p>
          <a:p>
            <a:r>
              <a:rPr lang="en-NZ" b="1" dirty="0"/>
              <a:t>3</a:t>
            </a:r>
            <a:r>
              <a:rPr lang="en-NZ" dirty="0"/>
              <a:t>. Because a standardized and precisely defined interface is specified, the communication </a:t>
            </a:r>
          </a:p>
          <a:p>
            <a:r>
              <a:rPr lang="en-NZ" dirty="0"/>
              <a:t>    code for an application can be generated automatically</a:t>
            </a:r>
          </a:p>
          <a:p>
            <a:r>
              <a:rPr lang="en-NZ" b="1" dirty="0"/>
              <a:t>4</a:t>
            </a:r>
            <a:r>
              <a:rPr lang="en-NZ" dirty="0"/>
              <a:t>. Because a standardized and precisely defined interface is specified, developers can write </a:t>
            </a:r>
          </a:p>
          <a:p>
            <a:r>
              <a:rPr lang="en-NZ" dirty="0"/>
              <a:t>     client and server modules that can be moved among computers and operating systems </a:t>
            </a:r>
          </a:p>
          <a:p>
            <a:r>
              <a:rPr lang="en-NZ" dirty="0"/>
              <a:t>     with little modification and recoding.</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6200"/>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RPC Architecture</a:t>
            </a:r>
          </a:p>
        </p:txBody>
      </p:sp>
      <p:pic>
        <p:nvPicPr>
          <p:cNvPr id="24579" name="Content Placeholder 3" descr="Fig16_10b.gif"/>
          <p:cNvPicPr>
            <a:picLocks noGrp="1" noChangeAspect="1"/>
          </p:cNvPicPr>
          <p:nvPr>
            <p:ph idx="1"/>
          </p:nvPr>
        </p:nvPicPr>
        <p:blipFill>
          <a:blip r:embed="rId3"/>
          <a:srcRect/>
          <a:stretch>
            <a:fillRect/>
          </a:stretch>
        </p:blipFill>
        <p:spPr>
          <a:xfrm>
            <a:off x="309562" y="914400"/>
            <a:ext cx="8834438"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4" name="Picture 2"/>
          <p:cNvPicPr>
            <a:picLocks noChangeAspect="1" noChangeArrowheads="1"/>
          </p:cNvPicPr>
          <p:nvPr/>
        </p:nvPicPr>
        <p:blipFill>
          <a:blip r:embed="rId4"/>
          <a:srcRect/>
          <a:stretch>
            <a:fillRect/>
          </a:stretch>
        </p:blipFill>
        <p:spPr bwMode="auto">
          <a:xfrm>
            <a:off x="2819400" y="5867400"/>
            <a:ext cx="3381375" cy="419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0" y="0"/>
            <a:ext cx="5398850" cy="523220"/>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sz="2800" b="1" dirty="0">
                <a:latin typeface="Calibri" pitchFamily="34" charset="0"/>
              </a:rPr>
              <a:t>Remote Procedure Call Mechanism</a:t>
            </a:r>
          </a:p>
        </p:txBody>
      </p:sp>
      <p:pic>
        <p:nvPicPr>
          <p:cNvPr id="1026" name="Picture 2"/>
          <p:cNvPicPr>
            <a:picLocks noChangeAspect="1" noChangeArrowheads="1"/>
          </p:cNvPicPr>
          <p:nvPr/>
        </p:nvPicPr>
        <p:blipFill>
          <a:blip r:embed="rId2"/>
          <a:srcRect/>
          <a:stretch>
            <a:fillRect/>
          </a:stretch>
        </p:blipFill>
        <p:spPr bwMode="auto">
          <a:xfrm>
            <a:off x="152400" y="609600"/>
            <a:ext cx="8686800" cy="617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0" y="0"/>
            <a:ext cx="5398850" cy="523220"/>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sz="2800" b="1" dirty="0">
                <a:latin typeface="Calibri" pitchFamily="34" charset="0"/>
              </a:rPr>
              <a:t>Remote Procedure Call Mechanism</a:t>
            </a:r>
          </a:p>
        </p:txBody>
      </p:sp>
      <p:sp>
        <p:nvSpPr>
          <p:cNvPr id="7" name="Rectangle 6"/>
          <p:cNvSpPr/>
          <p:nvPr/>
        </p:nvSpPr>
        <p:spPr>
          <a:xfrm>
            <a:off x="76200" y="685800"/>
            <a:ext cx="8991600"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dirty="0"/>
              <a:t>The calling program makes a normal procedure call with parameters on its machine. </a:t>
            </a:r>
          </a:p>
          <a:p>
            <a:pPr>
              <a:buFont typeface="Arial" pitchFamily="34" charset="0"/>
              <a:buChar char="•"/>
            </a:pPr>
            <a:r>
              <a:rPr lang="en-US" dirty="0"/>
              <a:t> For example, CALL P(</a:t>
            </a:r>
            <a:r>
              <a:rPr lang="en-US" i="1" dirty="0"/>
              <a:t>X,Y) </a:t>
            </a:r>
            <a:r>
              <a:rPr lang="en-US" dirty="0"/>
              <a:t>where </a:t>
            </a:r>
          </a:p>
          <a:p>
            <a:pPr>
              <a:buFont typeface="Arial" pitchFamily="34" charset="0"/>
              <a:buChar char="•"/>
            </a:pPr>
            <a:r>
              <a:rPr lang="en-US" dirty="0"/>
              <a:t>P = procedure name</a:t>
            </a:r>
          </a:p>
          <a:p>
            <a:pPr>
              <a:buFont typeface="Arial" pitchFamily="34" charset="0"/>
              <a:buChar char="•"/>
            </a:pPr>
            <a:r>
              <a:rPr lang="en-US" i="1" dirty="0"/>
              <a:t>X = passed arguments</a:t>
            </a:r>
          </a:p>
          <a:p>
            <a:pPr>
              <a:buFont typeface="Arial" pitchFamily="34" charset="0"/>
              <a:buChar char="•"/>
            </a:pPr>
            <a:r>
              <a:rPr lang="en-US" i="1" dirty="0"/>
              <a:t>Y = returned values</a:t>
            </a:r>
          </a:p>
          <a:p>
            <a:pPr>
              <a:buFont typeface="Arial" pitchFamily="34" charset="0"/>
              <a:buChar char="•"/>
            </a:pPr>
            <a:endParaRPr lang="en-US" i="1" dirty="0"/>
          </a:p>
          <a:p>
            <a:pPr>
              <a:buFont typeface="Arial" pitchFamily="34" charset="0"/>
              <a:buChar char="•"/>
            </a:pPr>
            <a:r>
              <a:rPr lang="en-US" dirty="0"/>
              <a:t> This procedure creates a message that identifies the procedure being called and includes </a:t>
            </a:r>
          </a:p>
          <a:p>
            <a:r>
              <a:rPr lang="en-US" dirty="0"/>
              <a:t>   the parameters.</a:t>
            </a:r>
          </a:p>
          <a:p>
            <a:endParaRPr lang="en-US" dirty="0"/>
          </a:p>
          <a:p>
            <a:pPr>
              <a:buFont typeface="Arial" pitchFamily="34" charset="0"/>
              <a:buChar char="•"/>
            </a:pPr>
            <a:r>
              <a:rPr lang="en-US" dirty="0"/>
              <a:t> It then sends this message to a remote system and waits for a reply </a:t>
            </a:r>
          </a:p>
          <a:p>
            <a:pPr>
              <a:buFont typeface="Arial" pitchFamily="34" charset="0"/>
              <a:buChar char="•"/>
            </a:pPr>
            <a:endParaRPr lang="en-US" dirty="0"/>
          </a:p>
          <a:p>
            <a:pPr>
              <a:buFont typeface="Arial" pitchFamily="34" charset="0"/>
              <a:buChar char="•"/>
            </a:pPr>
            <a:r>
              <a:rPr lang="en-US" dirty="0"/>
              <a:t>When a reply is received, the stub procedure returns to the calling program, providing the</a:t>
            </a:r>
          </a:p>
          <a:p>
            <a:r>
              <a:rPr lang="en-US" dirty="0"/>
              <a:t>  returned values.</a:t>
            </a:r>
          </a:p>
          <a:p>
            <a:endParaRPr lang="en-US" dirty="0"/>
          </a:p>
          <a:p>
            <a:pPr>
              <a:buFont typeface="Arial" pitchFamily="34" charset="0"/>
              <a:buChar char="•"/>
            </a:pPr>
            <a:r>
              <a:rPr lang="en-US" dirty="0"/>
              <a:t> At the remote machine, another stub program is associated with the called  procedure.</a:t>
            </a:r>
          </a:p>
          <a:p>
            <a:pPr>
              <a:buFont typeface="Arial" pitchFamily="34" charset="0"/>
              <a:buChar char="•"/>
            </a:pPr>
            <a:endParaRPr lang="en-US" dirty="0"/>
          </a:p>
          <a:p>
            <a:pPr>
              <a:buFont typeface="Arial" pitchFamily="34" charset="0"/>
              <a:buChar char="•"/>
            </a:pPr>
            <a:r>
              <a:rPr lang="en-US" dirty="0"/>
              <a:t> When a message comes in, it is examined and a local CALL P(</a:t>
            </a:r>
            <a:r>
              <a:rPr lang="en-US" i="1" dirty="0"/>
              <a:t>X, Y) is </a:t>
            </a:r>
            <a:r>
              <a:rPr lang="en-US" dirty="0"/>
              <a:t>generated. </a:t>
            </a:r>
          </a:p>
          <a:p>
            <a:pPr>
              <a:buFont typeface="Arial" pitchFamily="34" charset="0"/>
              <a:buChar char="•"/>
            </a:pPr>
            <a:endParaRPr lang="en-US" dirty="0"/>
          </a:p>
          <a:p>
            <a:pPr>
              <a:buFont typeface="Arial" pitchFamily="34" charset="0"/>
              <a:buChar char="•"/>
            </a:pPr>
            <a:r>
              <a:rPr lang="en-US" dirty="0"/>
              <a:t> This remote procedure is thus called locally, so its normal assumptions about where to find n  </a:t>
            </a:r>
          </a:p>
          <a:p>
            <a:r>
              <a:rPr lang="en-US" dirty="0"/>
              <a:t>  parameters, the state of the stack, and so on are identical to the case of a purely local </a:t>
            </a:r>
          </a:p>
          <a:p>
            <a:r>
              <a:rPr lang="en-US" dirty="0"/>
              <a:t>  procedure call.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09800" y="0"/>
            <a:ext cx="4572000" cy="46166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r>
              <a:rPr lang="en-US" sz="2400" b="1" dirty="0">
                <a:latin typeface="Calibri" pitchFamily="34" charset="0"/>
              </a:rPr>
              <a:t>Design issues - RPC</a:t>
            </a:r>
          </a:p>
        </p:txBody>
      </p:sp>
      <p:sp>
        <p:nvSpPr>
          <p:cNvPr id="7" name="Rectangle 6"/>
          <p:cNvSpPr/>
          <p:nvPr/>
        </p:nvSpPr>
        <p:spPr>
          <a:xfrm>
            <a:off x="0" y="533400"/>
            <a:ext cx="906780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b="1" dirty="0"/>
              <a:t>Parameter Passing</a:t>
            </a:r>
          </a:p>
          <a:p>
            <a:pPr>
              <a:buFont typeface="Arial" pitchFamily="34" charset="0"/>
              <a:buChar char="•"/>
            </a:pPr>
            <a:r>
              <a:rPr lang="en-US" dirty="0"/>
              <a:t> Most programming languages allow parameters to be passed as values -call by</a:t>
            </a:r>
          </a:p>
          <a:p>
            <a:r>
              <a:rPr lang="en-US" dirty="0"/>
              <a:t>  value or call by reference</a:t>
            </a:r>
          </a:p>
          <a:p>
            <a:pPr>
              <a:buFont typeface="Arial" pitchFamily="34" charset="0"/>
              <a:buChar char="•"/>
            </a:pPr>
            <a:r>
              <a:rPr lang="en-US" dirty="0"/>
              <a:t>Call by value is simple for a remote procedure call: </a:t>
            </a:r>
          </a:p>
          <a:p>
            <a:pPr lvl="1">
              <a:buFont typeface="Courier New" pitchFamily="49" charset="0"/>
              <a:buChar char="o"/>
            </a:pPr>
            <a:r>
              <a:rPr lang="en-US" dirty="0"/>
              <a:t> the parameters are simply copied into the message and sent to the remote system. </a:t>
            </a:r>
          </a:p>
          <a:p>
            <a:pPr lvl="1">
              <a:buFont typeface="Courier New" pitchFamily="49" charset="0"/>
              <a:buChar char="o"/>
            </a:pPr>
            <a:r>
              <a:rPr lang="en-US" dirty="0"/>
              <a:t> It is more difficult to implement call by reference. </a:t>
            </a:r>
          </a:p>
          <a:p>
            <a:pPr lvl="2">
              <a:buFont typeface="Courier New" pitchFamily="49" charset="0"/>
              <a:buChar char="o"/>
            </a:pPr>
            <a:r>
              <a:rPr lang="en-US" dirty="0"/>
              <a:t>A unique, system wide pointer is needed for each object.</a:t>
            </a:r>
          </a:p>
          <a:p>
            <a:pPr>
              <a:buFont typeface="Arial" pitchFamily="34" charset="0"/>
              <a:buChar char="•"/>
            </a:pPr>
            <a:r>
              <a:rPr lang="en-US" b="1" dirty="0"/>
              <a:t>Parameter Representation</a:t>
            </a:r>
          </a:p>
          <a:p>
            <a:pPr>
              <a:buFont typeface="Arial" pitchFamily="34" charset="0"/>
              <a:buChar char="•"/>
            </a:pPr>
            <a:r>
              <a:rPr lang="en-US" dirty="0"/>
              <a:t>Another issue is how to represent parameters and results in messages. </a:t>
            </a:r>
          </a:p>
          <a:p>
            <a:pPr>
              <a:buFont typeface="Arial" pitchFamily="34" charset="0"/>
              <a:buChar char="•"/>
            </a:pPr>
            <a:endParaRPr lang="en-US" dirty="0"/>
          </a:p>
          <a:p>
            <a:pPr>
              <a:buFont typeface="Arial" pitchFamily="34" charset="0"/>
              <a:buChar char="•"/>
            </a:pPr>
            <a:r>
              <a:rPr lang="en-US" dirty="0"/>
              <a:t> If the called and calling programs are in identical programming languages on the same type of</a:t>
            </a:r>
          </a:p>
          <a:p>
            <a:r>
              <a:rPr lang="en-US" dirty="0"/>
              <a:t>   machines with the same operating system, then the representation requirement may present  </a:t>
            </a:r>
          </a:p>
          <a:p>
            <a:r>
              <a:rPr lang="en-US" dirty="0"/>
              <a:t>    no problems. </a:t>
            </a:r>
          </a:p>
          <a:p>
            <a:endParaRPr lang="en-US" dirty="0"/>
          </a:p>
          <a:p>
            <a:pPr>
              <a:buFont typeface="Arial" pitchFamily="34" charset="0"/>
              <a:buChar char="•"/>
            </a:pPr>
            <a:r>
              <a:rPr lang="en-US" dirty="0"/>
              <a:t> If there are differences in these areas, then there will probably be differences in the ways in   </a:t>
            </a:r>
          </a:p>
          <a:p>
            <a:r>
              <a:rPr lang="en-US" dirty="0"/>
              <a:t>   which numbers and even text are represented.</a:t>
            </a:r>
          </a:p>
          <a:p>
            <a:endParaRPr lang="en-US" dirty="0"/>
          </a:p>
          <a:p>
            <a:pPr>
              <a:buFont typeface="Arial" pitchFamily="34" charset="0"/>
              <a:buChar char="•"/>
            </a:pPr>
            <a:r>
              <a:rPr lang="en-US" dirty="0"/>
              <a:t> The best approach to this problem is to provide a standardized format for common objects,   </a:t>
            </a:r>
          </a:p>
          <a:p>
            <a:r>
              <a:rPr lang="en-US" dirty="0"/>
              <a:t>  such as integers, floating-point numbers, characters, and character strings. </a:t>
            </a:r>
          </a:p>
          <a:p>
            <a:r>
              <a:rPr lang="en-US" dirty="0"/>
              <a:t> </a:t>
            </a:r>
          </a:p>
          <a:p>
            <a:pPr>
              <a:buFont typeface="Arial" pitchFamily="34" charset="0"/>
              <a:buChar char="•"/>
            </a:pPr>
            <a:r>
              <a:rPr lang="en-US" dirty="0"/>
              <a:t>Then the native parameters on any machine can be converted to and from the standardized </a:t>
            </a:r>
          </a:p>
          <a:p>
            <a:r>
              <a:rPr lang="en-US" dirty="0"/>
              <a:t>   representation.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Client/Server Binding</a:t>
            </a:r>
          </a:p>
        </p:txBody>
      </p:sp>
      <p:sp>
        <p:nvSpPr>
          <p:cNvPr id="7" name="Rectangle 6"/>
          <p:cNvSpPr/>
          <p:nvPr/>
        </p:nvSpPr>
        <p:spPr>
          <a:xfrm>
            <a:off x="152400" y="609600"/>
            <a:ext cx="883920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b="1" dirty="0"/>
              <a:t> Binding </a:t>
            </a:r>
            <a:r>
              <a:rPr lang="en-NZ" dirty="0"/>
              <a:t>specifies how the relationship between a remote procedure and the calling  </a:t>
            </a:r>
          </a:p>
          <a:p>
            <a:r>
              <a:rPr lang="en-NZ" dirty="0"/>
              <a:t>  Program will be established.</a:t>
            </a:r>
          </a:p>
          <a:p>
            <a:pPr>
              <a:buFont typeface="Arial" pitchFamily="34" charset="0"/>
              <a:buChar char="•"/>
            </a:pPr>
            <a:r>
              <a:rPr lang="en-NZ" dirty="0"/>
              <a:t> A binding is formed when two applications have made a logical connection and are  </a:t>
            </a:r>
          </a:p>
          <a:p>
            <a:r>
              <a:rPr lang="en-NZ" dirty="0"/>
              <a:t>   prepared to exchange commands and data.</a:t>
            </a:r>
          </a:p>
          <a:p>
            <a:pPr>
              <a:buFont typeface="Arial" pitchFamily="34" charset="0"/>
              <a:buChar char="•"/>
            </a:pPr>
            <a:endParaRPr lang="en-NZ" dirty="0"/>
          </a:p>
          <a:p>
            <a:pPr>
              <a:buFont typeface="Arial" pitchFamily="34" charset="0"/>
              <a:buChar char="•"/>
            </a:pPr>
            <a:r>
              <a:rPr lang="en-NZ" b="1" dirty="0"/>
              <a:t> Nonpersistent binding </a:t>
            </a:r>
            <a:r>
              <a:rPr lang="en-NZ" dirty="0"/>
              <a:t>means that a logical connection is established between the two </a:t>
            </a:r>
          </a:p>
          <a:p>
            <a:r>
              <a:rPr lang="en-NZ" dirty="0"/>
              <a:t>   processes at the time of the remote procedure call and that as soon as the values are </a:t>
            </a:r>
          </a:p>
          <a:p>
            <a:r>
              <a:rPr lang="en-NZ" dirty="0"/>
              <a:t>   returned, the connection is dismantled.</a:t>
            </a:r>
          </a:p>
          <a:p>
            <a:pPr lvl="1">
              <a:buFontTx/>
              <a:buChar char="•"/>
            </a:pPr>
            <a:r>
              <a:rPr lang="en-NZ" dirty="0"/>
              <a:t> Because a connection requires the maintenance of state information on both ends, it </a:t>
            </a:r>
          </a:p>
          <a:p>
            <a:pPr lvl="1"/>
            <a:r>
              <a:rPr lang="en-NZ" dirty="0"/>
              <a:t>   consumes resources.</a:t>
            </a:r>
          </a:p>
          <a:p>
            <a:pPr lvl="1">
              <a:buFontTx/>
              <a:buChar char="•"/>
            </a:pPr>
            <a:r>
              <a:rPr lang="en-NZ" dirty="0"/>
              <a:t> The non-persistent style is used to conserve those resources.</a:t>
            </a:r>
          </a:p>
          <a:p>
            <a:pPr>
              <a:buFont typeface="Arial" pitchFamily="34" charset="0"/>
              <a:buChar char="•"/>
            </a:pPr>
            <a:r>
              <a:rPr lang="en-NZ" dirty="0"/>
              <a:t> But, the overhead involved in establishing connections makes </a:t>
            </a:r>
            <a:r>
              <a:rPr lang="en-NZ" dirty="0" err="1"/>
              <a:t>nonpersistent</a:t>
            </a:r>
            <a:r>
              <a:rPr lang="en-NZ" dirty="0"/>
              <a:t> binding </a:t>
            </a:r>
          </a:p>
          <a:p>
            <a:r>
              <a:rPr lang="en-NZ" dirty="0"/>
              <a:t>   inappropriate for remote procedures that are called frequently by the same caller.</a:t>
            </a:r>
          </a:p>
          <a:p>
            <a:pPr>
              <a:buFont typeface="Arial" pitchFamily="34" charset="0"/>
              <a:buChar char="•"/>
            </a:pPr>
            <a:endParaRPr lang="en-NZ" dirty="0"/>
          </a:p>
          <a:p>
            <a:pPr>
              <a:buFont typeface="Arial" pitchFamily="34" charset="0"/>
              <a:buChar char="•"/>
            </a:pPr>
            <a:r>
              <a:rPr lang="en-NZ" dirty="0"/>
              <a:t> With </a:t>
            </a:r>
            <a:r>
              <a:rPr lang="en-NZ" b="1" dirty="0"/>
              <a:t>persistent </a:t>
            </a:r>
            <a:r>
              <a:rPr lang="en-NZ" dirty="0"/>
              <a:t>binding, a connection that is set up for a remote procedure call is sustained </a:t>
            </a:r>
          </a:p>
          <a:p>
            <a:r>
              <a:rPr lang="en-NZ" dirty="0"/>
              <a:t>   after the procedure return.</a:t>
            </a:r>
          </a:p>
          <a:p>
            <a:pPr lvl="1">
              <a:buFontTx/>
              <a:buChar char="•"/>
            </a:pPr>
            <a:r>
              <a:rPr lang="en-NZ" dirty="0"/>
              <a:t> The connection can then be used for future remote procedure calls. </a:t>
            </a:r>
          </a:p>
          <a:p>
            <a:pPr lvl="1">
              <a:buFontTx/>
              <a:buChar char="•"/>
            </a:pPr>
            <a:r>
              <a:rPr lang="en-NZ" dirty="0"/>
              <a:t> If a specified period of time passes with no activity on the connection, then the </a:t>
            </a:r>
          </a:p>
          <a:p>
            <a:pPr lvl="1"/>
            <a:r>
              <a:rPr lang="en-NZ" dirty="0"/>
              <a:t>    connection is terminated.</a:t>
            </a:r>
          </a:p>
          <a:p>
            <a:pPr>
              <a:buFont typeface="Arial" pitchFamily="34" charset="0"/>
              <a:buChar char="•"/>
            </a:pPr>
            <a:r>
              <a:rPr lang="en-NZ" dirty="0"/>
              <a:t> For applications that make many repeated calls to remote procedures, persistent binding </a:t>
            </a:r>
          </a:p>
          <a:p>
            <a:r>
              <a:rPr lang="en-NZ" dirty="0"/>
              <a:t>  maintains the logical connection and allows a sequence of calls and returns to use the same </a:t>
            </a:r>
          </a:p>
          <a:p>
            <a:r>
              <a:rPr lang="en-NZ" dirty="0"/>
              <a:t>   connection.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mn-lt"/>
              </a:rPr>
              <a:t>Client/Server Computing</a:t>
            </a:r>
          </a:p>
        </p:txBody>
      </p:sp>
      <p:sp>
        <p:nvSpPr>
          <p:cNvPr id="7" name="Rectangle 6"/>
          <p:cNvSpPr/>
          <p:nvPr/>
        </p:nvSpPr>
        <p:spPr>
          <a:xfrm>
            <a:off x="0" y="701219"/>
            <a:ext cx="906780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t> The client machines are generally single-user PCs or workstations that provide a </a:t>
            </a:r>
          </a:p>
          <a:p>
            <a:r>
              <a:rPr lang="en-NZ" sz="2000" dirty="0"/>
              <a:t>  highly user-friendly interface to the end user. </a:t>
            </a:r>
          </a:p>
          <a:p>
            <a:pPr lvl="1">
              <a:buFontTx/>
              <a:buChar char="•"/>
            </a:pPr>
            <a:r>
              <a:rPr lang="en-NZ" sz="2000" dirty="0"/>
              <a:t> The client-based station generally presents the type of graphical interface that  </a:t>
            </a:r>
          </a:p>
          <a:p>
            <a:pPr lvl="1"/>
            <a:r>
              <a:rPr lang="en-NZ" sz="2000" dirty="0"/>
              <a:t>   is most comfortable to users, including the use of windows and a mouse. </a:t>
            </a:r>
          </a:p>
          <a:p>
            <a:pPr lvl="1">
              <a:buFontTx/>
              <a:buChar char="•"/>
            </a:pPr>
            <a:r>
              <a:rPr lang="en-NZ" sz="2000" dirty="0"/>
              <a:t> Microsoft Windows and Macintosh OS provide examples of such interfaces. </a:t>
            </a:r>
          </a:p>
          <a:p>
            <a:pPr lvl="1">
              <a:buFontTx/>
              <a:buChar char="•"/>
            </a:pPr>
            <a:r>
              <a:rPr lang="en-NZ" sz="2000" dirty="0"/>
              <a:t> Client-based applications are tailored for ease of use and include such familiar </a:t>
            </a:r>
          </a:p>
          <a:p>
            <a:pPr lvl="1"/>
            <a:r>
              <a:rPr lang="en-NZ" sz="2000" dirty="0"/>
              <a:t>   tools as the spreadsheet.</a:t>
            </a:r>
          </a:p>
          <a:p>
            <a:pPr lvl="1">
              <a:buFontTx/>
              <a:buChar char="•"/>
            </a:pPr>
            <a:endParaRPr lang="en-NZ" sz="2000" dirty="0"/>
          </a:p>
          <a:p>
            <a:pPr>
              <a:buFont typeface="Arial" pitchFamily="34" charset="0"/>
              <a:buChar char="•"/>
            </a:pPr>
            <a:r>
              <a:rPr lang="en-NZ" sz="2000" dirty="0"/>
              <a:t> Each server in the client/server environment provides a set of shared services to the </a:t>
            </a:r>
          </a:p>
          <a:p>
            <a:r>
              <a:rPr lang="en-NZ" sz="2000" dirty="0"/>
              <a:t>  clients.</a:t>
            </a:r>
          </a:p>
          <a:p>
            <a:pPr lvl="1">
              <a:buFontTx/>
              <a:buChar char="•"/>
            </a:pPr>
            <a:r>
              <a:rPr lang="en-NZ" sz="2000" dirty="0"/>
              <a:t> The most common type of server currently is the database server, usually </a:t>
            </a:r>
          </a:p>
          <a:p>
            <a:pPr lvl="1"/>
            <a:r>
              <a:rPr lang="en-NZ" sz="2000" dirty="0"/>
              <a:t>   controlling a relational database. </a:t>
            </a:r>
          </a:p>
          <a:p>
            <a:pPr lvl="1">
              <a:buFontTx/>
              <a:buChar char="•"/>
            </a:pPr>
            <a:r>
              <a:rPr lang="en-NZ" sz="2000" dirty="0"/>
              <a:t> The server enables many clients to share access to the same database and </a:t>
            </a:r>
          </a:p>
          <a:p>
            <a:pPr lvl="1"/>
            <a:r>
              <a:rPr lang="en-NZ" sz="2000" dirty="0"/>
              <a:t>   enables the use of a high-performance computer system to manage the </a:t>
            </a:r>
          </a:p>
          <a:p>
            <a:pPr lvl="1"/>
            <a:r>
              <a:rPr lang="en-NZ" sz="2000" dirty="0"/>
              <a:t>   database.</a:t>
            </a: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Synchronous versus Asynchronous</a:t>
            </a:r>
          </a:p>
        </p:txBody>
      </p:sp>
      <p:sp>
        <p:nvSpPr>
          <p:cNvPr id="7" name="Rectangle 6"/>
          <p:cNvSpPr/>
          <p:nvPr/>
        </p:nvSpPr>
        <p:spPr>
          <a:xfrm>
            <a:off x="228600" y="609600"/>
            <a:ext cx="8610600"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 The concepts of synchronous and asynchronous remote procedure calls are  </a:t>
            </a:r>
          </a:p>
          <a:p>
            <a:r>
              <a:rPr lang="en-NZ" sz="2000" dirty="0">
                <a:latin typeface="Calibri" pitchFamily="34" charset="0"/>
              </a:rPr>
              <a:t>   analogous to the concepts of blocking and nonblocking messages.</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 The traditional remote procedure call is synchronous, which requires that the </a:t>
            </a:r>
          </a:p>
          <a:p>
            <a:r>
              <a:rPr lang="en-NZ" sz="2000" dirty="0">
                <a:latin typeface="Calibri" pitchFamily="34" charset="0"/>
              </a:rPr>
              <a:t>   calling process wait until the called process returns a value.</a:t>
            </a:r>
          </a:p>
          <a:p>
            <a:pPr lvl="1">
              <a:buFontTx/>
              <a:buChar char="•"/>
            </a:pPr>
            <a:r>
              <a:rPr lang="en-NZ" sz="2000" dirty="0">
                <a:latin typeface="Calibri" pitchFamily="34" charset="0"/>
              </a:rPr>
              <a:t> Thus, the synchronous RPC behaves much like a sub-routine call.</a:t>
            </a:r>
          </a:p>
          <a:p>
            <a:pPr lvl="1">
              <a:buFontTx/>
              <a:buChar char="•"/>
            </a:pPr>
            <a:endParaRPr lang="en-NZ" sz="2000" dirty="0">
              <a:latin typeface="Calibri" pitchFamily="34" charset="0"/>
            </a:endParaRPr>
          </a:p>
          <a:p>
            <a:pPr>
              <a:buFont typeface="Arial" pitchFamily="34" charset="0"/>
              <a:buChar char="•"/>
            </a:pPr>
            <a:r>
              <a:rPr lang="en-NZ" sz="2000" dirty="0">
                <a:latin typeface="Calibri" pitchFamily="34" charset="0"/>
              </a:rPr>
              <a:t> The synchronous RPC is easy to understand and program because its behaviour </a:t>
            </a:r>
          </a:p>
          <a:p>
            <a:r>
              <a:rPr lang="en-NZ" sz="2000" dirty="0">
                <a:latin typeface="Calibri" pitchFamily="34" charset="0"/>
              </a:rPr>
              <a:t>   is predictable. </a:t>
            </a:r>
          </a:p>
          <a:p>
            <a:pPr lvl="1">
              <a:buFontTx/>
              <a:buChar char="•"/>
            </a:pPr>
            <a:r>
              <a:rPr lang="en-NZ" sz="2000" dirty="0">
                <a:latin typeface="Calibri" pitchFamily="34" charset="0"/>
              </a:rPr>
              <a:t> However, it fails to exploit fully the parallelism inherent in distributed  </a:t>
            </a:r>
          </a:p>
          <a:p>
            <a:pPr lvl="1"/>
            <a:r>
              <a:rPr lang="en-NZ" sz="2000" dirty="0">
                <a:latin typeface="Calibri" pitchFamily="34" charset="0"/>
              </a:rPr>
              <a:t>   applications. </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 To provide greater flexibility, various </a:t>
            </a:r>
            <a:r>
              <a:rPr lang="en-NZ" sz="2000" b="1" dirty="0">
                <a:latin typeface="Calibri" pitchFamily="34" charset="0"/>
              </a:rPr>
              <a:t>asynchronous</a:t>
            </a:r>
            <a:r>
              <a:rPr lang="en-NZ" sz="2000" dirty="0">
                <a:latin typeface="Calibri" pitchFamily="34" charset="0"/>
              </a:rPr>
              <a:t> RPC facilities have been </a:t>
            </a:r>
          </a:p>
          <a:p>
            <a:r>
              <a:rPr lang="en-NZ" sz="2000" dirty="0">
                <a:latin typeface="Calibri" pitchFamily="34" charset="0"/>
              </a:rPr>
              <a:t>   implemented to achieve a greater degree of parallelism while retaining the </a:t>
            </a:r>
          </a:p>
          <a:p>
            <a:r>
              <a:rPr lang="en-NZ" sz="2000" dirty="0">
                <a:latin typeface="Calibri" pitchFamily="34" charset="0"/>
              </a:rPr>
              <a:t>   familiarity and simplicity of the RPC.</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 Asynchronous RPCs do not block the caller; </a:t>
            </a:r>
          </a:p>
          <a:p>
            <a:pPr lvl="1">
              <a:buFontTx/>
              <a:buChar char="•"/>
            </a:pPr>
            <a:r>
              <a:rPr lang="en-NZ" sz="2000" dirty="0">
                <a:latin typeface="Calibri" pitchFamily="34" charset="0"/>
              </a:rPr>
              <a:t> the replies can be received as and when they are needed, thus allowing </a:t>
            </a:r>
          </a:p>
          <a:p>
            <a:pPr lvl="1"/>
            <a:r>
              <a:rPr lang="en-NZ" sz="2000" dirty="0">
                <a:latin typeface="Calibri" pitchFamily="34" charset="0"/>
              </a:rPr>
              <a:t>   client execution to proceed locally in parallel with the server invocation.</a:t>
            </a:r>
            <a:endParaRPr lang="en-US" sz="2000" dirty="0">
              <a:latin typeface="Calibri"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81000" y="762000"/>
            <a:ext cx="8458200" cy="5334000"/>
          </a:xfrm>
          <a:prstGeom prst="rect">
            <a:avLst/>
          </a:prstGeom>
          <a:ln w="88900" cap="sq" cmpd="thickThin">
            <a:solidFill>
              <a:srgbClr val="000000"/>
            </a:solidFill>
            <a:prstDash val="solid"/>
            <a:miter lim="800000"/>
          </a:ln>
          <a:effectLst>
            <a:innerShdw blurRad="76200">
              <a:srgbClr val="000000"/>
            </a:innerShdw>
          </a:effectLst>
        </p:spPr>
      </p:pic>
      <p:sp>
        <p:nvSpPr>
          <p:cNvPr id="7" name="Title 1"/>
          <p:cNvSpPr>
            <a:spLocks noGrp="1"/>
          </p:cNvSpPr>
          <p:nvPr>
            <p:ph type="title"/>
          </p:nvPr>
        </p:nvSpPr>
        <p:spPr>
          <a:xfrm>
            <a:off x="457200" y="0"/>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Object-Oriented Mechanisms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Object-Oriented Mechanisms</a:t>
            </a:r>
          </a:p>
        </p:txBody>
      </p:sp>
      <p:sp>
        <p:nvSpPr>
          <p:cNvPr id="7" name="Rectangle 6"/>
          <p:cNvSpPr/>
          <p:nvPr/>
        </p:nvSpPr>
        <p:spPr>
          <a:xfrm>
            <a:off x="76200" y="850642"/>
            <a:ext cx="8839200" cy="50167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t> As object-oriented technology becomes more prevalent in operating system design,   client/server designers have begun to embrace this approach. </a:t>
            </a:r>
          </a:p>
          <a:p>
            <a:pPr>
              <a:buFont typeface="Arial" pitchFamily="34" charset="0"/>
              <a:buChar char="•"/>
            </a:pPr>
            <a:endParaRPr lang="en-NZ" sz="2000" dirty="0"/>
          </a:p>
          <a:p>
            <a:pPr>
              <a:buFont typeface="Arial" pitchFamily="34" charset="0"/>
              <a:buChar char="•"/>
            </a:pPr>
            <a:r>
              <a:rPr lang="en-NZ" sz="2000" dirty="0"/>
              <a:t> In this approach, clients and servers ship messages back and forth between objects. </a:t>
            </a:r>
          </a:p>
          <a:p>
            <a:pPr>
              <a:buFont typeface="Arial" pitchFamily="34" charset="0"/>
              <a:buChar char="•"/>
            </a:pPr>
            <a:endParaRPr lang="en-NZ" sz="2000" dirty="0"/>
          </a:p>
          <a:p>
            <a:pPr>
              <a:buFont typeface="Arial" pitchFamily="34" charset="0"/>
              <a:buChar char="•"/>
            </a:pPr>
            <a:r>
              <a:rPr lang="en-NZ" sz="2000" dirty="0"/>
              <a:t> Object communications may rely on an underlying message or RPC structure or be </a:t>
            </a:r>
          </a:p>
          <a:p>
            <a:r>
              <a:rPr lang="en-NZ" sz="2000" dirty="0"/>
              <a:t>  developed directly on top of object-oriented capabilities in the operating system.</a:t>
            </a:r>
          </a:p>
          <a:p>
            <a:pPr>
              <a:buFont typeface="Arial" pitchFamily="34" charset="0"/>
              <a:buChar char="•"/>
            </a:pPr>
            <a:endParaRPr lang="en-NZ" sz="2000" dirty="0"/>
          </a:p>
          <a:p>
            <a:pPr>
              <a:buFont typeface="Arial" pitchFamily="34" charset="0"/>
              <a:buChar char="•"/>
            </a:pPr>
            <a:r>
              <a:rPr lang="en-NZ" sz="2000" dirty="0"/>
              <a:t> A client that needs a service sends a request to an object request broker, which acts as a directory of all the remote service available on the network.</a:t>
            </a:r>
          </a:p>
          <a:p>
            <a:pPr>
              <a:buFont typeface="Arial" pitchFamily="34" charset="0"/>
              <a:buChar char="•"/>
            </a:pPr>
            <a:endParaRPr lang="en-NZ" sz="2000" dirty="0"/>
          </a:p>
          <a:p>
            <a:pPr>
              <a:buFont typeface="Arial" pitchFamily="34" charset="0"/>
              <a:buChar char="•"/>
            </a:pPr>
            <a:r>
              <a:rPr lang="en-NZ" sz="2000" dirty="0"/>
              <a:t>The broker calls the appropriate object and passes along any relevant data. </a:t>
            </a:r>
          </a:p>
          <a:p>
            <a:pPr>
              <a:buFont typeface="Arial" pitchFamily="34" charset="0"/>
              <a:buChar char="•"/>
            </a:pPr>
            <a:endParaRPr lang="en-NZ" sz="2000" dirty="0"/>
          </a:p>
          <a:p>
            <a:pPr>
              <a:buFont typeface="Arial" pitchFamily="34" charset="0"/>
              <a:buChar char="•"/>
            </a:pPr>
            <a:r>
              <a:rPr lang="en-NZ" sz="2000" dirty="0"/>
              <a:t>Then the remote object services the request and replies to the broker, which returns the response to the client.</a:t>
            </a:r>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t>Roadmap</a:t>
            </a:r>
          </a:p>
        </p:txBody>
      </p:sp>
      <p:sp>
        <p:nvSpPr>
          <p:cNvPr id="3" name="Content Placeholder 2"/>
          <p:cNvSpPr>
            <a:spLocks noGrp="1"/>
          </p:cNvSpPr>
          <p:nvPr>
            <p:ph idx="1"/>
          </p:nvPr>
        </p:nvSpPr>
        <p:spPr>
          <a:xfrm>
            <a:off x="457200" y="1600201"/>
            <a:ext cx="8229600" cy="2438400"/>
          </a:xfrm>
        </p:spPr>
        <p:style>
          <a:lnRef idx="2">
            <a:schemeClr val="accent1"/>
          </a:lnRef>
          <a:fillRef idx="1">
            <a:schemeClr val="lt1"/>
          </a:fillRef>
          <a:effectRef idx="0">
            <a:schemeClr val="accent1"/>
          </a:effectRef>
          <a:fontRef idx="minor">
            <a:schemeClr val="dk1"/>
          </a:fontRef>
        </p:style>
        <p:txBody>
          <a:bodyPr/>
          <a:lstStyle/>
          <a:p>
            <a:pPr>
              <a:defRPr/>
            </a:pPr>
            <a:r>
              <a:rPr lang="en-NZ" dirty="0"/>
              <a:t>Client/Server Computing</a:t>
            </a:r>
          </a:p>
          <a:p>
            <a:pPr>
              <a:defRPr/>
            </a:pPr>
            <a:r>
              <a:rPr lang="en-NZ" dirty="0"/>
              <a:t>Distributed message passing</a:t>
            </a:r>
          </a:p>
          <a:p>
            <a:pPr>
              <a:defRPr/>
            </a:pPr>
            <a:r>
              <a:rPr lang="en-NZ" dirty="0"/>
              <a:t>Remote Procedure Calls</a:t>
            </a:r>
          </a:p>
          <a:p>
            <a:pPr>
              <a:defRPr/>
            </a:pPr>
            <a:r>
              <a:rPr lang="en-NZ" dirty="0">
                <a:solidFill>
                  <a:schemeClr val="accent1">
                    <a:lumMod val="75000"/>
                  </a:schemeClr>
                </a:solidFill>
              </a:rPr>
              <a:t>Clusters</a:t>
            </a:r>
          </a:p>
        </p:txBody>
      </p:sp>
      <p:cxnSp>
        <p:nvCxnSpPr>
          <p:cNvPr id="4" name="Straight Arrow Connector 3"/>
          <p:cNvCxnSpPr/>
          <p:nvPr/>
        </p:nvCxnSpPr>
        <p:spPr>
          <a:xfrm>
            <a:off x="152400" y="3630613"/>
            <a:ext cx="685800" cy="1587"/>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Clusters</a:t>
            </a:r>
          </a:p>
        </p:txBody>
      </p:sp>
      <p:sp>
        <p:nvSpPr>
          <p:cNvPr id="7" name="Rectangle 6"/>
          <p:cNvSpPr/>
          <p:nvPr/>
        </p:nvSpPr>
        <p:spPr>
          <a:xfrm>
            <a:off x="228600" y="914400"/>
            <a:ext cx="8610600" cy="31700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t> Clustering is an alternative to symmetric multiprocessing (SMP) as an approach  </a:t>
            </a:r>
          </a:p>
          <a:p>
            <a:r>
              <a:rPr lang="en-NZ" sz="2000" dirty="0"/>
              <a:t>  to providing high performance and high availability and is particularly attractive </a:t>
            </a:r>
          </a:p>
          <a:p>
            <a:r>
              <a:rPr lang="en-NZ" sz="2000" dirty="0"/>
              <a:t>  for server applications. </a:t>
            </a:r>
          </a:p>
          <a:p>
            <a:pPr>
              <a:buFont typeface="Arial" pitchFamily="34" charset="0"/>
              <a:buChar char="•"/>
            </a:pPr>
            <a:endParaRPr lang="en-NZ" sz="2000" dirty="0"/>
          </a:p>
          <a:p>
            <a:pPr>
              <a:buFont typeface="Arial" pitchFamily="34" charset="0"/>
              <a:buChar char="•"/>
            </a:pPr>
            <a:r>
              <a:rPr lang="en-NZ" sz="2000" dirty="0"/>
              <a:t> A cluster as a </a:t>
            </a:r>
            <a:r>
              <a:rPr lang="en-NZ" sz="2000" b="1" dirty="0"/>
              <a:t>group of interconnected, whole computers working together as a </a:t>
            </a:r>
          </a:p>
          <a:p>
            <a:r>
              <a:rPr lang="en-NZ" sz="2000" b="1" dirty="0"/>
              <a:t>  unified computing resource </a:t>
            </a:r>
            <a:r>
              <a:rPr lang="en-NZ" sz="2000" dirty="0"/>
              <a:t>that can create the illusion of being one machine. </a:t>
            </a:r>
          </a:p>
          <a:p>
            <a:pPr>
              <a:buFont typeface="Arial" pitchFamily="34" charset="0"/>
              <a:buChar char="•"/>
            </a:pPr>
            <a:endParaRPr lang="en-NZ" sz="2000" dirty="0"/>
          </a:p>
          <a:p>
            <a:pPr>
              <a:buFont typeface="Arial" pitchFamily="34" charset="0"/>
              <a:buChar char="•"/>
            </a:pPr>
            <a:r>
              <a:rPr lang="en-NZ" sz="2000" dirty="0"/>
              <a:t> The term whole computer means a system that can run on its own, apart from </a:t>
            </a:r>
          </a:p>
          <a:p>
            <a:r>
              <a:rPr lang="en-NZ" sz="2000" dirty="0"/>
              <a:t>   the cluster; </a:t>
            </a:r>
          </a:p>
          <a:p>
            <a:pPr lvl="1">
              <a:buFontTx/>
              <a:buChar char="•"/>
            </a:pPr>
            <a:r>
              <a:rPr lang="en-NZ" sz="2000" dirty="0"/>
              <a:t> Each computer in a cluster is typically referred to as a node.</a:t>
            </a: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latin typeface="Calibri" pitchFamily="34" charset="0"/>
              </a:rPr>
              <a:t>Benefits of Clusters</a:t>
            </a:r>
          </a:p>
        </p:txBody>
      </p:sp>
      <p:sp>
        <p:nvSpPr>
          <p:cNvPr id="7" name="Rectangle 6"/>
          <p:cNvSpPr/>
          <p:nvPr/>
        </p:nvSpPr>
        <p:spPr>
          <a:xfrm>
            <a:off x="228600" y="762000"/>
            <a:ext cx="8686800" cy="58674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NZ" b="1" dirty="0"/>
              <a:t>Absolute scalability</a:t>
            </a:r>
            <a:r>
              <a:rPr lang="en-NZ" dirty="0"/>
              <a:t>: </a:t>
            </a:r>
          </a:p>
          <a:p>
            <a:pPr lvl="1">
              <a:buFont typeface="Arial" pitchFamily="34" charset="0"/>
              <a:buChar char="•"/>
              <a:defRPr/>
            </a:pPr>
            <a:r>
              <a:rPr lang="en-NZ" dirty="0"/>
              <a:t> It is possible to create large clusters that far surpass the power of even the largest standalone machines.</a:t>
            </a:r>
          </a:p>
          <a:p>
            <a:pPr lvl="1">
              <a:buFont typeface="Arial" pitchFamily="34" charset="0"/>
              <a:buChar char="•"/>
              <a:defRPr/>
            </a:pPr>
            <a:r>
              <a:rPr lang="en-NZ" dirty="0"/>
              <a:t> A cluster can have dozens or even hundreds of machines, each of which is a multiprocessor.</a:t>
            </a:r>
          </a:p>
          <a:p>
            <a:pPr lvl="1">
              <a:buFont typeface="Arial" pitchFamily="34" charset="0"/>
              <a:buChar char="•"/>
              <a:defRPr/>
            </a:pPr>
            <a:endParaRPr lang="en-NZ" dirty="0"/>
          </a:p>
          <a:p>
            <a:pPr>
              <a:defRPr/>
            </a:pPr>
            <a:r>
              <a:rPr lang="en-NZ" b="1" dirty="0"/>
              <a:t>Incremental scalability: </a:t>
            </a:r>
          </a:p>
          <a:p>
            <a:pPr lvl="1">
              <a:buFont typeface="Arial" pitchFamily="34" charset="0"/>
              <a:buChar char="•"/>
              <a:defRPr/>
            </a:pPr>
            <a:r>
              <a:rPr lang="en-NZ" dirty="0"/>
              <a:t> A cluster is configured in such a way that it is possible to add new systems to the cluster in small increments.</a:t>
            </a:r>
          </a:p>
          <a:p>
            <a:pPr lvl="1">
              <a:buFont typeface="Arial" pitchFamily="34" charset="0"/>
              <a:buChar char="•"/>
              <a:defRPr/>
            </a:pPr>
            <a:r>
              <a:rPr lang="en-NZ" dirty="0"/>
              <a:t> Thus, a user can start out with a modest system and expand it as needs grow, without having to go through a major upgrade in which an existing small system is replaced with a larger system.</a:t>
            </a:r>
          </a:p>
          <a:p>
            <a:pPr>
              <a:defRPr/>
            </a:pPr>
            <a:endParaRPr lang="en-NZ" dirty="0"/>
          </a:p>
          <a:p>
            <a:pPr>
              <a:defRPr/>
            </a:pPr>
            <a:r>
              <a:rPr lang="en-NZ" b="1" dirty="0"/>
              <a:t>High availability: </a:t>
            </a:r>
          </a:p>
          <a:p>
            <a:pPr lvl="1">
              <a:buFont typeface="Arial" pitchFamily="34" charset="0"/>
              <a:buChar char="•"/>
              <a:defRPr/>
            </a:pPr>
            <a:r>
              <a:rPr lang="en-NZ" dirty="0"/>
              <a:t> Because each node in a cluster is a standalone computer, the failure of one node does not mean loss of service. </a:t>
            </a:r>
          </a:p>
          <a:p>
            <a:pPr lvl="1">
              <a:buFont typeface="Arial" pitchFamily="34" charset="0"/>
              <a:buChar char="•"/>
              <a:defRPr/>
            </a:pPr>
            <a:r>
              <a:rPr lang="en-NZ" dirty="0"/>
              <a:t> In many products, fault tolerance is handled automatically in software.</a:t>
            </a:r>
          </a:p>
          <a:p>
            <a:pPr lvl="1">
              <a:buFont typeface="Arial" pitchFamily="34" charset="0"/>
              <a:buChar char="•"/>
              <a:defRPr/>
            </a:pPr>
            <a:endParaRPr lang="en-NZ" b="1" dirty="0"/>
          </a:p>
          <a:p>
            <a:pPr>
              <a:defRPr/>
            </a:pPr>
            <a:r>
              <a:rPr lang="en-NZ" b="1" dirty="0"/>
              <a:t>Superior price/performance: </a:t>
            </a:r>
          </a:p>
          <a:p>
            <a:pPr lvl="1">
              <a:buFont typeface="Arial" pitchFamily="34" charset="0"/>
              <a:buChar char="•"/>
              <a:defRPr/>
            </a:pPr>
            <a:r>
              <a:rPr lang="en-NZ" dirty="0"/>
              <a:t> By using commodity building blocks, it is possible to put together a cluster with equal or greater computing power than a single large machine, at much lower cost.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NZ" sz="2400" b="1" dirty="0">
                <a:latin typeface="Calibri" pitchFamily="34" charset="0"/>
              </a:rPr>
              <a:t>Cluster Configuration</a:t>
            </a:r>
          </a:p>
        </p:txBody>
      </p:sp>
      <p:pic>
        <p:nvPicPr>
          <p:cNvPr id="7" name="Content Placeholder 3" descr="Fig16_13a.gif"/>
          <p:cNvPicPr>
            <a:picLocks noChangeAspect="1"/>
          </p:cNvPicPr>
          <p:nvPr/>
        </p:nvPicPr>
        <p:blipFill>
          <a:blip r:embed="rId2"/>
          <a:srcRect/>
          <a:stretch>
            <a:fillRect/>
          </a:stretch>
        </p:blipFill>
        <p:spPr bwMode="auto">
          <a:xfrm>
            <a:off x="76200" y="990600"/>
            <a:ext cx="4191000" cy="518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3" descr="Fig16_13b.gif"/>
          <p:cNvPicPr>
            <a:picLocks noChangeAspect="1"/>
          </p:cNvPicPr>
          <p:nvPr/>
        </p:nvPicPr>
        <p:blipFill>
          <a:blip r:embed="rId3"/>
          <a:srcRect/>
          <a:stretch>
            <a:fillRect/>
          </a:stretch>
        </p:blipFill>
        <p:spPr bwMode="auto">
          <a:xfrm>
            <a:off x="4648201" y="990600"/>
            <a:ext cx="4191000" cy="518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2362200" y="6324600"/>
            <a:ext cx="3518592"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b="1" dirty="0"/>
              <a:t>Figure 16.13 Cluster Configurations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000" b="1" dirty="0">
                <a:latin typeface="Calibri" pitchFamily="34" charset="0"/>
              </a:rPr>
              <a:t>Cluster Configuration</a:t>
            </a:r>
          </a:p>
        </p:txBody>
      </p:sp>
      <p:sp>
        <p:nvSpPr>
          <p:cNvPr id="7" name="Rectangle 6"/>
          <p:cNvSpPr/>
          <p:nvPr/>
        </p:nvSpPr>
        <p:spPr>
          <a:xfrm>
            <a:off x="0" y="457200"/>
            <a:ext cx="9144000"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defRPr/>
            </a:pPr>
            <a:r>
              <a:rPr lang="en-NZ" dirty="0"/>
              <a:t>Clusters are classified in a number of different ways. </a:t>
            </a:r>
          </a:p>
          <a:p>
            <a:pPr lvl="1">
              <a:buFont typeface="Arial" pitchFamily="34" charset="0"/>
              <a:buChar char="•"/>
              <a:defRPr/>
            </a:pPr>
            <a:r>
              <a:rPr lang="en-NZ" dirty="0"/>
              <a:t> Perhaps the simplest classification is based on whether the computers in a cluster share access to the same disks. </a:t>
            </a:r>
          </a:p>
          <a:p>
            <a:pPr lvl="1">
              <a:buFont typeface="Arial" pitchFamily="34" charset="0"/>
              <a:buChar char="•"/>
              <a:defRPr/>
            </a:pPr>
            <a:endParaRPr lang="en-NZ" dirty="0"/>
          </a:p>
          <a:p>
            <a:pPr>
              <a:buFont typeface="Arial" pitchFamily="34" charset="0"/>
              <a:buChar char="•"/>
              <a:defRPr/>
            </a:pPr>
            <a:r>
              <a:rPr lang="en-NZ" dirty="0"/>
              <a:t>Figure “a” shows a two-node cluster in which the only interconnection is by means of a high-speed link that can be used for message exchange to coordinate cluster activity.</a:t>
            </a:r>
          </a:p>
          <a:p>
            <a:pPr lvl="1">
              <a:buFont typeface="Arial" pitchFamily="34" charset="0"/>
              <a:buChar char="•"/>
              <a:defRPr/>
            </a:pPr>
            <a:r>
              <a:rPr lang="en-NZ" dirty="0"/>
              <a:t> The link can be a LAN that is shared with other computers that are not part of the cluster </a:t>
            </a:r>
          </a:p>
          <a:p>
            <a:pPr lvl="1">
              <a:buFont typeface="Arial" pitchFamily="34" charset="0"/>
              <a:buChar char="•"/>
              <a:defRPr/>
            </a:pPr>
            <a:r>
              <a:rPr lang="en-NZ" dirty="0"/>
              <a:t> or the link can be a dedicated interconnection facility. </a:t>
            </a:r>
          </a:p>
          <a:p>
            <a:pPr>
              <a:buFont typeface="Arial" pitchFamily="34" charset="0"/>
              <a:buChar char="•"/>
              <a:defRPr/>
            </a:pPr>
            <a:endParaRPr lang="en-NZ" dirty="0"/>
          </a:p>
          <a:p>
            <a:pPr>
              <a:buFont typeface="Arial" pitchFamily="34" charset="0"/>
              <a:buChar char="•"/>
              <a:defRPr/>
            </a:pPr>
            <a:r>
              <a:rPr lang="en-NZ" dirty="0"/>
              <a:t>Figure – “b” shows the other alternative – a shared-disk cluster. </a:t>
            </a:r>
          </a:p>
          <a:p>
            <a:pPr lvl="1">
              <a:buFont typeface="Arial" pitchFamily="34" charset="0"/>
              <a:buChar char="•"/>
              <a:defRPr/>
            </a:pPr>
            <a:r>
              <a:rPr lang="en-NZ" dirty="0"/>
              <a:t> In this case, there generally is still a message link between nodes. </a:t>
            </a:r>
          </a:p>
          <a:p>
            <a:pPr lvl="1">
              <a:buFont typeface="Arial" pitchFamily="34" charset="0"/>
              <a:buChar char="•"/>
              <a:defRPr/>
            </a:pPr>
            <a:r>
              <a:rPr lang="en-NZ" dirty="0"/>
              <a:t> Also there is a disk subsystem that is directly linked to multiple computers within the cluster. </a:t>
            </a:r>
          </a:p>
          <a:p>
            <a:pPr lvl="1">
              <a:buFont typeface="Arial" pitchFamily="34" charset="0"/>
              <a:buChar char="•"/>
              <a:defRPr/>
            </a:pPr>
            <a:endParaRPr lang="en-NZ" dirty="0"/>
          </a:p>
          <a:p>
            <a:pPr>
              <a:buFont typeface="Arial" pitchFamily="34" charset="0"/>
              <a:buChar char="•"/>
              <a:defRPr/>
            </a:pPr>
            <a:r>
              <a:rPr lang="en-NZ" dirty="0"/>
              <a:t>In Figure “b”, the common disk subsystem is a RAID system.</a:t>
            </a:r>
          </a:p>
          <a:p>
            <a:pPr lvl="1">
              <a:buFont typeface="Arial" pitchFamily="34" charset="0"/>
              <a:buChar char="•"/>
              <a:defRPr/>
            </a:pPr>
            <a:r>
              <a:rPr lang="en-NZ" dirty="0"/>
              <a:t>  The use of RAID or some similar redundant disk technology is common in clusters so that the high availability achieved by the presence of multiple computers is not compromised by a shared disk that is a single point of failure.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762000"/>
            <a:ext cx="8763000"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b="1" dirty="0"/>
              <a:t>Passive standby:-</a:t>
            </a:r>
          </a:p>
          <a:p>
            <a:pPr>
              <a:buFont typeface="Arial" pitchFamily="34" charset="0"/>
              <a:buChar char="•"/>
            </a:pPr>
            <a:r>
              <a:rPr lang="en-US" sz="2000" dirty="0"/>
              <a:t>It is simply to have one computer handle all of the processing load while the other  </a:t>
            </a:r>
          </a:p>
          <a:p>
            <a:r>
              <a:rPr lang="en-US" sz="2000" dirty="0"/>
              <a:t>  computer remains inactive, standing by to take over in the event of a failure of the primary.</a:t>
            </a:r>
          </a:p>
          <a:p>
            <a:endParaRPr lang="en-US" sz="2000" dirty="0"/>
          </a:p>
          <a:p>
            <a:pPr>
              <a:buFont typeface="Arial" pitchFamily="34" charset="0"/>
              <a:buChar char="•"/>
            </a:pPr>
            <a:r>
              <a:rPr lang="en-US" sz="2000" dirty="0"/>
              <a:t>To coordinate the machines, the active, or primary, system periodically sends a “heartbeat”  message to the standby machine. </a:t>
            </a:r>
          </a:p>
          <a:p>
            <a:pPr>
              <a:buFont typeface="Arial" pitchFamily="34" charset="0"/>
              <a:buChar char="•"/>
            </a:pPr>
            <a:endParaRPr lang="en-US" sz="2000" dirty="0"/>
          </a:p>
          <a:p>
            <a:pPr>
              <a:buFont typeface="Arial" pitchFamily="34" charset="0"/>
              <a:buChar char="•"/>
            </a:pPr>
            <a:r>
              <a:rPr lang="en-US" sz="2000" dirty="0"/>
              <a:t>If these messages stop arriving, the standby assumes that the primary server has  failed and  puts itself into operation.</a:t>
            </a:r>
          </a:p>
          <a:p>
            <a:endParaRPr lang="en-US" sz="2000" dirty="0"/>
          </a:p>
          <a:p>
            <a:pPr>
              <a:buFont typeface="Arial" pitchFamily="34" charset="0"/>
              <a:buChar char="•"/>
            </a:pPr>
            <a:r>
              <a:rPr lang="en-US" sz="2000" b="1" dirty="0"/>
              <a:t>Active secondary:-</a:t>
            </a:r>
            <a:endParaRPr lang="en-US" sz="2000" dirty="0"/>
          </a:p>
          <a:p>
            <a:pPr>
              <a:buFont typeface="Arial" pitchFamily="34" charset="0"/>
              <a:buChar char="•"/>
            </a:pPr>
            <a:r>
              <a:rPr lang="en-US" sz="2000" dirty="0"/>
              <a:t> The passive standby is generally not referred to as a cluster.</a:t>
            </a:r>
          </a:p>
          <a:p>
            <a:pPr>
              <a:buFont typeface="Arial" pitchFamily="34" charset="0"/>
              <a:buChar char="•"/>
            </a:pPr>
            <a:endParaRPr lang="en-US" sz="2000" dirty="0"/>
          </a:p>
          <a:p>
            <a:pPr>
              <a:buFont typeface="Arial" pitchFamily="34" charset="0"/>
              <a:buChar char="•"/>
            </a:pPr>
            <a:r>
              <a:rPr lang="en-US" sz="2000" dirty="0"/>
              <a:t> The term </a:t>
            </a:r>
            <a:r>
              <a:rPr lang="en-US" sz="2000" i="1" dirty="0"/>
              <a:t>cluster is </a:t>
            </a:r>
            <a:r>
              <a:rPr lang="en-US" sz="2000" dirty="0"/>
              <a:t>reserved for multiple interconnected computers that are all actively doing processing while maintaining the image of a single system to the outside world. </a:t>
            </a:r>
          </a:p>
          <a:p>
            <a:pPr>
              <a:buFont typeface="Arial" pitchFamily="34" charset="0"/>
              <a:buChar char="•"/>
            </a:pPr>
            <a:endParaRPr lang="en-US" sz="2000" dirty="0"/>
          </a:p>
          <a:p>
            <a:pPr>
              <a:buFont typeface="Arial" pitchFamily="34" charset="0"/>
              <a:buChar char="•"/>
            </a:pPr>
            <a:r>
              <a:rPr lang="en-US" sz="2000" dirty="0"/>
              <a:t>The term Active secondary is often used in referring to this configuration.</a:t>
            </a:r>
          </a:p>
        </p:txBody>
      </p:sp>
      <p:sp>
        <p:nvSpPr>
          <p:cNvPr id="7" name="Title 1"/>
          <p:cNvSpPr>
            <a:spLocks noGrp="1"/>
          </p:cNvSpPr>
          <p:nvPr>
            <p:ph type="title"/>
          </p:nvPr>
        </p:nvSpPr>
        <p:spPr>
          <a:xfrm>
            <a:off x="457200" y="0"/>
            <a:ext cx="8229600" cy="563562"/>
          </a:xfrm>
        </p:spPr>
        <p:style>
          <a:lnRef idx="3">
            <a:schemeClr val="lt1"/>
          </a:lnRef>
          <a:fillRef idx="1">
            <a:schemeClr val="accent1"/>
          </a:fillRef>
          <a:effectRef idx="1">
            <a:schemeClr val="accent1"/>
          </a:effectRef>
          <a:fontRef idx="minor">
            <a:schemeClr val="lt1"/>
          </a:fontRef>
        </p:style>
        <p:txBody>
          <a:bodyPr>
            <a:noAutofit/>
          </a:bodyPr>
          <a:lstStyle/>
          <a:p>
            <a:br>
              <a:rPr lang="en-US" sz="2800" b="1" dirty="0"/>
            </a:br>
            <a:r>
              <a:rPr lang="en-US" sz="2800" b="1" dirty="0"/>
              <a:t>Clustering Methods: </a:t>
            </a:r>
            <a:br>
              <a:rPr lang="en-US" sz="2800" b="1" dirty="0"/>
            </a:br>
            <a:endParaRPr lang="en-US" sz="28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152400"/>
            <a:ext cx="8686800" cy="40011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000" b="1" dirty="0"/>
              <a:t>Three classifications of clustering can be identified</a:t>
            </a:r>
          </a:p>
        </p:txBody>
      </p:sp>
      <p:sp>
        <p:nvSpPr>
          <p:cNvPr id="7" name="Rectangle 6"/>
          <p:cNvSpPr/>
          <p:nvPr/>
        </p:nvSpPr>
        <p:spPr>
          <a:xfrm>
            <a:off x="152400" y="838200"/>
            <a:ext cx="8991600" cy="480131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dirty="0"/>
              <a:t> </a:t>
            </a:r>
            <a:r>
              <a:rPr lang="en-US" b="1" dirty="0"/>
              <a:t>Separate server</a:t>
            </a:r>
            <a:r>
              <a:rPr lang="en-US" dirty="0"/>
              <a:t>:-</a:t>
            </a:r>
          </a:p>
          <a:p>
            <a:pPr>
              <a:buFont typeface="Arial" pitchFamily="34" charset="0"/>
              <a:buChar char="•"/>
            </a:pPr>
            <a:r>
              <a:rPr lang="en-US" dirty="0"/>
              <a:t> In one approach to clustering, each computer is a separate server with its own  disks and  </a:t>
            </a:r>
          </a:p>
          <a:p>
            <a:r>
              <a:rPr lang="en-US" dirty="0"/>
              <a:t>  there are no disks shared between systems (Figure 16.13a).</a:t>
            </a:r>
          </a:p>
          <a:p>
            <a:pPr>
              <a:buFont typeface="Arial" pitchFamily="34" charset="0"/>
              <a:buChar char="•"/>
            </a:pPr>
            <a:r>
              <a:rPr lang="en-US" dirty="0"/>
              <a:t> For this to happen, data must constantly be copied among systems</a:t>
            </a:r>
          </a:p>
          <a:p>
            <a:pPr>
              <a:buFont typeface="Arial" pitchFamily="34" charset="0"/>
              <a:buChar char="•"/>
            </a:pPr>
            <a:endParaRPr lang="en-US" dirty="0"/>
          </a:p>
          <a:p>
            <a:pPr>
              <a:buFont typeface="Arial" pitchFamily="34" charset="0"/>
              <a:buChar char="•"/>
            </a:pPr>
            <a:r>
              <a:rPr lang="en-US" dirty="0"/>
              <a:t> </a:t>
            </a:r>
            <a:r>
              <a:rPr lang="en-US" b="1" dirty="0"/>
              <a:t>Servers Connected to Disks</a:t>
            </a:r>
          </a:p>
          <a:p>
            <a:pPr>
              <a:buFont typeface="Arial" pitchFamily="34" charset="0"/>
              <a:buChar char="•"/>
            </a:pPr>
            <a:r>
              <a:rPr lang="en-US" dirty="0"/>
              <a:t> To reduce the communications overhead, most clusters now consist of servers</a:t>
            </a:r>
          </a:p>
          <a:p>
            <a:pPr>
              <a:buFont typeface="Arial" pitchFamily="34" charset="0"/>
              <a:buChar char="•"/>
            </a:pPr>
            <a:r>
              <a:rPr lang="en-US" dirty="0"/>
              <a:t> connected to common disks (Figure 16.13b)</a:t>
            </a:r>
          </a:p>
          <a:p>
            <a:pPr>
              <a:buFont typeface="Arial" pitchFamily="34" charset="0"/>
              <a:buChar char="•"/>
            </a:pPr>
            <a:r>
              <a:rPr lang="en-US" dirty="0"/>
              <a:t> In one variation of this approach, called shared nothing, the common disks are partitioned </a:t>
            </a:r>
          </a:p>
          <a:p>
            <a:r>
              <a:rPr lang="en-US" dirty="0"/>
              <a:t>   into volumes, and each volume is owned by a single computer</a:t>
            </a:r>
          </a:p>
          <a:p>
            <a:pPr>
              <a:buFont typeface="Arial" pitchFamily="34" charset="0"/>
              <a:buChar char="•"/>
            </a:pPr>
            <a:endParaRPr lang="en-US" dirty="0"/>
          </a:p>
          <a:p>
            <a:pPr>
              <a:buFont typeface="Arial" pitchFamily="34" charset="0"/>
              <a:buChar char="•"/>
            </a:pPr>
            <a:r>
              <a:rPr lang="en-US" b="1" dirty="0"/>
              <a:t>Servers Share Disks</a:t>
            </a:r>
          </a:p>
          <a:p>
            <a:pPr>
              <a:buFont typeface="Arial" pitchFamily="34" charset="0"/>
              <a:buChar char="•"/>
            </a:pPr>
            <a:r>
              <a:rPr lang="en-US" dirty="0"/>
              <a:t> It is also possible to have multiple computers share the same disks at the same time (called </a:t>
            </a:r>
          </a:p>
          <a:p>
            <a:r>
              <a:rPr lang="en-US" dirty="0"/>
              <a:t>   the shared disk approach), </a:t>
            </a:r>
          </a:p>
          <a:p>
            <a:pPr>
              <a:buFont typeface="Arial" pitchFamily="34" charset="0"/>
              <a:buChar char="•"/>
            </a:pPr>
            <a:r>
              <a:rPr lang="en-US" dirty="0"/>
              <a:t> so that each computer has access to all of the volumes on all of the disks. </a:t>
            </a:r>
          </a:p>
          <a:p>
            <a:pPr>
              <a:buFont typeface="Arial" pitchFamily="34" charset="0"/>
              <a:buChar char="•"/>
            </a:pPr>
            <a:r>
              <a:rPr lang="en-US" dirty="0"/>
              <a:t> This approach requires the use of some type of locking facility to ensure that data can only </a:t>
            </a:r>
          </a:p>
          <a:p>
            <a:r>
              <a:rPr lang="en-US" dirty="0"/>
              <a:t>   be accessed by one computer at a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76200"/>
            <a:ext cx="8229600" cy="4873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mn-lt"/>
              </a:rPr>
              <a:t>Generic Client/Server Environment</a:t>
            </a:r>
          </a:p>
        </p:txBody>
      </p:sp>
      <p:pic>
        <p:nvPicPr>
          <p:cNvPr id="6147" name="Content Placeholder 3" descr="Fig16_01.gif"/>
          <p:cNvPicPr>
            <a:picLocks noGrp="1" noChangeAspect="1"/>
          </p:cNvPicPr>
          <p:nvPr>
            <p:ph idx="1"/>
          </p:nvPr>
        </p:nvPicPr>
        <p:blipFill>
          <a:blip r:embed="rId3"/>
          <a:srcRect/>
          <a:stretch>
            <a:fillRect/>
          </a:stretch>
        </p:blipFill>
        <p:spPr>
          <a:xfrm>
            <a:off x="228600" y="914400"/>
            <a:ext cx="8686800" cy="556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9616" y="47625"/>
            <a:ext cx="8941984" cy="6657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4600" y="71735"/>
            <a:ext cx="4071756" cy="461665"/>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sz="2400" b="1" dirty="0">
                <a:latin typeface="Calibri" pitchFamily="34" charset="0"/>
              </a:rPr>
              <a:t>Cluster Computer Architecture</a:t>
            </a:r>
          </a:p>
        </p:txBody>
      </p:sp>
      <p:sp>
        <p:nvSpPr>
          <p:cNvPr id="7" name="Rectangle 6"/>
          <p:cNvSpPr/>
          <p:nvPr/>
        </p:nvSpPr>
        <p:spPr>
          <a:xfrm>
            <a:off x="228600" y="609600"/>
            <a:ext cx="8686800" cy="369332"/>
          </a:xfrm>
          <a:prstGeom prst="rect">
            <a:avLst/>
          </a:prstGeom>
        </p:spPr>
        <p:txBody>
          <a:bodyPr wrap="square">
            <a:spAutoFit/>
          </a:bodyPr>
          <a:lstStyle/>
          <a:p>
            <a:r>
              <a:rPr lang="en-US" dirty="0"/>
              <a:t>Figure 16.14 shows a typical cluster architecture</a:t>
            </a:r>
          </a:p>
        </p:txBody>
      </p:sp>
      <p:pic>
        <p:nvPicPr>
          <p:cNvPr id="6146" name="Picture 2"/>
          <p:cNvPicPr>
            <a:picLocks noChangeAspect="1" noChangeArrowheads="1"/>
          </p:cNvPicPr>
          <p:nvPr/>
        </p:nvPicPr>
        <p:blipFill>
          <a:blip r:embed="rId2"/>
          <a:srcRect/>
          <a:stretch>
            <a:fillRect/>
          </a:stretch>
        </p:blipFill>
        <p:spPr bwMode="auto">
          <a:xfrm>
            <a:off x="152400" y="1152524"/>
            <a:ext cx="8858250" cy="5476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692289"/>
            <a:ext cx="876300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dirty="0"/>
              <a:t>The individual computers are connected by some high-speed LAN or switch hardware.</a:t>
            </a:r>
          </a:p>
          <a:p>
            <a:pPr>
              <a:buFont typeface="Arial" pitchFamily="34" charset="0"/>
              <a:buChar char="•"/>
            </a:pPr>
            <a:r>
              <a:rPr lang="en-US" dirty="0"/>
              <a:t>Each computer is capable of operating independently. </a:t>
            </a:r>
          </a:p>
          <a:p>
            <a:pPr>
              <a:buFont typeface="Arial" pitchFamily="34" charset="0"/>
              <a:buChar char="•"/>
            </a:pPr>
            <a:r>
              <a:rPr lang="en-US" dirty="0"/>
              <a:t>In addition, a middleware layer of software is installed in each computer to enable cluster  </a:t>
            </a:r>
          </a:p>
          <a:p>
            <a:r>
              <a:rPr lang="en-US" dirty="0"/>
              <a:t>  operation.</a:t>
            </a:r>
          </a:p>
          <a:p>
            <a:pPr>
              <a:buFont typeface="Arial" pitchFamily="34" charset="0"/>
              <a:buChar char="•"/>
            </a:pPr>
            <a:r>
              <a:rPr lang="en-US" dirty="0"/>
              <a:t> The cluster middleware provides a unified system image to the user, known as a single- </a:t>
            </a:r>
          </a:p>
          <a:p>
            <a:r>
              <a:rPr lang="en-US" dirty="0"/>
              <a:t>  system image.</a:t>
            </a:r>
          </a:p>
          <a:p>
            <a:pPr>
              <a:buFont typeface="Arial" pitchFamily="34" charset="0"/>
              <a:buChar char="•"/>
            </a:pPr>
            <a:r>
              <a:rPr lang="en-US" b="1" u="sng" dirty="0"/>
              <a:t>Cluster middleware services and functions:</a:t>
            </a:r>
          </a:p>
          <a:p>
            <a:pPr>
              <a:buFont typeface="Arial" pitchFamily="34" charset="0"/>
              <a:buChar char="•"/>
            </a:pPr>
            <a:endParaRPr lang="en-US" b="1" u="sng" dirty="0"/>
          </a:p>
          <a:p>
            <a:pPr>
              <a:buFont typeface="Arial" pitchFamily="34" charset="0"/>
              <a:buChar char="•"/>
            </a:pPr>
            <a:r>
              <a:rPr lang="en-US" b="1" dirty="0"/>
              <a:t> Single entry point: </a:t>
            </a:r>
          </a:p>
          <a:p>
            <a:pPr lvl="1">
              <a:buFont typeface="Arial" pitchFamily="34" charset="0"/>
              <a:buChar char="•"/>
            </a:pPr>
            <a:r>
              <a:rPr lang="en-US" dirty="0"/>
              <a:t>A user logs onto the cluster rather than to an individual computer.</a:t>
            </a:r>
          </a:p>
          <a:p>
            <a:pPr>
              <a:buFont typeface="Arial" pitchFamily="34" charset="0"/>
              <a:buChar char="•"/>
            </a:pPr>
            <a:r>
              <a:rPr lang="en-US" b="1" dirty="0"/>
              <a:t>Single file hierarchy:</a:t>
            </a:r>
            <a:r>
              <a:rPr lang="en-US" dirty="0"/>
              <a:t> </a:t>
            </a:r>
          </a:p>
          <a:p>
            <a:pPr lvl="1">
              <a:buFont typeface="Arial" pitchFamily="34" charset="0"/>
              <a:buChar char="•"/>
            </a:pPr>
            <a:r>
              <a:rPr lang="en-US" dirty="0"/>
              <a:t>The user sees a single hierarchy of file directories under the same root directory.</a:t>
            </a:r>
          </a:p>
          <a:p>
            <a:pPr>
              <a:buFont typeface="Arial" pitchFamily="34" charset="0"/>
              <a:buChar char="•"/>
            </a:pPr>
            <a:r>
              <a:rPr lang="en-US" b="1" dirty="0"/>
              <a:t>Single control point: </a:t>
            </a:r>
          </a:p>
          <a:p>
            <a:pPr lvl="1">
              <a:buFont typeface="Arial" pitchFamily="34" charset="0"/>
              <a:buChar char="•"/>
            </a:pPr>
            <a:r>
              <a:rPr lang="en-US" dirty="0"/>
              <a:t>There is a default node used for cluster management and control.</a:t>
            </a:r>
          </a:p>
          <a:p>
            <a:pPr>
              <a:buFont typeface="Arial" pitchFamily="34" charset="0"/>
              <a:buChar char="•"/>
            </a:pPr>
            <a:r>
              <a:rPr lang="en-US" b="1" dirty="0"/>
              <a:t>Single virtual networking: </a:t>
            </a:r>
          </a:p>
          <a:p>
            <a:pPr lvl="1">
              <a:buFont typeface="Arial" pitchFamily="34" charset="0"/>
              <a:buChar char="•"/>
            </a:pPr>
            <a:r>
              <a:rPr lang="en-US" dirty="0"/>
              <a:t> Any node can access any other point in the cluster, even though the actual cluster </a:t>
            </a:r>
          </a:p>
          <a:p>
            <a:r>
              <a:rPr lang="en-US" dirty="0"/>
              <a:t>           configuration may consist of multiple interconnected networks. </a:t>
            </a:r>
            <a:r>
              <a:rPr lang="en-US"/>
              <a:t>There </a:t>
            </a:r>
            <a:r>
              <a:rPr lang="en-US" dirty="0"/>
              <a:t>is a single </a:t>
            </a:r>
            <a:r>
              <a:rPr lang="en-US"/>
              <a:t>virtual network </a:t>
            </a:r>
            <a:r>
              <a:rPr lang="en-US" dirty="0"/>
              <a:t>operation.</a:t>
            </a:r>
          </a:p>
          <a:p>
            <a:pPr>
              <a:buFont typeface="Arial" pitchFamily="34" charset="0"/>
              <a:buChar char="•"/>
            </a:pPr>
            <a:r>
              <a:rPr lang="en-US" b="1" dirty="0"/>
              <a:t>Single memory space: </a:t>
            </a:r>
          </a:p>
          <a:p>
            <a:pPr>
              <a:buFont typeface="Arial" pitchFamily="34" charset="0"/>
              <a:buChar char="•"/>
            </a:pPr>
            <a:r>
              <a:rPr lang="en-US" dirty="0"/>
              <a:t> Distributed shared memory enables programs to share Variables.</a:t>
            </a:r>
          </a:p>
        </p:txBody>
      </p:sp>
      <p:sp>
        <p:nvSpPr>
          <p:cNvPr id="7" name="Rectangle 6"/>
          <p:cNvSpPr/>
          <p:nvPr/>
        </p:nvSpPr>
        <p:spPr>
          <a:xfrm>
            <a:off x="2514600" y="71735"/>
            <a:ext cx="4071756" cy="461665"/>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sz="2400" b="1" dirty="0">
                <a:latin typeface="Calibri" pitchFamily="34" charset="0"/>
              </a:rPr>
              <a:t>Cluster Computer Architecture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457200"/>
            <a:ext cx="868680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b="1" dirty="0"/>
              <a:t>Single job-management system: </a:t>
            </a:r>
          </a:p>
          <a:p>
            <a:r>
              <a:rPr lang="en-US" dirty="0"/>
              <a:t>Under a cluster job scheduler, a user can submit a job without specifying the host computer to execute the job.</a:t>
            </a:r>
          </a:p>
          <a:p>
            <a:r>
              <a:rPr lang="en-US" dirty="0"/>
              <a:t>• </a:t>
            </a:r>
            <a:r>
              <a:rPr lang="en-US" b="1" dirty="0"/>
              <a:t>Single user interface: </a:t>
            </a:r>
          </a:p>
          <a:p>
            <a:r>
              <a:rPr lang="en-US" dirty="0"/>
              <a:t>A common graphic interface supports all users, regardless of the workstation from which they enter the cluster.</a:t>
            </a:r>
          </a:p>
          <a:p>
            <a:r>
              <a:rPr lang="en-US" dirty="0"/>
              <a:t>• </a:t>
            </a:r>
            <a:r>
              <a:rPr lang="en-US" b="1" dirty="0"/>
              <a:t>Single I/O space: </a:t>
            </a:r>
          </a:p>
          <a:p>
            <a:r>
              <a:rPr lang="en-US" dirty="0"/>
              <a:t>Any node can remotely access any I/O peripheral or disk device without knowledge of its physical location.</a:t>
            </a:r>
          </a:p>
          <a:p>
            <a:r>
              <a:rPr lang="en-US" dirty="0"/>
              <a:t>• </a:t>
            </a:r>
            <a:r>
              <a:rPr lang="en-US" b="1" dirty="0"/>
              <a:t>Single process space</a:t>
            </a:r>
            <a:r>
              <a:rPr lang="en-US" dirty="0"/>
              <a:t>: </a:t>
            </a:r>
          </a:p>
          <a:p>
            <a:r>
              <a:rPr lang="en-US" dirty="0"/>
              <a:t>A uniform process-identification scheme is used. A process on any node can create or communicate with any other process on a remote node.</a:t>
            </a:r>
          </a:p>
          <a:p>
            <a:r>
              <a:rPr lang="en-US" dirty="0"/>
              <a:t>• </a:t>
            </a:r>
            <a:r>
              <a:rPr lang="en-US" b="1" dirty="0" err="1"/>
              <a:t>Checkpointing</a:t>
            </a:r>
            <a:r>
              <a:rPr lang="en-US" b="1" dirty="0"/>
              <a:t>: </a:t>
            </a:r>
          </a:p>
          <a:p>
            <a:r>
              <a:rPr lang="en-US" dirty="0"/>
              <a:t>This function periodically saves the process state and intermediate computing results, to allow rollback recovery after a failure.</a:t>
            </a:r>
          </a:p>
          <a:p>
            <a:r>
              <a:rPr lang="en-US" dirty="0"/>
              <a:t>• </a:t>
            </a:r>
            <a:r>
              <a:rPr lang="en-US" b="1" dirty="0"/>
              <a:t>Process migration</a:t>
            </a:r>
            <a:r>
              <a:rPr lang="en-US" dirty="0"/>
              <a:t>: </a:t>
            </a:r>
          </a:p>
          <a:p>
            <a:r>
              <a:rPr lang="en-US" dirty="0"/>
              <a:t>This function enables load balancing.</a:t>
            </a:r>
          </a:p>
          <a:p>
            <a:endParaRPr lang="en-US" dirty="0"/>
          </a:p>
          <a:p>
            <a:r>
              <a:rPr lang="en-US" dirty="0"/>
              <a:t>The last four items on the preceding list enhance the availability of the cluster.</a:t>
            </a:r>
          </a:p>
          <a:p>
            <a:r>
              <a:rPr lang="en-US" dirty="0"/>
              <a:t>The remaining items are concerned with providing a single system image. </a:t>
            </a:r>
          </a:p>
          <a:p>
            <a:r>
              <a:rPr lang="en-US" dirty="0"/>
              <a:t>In Figure 16.14, a cluster will also include software tools for enabling the efficient execution of programs that are capable of parallel execution.</a:t>
            </a:r>
          </a:p>
        </p:txBody>
      </p:sp>
      <p:sp>
        <p:nvSpPr>
          <p:cNvPr id="7" name="Rectangle 6"/>
          <p:cNvSpPr/>
          <p:nvPr/>
        </p:nvSpPr>
        <p:spPr>
          <a:xfrm>
            <a:off x="2514600" y="-76200"/>
            <a:ext cx="4071756" cy="461665"/>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sz="2400" b="1" dirty="0">
                <a:latin typeface="Calibri" pitchFamily="34" charset="0"/>
              </a:rPr>
              <a:t>Cluster Computer Architecture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97675"/>
            <a:ext cx="91440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AutoNum type="arabicPeriod"/>
            </a:pPr>
            <a:r>
              <a:rPr lang="en-US" b="1" dirty="0"/>
              <a:t>What are fat clients and thin clients?</a:t>
            </a:r>
          </a:p>
          <a:p>
            <a:pPr marL="342900" indent="-342900">
              <a:buAutoNum type="arabicPeriod" startAt="2"/>
            </a:pPr>
            <a:r>
              <a:rPr lang="en-US" b="1" dirty="0"/>
              <a:t>What is middleware?</a:t>
            </a:r>
          </a:p>
          <a:p>
            <a:pPr marL="342900" indent="-342900">
              <a:buAutoNum type="arabicPeriod" startAt="2"/>
            </a:pPr>
            <a:r>
              <a:rPr lang="en-US" b="1" dirty="0"/>
              <a:t>List some benefits and disadvantages of blocking and </a:t>
            </a:r>
            <a:r>
              <a:rPr lang="en-US" b="1" dirty="0" err="1"/>
              <a:t>nonblocking</a:t>
            </a:r>
            <a:r>
              <a:rPr lang="en-US" b="1" dirty="0"/>
              <a:t> primitives for </a:t>
            </a:r>
            <a:r>
              <a:rPr lang="en-US" dirty="0"/>
              <a:t>message passing.</a:t>
            </a:r>
          </a:p>
          <a:p>
            <a:r>
              <a:rPr lang="en-US" b="1" dirty="0"/>
              <a:t>4. List some benefits and disadvantages of </a:t>
            </a:r>
            <a:r>
              <a:rPr lang="en-US" b="1" dirty="0" err="1"/>
              <a:t>nonpersistent</a:t>
            </a:r>
            <a:r>
              <a:rPr lang="en-US" b="1" dirty="0"/>
              <a:t> and persistent binding for </a:t>
            </a:r>
            <a:r>
              <a:rPr lang="en-US" dirty="0"/>
              <a:t>RPCs.</a:t>
            </a:r>
          </a:p>
          <a:p>
            <a:r>
              <a:rPr lang="en-US" b="1" dirty="0"/>
              <a:t>5. List some benefits and disadvantages of synchronous and asynchronous RPCs.</a:t>
            </a:r>
          </a:p>
          <a:p>
            <a:r>
              <a:rPr lang="en-US" b="1" dirty="0"/>
              <a:t>6. List and briefly define four different clustering methods</a:t>
            </a:r>
            <a:endParaRPr lang="en-US" dirty="0"/>
          </a:p>
        </p:txBody>
      </p:sp>
      <p:sp>
        <p:nvSpPr>
          <p:cNvPr id="4" name="Rectangle 3"/>
          <p:cNvSpPr/>
          <p:nvPr/>
        </p:nvSpPr>
        <p:spPr>
          <a:xfrm>
            <a:off x="2209800" y="152400"/>
            <a:ext cx="4267200"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b="1" dirty="0">
                <a:latin typeface="Calibri" pitchFamily="34" charset="0"/>
              </a:rPr>
              <a:t>Questions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1066800"/>
            <a:ext cx="8458200"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400" dirty="0"/>
              <a:t> The third essential ingredient of the client/server environment is </a:t>
            </a:r>
          </a:p>
          <a:p>
            <a:r>
              <a:rPr lang="en-NZ" sz="2400" dirty="0"/>
              <a:t>  the network. </a:t>
            </a:r>
          </a:p>
          <a:p>
            <a:pPr>
              <a:buFont typeface="Arial" pitchFamily="34" charset="0"/>
              <a:buChar char="•"/>
            </a:pPr>
            <a:endParaRPr lang="en-NZ" sz="2400" dirty="0"/>
          </a:p>
          <a:p>
            <a:pPr>
              <a:buFont typeface="Arial" pitchFamily="34" charset="0"/>
              <a:buChar char="•"/>
            </a:pPr>
            <a:r>
              <a:rPr lang="en-NZ" sz="2400" dirty="0"/>
              <a:t>Client/server computing is typically distributed computing. </a:t>
            </a:r>
          </a:p>
          <a:p>
            <a:pPr>
              <a:buFont typeface="Arial" pitchFamily="34" charset="0"/>
              <a:buChar char="•"/>
            </a:pPr>
            <a:endParaRPr lang="en-NZ" sz="2400" dirty="0"/>
          </a:p>
          <a:p>
            <a:pPr>
              <a:buFont typeface="Arial" pitchFamily="34" charset="0"/>
              <a:buChar char="•"/>
            </a:pPr>
            <a:r>
              <a:rPr lang="en-NZ" sz="2400" dirty="0"/>
              <a:t> Users, applications, and resources are distributed in response to </a:t>
            </a:r>
          </a:p>
          <a:p>
            <a:r>
              <a:rPr lang="en-NZ" sz="2400" dirty="0"/>
              <a:t>   business requirements and linked by a single LAN or WAN or by </a:t>
            </a:r>
          </a:p>
          <a:p>
            <a:r>
              <a:rPr lang="en-NZ" sz="2400" dirty="0"/>
              <a:t>   an internet of networks.</a:t>
            </a:r>
            <a:endParaRPr lang="en-US" sz="2400" dirty="0"/>
          </a:p>
        </p:txBody>
      </p:sp>
      <p:sp>
        <p:nvSpPr>
          <p:cNvPr id="7" name="Title 1"/>
          <p:cNvSpPr>
            <a:spLocks noGrp="1"/>
          </p:cNvSpPr>
          <p:nvPr>
            <p:ph type="title"/>
          </p:nvPr>
        </p:nvSpPr>
        <p:spPr>
          <a:xfrm>
            <a:off x="457200" y="152400"/>
            <a:ext cx="82296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mn-lt"/>
              </a:rPr>
              <a:t>Generic Client/Server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4873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t>Client/Server Applications</a:t>
            </a:r>
            <a:endParaRPr lang="en-US" sz="2400" b="1" dirty="0">
              <a:latin typeface="+mn-lt"/>
            </a:endParaRPr>
          </a:p>
        </p:txBody>
      </p:sp>
      <p:sp>
        <p:nvSpPr>
          <p:cNvPr id="7" name="Rectangle 6"/>
          <p:cNvSpPr/>
          <p:nvPr/>
        </p:nvSpPr>
        <p:spPr>
          <a:xfrm>
            <a:off x="0" y="609600"/>
            <a:ext cx="914400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t> The key feature of a client/server architecture is the allocation of application-level</a:t>
            </a:r>
          </a:p>
          <a:p>
            <a:r>
              <a:rPr lang="en-US" sz="2000" dirty="0"/>
              <a:t>   tasks between clients and servers.</a:t>
            </a:r>
          </a:p>
        </p:txBody>
      </p:sp>
      <p:pic>
        <p:nvPicPr>
          <p:cNvPr id="2050" name="Picture 2"/>
          <p:cNvPicPr>
            <a:picLocks noChangeAspect="1" noChangeArrowheads="1"/>
          </p:cNvPicPr>
          <p:nvPr/>
        </p:nvPicPr>
        <p:blipFill>
          <a:blip r:embed="rId2"/>
          <a:srcRect/>
          <a:stretch>
            <a:fillRect/>
          </a:stretch>
        </p:blipFill>
        <p:spPr bwMode="auto">
          <a:xfrm>
            <a:off x="152400" y="1600200"/>
            <a:ext cx="89154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46038"/>
            <a:ext cx="8229600" cy="4873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t>Client/Server Applications</a:t>
            </a:r>
            <a:endParaRPr lang="en-US" sz="2400" b="1" dirty="0">
              <a:latin typeface="+mn-lt"/>
            </a:endParaRPr>
          </a:p>
        </p:txBody>
      </p:sp>
      <p:sp>
        <p:nvSpPr>
          <p:cNvPr id="7" name="Rectangle 6"/>
          <p:cNvSpPr/>
          <p:nvPr/>
        </p:nvSpPr>
        <p:spPr>
          <a:xfrm>
            <a:off x="76200" y="685800"/>
            <a:ext cx="891540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t>  In both client and server, the basic software is an operating system running on the   </a:t>
            </a:r>
          </a:p>
          <a:p>
            <a:r>
              <a:rPr lang="en-US" sz="2000" dirty="0"/>
              <a:t>   hardware platform.</a:t>
            </a:r>
          </a:p>
          <a:p>
            <a:pPr>
              <a:buFont typeface="Arial" pitchFamily="34" charset="0"/>
              <a:buChar char="•"/>
            </a:pPr>
            <a:r>
              <a:rPr lang="en-US" sz="2000" dirty="0"/>
              <a:t>  It is the communications software that enables client and server to interoperate.</a:t>
            </a:r>
          </a:p>
          <a:p>
            <a:r>
              <a:rPr lang="en-US" sz="2000" dirty="0"/>
              <a:t>   The principal example of such software is TCP/IP.</a:t>
            </a:r>
          </a:p>
          <a:p>
            <a:pPr>
              <a:buFont typeface="Arial" pitchFamily="34" charset="0"/>
              <a:buChar char="•"/>
            </a:pPr>
            <a:r>
              <a:rPr lang="en-US" sz="2000" dirty="0"/>
              <a:t>  Ideally, the actual functions performed by the application can be split up between  </a:t>
            </a:r>
          </a:p>
          <a:p>
            <a:r>
              <a:rPr lang="en-US" sz="2000" dirty="0"/>
              <a:t>   client and server in a way that optimizes the use of resources. </a:t>
            </a:r>
          </a:p>
          <a:p>
            <a:pPr>
              <a:buFont typeface="Arial" pitchFamily="34" charset="0"/>
              <a:buChar char="•"/>
            </a:pPr>
            <a:r>
              <a:rPr lang="en-US" sz="2000" dirty="0"/>
              <a:t>  In some cases, depending on the application needs, the bulk of the applications </a:t>
            </a:r>
          </a:p>
          <a:p>
            <a:r>
              <a:rPr lang="en-US" sz="2000" dirty="0"/>
              <a:t>   software executes at the server, while in other cases, most of the application logic </a:t>
            </a:r>
          </a:p>
          <a:p>
            <a:r>
              <a:rPr lang="en-US" sz="2000" dirty="0"/>
              <a:t>    is located at the client.</a:t>
            </a:r>
          </a:p>
          <a:p>
            <a:pPr>
              <a:buFont typeface="Arial" pitchFamily="34" charset="0"/>
              <a:buChar char="•"/>
            </a:pPr>
            <a:r>
              <a:rPr lang="en-US" sz="2000" dirty="0"/>
              <a:t> An essential factor in the success of a client/server environment is the way in</a:t>
            </a:r>
          </a:p>
          <a:p>
            <a:r>
              <a:rPr lang="en-US" sz="2000" dirty="0"/>
              <a:t>  which the user interacts with the system as a whole. </a:t>
            </a:r>
          </a:p>
          <a:p>
            <a:pPr>
              <a:buFont typeface="Arial" pitchFamily="34" charset="0"/>
              <a:buChar char="•"/>
            </a:pPr>
            <a:r>
              <a:rPr lang="en-US" sz="2000" dirty="0"/>
              <a:t> In most client/server systems, there is heavy emphasis on providing a </a:t>
            </a:r>
            <a:r>
              <a:rPr lang="en-US" sz="2000" b="1" dirty="0"/>
              <a:t>graphical   </a:t>
            </a:r>
          </a:p>
          <a:p>
            <a:r>
              <a:rPr lang="en-US" sz="2000" b="1" dirty="0"/>
              <a:t>   user interface (GUI).</a:t>
            </a:r>
          </a:p>
          <a:p>
            <a:pPr>
              <a:buFont typeface="Arial" pitchFamily="34" charset="0"/>
              <a:buChar char="•"/>
            </a:pPr>
            <a:r>
              <a:rPr lang="en-US" sz="2000" dirty="0"/>
              <a:t> Thus, we can think of a presentation services module in the client workstation that  </a:t>
            </a:r>
          </a:p>
          <a:p>
            <a:r>
              <a:rPr lang="en-US" sz="2000" dirty="0"/>
              <a:t>   is responsible for providing a user-friendly interface.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4873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t>Database Applications</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304800" y="762000"/>
            <a:ext cx="8534400" cy="586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2367</TotalTime>
  <Words>5061</Words>
  <Application>Microsoft Office PowerPoint</Application>
  <PresentationFormat>On-screen Show (4:3)</PresentationFormat>
  <Paragraphs>541</Paragraphs>
  <Slides>54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Arial Rounded MT Bold</vt:lpstr>
      <vt:lpstr>Calibri</vt:lpstr>
      <vt:lpstr>Courier New</vt:lpstr>
      <vt:lpstr>Office Theme</vt:lpstr>
      <vt:lpstr>PowerPoint Presentation</vt:lpstr>
      <vt:lpstr>Roadmap</vt:lpstr>
      <vt:lpstr>Client/Server Terminology</vt:lpstr>
      <vt:lpstr>Client/Server Computing</vt:lpstr>
      <vt:lpstr>Generic Client/Server Environment</vt:lpstr>
      <vt:lpstr>Generic Client/Server Environment</vt:lpstr>
      <vt:lpstr>Client/Server Applications</vt:lpstr>
      <vt:lpstr>Client/Server Applications</vt:lpstr>
      <vt:lpstr>Database Applications</vt:lpstr>
      <vt:lpstr>Database Applications</vt:lpstr>
      <vt:lpstr>PowerPoint Presentation</vt:lpstr>
      <vt:lpstr>PowerPoint Presentation</vt:lpstr>
      <vt:lpstr>Classes of Client/Server Architecture</vt:lpstr>
      <vt:lpstr>Host-based processing</vt:lpstr>
      <vt:lpstr>Server-based processing</vt:lpstr>
      <vt:lpstr>Server-based processing</vt:lpstr>
      <vt:lpstr>Client-based processing</vt:lpstr>
      <vt:lpstr>Client-based processing</vt:lpstr>
      <vt:lpstr>Cooperative processing</vt:lpstr>
      <vt:lpstr>Three-tier  Client/Server Architecture</vt:lpstr>
      <vt:lpstr>PowerPoint Presentation</vt:lpstr>
      <vt:lpstr>PowerPoint Presentation</vt:lpstr>
      <vt:lpstr>PowerPoint Presentation</vt:lpstr>
      <vt:lpstr>Logical View of Middleware</vt:lpstr>
      <vt:lpstr>Logical View of Middleware</vt:lpstr>
      <vt:lpstr>Logical View of Middleware</vt:lpstr>
      <vt:lpstr>Roadmap</vt:lpstr>
      <vt:lpstr>Interprocess Communication (IPC)</vt:lpstr>
      <vt:lpstr>Distributed Message Passing</vt:lpstr>
      <vt:lpstr>Distributed Message Passing</vt:lpstr>
      <vt:lpstr>Basic Message-Passing Primitives</vt:lpstr>
      <vt:lpstr>Basic Message-Passing Primitives</vt:lpstr>
      <vt:lpstr>Roadmap</vt:lpstr>
      <vt:lpstr>Remote Procedure Calls</vt:lpstr>
      <vt:lpstr>RPC Architecture</vt:lpstr>
      <vt:lpstr>PowerPoint Presentation</vt:lpstr>
      <vt:lpstr>PowerPoint Presentation</vt:lpstr>
      <vt:lpstr>PowerPoint Presentation</vt:lpstr>
      <vt:lpstr>Client/Server Binding</vt:lpstr>
      <vt:lpstr>Synchronous versus Asynchronous</vt:lpstr>
      <vt:lpstr>Object-Oriented Mechanisms</vt:lpstr>
      <vt:lpstr>Object-Oriented Mechanisms</vt:lpstr>
      <vt:lpstr>Roadmap</vt:lpstr>
      <vt:lpstr>Clusters</vt:lpstr>
      <vt:lpstr>Benefits of Clusters</vt:lpstr>
      <vt:lpstr>Cluster Configuration</vt:lpstr>
      <vt:lpstr>Cluster Configuration</vt:lpstr>
      <vt:lpstr> Clustering Methods: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Riddhi Joshi</cp:lastModifiedBy>
  <cp:revision>894</cp:revision>
  <dcterms:created xsi:type="dcterms:W3CDTF">2006-08-16T00:00:00Z</dcterms:created>
  <dcterms:modified xsi:type="dcterms:W3CDTF">2018-04-04T07:34:11Z</dcterms:modified>
</cp:coreProperties>
</file>