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259" r:id="rId3"/>
    <p:sldId id="458" r:id="rId4"/>
    <p:sldId id="464" r:id="rId5"/>
    <p:sldId id="466" r:id="rId6"/>
    <p:sldId id="467" r:id="rId7"/>
    <p:sldId id="484" r:id="rId8"/>
    <p:sldId id="470" r:id="rId9"/>
    <p:sldId id="471" r:id="rId10"/>
    <p:sldId id="475" r:id="rId11"/>
    <p:sldId id="486" r:id="rId12"/>
    <p:sldId id="477" r:id="rId13"/>
    <p:sldId id="479" r:id="rId14"/>
    <p:sldId id="480" r:id="rId15"/>
    <p:sldId id="481" r:id="rId16"/>
    <p:sldId id="482" r:id="rId17"/>
    <p:sldId id="483" r:id="rId18"/>
    <p:sldId id="487" r:id="rId19"/>
    <p:sldId id="488" r:id="rId20"/>
    <p:sldId id="489" r:id="rId21"/>
    <p:sldId id="492" r:id="rId22"/>
    <p:sldId id="494" r:id="rId23"/>
    <p:sldId id="496" r:id="rId24"/>
    <p:sldId id="497" r:id="rId25"/>
    <p:sldId id="498" r:id="rId26"/>
    <p:sldId id="499" r:id="rId27"/>
    <p:sldId id="500" r:id="rId28"/>
    <p:sldId id="502" r:id="rId29"/>
    <p:sldId id="504" r:id="rId30"/>
    <p:sldId id="506" r:id="rId31"/>
    <p:sldId id="507" r:id="rId32"/>
    <p:sldId id="508" r:id="rId33"/>
    <p:sldId id="509" r:id="rId34"/>
    <p:sldId id="525" r:id="rId35"/>
    <p:sldId id="511" r:id="rId36"/>
    <p:sldId id="512" r:id="rId37"/>
    <p:sldId id="513" r:id="rId38"/>
    <p:sldId id="514" r:id="rId39"/>
    <p:sldId id="515" r:id="rId40"/>
    <p:sldId id="517" r:id="rId41"/>
    <p:sldId id="518" r:id="rId42"/>
    <p:sldId id="519" r:id="rId43"/>
    <p:sldId id="520" r:id="rId44"/>
    <p:sldId id="526" r:id="rId45"/>
    <p:sldId id="52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E2E6B6-6545-4788-B90C-22EF6EA7FFDB}" type="datetimeFigureOut">
              <a:rPr lang="en-US" smtClean="0"/>
              <a:pPr/>
              <a:t>3/12/2019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24B41A-3C80-4D84-B6E9-F15D68CBA48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C13B5-6E7F-4BBD-B719-6368D27963C2}" type="datetimeFigureOut">
              <a:rPr lang="en-US" smtClean="0"/>
              <a:pPr/>
              <a:t>3/12/2019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776FDC-4671-497D-8161-FDB20B10C02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19E5C0-9AB7-4A50-8751-59F83C7DE950}" type="slidenum">
              <a:rPr lang="en-US" smtClean="0">
                <a:latin typeface="Arial" pitchFamily="34" charset="0"/>
              </a:rPr>
              <a:pPr/>
              <a:t>1</a:t>
            </a:fld>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Real-time operating systems can be characterized as having unique requirements in</a:t>
            </a:r>
          </a:p>
          <a:p>
            <a:r>
              <a:rPr lang="en-NZ"/>
              <a:t>five general areas:</a:t>
            </a:r>
          </a:p>
          <a:p>
            <a:pPr lvl="1"/>
            <a:r>
              <a:rPr lang="en-NZ"/>
              <a:t>• Determinism</a:t>
            </a:r>
          </a:p>
          <a:p>
            <a:pPr lvl="1"/>
            <a:r>
              <a:rPr lang="en-NZ"/>
              <a:t>• Responsiveness</a:t>
            </a:r>
          </a:p>
          <a:p>
            <a:pPr lvl="1"/>
            <a:r>
              <a:rPr lang="en-NZ"/>
              <a:t>• User control</a:t>
            </a:r>
          </a:p>
          <a:p>
            <a:pPr lvl="1"/>
            <a:r>
              <a:rPr lang="en-NZ"/>
              <a:t>• Reliability</a:t>
            </a:r>
          </a:p>
          <a:p>
            <a:pPr lvl="1"/>
            <a:r>
              <a:rPr lang="en-NZ"/>
              <a:t>• Fail-soft operation</a:t>
            </a:r>
          </a:p>
        </p:txBody>
      </p:sp>
      <p:sp>
        <p:nvSpPr>
          <p:cNvPr id="4" name="Slide Number Placeholder 3"/>
          <p:cNvSpPr>
            <a:spLocks noGrp="1"/>
          </p:cNvSpPr>
          <p:nvPr>
            <p:ph type="sldNum" sz="quarter" idx="5"/>
          </p:nvPr>
        </p:nvSpPr>
        <p:spPr/>
        <p:txBody>
          <a:bodyPr/>
          <a:lstStyle/>
          <a:p>
            <a:pPr>
              <a:defRPr/>
            </a:pPr>
            <a:fld id="{9F3CD531-D442-4DB8-84C4-F8ACFBECE2F9}" type="slidenum">
              <a:rPr lang="en-US" smtClean="0"/>
              <a:pPr>
                <a:defRPr/>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Responsiveness is concerned with how long, after acknowledgment, it takes an operating system to service the interrupt.</a:t>
            </a:r>
          </a:p>
          <a:p>
            <a:endParaRPr lang="en-NZ"/>
          </a:p>
          <a:p>
            <a:r>
              <a:rPr lang="en-NZ"/>
              <a:t>Aspects of responsiveness include:</a:t>
            </a:r>
          </a:p>
          <a:p>
            <a:pPr lvl="1"/>
            <a:r>
              <a:rPr lang="en-NZ"/>
              <a:t>1. The amount of time required to initially handle the interrupt and begin execution of the interrupt service routine (ISR). </a:t>
            </a:r>
          </a:p>
          <a:p>
            <a:pPr lvl="1"/>
            <a:r>
              <a:rPr lang="en-NZ"/>
              <a:t>2. The amount of time required to perform the ISR.</a:t>
            </a:r>
          </a:p>
          <a:p>
            <a:pPr lvl="1"/>
            <a:r>
              <a:rPr lang="en-NZ"/>
              <a:t>3. The effect of interrupt nesting. </a:t>
            </a:r>
            <a:endParaRPr lang="en-US"/>
          </a:p>
        </p:txBody>
      </p:sp>
      <p:sp>
        <p:nvSpPr>
          <p:cNvPr id="4" name="Slide Number Placeholder 3"/>
          <p:cNvSpPr>
            <a:spLocks noGrp="1"/>
          </p:cNvSpPr>
          <p:nvPr>
            <p:ph type="sldNum" sz="quarter" idx="5"/>
          </p:nvPr>
        </p:nvSpPr>
        <p:spPr/>
        <p:txBody>
          <a:bodyPr/>
          <a:lstStyle/>
          <a:p>
            <a:pPr>
              <a:defRPr/>
            </a:pPr>
            <a:fld id="{EC5ABB2A-052D-4141-928F-8667F4B0EFE4}" type="slidenum">
              <a:rPr lang="en-US" smtClean="0"/>
              <a:pPr>
                <a:defRPr/>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73C94817-B997-4507-8CD1-377B13B016FF}" type="slidenum">
              <a:rPr lang="en-US" smtClean="0"/>
              <a:pPr>
                <a:defRPr/>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In a preemptive scheduler that uses simple round-robin scheduling, a real-time task would be added to the ready queue to await its next time slice, as illustrated in Figure 10.5a.</a:t>
            </a:r>
          </a:p>
          <a:p>
            <a:endParaRPr lang="en-NZ"/>
          </a:p>
          <a:p>
            <a:r>
              <a:rPr lang="en-NZ"/>
              <a:t> In this case, the scheduling time will generally be unacceptable for real-time applications.</a:t>
            </a:r>
          </a:p>
          <a:p>
            <a:endParaRPr lang="en-US"/>
          </a:p>
        </p:txBody>
      </p:sp>
      <p:sp>
        <p:nvSpPr>
          <p:cNvPr id="4" name="Slide Number Placeholder 3"/>
          <p:cNvSpPr>
            <a:spLocks noGrp="1"/>
          </p:cNvSpPr>
          <p:nvPr>
            <p:ph type="sldNum" sz="quarter" idx="5"/>
          </p:nvPr>
        </p:nvSpPr>
        <p:spPr/>
        <p:txBody>
          <a:bodyPr/>
          <a:lstStyle/>
          <a:p>
            <a:pPr>
              <a:defRPr/>
            </a:pPr>
            <a:fld id="{3A7F35D4-62B4-4CEE-83C9-3E9C57B137CA}" type="slidenum">
              <a:rPr lang="en-US" smtClean="0"/>
              <a:pPr>
                <a:defRPr/>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In a nonpreemptive scheduler, we could use a priority scheduling mechanism, giving real-time tasks higher priority. </a:t>
            </a:r>
          </a:p>
          <a:p>
            <a:endParaRPr lang="en-NZ" dirty="0"/>
          </a:p>
          <a:p>
            <a:r>
              <a:rPr lang="en-NZ" dirty="0"/>
              <a:t>In this case, a real-time task that is ready would be scheduled as soon as the current process blocks or runs to com-</a:t>
            </a:r>
          </a:p>
          <a:p>
            <a:r>
              <a:rPr lang="en-NZ" dirty="0" err="1"/>
              <a:t>pletion</a:t>
            </a:r>
            <a:r>
              <a:rPr lang="en-NZ" dirty="0"/>
              <a:t> (Figure 10.5b). </a:t>
            </a:r>
          </a:p>
          <a:p>
            <a:endParaRPr lang="en-NZ" dirty="0"/>
          </a:p>
          <a:p>
            <a:r>
              <a:rPr lang="en-NZ" dirty="0"/>
              <a:t>This could lead to a delay of several seconds if a slow, low-priority task were executing at a critical time.</a:t>
            </a:r>
          </a:p>
          <a:p>
            <a:endParaRPr lang="en-NZ" dirty="0"/>
          </a:p>
          <a:p>
            <a:r>
              <a:rPr lang="en-NZ" dirty="0"/>
              <a:t> Again, this approach is not acceptable.</a:t>
            </a:r>
            <a:endParaRPr lang="en-US" dirty="0"/>
          </a:p>
        </p:txBody>
      </p:sp>
      <p:sp>
        <p:nvSpPr>
          <p:cNvPr id="4" name="Slide Number Placeholder 3"/>
          <p:cNvSpPr>
            <a:spLocks noGrp="1"/>
          </p:cNvSpPr>
          <p:nvPr>
            <p:ph type="sldNum" sz="quarter" idx="5"/>
          </p:nvPr>
        </p:nvSpPr>
        <p:spPr/>
        <p:txBody>
          <a:bodyPr/>
          <a:lstStyle/>
          <a:p>
            <a:pPr>
              <a:defRPr/>
            </a:pPr>
            <a:fld id="{9B322F36-5564-4F48-B5C3-3395C48EAC83}" type="slidenum">
              <a:rPr lang="en-US" smtClean="0"/>
              <a:pPr>
                <a:defRPr/>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 A more promising approach is to combine priorities with clock-based interrupts. </a:t>
            </a:r>
          </a:p>
          <a:p>
            <a:endParaRPr lang="en-NZ"/>
          </a:p>
          <a:p>
            <a:r>
              <a:rPr lang="en-NZ"/>
              <a:t>Preemption points occur at regular intervals.</a:t>
            </a:r>
          </a:p>
          <a:p>
            <a:endParaRPr lang="en-NZ"/>
          </a:p>
          <a:p>
            <a:r>
              <a:rPr lang="en-NZ"/>
              <a:t>When a preemption point occurs, the currently running task is preempted if a higher-priority task is waiting.</a:t>
            </a:r>
          </a:p>
          <a:p>
            <a:pPr lvl="1"/>
            <a:r>
              <a:rPr lang="en-NZ"/>
              <a:t>This would include the preemption of tasks that are part of the operating system kernel.</a:t>
            </a:r>
          </a:p>
          <a:p>
            <a:pPr lvl="1"/>
            <a:endParaRPr lang="en-NZ"/>
          </a:p>
          <a:p>
            <a:r>
              <a:rPr lang="en-NZ"/>
              <a:t>Such a delay may be on the order of several milliseconds.</a:t>
            </a:r>
          </a:p>
          <a:p>
            <a:endParaRPr lang="en-NZ"/>
          </a:p>
          <a:p>
            <a:r>
              <a:rPr lang="en-NZ"/>
              <a:t>While this last approach may be adequate for some real-time applications, it will not suffice for more demanding applications. </a:t>
            </a:r>
            <a:endParaRPr lang="en-US"/>
          </a:p>
        </p:txBody>
      </p:sp>
      <p:sp>
        <p:nvSpPr>
          <p:cNvPr id="4" name="Slide Number Placeholder 3"/>
          <p:cNvSpPr>
            <a:spLocks noGrp="1"/>
          </p:cNvSpPr>
          <p:nvPr>
            <p:ph type="sldNum" sz="quarter" idx="5"/>
          </p:nvPr>
        </p:nvSpPr>
        <p:spPr/>
        <p:txBody>
          <a:bodyPr/>
          <a:lstStyle/>
          <a:p>
            <a:pPr>
              <a:defRPr/>
            </a:pPr>
            <a:fld id="{F63402D9-ACB0-4436-8AEC-84870AD0403A}" type="slidenum">
              <a:rPr lang="en-US" smtClean="0"/>
              <a:pPr>
                <a:defRPr/>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For more demanding applications, the approach that has been taken is sometimes referred to as </a:t>
            </a:r>
            <a:r>
              <a:rPr lang="en-NZ" b="1"/>
              <a:t>immediate preemption</a:t>
            </a:r>
            <a:r>
              <a:rPr lang="en-NZ"/>
              <a:t>.</a:t>
            </a:r>
          </a:p>
          <a:p>
            <a:endParaRPr lang="en-NZ"/>
          </a:p>
          <a:p>
            <a:r>
              <a:rPr lang="en-NZ"/>
              <a:t> In this case, the operating system responds to an interrupt almost immediately, unless the system is in a critical-code lockout section.</a:t>
            </a:r>
          </a:p>
          <a:p>
            <a:endParaRPr lang="en-NZ"/>
          </a:p>
          <a:p>
            <a:r>
              <a:rPr lang="en-NZ"/>
              <a:t>Scheduling delays for a real-time task can then be reduced to 100 "s or less.</a:t>
            </a:r>
            <a:endParaRPr lang="en-US"/>
          </a:p>
          <a:p>
            <a:endParaRPr lang="en-US"/>
          </a:p>
          <a:p>
            <a:endParaRPr lang="en-US"/>
          </a:p>
        </p:txBody>
      </p:sp>
      <p:sp>
        <p:nvSpPr>
          <p:cNvPr id="4" name="Slide Number Placeholder 3"/>
          <p:cNvSpPr>
            <a:spLocks noGrp="1"/>
          </p:cNvSpPr>
          <p:nvPr>
            <p:ph type="sldNum" sz="quarter" idx="5"/>
          </p:nvPr>
        </p:nvSpPr>
        <p:spPr/>
        <p:txBody>
          <a:bodyPr/>
          <a:lstStyle/>
          <a:p>
            <a:pPr>
              <a:defRPr/>
            </a:pPr>
            <a:fld id="{A3CFCE4D-D7A4-426C-91A7-3B45553FFB95}" type="slidenum">
              <a:rPr lang="en-US" smtClean="0"/>
              <a:pPr>
                <a:defRPr/>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Real-time applications are generally not concerned with sheer speed but rather with completing (or starting) tasks at the most valuable times, neither too early nor too late, despite dynamic resource demands and conflicts, processing overloads, and hardware or software faults. </a:t>
            </a:r>
          </a:p>
          <a:p>
            <a:endParaRPr lang="en-NZ"/>
          </a:p>
          <a:p>
            <a:r>
              <a:rPr lang="en-NZ"/>
              <a:t>Therefore, priorities provide a crude tool and do not capture the requirement of completion (or initiation) at the most valuable time.</a:t>
            </a:r>
            <a:endParaRPr lang="en-US"/>
          </a:p>
        </p:txBody>
      </p:sp>
      <p:sp>
        <p:nvSpPr>
          <p:cNvPr id="4" name="Slide Number Placeholder 3"/>
          <p:cNvSpPr>
            <a:spLocks noGrp="1"/>
          </p:cNvSpPr>
          <p:nvPr>
            <p:ph type="sldNum" sz="quarter" idx="5"/>
          </p:nvPr>
        </p:nvSpPr>
        <p:spPr/>
        <p:txBody>
          <a:bodyPr/>
          <a:lstStyle/>
          <a:p>
            <a:pPr>
              <a:defRPr/>
            </a:pPr>
            <a:fld id="{0FA58A69-D486-4880-8A05-3B5079805147}" type="slidenum">
              <a:rPr lang="en-US" smtClean="0"/>
              <a:pPr>
                <a:defRPr/>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Movie icon links to animation of Periodic with Completion Deadline: http://gaia.ecs.csus.edu/%7ezhangd/oscal/pdeadlineschedulingperiodic.html</a:t>
            </a:r>
          </a:p>
          <a:p>
            <a:endParaRPr lang="en-US" dirty="0"/>
          </a:p>
          <a:p>
            <a:r>
              <a:rPr lang="en-NZ" dirty="0"/>
              <a:t>As an example of scheduling periodic tasks with completion deadlines, consider a system that collects and processes data from two </a:t>
            </a:r>
            <a:r>
              <a:rPr lang="en-NZ" dirty="0" err="1"/>
              <a:t>sensors,A</a:t>
            </a:r>
            <a:r>
              <a:rPr lang="en-NZ" dirty="0"/>
              <a:t> and B.</a:t>
            </a:r>
          </a:p>
          <a:p>
            <a:endParaRPr lang="en-NZ" dirty="0"/>
          </a:p>
          <a:p>
            <a:r>
              <a:rPr lang="en-NZ" dirty="0"/>
              <a:t>The dead-line for collecting data from </a:t>
            </a:r>
          </a:p>
          <a:p>
            <a:pPr lvl="1">
              <a:buFontTx/>
              <a:buChar char="•"/>
            </a:pPr>
            <a:r>
              <a:rPr lang="en-NZ" dirty="0"/>
              <a:t> sensor A must be met every 20 ms, </a:t>
            </a:r>
          </a:p>
          <a:p>
            <a:pPr lvl="1">
              <a:buFontTx/>
              <a:buChar char="•"/>
            </a:pPr>
            <a:r>
              <a:rPr lang="en-NZ" dirty="0"/>
              <a:t> for B every 50 </a:t>
            </a:r>
            <a:r>
              <a:rPr lang="en-NZ" dirty="0" err="1"/>
              <a:t>ms.</a:t>
            </a:r>
            <a:r>
              <a:rPr lang="en-NZ" dirty="0"/>
              <a:t> </a:t>
            </a:r>
            <a:endParaRPr lang="en-NZ"/>
          </a:p>
          <a:p>
            <a:endParaRPr lang="en-NZ"/>
          </a:p>
          <a:p>
            <a:r>
              <a:rPr lang="en-NZ" dirty="0"/>
              <a:t>It takes 10 ms, including operating system overhead, to process each sample of data from A </a:t>
            </a:r>
          </a:p>
          <a:p>
            <a:pPr lvl="1">
              <a:buFontTx/>
              <a:buChar char="•"/>
            </a:pPr>
            <a:r>
              <a:rPr lang="en-NZ" dirty="0"/>
              <a:t> and 25 ms to process each sample of data from B. </a:t>
            </a:r>
          </a:p>
          <a:p>
            <a:pPr lvl="1">
              <a:buFontTx/>
              <a:buChar char="•"/>
            </a:pPr>
            <a:endParaRPr lang="en-NZ" dirty="0"/>
          </a:p>
          <a:p>
            <a:r>
              <a:rPr lang="en-NZ" dirty="0"/>
              <a:t>Table 10.2 summarizes the execution profile of the two tasks. </a:t>
            </a:r>
          </a:p>
          <a:p>
            <a:endParaRPr lang="en-NZ" dirty="0"/>
          </a:p>
        </p:txBody>
      </p:sp>
      <p:sp>
        <p:nvSpPr>
          <p:cNvPr id="4" name="Slide Number Placeholder 3"/>
          <p:cNvSpPr>
            <a:spLocks noGrp="1"/>
          </p:cNvSpPr>
          <p:nvPr>
            <p:ph type="sldNum" sz="quarter" idx="5"/>
          </p:nvPr>
        </p:nvSpPr>
        <p:spPr/>
        <p:txBody>
          <a:bodyPr/>
          <a:lstStyle/>
          <a:p>
            <a:pPr>
              <a:defRPr/>
            </a:pPr>
            <a:fld id="{180C101D-62D0-40D6-8BAB-F733B4797DCB}" type="slidenum">
              <a:rPr lang="en-US" smtClean="0"/>
              <a:pPr>
                <a:defRPr/>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Figure 10.6 compares three scheduling techniques using the execution profile of Table 10.2. (previous slide)</a:t>
            </a:r>
          </a:p>
          <a:p>
            <a:endParaRPr lang="en-NZ" dirty="0"/>
          </a:p>
          <a:p>
            <a:r>
              <a:rPr lang="en-NZ" dirty="0"/>
              <a:t>The first row of Figure 10.6 repeats the information in Table 10.2; </a:t>
            </a:r>
          </a:p>
          <a:p>
            <a:pPr lvl="1">
              <a:buFontTx/>
              <a:buChar char="•"/>
            </a:pPr>
            <a:r>
              <a:rPr lang="en-NZ" dirty="0"/>
              <a:t> the remaining three rows illustrate three scheduling techniques.</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A4D3123-C9CA-47D0-B871-2B64D5D8F30C}" type="slidenum">
              <a:rPr lang="en-US" smtClean="0"/>
              <a:pPr>
                <a:defRPr/>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Memory management is a complex interrelationship between processor hardware and operating system software.</a:t>
            </a:r>
          </a:p>
          <a:p>
            <a:endParaRPr lang="en-NZ"/>
          </a:p>
          <a:p>
            <a:r>
              <a:rPr lang="en-NZ"/>
              <a:t>We focus first on the hardware aspect of virtual memory, looking at the use of paging, segmentation, and combined paging and segmentation.</a:t>
            </a:r>
          </a:p>
          <a:p>
            <a:endParaRPr lang="en-NZ"/>
          </a:p>
          <a:p>
            <a:r>
              <a:rPr lang="en-NZ"/>
              <a:t>Then we look at the issues involved in the design of a virtual memory facility in operating systems.</a:t>
            </a:r>
          </a:p>
          <a:p>
            <a:endParaRPr lang="en-US"/>
          </a:p>
        </p:txBody>
      </p:sp>
      <p:sp>
        <p:nvSpPr>
          <p:cNvPr id="4" name="Slide Number Placeholder 3"/>
          <p:cNvSpPr>
            <a:spLocks noGrp="1"/>
          </p:cNvSpPr>
          <p:nvPr>
            <p:ph type="sldNum" sz="quarter" idx="5"/>
          </p:nvPr>
        </p:nvSpPr>
        <p:spPr/>
        <p:txBody>
          <a:bodyPr/>
          <a:lstStyle/>
          <a:p>
            <a:pPr>
              <a:defRPr/>
            </a:pPr>
            <a:fld id="{48A10E5D-1D21-40AE-ADBA-FB67D677CD68}"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Table 10.3 summarizes the execution profile of the five tasks with starting dead-</a:t>
            </a:r>
          </a:p>
          <a:p>
            <a:r>
              <a:rPr lang="en-NZ"/>
              <a:t>lines. </a:t>
            </a:r>
            <a:endParaRPr lang="en-US"/>
          </a:p>
        </p:txBody>
      </p:sp>
      <p:sp>
        <p:nvSpPr>
          <p:cNvPr id="4" name="Slide Number Placeholder 3"/>
          <p:cNvSpPr>
            <a:spLocks noGrp="1"/>
          </p:cNvSpPr>
          <p:nvPr>
            <p:ph type="sldNum" sz="quarter" idx="5"/>
          </p:nvPr>
        </p:nvSpPr>
        <p:spPr/>
        <p:txBody>
          <a:bodyPr/>
          <a:lstStyle/>
          <a:p>
            <a:pPr>
              <a:defRPr/>
            </a:pPr>
            <a:fld id="{0647B7C8-079B-412F-A110-A5D33F8E74B6}" type="slidenum">
              <a:rPr lang="en-US" smtClean="0"/>
              <a:pPr>
                <a:defRPr/>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Movie icon links to animation of Aperiodic with Starting Deadline: http://gaia.ecs.csus.edu/%7ezhangd/oscal/pdeadlinescheduling.html</a:t>
            </a:r>
          </a:p>
          <a:p>
            <a:endParaRPr lang="en-NZ"/>
          </a:p>
          <a:p>
            <a:r>
              <a:rPr lang="en-NZ"/>
              <a:t>The top part of Figure 10.7 shows the arrival times and starting deadlines for an example consisting of five tasks each of which has an execution time of 20 ms.</a:t>
            </a:r>
          </a:p>
          <a:p>
            <a:endParaRPr lang="en-NZ"/>
          </a:p>
        </p:txBody>
      </p:sp>
      <p:sp>
        <p:nvSpPr>
          <p:cNvPr id="4" name="Slide Number Placeholder 3"/>
          <p:cNvSpPr>
            <a:spLocks noGrp="1"/>
          </p:cNvSpPr>
          <p:nvPr>
            <p:ph type="sldNum" sz="quarter" idx="5"/>
          </p:nvPr>
        </p:nvSpPr>
        <p:spPr/>
        <p:txBody>
          <a:bodyPr/>
          <a:lstStyle/>
          <a:p>
            <a:pPr>
              <a:defRPr/>
            </a:pPr>
            <a:fld id="{5DB6C86D-2E15-4199-BA1C-171760E0FEBB}" type="slidenum">
              <a:rPr lang="en-US" smtClean="0"/>
              <a:pPr>
                <a:defRPr/>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If we plot the priority of tasks as a function of their rate, the result is a monotonically increasing function </a:t>
            </a:r>
          </a:p>
          <a:p>
            <a:endParaRPr lang="en-NZ"/>
          </a:p>
          <a:p>
            <a:r>
              <a:rPr lang="en-NZ"/>
              <a:t>hence the name, </a:t>
            </a:r>
            <a:r>
              <a:rPr lang="en-NZ" b="1"/>
              <a:t>rate monotonic scheduling.</a:t>
            </a:r>
            <a:endParaRPr lang="en-US" b="1"/>
          </a:p>
        </p:txBody>
      </p:sp>
      <p:sp>
        <p:nvSpPr>
          <p:cNvPr id="4" name="Slide Number Placeholder 3"/>
          <p:cNvSpPr>
            <a:spLocks noGrp="1"/>
          </p:cNvSpPr>
          <p:nvPr>
            <p:ph type="sldNum" sz="quarter" idx="5"/>
          </p:nvPr>
        </p:nvSpPr>
        <p:spPr/>
        <p:txBody>
          <a:bodyPr/>
          <a:lstStyle/>
          <a:p>
            <a:pPr>
              <a:defRPr/>
            </a:pPr>
            <a:fld id="{89CD5373-1AB0-4AF3-B19C-84D5A341B0D1}" type="slidenum">
              <a:rPr lang="en-US" smtClean="0"/>
              <a:pPr>
                <a:defRPr/>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A more serious condition is referred to as an unbounded priority inversion, in which the duration of a priority inversion depends not only on the time required to handle a shared resource, but also on the unpredictable actions of other unrelated tasks as well.</a:t>
            </a:r>
            <a:endParaRPr lang="en-US" dirty="0"/>
          </a:p>
        </p:txBody>
      </p:sp>
      <p:sp>
        <p:nvSpPr>
          <p:cNvPr id="4" name="Slide Number Placeholder 3"/>
          <p:cNvSpPr>
            <a:spLocks noGrp="1"/>
          </p:cNvSpPr>
          <p:nvPr>
            <p:ph type="sldNum" sz="quarter" idx="5"/>
          </p:nvPr>
        </p:nvSpPr>
        <p:spPr/>
        <p:txBody>
          <a:bodyPr/>
          <a:lstStyle/>
          <a:p>
            <a:pPr>
              <a:defRPr/>
            </a:pPr>
            <a:fld id="{1DCAF40E-25B8-4625-BBA6-6E5348C5B4C7}" type="slidenum">
              <a:rPr lang="en-US" smtClean="0"/>
              <a:pPr>
                <a:defRPr/>
              </a:pPr>
              <a:t>41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a:t>The basic idea of priority inheritance is that a lower-priority task inherits the priority of any higher-priority task pending on a resource they share.</a:t>
            </a:r>
          </a:p>
          <a:p>
            <a:pPr>
              <a:defRPr/>
            </a:pPr>
            <a:endParaRPr lang="en-NZ" dirty="0"/>
          </a:p>
          <a:p>
            <a:pPr>
              <a:defRPr/>
            </a:pPr>
            <a:r>
              <a:rPr lang="en-NZ" dirty="0"/>
              <a:t>This priority change takes place as soon as the higher-priority task blocks on the resource; </a:t>
            </a:r>
          </a:p>
          <a:p>
            <a:pPr lvl="1">
              <a:buFont typeface="Arial" pitchFamily="34" charset="0"/>
              <a:buChar char="•"/>
              <a:defRPr/>
            </a:pPr>
            <a:r>
              <a:rPr lang="en-NZ" dirty="0"/>
              <a:t> it should end when the resource is released by the lower-priority task. </a:t>
            </a:r>
          </a:p>
          <a:p>
            <a:pPr>
              <a:buFont typeface="Arial" pitchFamily="34" charset="0"/>
              <a:buNone/>
              <a:defRPr/>
            </a:pPr>
            <a:endParaRPr lang="en-NZ" dirty="0"/>
          </a:p>
          <a:p>
            <a:pPr>
              <a:buFont typeface="Arial" pitchFamily="34" charset="0"/>
              <a:buNone/>
              <a:defRPr/>
            </a:pPr>
            <a:r>
              <a:rPr lang="en-NZ" dirty="0"/>
              <a:t>This figure shows that priority inheritance resolves the problem of unbounded priority inversion illustrated in Figure 10.10a.</a:t>
            </a:r>
          </a:p>
          <a:p>
            <a:pPr>
              <a:buFont typeface="Arial" pitchFamily="34" charset="0"/>
              <a:buNone/>
              <a:defRPr/>
            </a:pPr>
            <a:endParaRPr lang="en-NZ" dirty="0"/>
          </a:p>
          <a:p>
            <a:pPr>
              <a:buFont typeface="Arial" pitchFamily="34" charset="0"/>
              <a:buNone/>
              <a:defRPr/>
            </a:pPr>
            <a:r>
              <a:rPr lang="en-NZ" dirty="0"/>
              <a:t>The relevant sequence of events is as follows:</a:t>
            </a:r>
          </a:p>
          <a:p>
            <a:pPr>
              <a:buFont typeface="Arial" pitchFamily="34" charset="0"/>
              <a:buNone/>
              <a:defRPr/>
            </a:pPr>
            <a:r>
              <a:rPr lang="en-NZ" dirty="0"/>
              <a:t>t</a:t>
            </a:r>
            <a:r>
              <a:rPr lang="en-NZ" baseline="-25000" dirty="0"/>
              <a:t>1</a:t>
            </a:r>
            <a:r>
              <a:rPr lang="en-NZ" dirty="0"/>
              <a:t>: T</a:t>
            </a:r>
            <a:r>
              <a:rPr lang="en-NZ" baseline="-25000" dirty="0"/>
              <a:t>3</a:t>
            </a:r>
            <a:r>
              <a:rPr lang="en-NZ" dirty="0"/>
              <a:t> begins executing.</a:t>
            </a:r>
          </a:p>
          <a:p>
            <a:pPr>
              <a:buFont typeface="Arial" pitchFamily="34" charset="0"/>
              <a:buNone/>
              <a:defRPr/>
            </a:pPr>
            <a:r>
              <a:rPr lang="en-NZ" dirty="0"/>
              <a:t>t</a:t>
            </a:r>
            <a:r>
              <a:rPr lang="en-NZ" baseline="-25000" dirty="0"/>
              <a:t>2</a:t>
            </a:r>
            <a:r>
              <a:rPr lang="en-NZ" dirty="0"/>
              <a:t>: T</a:t>
            </a:r>
            <a:r>
              <a:rPr lang="en-NZ" baseline="-25000" dirty="0"/>
              <a:t>3</a:t>
            </a:r>
            <a:r>
              <a:rPr lang="en-NZ" dirty="0"/>
              <a:t> locks semaphore s and enters its critical section.</a:t>
            </a:r>
          </a:p>
          <a:p>
            <a:pPr>
              <a:buFont typeface="Arial" pitchFamily="34" charset="0"/>
              <a:buNone/>
              <a:defRPr/>
            </a:pPr>
            <a:r>
              <a:rPr lang="en-NZ" dirty="0"/>
              <a:t>t</a:t>
            </a:r>
            <a:r>
              <a:rPr lang="en-NZ" baseline="-25000" dirty="0"/>
              <a:t>3</a:t>
            </a:r>
            <a:r>
              <a:rPr lang="en-NZ" dirty="0"/>
              <a:t>: T</a:t>
            </a:r>
            <a:r>
              <a:rPr lang="en-NZ" baseline="-25000" dirty="0"/>
              <a:t>1</a:t>
            </a:r>
            <a:r>
              <a:rPr lang="en-NZ" dirty="0"/>
              <a:t>, which has a higher priority than T</a:t>
            </a:r>
            <a:r>
              <a:rPr lang="en-NZ" baseline="-25000" dirty="0"/>
              <a:t>3</a:t>
            </a:r>
            <a:r>
              <a:rPr lang="en-NZ" dirty="0"/>
              <a:t>, </a:t>
            </a:r>
            <a:r>
              <a:rPr lang="en-NZ" dirty="0" err="1"/>
              <a:t>preempts</a:t>
            </a:r>
            <a:r>
              <a:rPr lang="en-NZ" dirty="0"/>
              <a:t> T</a:t>
            </a:r>
            <a:r>
              <a:rPr lang="en-NZ" baseline="-25000" dirty="0"/>
              <a:t>3</a:t>
            </a:r>
            <a:r>
              <a:rPr lang="en-NZ" dirty="0"/>
              <a:t> and begins executing.</a:t>
            </a:r>
          </a:p>
          <a:p>
            <a:pPr>
              <a:buFont typeface="Arial" pitchFamily="34" charset="0"/>
              <a:buNone/>
              <a:defRPr/>
            </a:pPr>
            <a:r>
              <a:rPr lang="en-NZ" dirty="0"/>
              <a:t>t</a:t>
            </a:r>
            <a:r>
              <a:rPr lang="en-NZ" baseline="-25000" dirty="0"/>
              <a:t>4</a:t>
            </a:r>
            <a:r>
              <a:rPr lang="en-NZ" dirty="0"/>
              <a:t>: T</a:t>
            </a:r>
            <a:r>
              <a:rPr lang="en-NZ" baseline="-25000" dirty="0"/>
              <a:t>1</a:t>
            </a:r>
            <a:r>
              <a:rPr lang="en-NZ" dirty="0"/>
              <a:t> attempts to enter its critical section but is blocked because the semaphore is locked by T</a:t>
            </a:r>
            <a:r>
              <a:rPr lang="en-NZ" baseline="-25000" dirty="0"/>
              <a:t>3</a:t>
            </a:r>
            <a:r>
              <a:rPr lang="en-NZ" dirty="0"/>
              <a:t>.</a:t>
            </a:r>
          </a:p>
          <a:p>
            <a:pPr lvl="1">
              <a:buFont typeface="Arial" pitchFamily="34" charset="0"/>
              <a:buChar char="•"/>
              <a:defRPr/>
            </a:pPr>
            <a:r>
              <a:rPr lang="en-NZ" dirty="0"/>
              <a:t>T</a:t>
            </a:r>
            <a:r>
              <a:rPr lang="en-NZ" baseline="-25000" dirty="0"/>
              <a:t>3</a:t>
            </a:r>
            <a:r>
              <a:rPr lang="en-NZ" dirty="0"/>
              <a:t> is immediately and temporarily assigned the same priority as T</a:t>
            </a:r>
            <a:r>
              <a:rPr lang="en-NZ" baseline="-25000" dirty="0"/>
              <a:t>1</a:t>
            </a:r>
            <a:r>
              <a:rPr lang="en-NZ" dirty="0"/>
              <a:t>.</a:t>
            </a:r>
          </a:p>
          <a:p>
            <a:pPr lvl="1">
              <a:buFont typeface="Arial" pitchFamily="34" charset="0"/>
              <a:buChar char="•"/>
              <a:defRPr/>
            </a:pPr>
            <a:r>
              <a:rPr lang="en-NZ" dirty="0"/>
              <a:t>T</a:t>
            </a:r>
            <a:r>
              <a:rPr lang="en-NZ" baseline="-25000" dirty="0"/>
              <a:t>3</a:t>
            </a:r>
            <a:r>
              <a:rPr lang="en-NZ" dirty="0"/>
              <a:t> resumes execution in its critical section.</a:t>
            </a:r>
          </a:p>
          <a:p>
            <a:pPr>
              <a:buFont typeface="Arial" pitchFamily="34" charset="0"/>
              <a:buNone/>
              <a:defRPr/>
            </a:pPr>
            <a:r>
              <a:rPr lang="en-NZ" dirty="0"/>
              <a:t>t</a:t>
            </a:r>
            <a:r>
              <a:rPr lang="en-NZ" baseline="-25000" dirty="0"/>
              <a:t>5</a:t>
            </a:r>
            <a:r>
              <a:rPr lang="en-NZ" dirty="0"/>
              <a:t>: T</a:t>
            </a:r>
            <a:r>
              <a:rPr lang="en-NZ" baseline="-25000" dirty="0"/>
              <a:t>2</a:t>
            </a:r>
            <a:r>
              <a:rPr lang="en-NZ" dirty="0"/>
              <a:t> is ready to execute but, because T</a:t>
            </a:r>
            <a:r>
              <a:rPr lang="en-NZ" baseline="-25000" dirty="0"/>
              <a:t>3</a:t>
            </a:r>
            <a:r>
              <a:rPr lang="en-NZ" dirty="0"/>
              <a:t> now has a higher priority,T</a:t>
            </a:r>
            <a:r>
              <a:rPr lang="en-NZ" baseline="-25000" dirty="0"/>
              <a:t>2</a:t>
            </a:r>
            <a:r>
              <a:rPr lang="en-NZ" dirty="0"/>
              <a:t> is unable to </a:t>
            </a:r>
            <a:r>
              <a:rPr lang="en-NZ" dirty="0" err="1"/>
              <a:t>preempt</a:t>
            </a:r>
            <a:r>
              <a:rPr lang="en-NZ" dirty="0"/>
              <a:t> T</a:t>
            </a:r>
            <a:r>
              <a:rPr lang="en-NZ" baseline="-25000" dirty="0"/>
              <a:t>3</a:t>
            </a:r>
            <a:r>
              <a:rPr lang="en-NZ" dirty="0"/>
              <a:t>.</a:t>
            </a:r>
          </a:p>
          <a:p>
            <a:pPr>
              <a:buFont typeface="Arial" pitchFamily="34" charset="0"/>
              <a:buNone/>
              <a:defRPr/>
            </a:pPr>
            <a:r>
              <a:rPr lang="en-NZ" dirty="0"/>
              <a:t>t</a:t>
            </a:r>
            <a:r>
              <a:rPr lang="en-NZ" baseline="-25000" dirty="0"/>
              <a:t>6</a:t>
            </a:r>
            <a:r>
              <a:rPr lang="en-NZ" dirty="0"/>
              <a:t>: T</a:t>
            </a:r>
            <a:r>
              <a:rPr lang="en-NZ" baseline="-25000" dirty="0"/>
              <a:t>3</a:t>
            </a:r>
            <a:r>
              <a:rPr lang="en-NZ" dirty="0"/>
              <a:t> leaves its critical section and unlocks the semaphore: its priority level is downgraded to its previous default level. </a:t>
            </a:r>
          </a:p>
          <a:p>
            <a:pPr lvl="1">
              <a:buFont typeface="Arial" pitchFamily="34" charset="0"/>
              <a:buChar char="•"/>
              <a:defRPr/>
            </a:pPr>
            <a:r>
              <a:rPr lang="en-NZ" dirty="0"/>
              <a:t> T</a:t>
            </a:r>
            <a:r>
              <a:rPr lang="en-NZ" baseline="-25000" dirty="0"/>
              <a:t>1</a:t>
            </a:r>
            <a:r>
              <a:rPr lang="en-NZ" dirty="0"/>
              <a:t> </a:t>
            </a:r>
            <a:r>
              <a:rPr lang="en-NZ" dirty="0" err="1"/>
              <a:t>preempts</a:t>
            </a:r>
            <a:r>
              <a:rPr lang="en-NZ" dirty="0"/>
              <a:t> T</a:t>
            </a:r>
            <a:r>
              <a:rPr lang="en-NZ" baseline="-25000" dirty="0"/>
              <a:t>3</a:t>
            </a:r>
            <a:r>
              <a:rPr lang="en-NZ" dirty="0"/>
              <a:t>, locks the semaphore, and enters its critical section.</a:t>
            </a:r>
          </a:p>
          <a:p>
            <a:pPr>
              <a:buFont typeface="Arial" pitchFamily="34" charset="0"/>
              <a:buNone/>
              <a:defRPr/>
            </a:pPr>
            <a:r>
              <a:rPr lang="en-NZ" dirty="0"/>
              <a:t>t</a:t>
            </a:r>
            <a:r>
              <a:rPr lang="en-NZ" baseline="-25000" dirty="0"/>
              <a:t>7</a:t>
            </a:r>
            <a:r>
              <a:rPr lang="en-NZ" dirty="0"/>
              <a:t>: T</a:t>
            </a:r>
            <a:r>
              <a:rPr lang="en-NZ" baseline="-25000" dirty="0"/>
              <a:t>1</a:t>
            </a:r>
            <a:r>
              <a:rPr lang="en-NZ" dirty="0"/>
              <a:t> is suspended for some reason unrelated to T</a:t>
            </a:r>
            <a:r>
              <a:rPr lang="en-NZ" baseline="-25000" dirty="0"/>
              <a:t>2</a:t>
            </a:r>
            <a:r>
              <a:rPr lang="en-NZ" dirty="0"/>
              <a:t>, and T</a:t>
            </a:r>
            <a:r>
              <a:rPr lang="en-NZ" baseline="-25000" dirty="0"/>
              <a:t>2</a:t>
            </a:r>
            <a:r>
              <a:rPr lang="en-NZ" dirty="0"/>
              <a:t> begins executing.</a:t>
            </a:r>
            <a:endParaRPr lang="en-US" dirty="0"/>
          </a:p>
        </p:txBody>
      </p:sp>
      <p:sp>
        <p:nvSpPr>
          <p:cNvPr id="4" name="Slide Number Placeholder 3"/>
          <p:cNvSpPr>
            <a:spLocks noGrp="1"/>
          </p:cNvSpPr>
          <p:nvPr>
            <p:ph type="sldNum" sz="quarter" idx="5"/>
          </p:nvPr>
        </p:nvSpPr>
        <p:spPr/>
        <p:txBody>
          <a:bodyPr/>
          <a:lstStyle/>
          <a:p>
            <a:pPr>
              <a:defRPr/>
            </a:pPr>
            <a:fld id="{EBD59431-1A76-40F0-8E1F-AF21BCB88505}" type="slidenum">
              <a:rPr lang="en-US" smtClean="0"/>
              <a:pPr>
                <a:defRPr/>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Scheduling on a multiprocessor involves three interrelated issues:</a:t>
            </a:r>
          </a:p>
          <a:p>
            <a:pPr lvl="1"/>
            <a:r>
              <a:rPr lang="en-NZ"/>
              <a:t>• The assignment of processes to processors</a:t>
            </a:r>
          </a:p>
          <a:p>
            <a:pPr lvl="1"/>
            <a:r>
              <a:rPr lang="en-NZ"/>
              <a:t>• The use of multiprogramming on individual processors</a:t>
            </a:r>
          </a:p>
          <a:p>
            <a:pPr lvl="1"/>
            <a:r>
              <a:rPr lang="en-NZ"/>
              <a:t>• The actual dispatching of a process</a:t>
            </a:r>
          </a:p>
          <a:p>
            <a:endParaRPr lang="en-NZ"/>
          </a:p>
          <a:p>
            <a:r>
              <a:rPr lang="en-NZ"/>
              <a:t>It is important to keep in mind that the approach taken will depend, in general, on the degree of granularity of the applications and on the number of processors available.</a:t>
            </a:r>
            <a:endParaRPr lang="en-US"/>
          </a:p>
        </p:txBody>
      </p:sp>
      <p:sp>
        <p:nvSpPr>
          <p:cNvPr id="4" name="Slide Number Placeholder 3"/>
          <p:cNvSpPr>
            <a:spLocks noGrp="1"/>
          </p:cNvSpPr>
          <p:nvPr>
            <p:ph type="sldNum" sz="quarter" idx="5"/>
          </p:nvPr>
        </p:nvSpPr>
        <p:spPr/>
        <p:txBody>
          <a:bodyPr/>
          <a:lstStyle/>
          <a:p>
            <a:pPr>
              <a:defRPr/>
            </a:pPr>
            <a:fld id="{64CDD657-1FF4-4BB0-8C6D-11955DEFDC8D}"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If a process is permanently assigned to one processor from activation until its completion, </a:t>
            </a:r>
          </a:p>
          <a:p>
            <a:pPr lvl="1">
              <a:buFontTx/>
              <a:buChar char="•"/>
            </a:pPr>
            <a:r>
              <a:rPr lang="en-NZ"/>
              <a:t> then a dedicated short-term queue is maintained for each processor.</a:t>
            </a:r>
          </a:p>
          <a:p>
            <a:endParaRPr lang="en-NZ"/>
          </a:p>
          <a:p>
            <a:r>
              <a:rPr lang="en-NZ"/>
              <a:t>An advantage of this approach is that there may be less overhead in the scheduling function, because the processor assignment is made once and for all.</a:t>
            </a:r>
          </a:p>
          <a:p>
            <a:endParaRPr lang="en-NZ"/>
          </a:p>
          <a:p>
            <a:r>
              <a:rPr lang="en-NZ"/>
              <a:t>Also, the use of dedicated processors allows a strategy known as group or gang scheduling, as discussed later.</a:t>
            </a:r>
          </a:p>
          <a:p>
            <a:endParaRPr lang="en-NZ"/>
          </a:p>
          <a:p>
            <a:r>
              <a:rPr lang="en-NZ"/>
              <a:t>A disadvantage is that one processor can be idle, with an empty queue, while another processor has a backlog. </a:t>
            </a:r>
          </a:p>
          <a:p>
            <a:pPr lvl="1">
              <a:buFontTx/>
              <a:buChar char="•"/>
            </a:pPr>
            <a:r>
              <a:rPr lang="en-NZ"/>
              <a:t> To prevent this situation, a common queue can be used.</a:t>
            </a:r>
          </a:p>
          <a:p>
            <a:pPr lvl="1">
              <a:buFontTx/>
              <a:buChar char="•"/>
            </a:pPr>
            <a:r>
              <a:rPr lang="en-NZ"/>
              <a:t> All processes go into one global queue and are scheduled to any available processor. </a:t>
            </a:r>
          </a:p>
        </p:txBody>
      </p:sp>
      <p:sp>
        <p:nvSpPr>
          <p:cNvPr id="4" name="Slide Number Placeholder 3"/>
          <p:cNvSpPr>
            <a:spLocks noGrp="1"/>
          </p:cNvSpPr>
          <p:nvPr>
            <p:ph type="sldNum" sz="quarter" idx="5"/>
          </p:nvPr>
        </p:nvSpPr>
        <p:spPr/>
        <p:txBody>
          <a:bodyPr/>
          <a:lstStyle/>
          <a:p>
            <a:pPr>
              <a:defRPr/>
            </a:pPr>
            <a:fld id="{DE960246-C3DF-4FB7-833B-3AE3744C8C7C}"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NZ"/>
          </a:p>
        </p:txBody>
      </p:sp>
      <p:sp>
        <p:nvSpPr>
          <p:cNvPr id="4" name="Slide Number Placeholder 3"/>
          <p:cNvSpPr>
            <a:spLocks noGrp="1"/>
          </p:cNvSpPr>
          <p:nvPr>
            <p:ph type="sldNum" sz="quarter" idx="5"/>
          </p:nvPr>
        </p:nvSpPr>
        <p:spPr/>
        <p:txBody>
          <a:bodyPr/>
          <a:lstStyle/>
          <a:p>
            <a:pPr>
              <a:defRPr/>
            </a:pPr>
            <a:fld id="{419344EC-980D-407A-A204-65B64E3050E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lvl="1">
              <a:buFontTx/>
              <a:buChar char="•"/>
            </a:pPr>
            <a:endParaRPr lang="en-NZ"/>
          </a:p>
          <a:p>
            <a:r>
              <a:rPr lang="en-NZ"/>
              <a:t>A set of related threads is scheduled to run on a set of processors at the same time, on a one-to-one basis.</a:t>
            </a:r>
          </a:p>
          <a:p>
            <a:endParaRPr lang="en-NZ"/>
          </a:p>
          <a:p>
            <a:r>
              <a:rPr lang="en-NZ"/>
              <a:t>If closely related processes execute in parallel, synchronization blocking may be reduced, less process switching may be necessary, and performance will increase.</a:t>
            </a:r>
          </a:p>
          <a:p>
            <a:endParaRPr lang="en-NZ"/>
          </a:p>
          <a:p>
            <a:r>
              <a:rPr lang="en-NZ"/>
              <a:t>Scheduling overhead may be reduced because a single decision affects a number of processors and processes at one time.</a:t>
            </a:r>
            <a:endParaRPr lang="en-US"/>
          </a:p>
          <a:p>
            <a:endParaRPr lang="en-US"/>
          </a:p>
        </p:txBody>
      </p:sp>
      <p:sp>
        <p:nvSpPr>
          <p:cNvPr id="4" name="Slide Number Placeholder 3"/>
          <p:cNvSpPr>
            <a:spLocks noGrp="1"/>
          </p:cNvSpPr>
          <p:nvPr>
            <p:ph type="sldNum" sz="quarter" idx="5"/>
          </p:nvPr>
        </p:nvSpPr>
        <p:spPr/>
        <p:txBody>
          <a:bodyPr/>
          <a:lstStyle/>
          <a:p>
            <a:pPr>
              <a:defRPr/>
            </a:pPr>
            <a:fld id="{4C320D4E-47D2-4E06-97EA-15819B0D1839}" type="slidenum">
              <a:rPr lang="en-US" smtClean="0"/>
              <a:pPr>
                <a:defRPr/>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Each program is allocated a number of processors equal to the number of threads in the program, for the duration of the program execution.</a:t>
            </a:r>
          </a:p>
          <a:p>
            <a:pPr lvl="1">
              <a:buFontTx/>
              <a:buChar char="•"/>
            </a:pPr>
            <a:r>
              <a:rPr lang="en-NZ" dirty="0"/>
              <a:t> When the program terminates, the processors return to the general pool for possible allocation to another program.</a:t>
            </a:r>
          </a:p>
          <a:p>
            <a:pPr lvl="1">
              <a:buFontTx/>
              <a:buChar char="•"/>
            </a:pPr>
            <a:endParaRPr lang="en-NZ" dirty="0"/>
          </a:p>
          <a:p>
            <a:r>
              <a:rPr lang="en-NZ" dirty="0"/>
              <a:t>This approach would appear to be extremely wasteful of processor time. </a:t>
            </a:r>
          </a:p>
          <a:p>
            <a:pPr lvl="1">
              <a:buFontTx/>
              <a:buChar char="•"/>
            </a:pPr>
            <a:r>
              <a:rPr lang="en-NZ" dirty="0"/>
              <a:t> If a thread of an application is blocked waiting for I/O or for synchronization with another thread, then that thread’s processor remains idle: there is no multiprogramming of processors.</a:t>
            </a:r>
          </a:p>
          <a:p>
            <a:endParaRPr lang="en-NZ" dirty="0"/>
          </a:p>
          <a:p>
            <a:r>
              <a:rPr lang="en-NZ" b="1" i="1" dirty="0"/>
              <a:t>But</a:t>
            </a:r>
            <a:endParaRPr lang="en-NZ" dirty="0"/>
          </a:p>
          <a:p>
            <a:r>
              <a:rPr lang="en-NZ" dirty="0"/>
              <a:t>1) In a highly parallel system, with tens or hundreds of processors, each of which represents a small fraction of the cost of the system, processor utilization is no longer so important as a metric for effectiveness or performance.</a:t>
            </a:r>
          </a:p>
          <a:p>
            <a:endParaRPr lang="en-NZ" dirty="0"/>
          </a:p>
          <a:p>
            <a:r>
              <a:rPr lang="en-NZ" dirty="0"/>
              <a:t>2) The total avoidance of process switching during the lifetime of a program should result in a substantial speedup of that program.</a:t>
            </a:r>
          </a:p>
        </p:txBody>
      </p:sp>
      <p:sp>
        <p:nvSpPr>
          <p:cNvPr id="4" name="Slide Number Placeholder 3"/>
          <p:cNvSpPr>
            <a:spLocks noGrp="1"/>
          </p:cNvSpPr>
          <p:nvPr>
            <p:ph type="sldNum" sz="quarter" idx="5"/>
          </p:nvPr>
        </p:nvSpPr>
        <p:spPr/>
        <p:txBody>
          <a:bodyPr/>
          <a:lstStyle/>
          <a:p>
            <a:pPr>
              <a:defRPr/>
            </a:pPr>
            <a:fld id="{E7F645EC-B52F-4473-9F01-40673F11F68C}" type="slidenum">
              <a:rPr lang="en-US" smtClean="0"/>
              <a:pPr>
                <a:defRPr/>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number of threads in a process can be altered during the course of execution </a:t>
            </a:r>
          </a:p>
          <a:p>
            <a:pPr lvl="1">
              <a:buFontTx/>
              <a:buChar char="•"/>
            </a:pPr>
            <a:r>
              <a:rPr lang="en-NZ"/>
              <a:t> allowing the operating system to adjust the load to improve utilization.</a:t>
            </a:r>
            <a:endParaRPr lang="en-US"/>
          </a:p>
          <a:p>
            <a:endParaRPr lang="en-US"/>
          </a:p>
        </p:txBody>
      </p:sp>
      <p:sp>
        <p:nvSpPr>
          <p:cNvPr id="4" name="Slide Number Placeholder 3"/>
          <p:cNvSpPr>
            <a:spLocks noGrp="1"/>
          </p:cNvSpPr>
          <p:nvPr>
            <p:ph type="sldNum" sz="quarter" idx="5"/>
          </p:nvPr>
        </p:nvSpPr>
        <p:spPr/>
        <p:txBody>
          <a:bodyPr/>
          <a:lstStyle/>
          <a:p>
            <a:pPr>
              <a:defRPr/>
            </a:pPr>
            <a:fld id="{0194351D-49D1-44D1-A991-92B2B359095E}" type="slidenum">
              <a:rPr lang="en-US" smtClean="0"/>
              <a:pPr>
                <a:defRPr/>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A87742B0-1F9D-4159-8F04-362F5B02FEB1}" type="slidenum">
              <a:rPr lang="en-US" smtClean="0"/>
              <a:pPr>
                <a:defRPr/>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DCDC78-6E36-4D2D-84C0-2CE99EEE2D06}"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EE0A47-B072-44F9-B2EC-A1561457A48A}"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AF850-B864-4212-AA3B-D27FBCB5DCCB}"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57706-9C11-4977-ABD8-F4EFB327227C}"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F8087-169D-40CB-BA40-966A7FB03101}" type="datetime1">
              <a:rPr lang="en-US" smtClean="0"/>
              <a:pPr/>
              <a:t>3/12/2019</a:t>
            </a:fld>
            <a:endParaRPr lang="en-US" dirty="0"/>
          </a:p>
        </p:txBody>
      </p:sp>
      <p:sp>
        <p:nvSpPr>
          <p:cNvPr id="5" name="Footer Placeholder 4"/>
          <p:cNvSpPr>
            <a:spLocks noGrp="1"/>
          </p:cNvSpPr>
          <p:nvPr>
            <p:ph type="ftr" sz="quarter" idx="11"/>
          </p:nvPr>
        </p:nvSpPr>
        <p:spPr/>
        <p:txBody>
          <a:bodyPr/>
          <a:lstStyle/>
          <a:p>
            <a:r>
              <a:rPr lang="en-US"/>
              <a:t>Shri Sunshine Education instirute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FFF1E7-77FB-422A-B41B-88386939D291}" type="datetime1">
              <a:rPr lang="en-US" smtClean="0"/>
              <a:pPr/>
              <a:t>3/12/2019</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09B4A1-7392-4F3F-AFE9-BC25199131D8}" type="datetime1">
              <a:rPr lang="en-US" smtClean="0"/>
              <a:pPr/>
              <a:t>3/12/2019</a:t>
            </a:fld>
            <a:endParaRPr lang="en-US" dirty="0"/>
          </a:p>
        </p:txBody>
      </p:sp>
      <p:sp>
        <p:nvSpPr>
          <p:cNvPr id="8" name="Footer Placeholder 7"/>
          <p:cNvSpPr>
            <a:spLocks noGrp="1"/>
          </p:cNvSpPr>
          <p:nvPr>
            <p:ph type="ftr" sz="quarter" idx="11"/>
          </p:nvPr>
        </p:nvSpPr>
        <p:spPr/>
        <p:txBody>
          <a:bodyPr/>
          <a:lstStyle/>
          <a:p>
            <a:r>
              <a:rPr lang="en-US"/>
              <a:t>Shri Sunshine Education instirute</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F70D13-AAF9-4341-B741-99C3ADE0DC1E}" type="datetime1">
              <a:rPr lang="en-US" smtClean="0"/>
              <a:pPr/>
              <a:t>3/12/2019</a:t>
            </a:fld>
            <a:endParaRPr lang="en-US" dirty="0"/>
          </a:p>
        </p:txBody>
      </p:sp>
      <p:sp>
        <p:nvSpPr>
          <p:cNvPr id="4" name="Footer Placeholder 3"/>
          <p:cNvSpPr>
            <a:spLocks noGrp="1"/>
          </p:cNvSpPr>
          <p:nvPr>
            <p:ph type="ftr" sz="quarter" idx="11"/>
          </p:nvPr>
        </p:nvSpPr>
        <p:spPr/>
        <p:txBody>
          <a:bodyPr/>
          <a:lstStyle/>
          <a:p>
            <a:r>
              <a:rPr lang="en-US"/>
              <a:t>Shri Sunshine Education instirute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7D9B8-98DE-4A4D-A7A4-36E5772D43FD}" type="datetime1">
              <a:rPr lang="en-US" smtClean="0"/>
              <a:pPr/>
              <a:t>3/12/2019</a:t>
            </a:fld>
            <a:endParaRPr lang="en-US" dirty="0"/>
          </a:p>
        </p:txBody>
      </p:sp>
      <p:sp>
        <p:nvSpPr>
          <p:cNvPr id="3" name="Footer Placeholder 2"/>
          <p:cNvSpPr>
            <a:spLocks noGrp="1"/>
          </p:cNvSpPr>
          <p:nvPr>
            <p:ph type="ftr" sz="quarter" idx="11"/>
          </p:nvPr>
        </p:nvSpPr>
        <p:spPr/>
        <p:txBody>
          <a:bodyPr/>
          <a:lstStyle/>
          <a:p>
            <a:r>
              <a:rPr lang="en-US"/>
              <a:t>Shri Sunshine Education instirute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00F4D-B920-41D4-8B89-02F2DBDCB7D7}" type="datetime1">
              <a:rPr lang="en-US" smtClean="0"/>
              <a:pPr/>
              <a:t>3/12/2019</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65D64-F1EA-406C-A106-AF1C9F12286E}" type="datetime1">
              <a:rPr lang="en-US" smtClean="0"/>
              <a:pPr/>
              <a:t>3/12/2019</a:t>
            </a:fld>
            <a:endParaRPr lang="en-US" dirty="0"/>
          </a:p>
        </p:txBody>
      </p:sp>
      <p:sp>
        <p:nvSpPr>
          <p:cNvPr id="6" name="Footer Placeholder 5"/>
          <p:cNvSpPr>
            <a:spLocks noGrp="1"/>
          </p:cNvSpPr>
          <p:nvPr>
            <p:ph type="ftr" sz="quarter" idx="11"/>
          </p:nvPr>
        </p:nvSpPr>
        <p:spPr/>
        <p:txBody>
          <a:bodyPr/>
          <a:lstStyle/>
          <a:p>
            <a:r>
              <a:rPr lang="en-US"/>
              <a:t>Shri Sunshine Education instirute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7E199-3344-49A5-9735-628EDEDFC058}" type="datetime1">
              <a:rPr lang="en-US" smtClean="0"/>
              <a:pPr/>
              <a:t>3/12/2019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Shri Sunshine Education instirute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4"/>
          <p:cNvSpPr>
            <a:spLocks noGrp="1"/>
          </p:cNvSpPr>
          <p:nvPr>
            <p:ph type="subTitle" idx="1"/>
          </p:nvPr>
        </p:nvSpPr>
        <p:spPr>
          <a:xfrm>
            <a:off x="152400" y="76200"/>
            <a:ext cx="8610600" cy="3200400"/>
          </a:xfrm>
        </p:spPr>
        <p:style>
          <a:lnRef idx="2">
            <a:schemeClr val="accent1"/>
          </a:lnRef>
          <a:fillRef idx="1">
            <a:schemeClr val="lt1"/>
          </a:fillRef>
          <a:effectRef idx="0">
            <a:schemeClr val="accent1"/>
          </a:effectRef>
          <a:fontRef idx="minor">
            <a:schemeClr val="dk1"/>
          </a:fontRef>
        </p:style>
        <p:txBody>
          <a:bodyPr/>
          <a:lstStyle/>
          <a:p>
            <a:pPr eaLnBrk="1" hangingPunct="1"/>
            <a:r>
              <a:rPr lang="en-US" sz="2800" b="1" dirty="0">
                <a:solidFill>
                  <a:schemeClr val="accent1">
                    <a:lumMod val="75000"/>
                  </a:schemeClr>
                </a:solidFill>
                <a:latin typeface="Arial Rounded MT Bold" pitchFamily="34" charset="0"/>
              </a:rPr>
              <a:t>MCA</a:t>
            </a:r>
          </a:p>
          <a:p>
            <a:pPr eaLnBrk="1" hangingPunct="1"/>
            <a:r>
              <a:rPr lang="en-US" sz="2800" b="1" dirty="0">
                <a:solidFill>
                  <a:schemeClr val="accent1">
                    <a:lumMod val="75000"/>
                  </a:schemeClr>
                </a:solidFill>
                <a:latin typeface="Arial Rounded MT Bold" pitchFamily="34" charset="0"/>
              </a:rPr>
              <a:t>SEMESTER- III</a:t>
            </a:r>
          </a:p>
          <a:p>
            <a:pPr eaLnBrk="1" hangingPunct="1"/>
            <a:r>
              <a:rPr lang="en-US" sz="2800" b="1" dirty="0">
                <a:solidFill>
                  <a:schemeClr val="accent1">
                    <a:lumMod val="75000"/>
                  </a:schemeClr>
                </a:solidFill>
                <a:latin typeface="Arial Rounded MT Bold" pitchFamily="34" charset="0"/>
              </a:rPr>
              <a:t>OPERATING SYSTEM</a:t>
            </a:r>
          </a:p>
        </p:txBody>
      </p:sp>
      <p:sp>
        <p:nvSpPr>
          <p:cNvPr id="4" name="Footer Placeholder 3"/>
          <p:cNvSpPr>
            <a:spLocks noGrp="1"/>
          </p:cNvSpPr>
          <p:nvPr>
            <p:ph type="ftr" sz="quarter" idx="11"/>
          </p:nvPr>
        </p:nvSpPr>
        <p:spPr/>
        <p:txBody>
          <a:bodyPr/>
          <a:lstStyle/>
          <a:p>
            <a:pPr>
              <a:defRPr/>
            </a:pPr>
            <a:r>
              <a:rPr lang="en-US" dirty="0" err="1"/>
              <a:t>Shri</a:t>
            </a:r>
            <a:r>
              <a:rPr lang="en-US" dirty="0"/>
              <a:t> Sunshine Education </a:t>
            </a:r>
            <a:r>
              <a:rPr lang="en-US" dirty="0" err="1"/>
              <a:t>instirute</a:t>
            </a:r>
            <a:endParaRPr lang="en-US" dirty="0"/>
          </a:p>
        </p:txBody>
      </p:sp>
      <p:sp>
        <p:nvSpPr>
          <p:cNvPr id="2052" name="Subtitle 4"/>
          <p:cNvSpPr txBox="1">
            <a:spLocks/>
          </p:cNvSpPr>
          <p:nvPr/>
        </p:nvSpPr>
        <p:spPr bwMode="auto">
          <a:xfrm>
            <a:off x="152400" y="3429000"/>
            <a:ext cx="8686800" cy="3200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buFont typeface="Arial" pitchFamily="34" charset="0"/>
              <a:buNone/>
            </a:pPr>
            <a:endParaRPr lang="en-US" sz="2000" b="1" dirty="0">
              <a:solidFill>
                <a:schemeClr val="tx1">
                  <a:lumMod val="50000"/>
                  <a:lumOff val="50000"/>
                </a:schemeClr>
              </a:solidFill>
            </a:endParaRPr>
          </a:p>
        </p:txBody>
      </p:sp>
      <p:sp>
        <p:nvSpPr>
          <p:cNvPr id="6" name="Rectangle 5"/>
          <p:cNvSpPr/>
          <p:nvPr/>
        </p:nvSpPr>
        <p:spPr>
          <a:xfrm>
            <a:off x="1447800" y="3733800"/>
            <a:ext cx="6858000" cy="2308324"/>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b="1" dirty="0">
                <a:solidFill>
                  <a:schemeClr val="bg1">
                    <a:lumMod val="95000"/>
                  </a:schemeClr>
                </a:solidFill>
              </a:rPr>
              <a:t>Ch.10</a:t>
            </a:r>
          </a:p>
          <a:p>
            <a:pPr algn="ctr"/>
            <a:r>
              <a:rPr lang="en-US" sz="2400" b="1" dirty="0">
                <a:solidFill>
                  <a:schemeClr val="bg1">
                    <a:lumMod val="95000"/>
                  </a:schemeClr>
                </a:solidFill>
              </a:rPr>
              <a:t>Multiprocessor and Real - Time Scheduling</a:t>
            </a:r>
          </a:p>
          <a:p>
            <a:pPr algn="ctr"/>
            <a:endParaRPr lang="en-US" sz="2400" b="1" dirty="0">
              <a:solidFill>
                <a:schemeClr val="bg1">
                  <a:lumMod val="95000"/>
                </a:schemeClr>
              </a:solidFill>
            </a:endParaRPr>
          </a:p>
          <a:p>
            <a:pPr algn="ctr"/>
            <a:endParaRPr lang="en-US" sz="2400" b="1" dirty="0">
              <a:solidFill>
                <a:schemeClr val="bg1">
                  <a:lumMod val="95000"/>
                </a:schemeClr>
              </a:solidFill>
            </a:endParaRPr>
          </a:p>
          <a:p>
            <a:pPr algn="ctr"/>
            <a:endParaRPr lang="en-US" sz="2400" b="1" dirty="0">
              <a:solidFill>
                <a:schemeClr val="bg1">
                  <a:lumMod val="95000"/>
                </a:schemeClr>
              </a:solidFill>
            </a:endParaRPr>
          </a:p>
          <a:p>
            <a:pPr algn="ctr"/>
            <a:r>
              <a:rPr lang="en-US" sz="2400" b="1" dirty="0" err="1">
                <a:solidFill>
                  <a:schemeClr val="bg1">
                    <a:lumMod val="95000"/>
                  </a:schemeClr>
                </a:solidFill>
              </a:rPr>
              <a:t>Riddhi</a:t>
            </a:r>
            <a:r>
              <a:rPr lang="en-US" sz="2400" b="1" dirty="0">
                <a:solidFill>
                  <a:schemeClr val="bg1">
                    <a:lumMod val="95000"/>
                  </a:schemeClr>
                </a:solidFill>
              </a:rPr>
              <a:t> Joshi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46038"/>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a:latin typeface="Calibri" pitchFamily="34" charset="0"/>
              </a:rPr>
              <a:t>Load Sharing</a:t>
            </a:r>
          </a:p>
        </p:txBody>
      </p:sp>
      <p:sp>
        <p:nvSpPr>
          <p:cNvPr id="7" name="Rectangle 6"/>
          <p:cNvSpPr/>
          <p:nvPr/>
        </p:nvSpPr>
        <p:spPr>
          <a:xfrm>
            <a:off x="76200" y="932795"/>
            <a:ext cx="891540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Tx/>
              <a:buChar char="•"/>
            </a:pPr>
            <a:r>
              <a:rPr lang="en-NZ" sz="2000" dirty="0">
                <a:latin typeface="Calibri" pitchFamily="34" charset="0"/>
              </a:rPr>
              <a:t> Processes are not assigned to a particular processor. </a:t>
            </a:r>
          </a:p>
          <a:p>
            <a:pPr>
              <a:buFontTx/>
              <a:buChar char="•"/>
            </a:pPr>
            <a:r>
              <a:rPr lang="en-NZ" sz="2000" dirty="0">
                <a:latin typeface="Calibri" pitchFamily="34" charset="0"/>
              </a:rPr>
              <a:t> A global queue of ready threads is maintained, and each processor, when idle, </a:t>
            </a:r>
          </a:p>
          <a:p>
            <a:r>
              <a:rPr lang="en-NZ" sz="2000" dirty="0">
                <a:latin typeface="Calibri" pitchFamily="34" charset="0"/>
              </a:rPr>
              <a:t>   selects a thread from the queue.</a:t>
            </a:r>
          </a:p>
          <a:p>
            <a:pPr>
              <a:buFontTx/>
              <a:buChar char="•"/>
            </a:pPr>
            <a:r>
              <a:rPr lang="en-NZ" sz="2000" dirty="0">
                <a:latin typeface="Calibri" pitchFamily="34" charset="0"/>
              </a:rPr>
              <a:t>The term load sharing is used to distinguish this strategy from </a:t>
            </a:r>
            <a:r>
              <a:rPr lang="en-NZ" sz="2000" i="1" dirty="0">
                <a:latin typeface="Calibri" pitchFamily="34" charset="0"/>
              </a:rPr>
              <a:t>load-balancing</a:t>
            </a:r>
            <a:r>
              <a:rPr lang="en-NZ" sz="2000" dirty="0">
                <a:latin typeface="Calibri" pitchFamily="34" charset="0"/>
              </a:rPr>
              <a:t> </a:t>
            </a:r>
          </a:p>
          <a:p>
            <a:r>
              <a:rPr lang="en-NZ" sz="2000" dirty="0">
                <a:latin typeface="Calibri" pitchFamily="34" charset="0"/>
              </a:rPr>
              <a:t>  schemes in which work is allocated on a more permanent basis</a:t>
            </a:r>
          </a:p>
          <a:p>
            <a:endParaRPr lang="en-NZ" sz="2000" dirty="0">
              <a:latin typeface="Calibri" pitchFamily="34" charset="0"/>
            </a:endParaRPr>
          </a:p>
          <a:p>
            <a:endParaRPr lang="en-NZ" sz="2000" dirty="0">
              <a:latin typeface="Calibri" pitchFamily="34" charset="0"/>
            </a:endParaRPr>
          </a:p>
          <a:p>
            <a:r>
              <a:rPr lang="en-NZ" sz="2000" b="1" u="sng" dirty="0">
                <a:latin typeface="Calibri" pitchFamily="34" charset="0"/>
              </a:rPr>
              <a:t>Advantages:</a:t>
            </a:r>
          </a:p>
          <a:p>
            <a:endParaRPr lang="en-NZ" sz="2000" b="1" u="sng" dirty="0">
              <a:latin typeface="Calibri" pitchFamily="34" charset="0"/>
            </a:endParaRPr>
          </a:p>
          <a:p>
            <a:pPr>
              <a:buFontTx/>
              <a:buChar char="•"/>
            </a:pPr>
            <a:r>
              <a:rPr lang="en-NZ" sz="2000" dirty="0">
                <a:latin typeface="Calibri" pitchFamily="34" charset="0"/>
              </a:rPr>
              <a:t>The load is distributed evenly across the processors, assuring that no processor is </a:t>
            </a:r>
          </a:p>
          <a:p>
            <a:r>
              <a:rPr lang="en-NZ" sz="2000" dirty="0">
                <a:latin typeface="Calibri" pitchFamily="34" charset="0"/>
              </a:rPr>
              <a:t>   idle while work is available to do.</a:t>
            </a:r>
          </a:p>
          <a:p>
            <a:pPr>
              <a:buFontTx/>
              <a:buChar char="•"/>
            </a:pPr>
            <a:r>
              <a:rPr lang="en-NZ" sz="2000" dirty="0">
                <a:latin typeface="Calibri" pitchFamily="34" charset="0"/>
              </a:rPr>
              <a:t>No centralized scheduler is required; when a processor is available, the scheduling </a:t>
            </a:r>
          </a:p>
          <a:p>
            <a:r>
              <a:rPr lang="en-NZ" sz="2000" dirty="0">
                <a:latin typeface="Calibri" pitchFamily="34" charset="0"/>
              </a:rPr>
              <a:t>   routine of the operating system is run on that processor to select the next thread.</a:t>
            </a:r>
          </a:p>
          <a:p>
            <a:pPr>
              <a:buFontTx/>
              <a:buChar char="•"/>
            </a:pPr>
            <a:r>
              <a:rPr lang="en-NZ" sz="2000" dirty="0">
                <a:latin typeface="Calibri" pitchFamily="34" charset="0"/>
              </a:rPr>
              <a:t>The global queue can be organized and accessed using any of the schemes  </a:t>
            </a:r>
          </a:p>
          <a:p>
            <a:r>
              <a:rPr lang="en-NZ" sz="2000" dirty="0">
                <a:latin typeface="Calibri" pitchFamily="34" charset="0"/>
              </a:rPr>
              <a:t>   discussed in Chapter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873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a:latin typeface="Calibri" pitchFamily="34" charset="0"/>
              </a:rPr>
              <a:t>Load Sharing</a:t>
            </a:r>
          </a:p>
        </p:txBody>
      </p:sp>
      <p:sp>
        <p:nvSpPr>
          <p:cNvPr id="7" name="Rectangle 6"/>
          <p:cNvSpPr/>
          <p:nvPr/>
        </p:nvSpPr>
        <p:spPr>
          <a:xfrm>
            <a:off x="76200" y="609600"/>
            <a:ext cx="906780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Three different versions of load sharing:</a:t>
            </a:r>
          </a:p>
          <a:p>
            <a:r>
              <a:rPr lang="en-US" dirty="0"/>
              <a:t>• </a:t>
            </a:r>
            <a:r>
              <a:rPr lang="en-US" b="1" dirty="0"/>
              <a:t>First come first served (FCFS):</a:t>
            </a:r>
          </a:p>
          <a:p>
            <a:r>
              <a:rPr lang="en-US" b="1" dirty="0"/>
              <a:t>		</a:t>
            </a:r>
            <a:r>
              <a:rPr lang="en-US" dirty="0"/>
              <a:t>When a job arrives, each of its threads is placed consecutively at the end of the shared queue.</a:t>
            </a:r>
          </a:p>
          <a:p>
            <a:pPr>
              <a:buFont typeface="Arial" pitchFamily="34" charset="0"/>
              <a:buChar char="•"/>
            </a:pPr>
            <a:endParaRPr lang="en-US" b="1" dirty="0"/>
          </a:p>
          <a:p>
            <a:pPr>
              <a:buFont typeface="Arial" pitchFamily="34" charset="0"/>
              <a:buChar char="•"/>
            </a:pPr>
            <a:r>
              <a:rPr lang="en-US" b="1" dirty="0"/>
              <a:t> Smallest number of threads first:-</a:t>
            </a:r>
          </a:p>
          <a:p>
            <a:r>
              <a:rPr lang="en-US" dirty="0"/>
              <a:t>	The shared ready queue is organized as a priority queue</a:t>
            </a:r>
          </a:p>
          <a:p>
            <a:endParaRPr lang="en-US" dirty="0"/>
          </a:p>
          <a:p>
            <a:pPr>
              <a:buFont typeface="Arial" pitchFamily="34" charset="0"/>
              <a:buChar char="•"/>
            </a:pPr>
            <a:r>
              <a:rPr lang="en-US" b="1" dirty="0"/>
              <a:t> Preemptive smallest number of threads first:-</a:t>
            </a:r>
          </a:p>
          <a:p>
            <a:r>
              <a:rPr lang="en-US" dirty="0"/>
              <a:t>	An arriving job with a smaller number of threads than an executing job will preempt threads belonging to the scheduled job.</a:t>
            </a:r>
          </a:p>
        </p:txBody>
      </p:sp>
      <p:sp>
        <p:nvSpPr>
          <p:cNvPr id="4" name="Title 1"/>
          <p:cNvSpPr txBox="1">
            <a:spLocks/>
          </p:cNvSpPr>
          <p:nvPr/>
        </p:nvSpPr>
        <p:spPr>
          <a:xfrm>
            <a:off x="457200" y="3856038"/>
            <a:ext cx="8229600" cy="4111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lt1"/>
                </a:solidFill>
                <a:effectLst/>
                <a:uLnTx/>
                <a:uFillTx/>
                <a:latin typeface="Calibri" pitchFamily="34" charset="0"/>
                <a:ea typeface="+mn-ea"/>
                <a:cs typeface="+mn-cs"/>
              </a:rPr>
              <a:t>Disadvantages of Load Sharing</a:t>
            </a:r>
            <a:endParaRPr kumimoji="0" lang="en-US" sz="24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
        <p:nvSpPr>
          <p:cNvPr id="5" name="Content Placeholder 2"/>
          <p:cNvSpPr>
            <a:spLocks noGrp="1"/>
          </p:cNvSpPr>
          <p:nvPr>
            <p:ph idx="1"/>
          </p:nvPr>
        </p:nvSpPr>
        <p:spPr>
          <a:xfrm>
            <a:off x="76200" y="4495800"/>
            <a:ext cx="8839200" cy="21336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Central queue needs mutual exclusion</a:t>
            </a:r>
          </a:p>
          <a:p>
            <a:pPr lvl="1"/>
            <a:r>
              <a:rPr lang="en-US" sz="2000" dirty="0">
                <a:latin typeface="Calibri" pitchFamily="34" charset="0"/>
              </a:rPr>
              <a:t>Can lead to bottlenecks</a:t>
            </a:r>
          </a:p>
          <a:p>
            <a:r>
              <a:rPr lang="en-US" sz="2000" dirty="0">
                <a:latin typeface="Calibri" pitchFamily="34" charset="0"/>
              </a:rPr>
              <a:t>If all threads are in the global queue, all threads of a program will not gain access to the processors at the same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Gang Scheduling</a:t>
            </a:r>
          </a:p>
        </p:txBody>
      </p:sp>
      <p:sp>
        <p:nvSpPr>
          <p:cNvPr id="22531" name="Content Placeholder 2"/>
          <p:cNvSpPr>
            <a:spLocks noGrp="1"/>
          </p:cNvSpPr>
          <p:nvPr>
            <p:ph idx="1"/>
          </p:nvPr>
        </p:nvSpPr>
        <p:spPr>
          <a:xfrm>
            <a:off x="76200" y="685800"/>
            <a:ext cx="9067800" cy="15240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A set of related threads is scheduled to run on a set of processors at the same time</a:t>
            </a:r>
          </a:p>
          <a:p>
            <a:r>
              <a:rPr lang="en-US" sz="2000" dirty="0">
                <a:latin typeface="Calibri" pitchFamily="34" charset="0"/>
              </a:rPr>
              <a:t>Parallel execution of closely related processes may reduce overhead such as process switching and synchronization blocking.</a:t>
            </a:r>
          </a:p>
        </p:txBody>
      </p:sp>
      <p:sp>
        <p:nvSpPr>
          <p:cNvPr id="4" name="Title 1"/>
          <p:cNvSpPr txBox="1">
            <a:spLocks/>
          </p:cNvSpPr>
          <p:nvPr/>
        </p:nvSpPr>
        <p:spPr>
          <a:xfrm>
            <a:off x="457200" y="2283906"/>
            <a:ext cx="8229600" cy="459294"/>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lt1"/>
                </a:solidFill>
                <a:effectLst/>
                <a:uLnTx/>
                <a:uFillTx/>
                <a:latin typeface="Calibri" pitchFamily="34" charset="0"/>
                <a:ea typeface="+mn-ea"/>
                <a:cs typeface="+mn-cs"/>
              </a:rPr>
              <a:t>Example Scheduling Groups</a:t>
            </a:r>
            <a:endPar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pic>
        <p:nvPicPr>
          <p:cNvPr id="5" name="Picture 2"/>
          <p:cNvPicPr>
            <a:picLocks noChangeAspect="1" noChangeArrowheads="1"/>
          </p:cNvPicPr>
          <p:nvPr/>
        </p:nvPicPr>
        <p:blipFill>
          <a:blip r:embed="rId3"/>
          <a:srcRect/>
          <a:stretch>
            <a:fillRect/>
          </a:stretch>
        </p:blipFill>
        <p:spPr bwMode="auto">
          <a:xfrm>
            <a:off x="76200" y="3048000"/>
            <a:ext cx="89916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762000"/>
            <a:ext cx="8915400"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latin typeface="Calibri" pitchFamily="34" charset="0"/>
              </a:rPr>
              <a:t>The use of gang scheduling creates a requirement for processor allocation.</a:t>
            </a:r>
          </a:p>
          <a:p>
            <a:endParaRPr lang="en-NZ" dirty="0">
              <a:latin typeface="Calibri" pitchFamily="34" charset="0"/>
            </a:endParaRPr>
          </a:p>
          <a:p>
            <a:r>
              <a:rPr lang="en-NZ" dirty="0">
                <a:latin typeface="Calibri" pitchFamily="34" charset="0"/>
              </a:rPr>
              <a:t>Consider an example in which there are two </a:t>
            </a:r>
            <a:r>
              <a:rPr lang="en-NZ" dirty="0" err="1">
                <a:latin typeface="Calibri" pitchFamily="34" charset="0"/>
              </a:rPr>
              <a:t>ap</a:t>
            </a:r>
            <a:r>
              <a:rPr lang="en-NZ" dirty="0">
                <a:latin typeface="Calibri" pitchFamily="34" charset="0"/>
              </a:rPr>
              <a:t> </a:t>
            </a:r>
            <a:r>
              <a:rPr lang="en-NZ" dirty="0" err="1">
                <a:latin typeface="Calibri" pitchFamily="34" charset="0"/>
              </a:rPr>
              <a:t>plications</a:t>
            </a:r>
            <a:r>
              <a:rPr lang="en-NZ" dirty="0">
                <a:latin typeface="Calibri" pitchFamily="34" charset="0"/>
              </a:rPr>
              <a:t>, </a:t>
            </a:r>
          </a:p>
          <a:p>
            <a:pPr lvl="1">
              <a:buFontTx/>
              <a:buChar char="•"/>
            </a:pPr>
            <a:r>
              <a:rPr lang="en-NZ" dirty="0">
                <a:latin typeface="Calibri" pitchFamily="34" charset="0"/>
              </a:rPr>
              <a:t> one with four threads and one with one thread. </a:t>
            </a:r>
          </a:p>
          <a:p>
            <a:endParaRPr lang="en-NZ" dirty="0">
              <a:latin typeface="Calibri" pitchFamily="34" charset="0"/>
            </a:endParaRPr>
          </a:p>
          <a:p>
            <a:r>
              <a:rPr lang="en-NZ" dirty="0">
                <a:latin typeface="Calibri" pitchFamily="34" charset="0"/>
              </a:rPr>
              <a:t>Using uniform time allocation wastes 37.5% of the processing resource, </a:t>
            </a:r>
          </a:p>
          <a:p>
            <a:pPr lvl="1">
              <a:buFontTx/>
              <a:buChar char="•"/>
            </a:pPr>
            <a:r>
              <a:rPr lang="en-NZ" dirty="0">
                <a:latin typeface="Calibri" pitchFamily="34" charset="0"/>
              </a:rPr>
              <a:t> because when the single-thread application runs, three processors are left idle.</a:t>
            </a:r>
          </a:p>
          <a:p>
            <a:endParaRPr lang="en-NZ" dirty="0">
              <a:latin typeface="Calibri" pitchFamily="34" charset="0"/>
            </a:endParaRPr>
          </a:p>
          <a:p>
            <a:r>
              <a:rPr lang="en-NZ" dirty="0">
                <a:latin typeface="Calibri" pitchFamily="34" charset="0"/>
              </a:rPr>
              <a:t> If there are several one-thread applications, these could all be fit together to increase processor utilization. </a:t>
            </a:r>
          </a:p>
          <a:p>
            <a:endParaRPr lang="en-NZ" dirty="0">
              <a:latin typeface="Calibri" pitchFamily="34" charset="0"/>
            </a:endParaRPr>
          </a:p>
          <a:p>
            <a:r>
              <a:rPr lang="en-NZ" dirty="0">
                <a:latin typeface="Calibri" pitchFamily="34" charset="0"/>
              </a:rPr>
              <a:t> If that option is not available, an alternative to uniform scheduling is scheduling that is weighted by the number of threads. </a:t>
            </a:r>
          </a:p>
          <a:p>
            <a:pPr lvl="1">
              <a:buFontTx/>
              <a:buChar char="•"/>
            </a:pPr>
            <a:r>
              <a:rPr lang="en-NZ" dirty="0">
                <a:latin typeface="Calibri" pitchFamily="34" charset="0"/>
              </a:rPr>
              <a:t> Thus, the four-thread application could be given four-fifths of the time and the one-thread application given only one-fifth of the time, reducing the processor waste to 15%.</a:t>
            </a:r>
            <a:endParaRPr lang="en-US" dirty="0">
              <a:latin typeface="Calibri" pitchFamily="34" charset="0"/>
            </a:endParaRPr>
          </a:p>
        </p:txBody>
      </p:sp>
      <p:sp>
        <p:nvSpPr>
          <p:cNvPr id="7" name="Title 1"/>
          <p:cNvSpPr>
            <a:spLocks noGrp="1"/>
          </p:cNvSpPr>
          <p:nvPr>
            <p:ph type="title"/>
          </p:nvPr>
        </p:nvSpPr>
        <p:spPr>
          <a:xfrm>
            <a:off x="457200" y="76200"/>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Example Scheduling Groups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Dedicated Processor Assignment</a:t>
            </a:r>
          </a:p>
        </p:txBody>
      </p:sp>
      <p:sp>
        <p:nvSpPr>
          <p:cNvPr id="24579" name="Content Placeholder 2"/>
          <p:cNvSpPr>
            <a:spLocks noGrp="1"/>
          </p:cNvSpPr>
          <p:nvPr>
            <p:ph idx="1"/>
          </p:nvPr>
        </p:nvSpPr>
        <p:spPr>
          <a:xfrm>
            <a:off x="228600" y="1143000"/>
            <a:ext cx="8763000" cy="32004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When application is scheduled, its threads are assigned to a processor</a:t>
            </a:r>
          </a:p>
          <a:p>
            <a:r>
              <a:rPr lang="en-US" sz="2000" dirty="0">
                <a:latin typeface="Calibri" pitchFamily="34" charset="0"/>
              </a:rPr>
              <a:t>Some processors may be idle</a:t>
            </a:r>
          </a:p>
          <a:p>
            <a:pPr lvl="1"/>
            <a:r>
              <a:rPr lang="en-US" sz="2000" dirty="0">
                <a:latin typeface="Calibri" pitchFamily="34" charset="0"/>
              </a:rPr>
              <a:t>No multiprogramming of processors</a:t>
            </a:r>
          </a:p>
          <a:p>
            <a:r>
              <a:rPr lang="en-US" sz="2000" b="1" i="1" dirty="0">
                <a:latin typeface="Calibri" pitchFamily="34" charset="0"/>
              </a:rPr>
              <a:t>But</a:t>
            </a:r>
            <a:endParaRPr lang="en-US" sz="2000" dirty="0">
              <a:latin typeface="Calibri" pitchFamily="34" charset="0"/>
            </a:endParaRPr>
          </a:p>
          <a:p>
            <a:pPr lvl="1"/>
            <a:r>
              <a:rPr lang="en-US" sz="2000" dirty="0">
                <a:latin typeface="Calibri" pitchFamily="34" charset="0"/>
              </a:rPr>
              <a:t>In </a:t>
            </a:r>
            <a:r>
              <a:rPr lang="en-US" sz="2000" i="1" dirty="0">
                <a:latin typeface="Calibri" pitchFamily="34" charset="0"/>
              </a:rPr>
              <a:t>highly</a:t>
            </a:r>
            <a:r>
              <a:rPr lang="en-US" sz="2000" dirty="0">
                <a:latin typeface="Calibri" pitchFamily="34" charset="0"/>
              </a:rPr>
              <a:t> parallel systems processor utilization is less important than effectiveness</a:t>
            </a:r>
          </a:p>
          <a:p>
            <a:pPr lvl="1"/>
            <a:r>
              <a:rPr lang="en-US" sz="2000" dirty="0">
                <a:latin typeface="Calibri" pitchFamily="34" charset="0"/>
              </a:rPr>
              <a:t>Avoiding process switching speeds up programs</a:t>
            </a:r>
          </a:p>
          <a:p>
            <a:pPr lvl="1"/>
            <a:endParaRPr lang="en-US" sz="2000" dirty="0">
              <a:latin typeface="Calibri" pitchFamily="34" charset="0"/>
            </a:endParaRPr>
          </a:p>
          <a:p>
            <a:endParaRPr lang="en-US" sz="2000" dirty="0">
              <a:latin typeface="Calibri"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Application Speedup</a:t>
            </a:r>
          </a:p>
        </p:txBody>
      </p:sp>
      <p:pic>
        <p:nvPicPr>
          <p:cNvPr id="7" name="Content Placeholder 3" descr="Fig10_04.gif"/>
          <p:cNvPicPr>
            <a:picLocks noGrp="1" noChangeAspect="1"/>
          </p:cNvPicPr>
          <p:nvPr>
            <p:ph idx="1"/>
          </p:nvPr>
        </p:nvPicPr>
        <p:blipFill>
          <a:blip r:embed="rId2"/>
          <a:srcRect/>
          <a:stretch>
            <a:fillRect/>
          </a:stretch>
        </p:blipFill>
        <p:spPr>
          <a:xfrm>
            <a:off x="304800" y="762000"/>
            <a:ext cx="8458200" cy="541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990600"/>
            <a:ext cx="89154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latin typeface="Calibri" pitchFamily="34" charset="0"/>
              </a:rPr>
              <a:t>Figure 10.4 shows the speedup for the applications as the number of threads executing the </a:t>
            </a:r>
          </a:p>
          <a:p>
            <a:r>
              <a:rPr lang="en-NZ" dirty="0">
                <a:latin typeface="Calibri" pitchFamily="34" charset="0"/>
              </a:rPr>
              <a:t>  tasks in each application is varied from 1 to 24. </a:t>
            </a:r>
          </a:p>
          <a:p>
            <a:pPr>
              <a:buFont typeface="Arial" pitchFamily="34" charset="0"/>
              <a:buChar char="•"/>
            </a:pPr>
            <a:endParaRPr lang="en-NZ" dirty="0">
              <a:latin typeface="Calibri" pitchFamily="34" charset="0"/>
            </a:endParaRPr>
          </a:p>
          <a:p>
            <a:pPr>
              <a:buFont typeface="Arial" pitchFamily="34" charset="0"/>
              <a:buChar char="•"/>
            </a:pPr>
            <a:r>
              <a:rPr lang="en-NZ" dirty="0">
                <a:latin typeface="Calibri" pitchFamily="34" charset="0"/>
              </a:rPr>
              <a:t>We see that when both applications are started simultaneously with 24 threads each, </a:t>
            </a:r>
          </a:p>
          <a:p>
            <a:pPr>
              <a:buFont typeface="Arial" pitchFamily="34" charset="0"/>
              <a:buChar char="•"/>
            </a:pPr>
            <a:endParaRPr lang="en-NZ" dirty="0">
              <a:latin typeface="Calibri" pitchFamily="34" charset="0"/>
            </a:endParaRPr>
          </a:p>
          <a:p>
            <a:pPr>
              <a:buFont typeface="Arial" pitchFamily="34" charset="0"/>
              <a:buChar char="•"/>
            </a:pPr>
            <a:r>
              <a:rPr lang="en-NZ" dirty="0">
                <a:latin typeface="Calibri" pitchFamily="34" charset="0"/>
              </a:rPr>
              <a:t>The figure shows that the performance of both applications worsens considerably when the </a:t>
            </a:r>
          </a:p>
          <a:p>
            <a:r>
              <a:rPr lang="en-NZ" dirty="0">
                <a:latin typeface="Calibri" pitchFamily="34" charset="0"/>
              </a:rPr>
              <a:t>  number of threads in each application exceeds 8 and thus the total number of processes in </a:t>
            </a:r>
          </a:p>
          <a:p>
            <a:r>
              <a:rPr lang="en-NZ" dirty="0">
                <a:latin typeface="Calibri" pitchFamily="34" charset="0"/>
              </a:rPr>
              <a:t>  the system exceeds the number of processors. </a:t>
            </a:r>
          </a:p>
          <a:p>
            <a:pPr>
              <a:buFont typeface="Arial" pitchFamily="34" charset="0"/>
              <a:buChar char="•"/>
            </a:pPr>
            <a:endParaRPr lang="en-NZ" dirty="0">
              <a:latin typeface="Calibri" pitchFamily="34" charset="0"/>
            </a:endParaRPr>
          </a:p>
          <a:p>
            <a:pPr>
              <a:buFont typeface="Arial" pitchFamily="34" charset="0"/>
              <a:buChar char="•"/>
            </a:pPr>
            <a:r>
              <a:rPr lang="en-NZ" dirty="0">
                <a:latin typeface="Calibri" pitchFamily="34" charset="0"/>
              </a:rPr>
              <a:t>Furthermore, the larger the number of threads the worse the performance gets, because </a:t>
            </a:r>
          </a:p>
          <a:p>
            <a:r>
              <a:rPr lang="en-NZ" dirty="0">
                <a:latin typeface="Calibri" pitchFamily="34" charset="0"/>
              </a:rPr>
              <a:t>  there is a greater frequency of thread pre-emption and rescheduling. </a:t>
            </a:r>
          </a:p>
          <a:p>
            <a:pPr lvl="1">
              <a:buFontTx/>
              <a:buChar char="•"/>
            </a:pPr>
            <a:r>
              <a:rPr lang="en-NZ" dirty="0">
                <a:latin typeface="Calibri" pitchFamily="34" charset="0"/>
              </a:rPr>
              <a:t> This excessive pre-emption results in inefficiency from many sources, including time </a:t>
            </a:r>
          </a:p>
          <a:p>
            <a:pPr lvl="1"/>
            <a:r>
              <a:rPr lang="en-NZ" dirty="0">
                <a:latin typeface="Calibri" pitchFamily="34" charset="0"/>
              </a:rPr>
              <a:t>    spent waiting for a suspended thread to leave a critical section, time wasted in process </a:t>
            </a:r>
          </a:p>
          <a:p>
            <a:pPr lvl="1"/>
            <a:r>
              <a:rPr lang="en-NZ" dirty="0">
                <a:latin typeface="Calibri" pitchFamily="34" charset="0"/>
              </a:rPr>
              <a:t>     switching, and inefficient cache behaviour.</a:t>
            </a:r>
            <a:endParaRPr lang="en-US" dirty="0">
              <a:latin typeface="Calibri" pitchFamily="34" charset="0"/>
            </a:endParaRPr>
          </a:p>
        </p:txBody>
      </p:sp>
      <p:sp>
        <p:nvSpPr>
          <p:cNvPr id="7" name="Title 1"/>
          <p:cNvSpPr>
            <a:spLocks noGrp="1"/>
          </p:cNvSpPr>
          <p:nvPr>
            <p:ph type="title"/>
          </p:nvPr>
        </p:nvSpPr>
        <p:spPr>
          <a:xfrm>
            <a:off x="457200" y="152400"/>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400" b="1" dirty="0">
                <a:latin typeface="Calibri" pitchFamily="34" charset="0"/>
              </a:rPr>
              <a:t>Application Speedup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Dynamic Scheduling</a:t>
            </a:r>
          </a:p>
        </p:txBody>
      </p:sp>
      <p:sp>
        <p:nvSpPr>
          <p:cNvPr id="26627" name="Content Placeholder 2"/>
          <p:cNvSpPr>
            <a:spLocks noGrp="1"/>
          </p:cNvSpPr>
          <p:nvPr>
            <p:ph idx="1"/>
          </p:nvPr>
        </p:nvSpPr>
        <p:spPr>
          <a:xfrm>
            <a:off x="76200" y="533400"/>
            <a:ext cx="8991600" cy="5562600"/>
          </a:xfrm>
        </p:spPr>
        <p:style>
          <a:lnRef idx="2">
            <a:schemeClr val="accent1"/>
          </a:lnRef>
          <a:fillRef idx="1">
            <a:schemeClr val="lt1"/>
          </a:fillRef>
          <a:effectRef idx="0">
            <a:schemeClr val="accent1"/>
          </a:effectRef>
          <a:fontRef idx="minor">
            <a:schemeClr val="dk1"/>
          </a:fontRef>
        </p:style>
        <p:txBody>
          <a:bodyPr>
            <a:noAutofit/>
          </a:bodyPr>
          <a:lstStyle/>
          <a:p>
            <a:r>
              <a:rPr lang="en-US" sz="2000" dirty="0">
                <a:latin typeface="Calibri" pitchFamily="34" charset="0"/>
              </a:rPr>
              <a:t>Number of threads in a process are altered dynamically by the application</a:t>
            </a:r>
          </a:p>
          <a:p>
            <a:pPr lvl="1"/>
            <a:r>
              <a:rPr lang="en-US" sz="2000" dirty="0">
                <a:latin typeface="Calibri" pitchFamily="34" charset="0"/>
              </a:rPr>
              <a:t>This allows the OS to adjust the load to improve utilization</a:t>
            </a:r>
          </a:p>
          <a:p>
            <a:endParaRPr lang="en-US" sz="2000" dirty="0">
              <a:latin typeface="Calibri" pitchFamily="34" charset="0"/>
            </a:endParaRPr>
          </a:p>
          <a:p>
            <a:r>
              <a:rPr lang="en-US" sz="2000" dirty="0"/>
              <a:t>In this approach, the scheduling proceeds according to the following policy:-</a:t>
            </a:r>
          </a:p>
          <a:p>
            <a:pPr>
              <a:buNone/>
            </a:pPr>
            <a:r>
              <a:rPr lang="en-US" sz="2000" dirty="0"/>
              <a:t>1. If there are idle processors, use them to satisfy the request.</a:t>
            </a:r>
          </a:p>
          <a:p>
            <a:pPr>
              <a:buNone/>
            </a:pPr>
            <a:r>
              <a:rPr lang="en-US" sz="2000" dirty="0"/>
              <a:t>2. Otherwise, if the job making the request is a new arrival, allocate it a single processor by taking one away from any job currently allocated more than one processor.</a:t>
            </a:r>
          </a:p>
          <a:p>
            <a:pPr>
              <a:buNone/>
            </a:pPr>
            <a:r>
              <a:rPr lang="en-US" sz="2000" dirty="0"/>
              <a:t>3. If any portion of the request cannot be satisfied, it remains outstanding until</a:t>
            </a:r>
          </a:p>
          <a:p>
            <a:pPr>
              <a:buNone/>
            </a:pPr>
            <a:r>
              <a:rPr lang="en-US" sz="2000" dirty="0"/>
              <a:t>    either a processor becomes available for it or the job rescinds the request (e.g.,</a:t>
            </a:r>
          </a:p>
          <a:p>
            <a:pPr>
              <a:buNone/>
            </a:pPr>
            <a:r>
              <a:rPr lang="en-US" sz="2000" dirty="0"/>
              <a:t>    if there is no longer a need for the extra processors).</a:t>
            </a:r>
          </a:p>
          <a:p>
            <a:pPr>
              <a:buNone/>
            </a:pPr>
            <a:endParaRPr lang="en-US" sz="2000" dirty="0"/>
          </a:p>
          <a:p>
            <a:pPr>
              <a:buNone/>
            </a:pPr>
            <a:r>
              <a:rPr lang="en-US" sz="2000" dirty="0"/>
              <a:t>Upon release of one or more processors (including job departure),</a:t>
            </a:r>
          </a:p>
          <a:p>
            <a:pPr>
              <a:buNone/>
            </a:pPr>
            <a:r>
              <a:rPr lang="en-US" sz="2000" dirty="0"/>
              <a:t>4. Scan the current queue of unsatisfied requests for processors. Assign a single</a:t>
            </a:r>
          </a:p>
          <a:p>
            <a:pPr>
              <a:buNone/>
            </a:pPr>
            <a:r>
              <a:rPr lang="en-US" sz="2000" dirty="0"/>
              <a:t>     processor to each job in the list that currently has no processors</a:t>
            </a:r>
            <a:endParaRPr lang="en-US" sz="2000" dirty="0">
              <a:latin typeface="Calibri" pitchFamily="34" charset="0"/>
            </a:endParaRPr>
          </a:p>
        </p:txBody>
      </p:sp>
      <p:sp>
        <p:nvSpPr>
          <p:cNvPr id="4" name="Rectangle 3"/>
          <p:cNvSpPr/>
          <p:nvPr/>
        </p:nvSpPr>
        <p:spPr>
          <a:xfrm>
            <a:off x="2743200" y="6172200"/>
            <a:ext cx="36576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dirty="0">
                <a:effectLst>
                  <a:outerShdw blurRad="38100" dist="38100" dir="2700000" algn="tl">
                    <a:srgbClr val="000000">
                      <a:alpha val="43137"/>
                    </a:srgbClr>
                  </a:outerShdw>
                </a:effectLst>
              </a:rPr>
              <a:t>Q-2:- Ends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28600"/>
            <a:ext cx="8229600" cy="990600"/>
          </a:xfrm>
        </p:spPr>
        <p:style>
          <a:lnRef idx="3">
            <a:schemeClr val="lt1"/>
          </a:lnRef>
          <a:fillRef idx="1">
            <a:schemeClr val="accent1"/>
          </a:fillRef>
          <a:effectRef idx="1">
            <a:schemeClr val="accent1"/>
          </a:effectRef>
          <a:fontRef idx="minor">
            <a:schemeClr val="lt1"/>
          </a:fontRef>
        </p:style>
        <p:txBody>
          <a:bodyPr>
            <a:normAutofit/>
          </a:bodyPr>
          <a:lstStyle/>
          <a:p>
            <a:r>
              <a:rPr lang="en-NZ" sz="3200" b="1" dirty="0">
                <a:latin typeface="Calibri" pitchFamily="34" charset="0"/>
              </a:rPr>
              <a:t>Roadmap</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a:defRPr/>
            </a:pPr>
            <a:r>
              <a:rPr lang="en-NZ" dirty="0"/>
              <a:t>Multiprocessor Scheduling</a:t>
            </a:r>
          </a:p>
          <a:p>
            <a:pPr>
              <a:defRPr/>
            </a:pPr>
            <a:r>
              <a:rPr lang="en-NZ" dirty="0">
                <a:solidFill>
                  <a:schemeClr val="accent1">
                    <a:lumMod val="75000"/>
                  </a:schemeClr>
                </a:solidFill>
              </a:rPr>
              <a:t>Real-Time Scheduling</a:t>
            </a:r>
          </a:p>
        </p:txBody>
      </p:sp>
      <p:cxnSp>
        <p:nvCxnSpPr>
          <p:cNvPr id="4" name="Straight Arrow Connector 3"/>
          <p:cNvCxnSpPr/>
          <p:nvPr/>
        </p:nvCxnSpPr>
        <p:spPr>
          <a:xfrm>
            <a:off x="76200" y="2438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533400"/>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Real-Time Scheduling</a:t>
            </a:r>
          </a:p>
        </p:txBody>
      </p:sp>
      <p:sp>
        <p:nvSpPr>
          <p:cNvPr id="7" name="Rectangle 6"/>
          <p:cNvSpPr/>
          <p:nvPr/>
        </p:nvSpPr>
        <p:spPr>
          <a:xfrm>
            <a:off x="0" y="762000"/>
            <a:ext cx="914400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 Real-time computing may be defined as that type of computing in which the </a:t>
            </a:r>
          </a:p>
          <a:p>
            <a:r>
              <a:rPr lang="en-NZ" sz="2000" dirty="0">
                <a:latin typeface="Calibri" pitchFamily="34" charset="0"/>
              </a:rPr>
              <a:t>  correctness of the system depends not only on the logical result of the computation </a:t>
            </a:r>
          </a:p>
          <a:p>
            <a:r>
              <a:rPr lang="en-NZ" sz="2000" dirty="0">
                <a:latin typeface="Calibri" pitchFamily="34" charset="0"/>
              </a:rPr>
              <a:t>  but also on the time at which the results are produced.</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 A real-time system is defined by what is meant by a real-time process, or task.</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 In general, in a real-time system, some of the tasks are real-time tasks, and these </a:t>
            </a:r>
          </a:p>
          <a:p>
            <a:r>
              <a:rPr lang="en-NZ" sz="2000" dirty="0">
                <a:latin typeface="Calibri" pitchFamily="34" charset="0"/>
              </a:rPr>
              <a:t>  have a certain degree of urgency to them.</a:t>
            </a:r>
            <a:endParaRPr lang="en-US" sz="2000" dirty="0">
              <a:latin typeface="Calibri" pitchFamily="34" charset="0"/>
            </a:endParaRPr>
          </a:p>
        </p:txBody>
      </p:sp>
      <p:sp>
        <p:nvSpPr>
          <p:cNvPr id="4" name="Title 1"/>
          <p:cNvSpPr txBox="1">
            <a:spLocks/>
          </p:cNvSpPr>
          <p:nvPr/>
        </p:nvSpPr>
        <p:spPr>
          <a:xfrm>
            <a:off x="457200" y="4648200"/>
            <a:ext cx="8229600" cy="4873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NZ" sz="2400" b="1" i="0" u="none" strike="noStrike" kern="1200" cap="none" spc="0" normalizeH="0" baseline="0" noProof="0">
                <a:ln>
                  <a:noFill/>
                </a:ln>
                <a:solidFill>
                  <a:schemeClr val="lt1"/>
                </a:solidFill>
                <a:effectLst/>
                <a:uLnTx/>
                <a:uFillTx/>
                <a:latin typeface="Calibri" pitchFamily="34" charset="0"/>
                <a:ea typeface="+mn-ea"/>
                <a:cs typeface="+mn-cs"/>
              </a:rPr>
            </a:br>
            <a:r>
              <a:rPr kumimoji="0" lang="en-NZ" sz="2400" b="1" i="0" u="none" strike="noStrike" kern="1200" cap="none" spc="0" normalizeH="0" baseline="0" noProof="0">
                <a:ln>
                  <a:noFill/>
                </a:ln>
                <a:solidFill>
                  <a:schemeClr val="lt1"/>
                </a:solidFill>
                <a:effectLst/>
                <a:uLnTx/>
                <a:uFillTx/>
                <a:latin typeface="Calibri" pitchFamily="34" charset="0"/>
                <a:ea typeface="+mn-ea"/>
                <a:cs typeface="+mn-cs"/>
              </a:rPr>
              <a:t>Hard vs Soft</a:t>
            </a:r>
            <a:br>
              <a:rPr kumimoji="0" lang="en-NZ" sz="2400" b="1" i="0" u="none" strike="noStrike" kern="1200" cap="none" spc="0" normalizeH="0" baseline="0" noProof="0">
                <a:ln>
                  <a:noFill/>
                </a:ln>
                <a:solidFill>
                  <a:schemeClr val="lt1"/>
                </a:solidFill>
                <a:effectLst/>
                <a:uLnTx/>
                <a:uFillTx/>
                <a:latin typeface="Calibri" pitchFamily="34" charset="0"/>
                <a:ea typeface="+mn-ea"/>
                <a:cs typeface="+mn-cs"/>
              </a:rPr>
            </a:br>
            <a:endParaRPr kumimoji="0" lang="en-NZ" sz="24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
        <p:nvSpPr>
          <p:cNvPr id="5" name="Rectangle 4"/>
          <p:cNvSpPr/>
          <p:nvPr/>
        </p:nvSpPr>
        <p:spPr>
          <a:xfrm>
            <a:off x="304800" y="5304472"/>
            <a:ext cx="86106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A </a:t>
            </a:r>
            <a:r>
              <a:rPr lang="en-NZ" b="1" dirty="0"/>
              <a:t>hard real-time </a:t>
            </a:r>
            <a:r>
              <a:rPr lang="en-NZ" dirty="0"/>
              <a:t>task is one that must meet its deadline; </a:t>
            </a:r>
          </a:p>
          <a:p>
            <a:pPr lvl="1">
              <a:buFontTx/>
              <a:buChar char="•"/>
            </a:pPr>
            <a:r>
              <a:rPr lang="en-NZ" dirty="0"/>
              <a:t> otherwise it will cause unacceptable damage or a fatal error to the system.</a:t>
            </a:r>
          </a:p>
          <a:p>
            <a:endParaRPr lang="en-NZ" dirty="0"/>
          </a:p>
          <a:p>
            <a:r>
              <a:rPr lang="en-NZ" dirty="0"/>
              <a:t>A </a:t>
            </a:r>
            <a:r>
              <a:rPr lang="en-NZ" b="1" dirty="0"/>
              <a:t>soft real-time task</a:t>
            </a:r>
            <a:r>
              <a:rPr lang="en-NZ" dirty="0"/>
              <a:t> has an associated deadline that is desirable but not mandatory; it still makes sense to schedule and complete the task even if it has passed its deadline.</a:t>
            </a:r>
          </a:p>
        </p:txBody>
      </p:sp>
      <p:sp>
        <p:nvSpPr>
          <p:cNvPr id="8" name="Rectangle 7"/>
          <p:cNvSpPr/>
          <p:nvPr/>
        </p:nvSpPr>
        <p:spPr>
          <a:xfrm>
            <a:off x="0" y="3483114"/>
            <a:ext cx="91440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effectLst>
                  <a:outerShdw blurRad="38100" dist="38100" dir="2700000" algn="tl">
                    <a:srgbClr val="000000">
                      <a:alpha val="43137"/>
                    </a:srgbClr>
                  </a:outerShdw>
                </a:effectLst>
              </a:rPr>
              <a:t>Q-3: What is the difference between hard and soft real-time tasks?</a:t>
            </a:r>
          </a:p>
          <a:p>
            <a:r>
              <a:rPr lang="en-US" sz="2000" b="1" dirty="0">
                <a:effectLst>
                  <a:outerShdw blurRad="38100" dist="38100" dir="2700000" algn="tl">
                    <a:srgbClr val="000000">
                      <a:alpha val="43137"/>
                    </a:srgbClr>
                  </a:outerShdw>
                </a:effectLst>
              </a:rPr>
              <a:t>Q-4: What is the difference between periodic and </a:t>
            </a:r>
            <a:r>
              <a:rPr lang="en-US" sz="2000" b="1" dirty="0" err="1">
                <a:effectLst>
                  <a:outerShdw blurRad="38100" dist="38100" dir="2700000" algn="tl">
                    <a:srgbClr val="000000">
                      <a:alpha val="43137"/>
                    </a:srgbClr>
                  </a:outerShdw>
                </a:effectLst>
              </a:rPr>
              <a:t>aperiodic</a:t>
            </a:r>
            <a:r>
              <a:rPr lang="en-US" sz="2000" b="1" dirty="0">
                <a:effectLst>
                  <a:outerShdw blurRad="38100" dist="38100" dir="2700000" algn="tl">
                    <a:srgbClr val="000000">
                      <a:alpha val="43137"/>
                    </a:srgbClr>
                  </a:outerShdw>
                </a:effectLst>
              </a:rPr>
              <a:t> real-  time tasks?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t>Roadmap</a:t>
            </a:r>
          </a:p>
        </p:txBody>
      </p:sp>
      <p:cxnSp>
        <p:nvCxnSpPr>
          <p:cNvPr id="4" name="Straight Arrow Connector 3"/>
          <p:cNvCxnSpPr/>
          <p:nvPr/>
        </p:nvCxnSpPr>
        <p:spPr>
          <a:xfrm>
            <a:off x="0" y="1828800"/>
            <a:ext cx="685800"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Content Placeholder 2"/>
          <p:cNvSpPr txBox="1">
            <a:spLocks/>
          </p:cNvSpPr>
          <p:nvPr/>
        </p:nvSpPr>
        <p:spPr>
          <a:xfrm>
            <a:off x="685800" y="1600200"/>
            <a:ext cx="8229600" cy="1828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baseline="0" noProof="0" dirty="0">
                <a:ln>
                  <a:noFill/>
                </a:ln>
                <a:solidFill>
                  <a:schemeClr val="accent1">
                    <a:lumMod val="75000"/>
                  </a:schemeClr>
                </a:solidFill>
                <a:effectLst/>
                <a:uLnTx/>
                <a:uFillTx/>
                <a:latin typeface="Calibri" pitchFamily="34" charset="0"/>
              </a:rPr>
              <a:t>Multiprocessor Scheduling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400" b="0" i="0" u="none" strike="noStrike" kern="1200" cap="none" spc="0" normalizeH="0" baseline="0" noProof="0" dirty="0">
                <a:ln>
                  <a:noFill/>
                </a:ln>
                <a:solidFill>
                  <a:schemeClr val="tx1"/>
                </a:solidFill>
                <a:effectLst/>
                <a:uLnTx/>
                <a:uFillTx/>
                <a:latin typeface="Calibri" pitchFamily="34" charset="0"/>
              </a:rPr>
              <a:t>Real-Time Scheduling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76200"/>
            <a:ext cx="8229600" cy="5334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400" b="1" i="0" u="none" strike="noStrike" kern="1200" cap="none" spc="0" normalizeH="0" baseline="0" noProof="0" dirty="0">
                <a:ln>
                  <a:noFill/>
                </a:ln>
                <a:solidFill>
                  <a:schemeClr val="bg1"/>
                </a:solidFill>
                <a:effectLst/>
                <a:uLnTx/>
                <a:uFillTx/>
                <a:latin typeface="Calibri" pitchFamily="34" charset="0"/>
                <a:ea typeface="+mj-ea"/>
                <a:cs typeface="+mj-cs"/>
              </a:rPr>
              <a:t>Periodic </a:t>
            </a:r>
            <a:r>
              <a:rPr kumimoji="0" lang="en-NZ" sz="2400" b="1" i="0" u="none" strike="noStrike" kern="1200" cap="none" spc="0" normalizeH="0" baseline="0" noProof="0" dirty="0" err="1">
                <a:ln>
                  <a:noFill/>
                </a:ln>
                <a:solidFill>
                  <a:schemeClr val="bg1"/>
                </a:solidFill>
                <a:effectLst/>
                <a:uLnTx/>
                <a:uFillTx/>
                <a:latin typeface="Calibri" pitchFamily="34" charset="0"/>
                <a:ea typeface="+mj-ea"/>
                <a:cs typeface="+mj-cs"/>
              </a:rPr>
              <a:t>vs</a:t>
            </a:r>
            <a:r>
              <a:rPr kumimoji="0" lang="en-NZ" sz="2400" b="1" i="0" u="none" strike="noStrike" kern="1200" cap="none" spc="0" normalizeH="0" baseline="0" noProof="0" dirty="0">
                <a:ln>
                  <a:noFill/>
                </a:ln>
                <a:solidFill>
                  <a:schemeClr val="bg1"/>
                </a:solidFill>
                <a:effectLst/>
                <a:uLnTx/>
                <a:uFillTx/>
                <a:latin typeface="Calibri" pitchFamily="34" charset="0"/>
                <a:ea typeface="+mj-ea"/>
                <a:cs typeface="+mj-cs"/>
              </a:rPr>
              <a:t> </a:t>
            </a:r>
            <a:r>
              <a:rPr kumimoji="0" lang="en-NZ" sz="2400" b="1" i="0" u="none" strike="noStrike" kern="1200" cap="none" spc="0" normalizeH="0" baseline="0" noProof="0" dirty="0" err="1">
                <a:ln>
                  <a:noFill/>
                </a:ln>
                <a:solidFill>
                  <a:schemeClr val="bg1"/>
                </a:solidFill>
                <a:effectLst/>
                <a:uLnTx/>
                <a:uFillTx/>
                <a:latin typeface="Calibri" pitchFamily="34" charset="0"/>
                <a:ea typeface="+mj-ea"/>
                <a:cs typeface="+mj-cs"/>
              </a:rPr>
              <a:t>Aperiodic</a:t>
            </a:r>
            <a:endParaRPr kumimoji="0" lang="en-NZ" sz="2400" b="1" i="0" u="none" strike="noStrike" kern="1200" cap="none" spc="0" normalizeH="0" baseline="0" noProof="0" dirty="0">
              <a:ln>
                <a:noFill/>
              </a:ln>
              <a:solidFill>
                <a:schemeClr val="bg1"/>
              </a:solidFill>
              <a:effectLst/>
              <a:uLnTx/>
              <a:uFillTx/>
              <a:latin typeface="Calibri" pitchFamily="34" charset="0"/>
              <a:ea typeface="+mj-ea"/>
              <a:cs typeface="+mj-cs"/>
            </a:endParaRPr>
          </a:p>
        </p:txBody>
      </p:sp>
      <p:sp>
        <p:nvSpPr>
          <p:cNvPr id="9" name="Rectangle 8"/>
          <p:cNvSpPr/>
          <p:nvPr/>
        </p:nvSpPr>
        <p:spPr>
          <a:xfrm>
            <a:off x="304800" y="838200"/>
            <a:ext cx="84582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latin typeface="Calibri" pitchFamily="34" charset="0"/>
              </a:rPr>
              <a:t>A </a:t>
            </a:r>
            <a:r>
              <a:rPr lang="en-NZ" sz="2000" b="1" dirty="0">
                <a:latin typeface="Calibri" pitchFamily="34" charset="0"/>
              </a:rPr>
              <a:t>periodic task</a:t>
            </a:r>
            <a:r>
              <a:rPr lang="en-NZ" sz="2000" dirty="0">
                <a:latin typeface="Calibri" pitchFamily="34" charset="0"/>
              </a:rPr>
              <a:t>, </a:t>
            </a:r>
            <a:r>
              <a:rPr lang="en-NZ" sz="2000" dirty="0"/>
              <a:t>Are completed regularly</a:t>
            </a:r>
          </a:p>
          <a:p>
            <a:r>
              <a:rPr lang="en-NZ" sz="2000" dirty="0">
                <a:latin typeface="Calibri" pitchFamily="34" charset="0"/>
              </a:rPr>
              <a:t>	 the requirement may be stated as “once per period T” or “exactly T units apart.”</a:t>
            </a:r>
          </a:p>
          <a:p>
            <a:endParaRPr lang="en-NZ" sz="2000" dirty="0">
              <a:latin typeface="Calibri" pitchFamily="34" charset="0"/>
            </a:endParaRPr>
          </a:p>
          <a:p>
            <a:r>
              <a:rPr lang="en-NZ" sz="2000" dirty="0">
                <a:latin typeface="Calibri" pitchFamily="34" charset="0"/>
              </a:rPr>
              <a:t>An </a:t>
            </a:r>
            <a:r>
              <a:rPr lang="en-NZ" sz="2000" b="1" dirty="0" err="1">
                <a:latin typeface="Calibri" pitchFamily="34" charset="0"/>
              </a:rPr>
              <a:t>aperiodic</a:t>
            </a:r>
            <a:r>
              <a:rPr lang="en-NZ" sz="2000" b="1" dirty="0">
                <a:latin typeface="Calibri" pitchFamily="34" charset="0"/>
              </a:rPr>
              <a:t> </a:t>
            </a:r>
            <a:r>
              <a:rPr lang="en-NZ" sz="2000" dirty="0">
                <a:latin typeface="Calibri" pitchFamily="34" charset="0"/>
              </a:rPr>
              <a:t>task has a deadline by which it must finish or start, or it may have a constraint on both start and finish time. </a:t>
            </a:r>
          </a:p>
        </p:txBody>
      </p:sp>
      <p:sp>
        <p:nvSpPr>
          <p:cNvPr id="11" name="Title 1"/>
          <p:cNvSpPr>
            <a:spLocks noGrp="1"/>
          </p:cNvSpPr>
          <p:nvPr>
            <p:ph type="title"/>
          </p:nvPr>
        </p:nvSpPr>
        <p:spPr>
          <a:xfrm>
            <a:off x="457200" y="3094037"/>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Real-Time Systems</a:t>
            </a:r>
          </a:p>
        </p:txBody>
      </p:sp>
      <p:sp>
        <p:nvSpPr>
          <p:cNvPr id="12" name="Content Placeholder 2"/>
          <p:cNvSpPr>
            <a:spLocks noGrp="1"/>
          </p:cNvSpPr>
          <p:nvPr>
            <p:ph idx="1"/>
          </p:nvPr>
        </p:nvSpPr>
        <p:spPr>
          <a:xfrm>
            <a:off x="457200" y="4038600"/>
            <a:ext cx="8229600" cy="22098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000" dirty="0">
                <a:latin typeface="Calibri" pitchFamily="34" charset="0"/>
              </a:rPr>
              <a:t>Control of laboratory experiments</a:t>
            </a:r>
          </a:p>
          <a:p>
            <a:r>
              <a:rPr lang="en-US" sz="2000" dirty="0">
                <a:latin typeface="Calibri" pitchFamily="34" charset="0"/>
              </a:rPr>
              <a:t>Process control in industrial plants</a:t>
            </a:r>
          </a:p>
          <a:p>
            <a:r>
              <a:rPr lang="en-US" sz="2000" dirty="0">
                <a:latin typeface="Calibri" pitchFamily="34" charset="0"/>
              </a:rPr>
              <a:t>Robotics</a:t>
            </a:r>
          </a:p>
          <a:p>
            <a:r>
              <a:rPr lang="en-US" sz="2000" dirty="0">
                <a:latin typeface="Calibri" pitchFamily="34" charset="0"/>
              </a:rPr>
              <a:t>Air traffic control</a:t>
            </a:r>
          </a:p>
          <a:p>
            <a:r>
              <a:rPr lang="en-US" sz="2000" dirty="0">
                <a:latin typeface="Calibri" pitchFamily="34" charset="0"/>
              </a:rPr>
              <a:t>Telecommunications</a:t>
            </a:r>
          </a:p>
          <a:p>
            <a:r>
              <a:rPr lang="en-US" sz="2000" dirty="0">
                <a:latin typeface="Calibri" pitchFamily="34" charset="0"/>
              </a:rPr>
              <a:t>Military command and control 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NZ" sz="2400" b="1" dirty="0">
                <a:latin typeface="Calibri" pitchFamily="34" charset="0"/>
              </a:rPr>
              <a:t>Characteristics of Real Time Systems</a:t>
            </a:r>
          </a:p>
        </p:txBody>
      </p:sp>
      <p:sp>
        <p:nvSpPr>
          <p:cNvPr id="32771" name="Content Placeholder 2"/>
          <p:cNvSpPr>
            <a:spLocks noGrp="1"/>
          </p:cNvSpPr>
          <p:nvPr>
            <p:ph idx="1"/>
          </p:nvPr>
        </p:nvSpPr>
        <p:spPr>
          <a:xfrm>
            <a:off x="0" y="1600201"/>
            <a:ext cx="9144000" cy="23622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Real time systems have requirements in five general areas:</a:t>
            </a:r>
          </a:p>
          <a:p>
            <a:pPr lvl="1"/>
            <a:r>
              <a:rPr lang="en-NZ" sz="2000" dirty="0">
                <a:latin typeface="Calibri" pitchFamily="34" charset="0"/>
              </a:rPr>
              <a:t> Determinism</a:t>
            </a:r>
          </a:p>
          <a:p>
            <a:pPr lvl="1"/>
            <a:r>
              <a:rPr lang="en-NZ" sz="2000" dirty="0">
                <a:latin typeface="Calibri" pitchFamily="34" charset="0"/>
              </a:rPr>
              <a:t> Responsiveness</a:t>
            </a:r>
          </a:p>
          <a:p>
            <a:pPr lvl="1"/>
            <a:r>
              <a:rPr lang="en-NZ" sz="2000" dirty="0">
                <a:latin typeface="Calibri" pitchFamily="34" charset="0"/>
              </a:rPr>
              <a:t> User control</a:t>
            </a:r>
          </a:p>
          <a:p>
            <a:pPr lvl="1"/>
            <a:r>
              <a:rPr lang="en-NZ" sz="2000" dirty="0">
                <a:latin typeface="Calibri" pitchFamily="34" charset="0"/>
              </a:rPr>
              <a:t> Reliability</a:t>
            </a:r>
          </a:p>
          <a:p>
            <a:pPr lvl="1"/>
            <a:r>
              <a:rPr lang="en-NZ" sz="2000" dirty="0">
                <a:latin typeface="Calibri" pitchFamily="34" charset="0"/>
              </a:rPr>
              <a:t> Fail-soft operation</a:t>
            </a:r>
          </a:p>
        </p:txBody>
      </p:sp>
      <p:sp>
        <p:nvSpPr>
          <p:cNvPr id="4" name="Title 1"/>
          <p:cNvSpPr txBox="1">
            <a:spLocks/>
          </p:cNvSpPr>
          <p:nvPr/>
        </p:nvSpPr>
        <p:spPr>
          <a:xfrm>
            <a:off x="457200" y="4089103"/>
            <a:ext cx="8229600" cy="482897"/>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a:ln>
                  <a:noFill/>
                </a:ln>
                <a:solidFill>
                  <a:schemeClr val="lt1"/>
                </a:solidFill>
                <a:effectLst/>
                <a:uLnTx/>
                <a:uFillTx/>
                <a:latin typeface="Calibri" pitchFamily="34" charset="0"/>
                <a:ea typeface="+mn-ea"/>
                <a:cs typeface="+mn-cs"/>
              </a:rPr>
              <a:t>Determinism</a:t>
            </a:r>
            <a:endParaRPr kumimoji="0" lang="en-US" sz="22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
        <p:nvSpPr>
          <p:cNvPr id="5" name="Rectangle 4"/>
          <p:cNvSpPr/>
          <p:nvPr/>
        </p:nvSpPr>
        <p:spPr>
          <a:xfrm>
            <a:off x="228600" y="4842808"/>
            <a:ext cx="86868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 An operating system is deterministic to the extent that it performs operations at </a:t>
            </a:r>
          </a:p>
          <a:p>
            <a:r>
              <a:rPr lang="en-NZ" sz="2000" dirty="0">
                <a:latin typeface="Calibri" pitchFamily="34" charset="0"/>
              </a:rPr>
              <a:t>  fixed, predetermined times or within predetermined time intervals.</a:t>
            </a:r>
          </a:p>
          <a:p>
            <a:pPr>
              <a:buFont typeface="Arial" pitchFamily="34" charset="0"/>
              <a:buChar char="•"/>
            </a:pPr>
            <a:endParaRPr lang="en-NZ" sz="2000" dirty="0">
              <a:latin typeface="Calibri" pitchFamily="34" charset="0"/>
            </a:endParaRPr>
          </a:p>
          <a:p>
            <a:pPr>
              <a:buFont typeface="Arial" pitchFamily="34" charset="0"/>
              <a:buChar char="•"/>
            </a:pPr>
            <a:r>
              <a:rPr lang="en-US" sz="2000" dirty="0"/>
              <a:t> Concerned with how long the operating system delays before acknowledging an </a:t>
            </a:r>
          </a:p>
          <a:p>
            <a:r>
              <a:rPr lang="en-US" sz="2000" dirty="0"/>
              <a:t>   interrupt and there is sufficient capacity to handle all the requests within the </a:t>
            </a:r>
          </a:p>
          <a:p>
            <a:r>
              <a:rPr lang="en-US" sz="2000" dirty="0"/>
              <a:t>   required time.</a:t>
            </a:r>
          </a:p>
        </p:txBody>
      </p:sp>
      <p:sp>
        <p:nvSpPr>
          <p:cNvPr id="6" name="Rectangle 5"/>
          <p:cNvSpPr/>
          <p:nvPr/>
        </p:nvSpPr>
        <p:spPr>
          <a:xfrm>
            <a:off x="0" y="697468"/>
            <a:ext cx="89916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effectLst>
                  <a:outerShdw blurRad="38100" dist="38100" dir="2700000" algn="tl">
                    <a:srgbClr val="000000">
                      <a:alpha val="43137"/>
                    </a:srgbClr>
                  </a:outerShdw>
                </a:effectLst>
              </a:rPr>
              <a:t>Q-5: List and briefly define five general areas of requirements for a real- time </a:t>
            </a:r>
          </a:p>
          <a:p>
            <a:r>
              <a:rPr lang="en-US" sz="2000" b="1" dirty="0">
                <a:effectLst>
                  <a:outerShdw blurRad="38100" dist="38100" dir="2700000" algn="tl">
                    <a:srgbClr val="000000">
                      <a:alpha val="43137"/>
                    </a:srgbClr>
                  </a:outerShdw>
                </a:effectLst>
              </a:rPr>
              <a:t>         operating system</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Responsiveness</a:t>
            </a:r>
          </a:p>
        </p:txBody>
      </p:sp>
      <p:sp>
        <p:nvSpPr>
          <p:cNvPr id="34819" name="Content Placeholder 2"/>
          <p:cNvSpPr>
            <a:spLocks noGrp="1"/>
          </p:cNvSpPr>
          <p:nvPr>
            <p:ph idx="1"/>
          </p:nvPr>
        </p:nvSpPr>
        <p:spPr>
          <a:xfrm>
            <a:off x="0" y="685801"/>
            <a:ext cx="9144000" cy="22860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How long, after acknowledgment, it takes the operating system to service the interrupt</a:t>
            </a:r>
          </a:p>
          <a:p>
            <a:r>
              <a:rPr lang="en-US" sz="2000" dirty="0">
                <a:latin typeface="Calibri" pitchFamily="34" charset="0"/>
              </a:rPr>
              <a:t>Responsiveness includes:</a:t>
            </a:r>
          </a:p>
          <a:p>
            <a:pPr lvl="1"/>
            <a:r>
              <a:rPr lang="en-US" sz="2000" dirty="0">
                <a:latin typeface="Calibri" pitchFamily="34" charset="0"/>
              </a:rPr>
              <a:t>Amount of time to begin execution of the interrupt</a:t>
            </a:r>
          </a:p>
          <a:p>
            <a:pPr lvl="1"/>
            <a:r>
              <a:rPr lang="en-US" sz="2000" dirty="0">
                <a:latin typeface="Calibri" pitchFamily="34" charset="0"/>
              </a:rPr>
              <a:t>Amount of time to perform the interrupt</a:t>
            </a:r>
          </a:p>
          <a:p>
            <a:pPr lvl="1"/>
            <a:r>
              <a:rPr lang="en-US" sz="2000" dirty="0">
                <a:latin typeface="Calibri" pitchFamily="34" charset="0"/>
              </a:rPr>
              <a:t>Effect of interrupt nesting</a:t>
            </a:r>
          </a:p>
          <a:p>
            <a:endParaRPr lang="en-US" sz="2000" dirty="0">
              <a:latin typeface="Calibri" pitchFamily="34" charset="0"/>
            </a:endParaRPr>
          </a:p>
        </p:txBody>
      </p:sp>
      <p:sp>
        <p:nvSpPr>
          <p:cNvPr id="4" name="Title 1"/>
          <p:cNvSpPr txBox="1">
            <a:spLocks/>
          </p:cNvSpPr>
          <p:nvPr/>
        </p:nvSpPr>
        <p:spPr>
          <a:xfrm>
            <a:off x="457200" y="3048000"/>
            <a:ext cx="8229600" cy="4111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chemeClr val="lt1"/>
                </a:solidFill>
                <a:effectLst/>
                <a:uLnTx/>
                <a:uFillTx/>
                <a:latin typeface="Calibri" pitchFamily="34" charset="0"/>
                <a:ea typeface="+mn-ea"/>
                <a:cs typeface="+mn-cs"/>
              </a:rPr>
              <a:t>User control</a:t>
            </a:r>
            <a:endParaRPr kumimoji="0" lang="en-US" sz="28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
        <p:nvSpPr>
          <p:cNvPr id="5" name="Rectangle 4"/>
          <p:cNvSpPr/>
          <p:nvPr/>
        </p:nvSpPr>
        <p:spPr>
          <a:xfrm>
            <a:off x="0" y="3581400"/>
            <a:ext cx="914400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 In a real-time system it is essential to allow the user fine-grained control over task </a:t>
            </a:r>
          </a:p>
          <a:p>
            <a:r>
              <a:rPr lang="en-NZ" sz="2000" dirty="0">
                <a:latin typeface="Calibri" pitchFamily="34" charset="0"/>
              </a:rPr>
              <a:t>  priority.</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A real-time system may also allow the user to specify such characteristics as </a:t>
            </a:r>
          </a:p>
          <a:p>
            <a:pPr lvl="1">
              <a:buFontTx/>
              <a:buChar char="•"/>
            </a:pPr>
            <a:r>
              <a:rPr lang="en-NZ" sz="2000" dirty="0">
                <a:latin typeface="Calibri" pitchFamily="34" charset="0"/>
              </a:rPr>
              <a:t> the use of paging or process swapping, </a:t>
            </a:r>
          </a:p>
          <a:p>
            <a:pPr lvl="1">
              <a:buFontTx/>
              <a:buChar char="•"/>
            </a:pPr>
            <a:r>
              <a:rPr lang="en-NZ" sz="2000" dirty="0">
                <a:latin typeface="Calibri" pitchFamily="34" charset="0"/>
              </a:rPr>
              <a:t> what processes must always be resident in main memory, </a:t>
            </a:r>
          </a:p>
          <a:p>
            <a:pPr lvl="1">
              <a:buFontTx/>
              <a:buChar char="•"/>
            </a:pPr>
            <a:r>
              <a:rPr lang="en-NZ" sz="2000" dirty="0">
                <a:latin typeface="Calibri" pitchFamily="34" charset="0"/>
              </a:rPr>
              <a:t> what disk transfer algorithms are to be used,</a:t>
            </a:r>
          </a:p>
          <a:p>
            <a:pPr lvl="1">
              <a:buFontTx/>
              <a:buChar char="•"/>
            </a:pPr>
            <a:r>
              <a:rPr lang="en-NZ" sz="2000" dirty="0">
                <a:latin typeface="Calibri" pitchFamily="34" charset="0"/>
              </a:rPr>
              <a:t> what rights the processes in various priority bands have, and so on.</a:t>
            </a:r>
            <a:endParaRPr lang="en-US" sz="2000" dirty="0">
              <a:latin typeface="Calibri"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76600" y="0"/>
            <a:ext cx="2743200" cy="43088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200" b="1" dirty="0">
                <a:latin typeface="Calibri" pitchFamily="34" charset="0"/>
              </a:rPr>
              <a:t>Reliability</a:t>
            </a:r>
          </a:p>
        </p:txBody>
      </p:sp>
      <p:sp>
        <p:nvSpPr>
          <p:cNvPr id="7" name="Rectangle 6"/>
          <p:cNvSpPr/>
          <p:nvPr/>
        </p:nvSpPr>
        <p:spPr>
          <a:xfrm>
            <a:off x="152400" y="609600"/>
            <a:ext cx="89154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Reliability is typically far more important for real-time systems than non-real-time </a:t>
            </a:r>
          </a:p>
          <a:p>
            <a:r>
              <a:rPr lang="en-NZ" sz="2000" dirty="0">
                <a:latin typeface="Calibri" pitchFamily="34" charset="0"/>
              </a:rPr>
              <a:t> systems.</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A real-time system is responding to and controlling events in real time.</a:t>
            </a:r>
          </a:p>
          <a:p>
            <a:pPr lvl="1">
              <a:buFontTx/>
              <a:buChar char="•"/>
            </a:pPr>
            <a:r>
              <a:rPr lang="en-NZ" sz="2000" dirty="0">
                <a:latin typeface="Calibri" pitchFamily="34" charset="0"/>
              </a:rPr>
              <a:t>Loss or degradation of performance may have catastrophic consequences, ranging from financial loss to major equipment damage and even loss of life.</a:t>
            </a:r>
          </a:p>
        </p:txBody>
      </p:sp>
      <p:sp>
        <p:nvSpPr>
          <p:cNvPr id="8" name="Rectangle 7"/>
          <p:cNvSpPr/>
          <p:nvPr/>
        </p:nvSpPr>
        <p:spPr>
          <a:xfrm>
            <a:off x="76200" y="3733800"/>
            <a:ext cx="89154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b="1" dirty="0"/>
              <a:t>Fail-soft operation </a:t>
            </a:r>
            <a:r>
              <a:rPr lang="en-NZ" dirty="0"/>
              <a:t>is a characteristic that refers to the ability of a system to fail in such a way as to preserve as much capability and data as possible. </a:t>
            </a:r>
          </a:p>
          <a:p>
            <a:pPr>
              <a:buFont typeface="Arial" pitchFamily="34" charset="0"/>
              <a:buChar char="•"/>
            </a:pPr>
            <a:endParaRPr lang="en-NZ" dirty="0"/>
          </a:p>
          <a:p>
            <a:pPr>
              <a:buFont typeface="Arial" pitchFamily="34" charset="0"/>
              <a:buChar char="•"/>
            </a:pPr>
            <a:r>
              <a:rPr lang="en-NZ" dirty="0"/>
              <a:t>An important aspect of fail-soft operation is referred to as stability. </a:t>
            </a:r>
          </a:p>
          <a:p>
            <a:pPr lvl="1">
              <a:buFontTx/>
              <a:buChar char="•"/>
            </a:pPr>
            <a:r>
              <a:rPr lang="en-NZ" dirty="0"/>
              <a:t>A real-time system is stable if, in cases where it is impossible to meet all task deadlines, the system will meet the deadlines of its most critical, highest-priority tasks, even if some less critical task deadlines are not always met.</a:t>
            </a:r>
            <a:endParaRPr lang="en-US" dirty="0"/>
          </a:p>
        </p:txBody>
      </p:sp>
      <p:sp>
        <p:nvSpPr>
          <p:cNvPr id="9" name="Rectangle 8"/>
          <p:cNvSpPr/>
          <p:nvPr/>
        </p:nvSpPr>
        <p:spPr>
          <a:xfrm>
            <a:off x="2667000" y="2981980"/>
            <a:ext cx="4038600" cy="430887"/>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NZ" sz="2200" b="1" dirty="0"/>
              <a:t>Fail-soft operation</a:t>
            </a:r>
            <a:endParaRPr lang="en-US" sz="2200" b="1" dirty="0">
              <a:latin typeface="Calibri" pitchFamily="34" charset="0"/>
            </a:endParaRPr>
          </a:p>
        </p:txBody>
      </p:sp>
      <p:sp>
        <p:nvSpPr>
          <p:cNvPr id="10" name="Rectangle 9"/>
          <p:cNvSpPr/>
          <p:nvPr/>
        </p:nvSpPr>
        <p:spPr>
          <a:xfrm>
            <a:off x="1676400" y="5943600"/>
            <a:ext cx="19812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effectLst>
                  <a:outerShdw blurRad="38100" dist="38100" dir="2700000" algn="tl">
                    <a:srgbClr val="000000">
                      <a:alpha val="43137"/>
                    </a:srgbClr>
                  </a:outerShdw>
                </a:effectLst>
              </a:rPr>
              <a:t>Q-5: Ends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5240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Features of Real-Time OS</a:t>
            </a:r>
          </a:p>
        </p:txBody>
      </p:sp>
      <p:sp>
        <p:nvSpPr>
          <p:cNvPr id="37891" name="Content Placeholder 2"/>
          <p:cNvSpPr>
            <a:spLocks noGrp="1"/>
          </p:cNvSpPr>
          <p:nvPr>
            <p:ph idx="1"/>
          </p:nvPr>
        </p:nvSpPr>
        <p:spPr>
          <a:xfrm>
            <a:off x="228600" y="762000"/>
            <a:ext cx="8686800" cy="4267200"/>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t>Fast process or thread switch</a:t>
            </a:r>
          </a:p>
          <a:p>
            <a:r>
              <a:rPr lang="en-US" sz="2200" dirty="0"/>
              <a:t>Small size (with its associated minimal functionality)</a:t>
            </a:r>
          </a:p>
          <a:p>
            <a:r>
              <a:rPr lang="en-US" sz="2200" dirty="0"/>
              <a:t>Ability to respond to external interrupts quickly</a:t>
            </a:r>
          </a:p>
          <a:p>
            <a:r>
              <a:rPr lang="en-US" sz="2200" dirty="0"/>
              <a:t>Multitasking with interprocess communication tools such as semaphores, signals, and events</a:t>
            </a:r>
          </a:p>
          <a:p>
            <a:r>
              <a:rPr lang="en-US" sz="2200" dirty="0"/>
              <a:t>Use of special sequential files that can accumulate data at a fast rate</a:t>
            </a:r>
          </a:p>
          <a:p>
            <a:r>
              <a:rPr lang="en-US" sz="2200" dirty="0"/>
              <a:t>Preemptive scheduling base on priority</a:t>
            </a:r>
          </a:p>
          <a:p>
            <a:r>
              <a:rPr lang="en-US" sz="2200" dirty="0"/>
              <a:t>Minimization of intervals during which interrupts are disabled</a:t>
            </a:r>
          </a:p>
          <a:p>
            <a:r>
              <a:rPr lang="en-US" sz="2200" dirty="0"/>
              <a:t>Delay tasks for fixed amount of time</a:t>
            </a:r>
          </a:p>
          <a:p>
            <a:r>
              <a:rPr lang="en-US" sz="2200" dirty="0"/>
              <a:t>Special alarms and timeouts</a:t>
            </a:r>
          </a:p>
          <a:p>
            <a:endParaRPr lang="en-US" sz="22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1219200"/>
            <a:ext cx="8229600" cy="3810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sz="2400" b="1" dirty="0">
                <a:latin typeface="Calibri" pitchFamily="34" charset="0"/>
              </a:rPr>
              <a:t>(1) Round Robin scheduling unacceptable</a:t>
            </a:r>
          </a:p>
        </p:txBody>
      </p:sp>
      <p:sp>
        <p:nvSpPr>
          <p:cNvPr id="4" name="Rectangle 3"/>
          <p:cNvSpPr/>
          <p:nvPr/>
        </p:nvSpPr>
        <p:spPr>
          <a:xfrm>
            <a:off x="0" y="4919008"/>
            <a:ext cx="91440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Figure 10.5 illustrates a spectrum of possibilities. </a:t>
            </a:r>
          </a:p>
          <a:p>
            <a:pPr>
              <a:buFont typeface="Arial" pitchFamily="34" charset="0"/>
              <a:buChar char="•"/>
            </a:pPr>
            <a:r>
              <a:rPr lang="en-US" sz="2000" dirty="0"/>
              <a:t>In a preemptive scheduler that uses simple round-robin scheduling, a real-time task </a:t>
            </a:r>
          </a:p>
          <a:p>
            <a:r>
              <a:rPr lang="en-US" sz="2000" dirty="0"/>
              <a:t>  would be added to the ready queue to await its next time slice, as illustrated in Figure  </a:t>
            </a:r>
          </a:p>
          <a:p>
            <a:r>
              <a:rPr lang="en-US" sz="2000" dirty="0"/>
              <a:t>  10.5a. </a:t>
            </a:r>
          </a:p>
          <a:p>
            <a:pPr>
              <a:buFont typeface="Arial" pitchFamily="34" charset="0"/>
              <a:buChar char="•"/>
            </a:pPr>
            <a:r>
              <a:rPr lang="en-US" sz="2000" dirty="0"/>
              <a:t>In this </a:t>
            </a:r>
            <a:r>
              <a:rPr lang="en-US" sz="2000" dirty="0" err="1"/>
              <a:t>case,the</a:t>
            </a:r>
            <a:r>
              <a:rPr lang="en-US" sz="2000" dirty="0"/>
              <a:t> scheduling time will generally be unacceptable for real-time applications.</a:t>
            </a:r>
            <a:endParaRPr lang="en-US" sz="2000" dirty="0">
              <a:latin typeface="Calibri" pitchFamily="34" charset="0"/>
            </a:endParaRPr>
          </a:p>
        </p:txBody>
      </p:sp>
      <p:sp>
        <p:nvSpPr>
          <p:cNvPr id="5" name="Rectangle 4"/>
          <p:cNvSpPr/>
          <p:nvPr/>
        </p:nvSpPr>
        <p:spPr>
          <a:xfrm>
            <a:off x="609600" y="0"/>
            <a:ext cx="5562600"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b="1" dirty="0">
                <a:effectLst>
                  <a:outerShdw blurRad="38100" dist="38100" dir="2700000" algn="tl">
                    <a:srgbClr val="000000">
                      <a:alpha val="43137"/>
                    </a:srgbClr>
                  </a:outerShdw>
                </a:effectLst>
              </a:rPr>
              <a:t>Real-Time Scheduling</a:t>
            </a:r>
            <a:endParaRPr lang="en-US" sz="2400" dirty="0">
              <a:effectLst>
                <a:outerShdw blurRad="38100" dist="38100" dir="2700000" algn="tl">
                  <a:srgbClr val="000000">
                    <a:alpha val="43137"/>
                  </a:srgbClr>
                </a:outerShdw>
              </a:effectLst>
            </a:endParaRPr>
          </a:p>
        </p:txBody>
      </p:sp>
      <p:sp>
        <p:nvSpPr>
          <p:cNvPr id="6" name="Rectangle 5"/>
          <p:cNvSpPr/>
          <p:nvPr/>
        </p:nvSpPr>
        <p:spPr>
          <a:xfrm>
            <a:off x="0" y="533400"/>
            <a:ext cx="9144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dirty="0"/>
              <a:t>Real-time scheduling is one of the most active areas of research in computer science.</a:t>
            </a:r>
          </a:p>
          <a:p>
            <a:pPr>
              <a:buFont typeface="Arial" pitchFamily="34" charset="0"/>
              <a:buChar char="•"/>
            </a:pPr>
            <a:r>
              <a:rPr lang="en-US" dirty="0"/>
              <a:t>Various approaches are:-</a:t>
            </a:r>
          </a:p>
        </p:txBody>
      </p:sp>
      <p:pic>
        <p:nvPicPr>
          <p:cNvPr id="1026" name="Picture 2"/>
          <p:cNvPicPr>
            <a:picLocks noChangeAspect="1" noChangeArrowheads="1"/>
          </p:cNvPicPr>
          <p:nvPr/>
        </p:nvPicPr>
        <p:blipFill>
          <a:blip r:embed="rId3"/>
          <a:srcRect/>
          <a:stretch>
            <a:fillRect/>
          </a:stretch>
        </p:blipFill>
        <p:spPr bwMode="auto">
          <a:xfrm>
            <a:off x="0" y="1752600"/>
            <a:ext cx="91440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4"/>
          <a:srcRect/>
          <a:stretch>
            <a:fillRect/>
          </a:stretch>
        </p:blipFill>
        <p:spPr bwMode="auto">
          <a:xfrm>
            <a:off x="2514600" y="4572000"/>
            <a:ext cx="3895725" cy="27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6200" y="0"/>
            <a:ext cx="8229600" cy="457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b="1" dirty="0">
                <a:latin typeface="Calibri" pitchFamily="34" charset="0"/>
              </a:rPr>
              <a:t>(2) Priority driven unacceptable</a:t>
            </a:r>
          </a:p>
        </p:txBody>
      </p:sp>
      <p:sp>
        <p:nvSpPr>
          <p:cNvPr id="4" name="Rectangle 3"/>
          <p:cNvSpPr/>
          <p:nvPr/>
        </p:nvSpPr>
        <p:spPr>
          <a:xfrm>
            <a:off x="0" y="4092476"/>
            <a:ext cx="91440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latin typeface="Calibri" pitchFamily="34" charset="0"/>
              </a:rPr>
              <a:t> In a non </a:t>
            </a:r>
            <a:r>
              <a:rPr lang="en-NZ" dirty="0" err="1">
                <a:latin typeface="Calibri" pitchFamily="34" charset="0"/>
              </a:rPr>
              <a:t>preemptive</a:t>
            </a:r>
            <a:r>
              <a:rPr lang="en-NZ" dirty="0">
                <a:latin typeface="Calibri" pitchFamily="34" charset="0"/>
              </a:rPr>
              <a:t> scheduler, we could use a priority scheduling mechanism, giving real-time </a:t>
            </a:r>
          </a:p>
          <a:p>
            <a:r>
              <a:rPr lang="en-NZ" dirty="0">
                <a:latin typeface="Calibri" pitchFamily="34" charset="0"/>
              </a:rPr>
              <a:t>  tasks higher priority. </a:t>
            </a:r>
          </a:p>
          <a:p>
            <a:pPr>
              <a:buFont typeface="Arial" pitchFamily="34" charset="0"/>
              <a:buChar char="•"/>
            </a:pPr>
            <a:r>
              <a:rPr lang="en-NZ" dirty="0">
                <a:latin typeface="Calibri" pitchFamily="34" charset="0"/>
              </a:rPr>
              <a:t> In this case, a real-time task that is ready would be scheduled as soon as the current process </a:t>
            </a:r>
          </a:p>
          <a:p>
            <a:r>
              <a:rPr lang="en-NZ" dirty="0">
                <a:latin typeface="Calibri" pitchFamily="34" charset="0"/>
              </a:rPr>
              <a:t>  blocks or runs to completion (Figure 10.5b). </a:t>
            </a:r>
          </a:p>
          <a:p>
            <a:pPr>
              <a:buFont typeface="Arial" pitchFamily="34" charset="0"/>
              <a:buChar char="•"/>
            </a:pPr>
            <a:r>
              <a:rPr lang="en-NZ" dirty="0">
                <a:latin typeface="Calibri" pitchFamily="34" charset="0"/>
              </a:rPr>
              <a:t> This could lead to a delay of several seconds if a slow, low-priority task were executing at a </a:t>
            </a:r>
          </a:p>
          <a:p>
            <a:r>
              <a:rPr lang="en-NZ" dirty="0">
                <a:latin typeface="Calibri" pitchFamily="34" charset="0"/>
              </a:rPr>
              <a:t>  critical time.</a:t>
            </a:r>
          </a:p>
          <a:p>
            <a:pPr>
              <a:buFont typeface="Arial" pitchFamily="34" charset="0"/>
              <a:buChar char="•"/>
            </a:pPr>
            <a:endParaRPr lang="en-NZ" dirty="0">
              <a:latin typeface="Calibri" pitchFamily="34" charset="0"/>
            </a:endParaRPr>
          </a:p>
          <a:p>
            <a:pPr>
              <a:buFont typeface="Arial" pitchFamily="34" charset="0"/>
              <a:buChar char="•"/>
            </a:pPr>
            <a:r>
              <a:rPr lang="en-NZ" dirty="0">
                <a:latin typeface="Calibri" pitchFamily="34" charset="0"/>
              </a:rPr>
              <a:t> Again, this approach is not acceptable.</a:t>
            </a:r>
            <a:endParaRPr lang="en-US" dirty="0">
              <a:latin typeface="Calibri" pitchFamily="34" charset="0"/>
            </a:endParaRPr>
          </a:p>
        </p:txBody>
      </p:sp>
      <p:pic>
        <p:nvPicPr>
          <p:cNvPr id="2050" name="Picture 2"/>
          <p:cNvPicPr>
            <a:picLocks noChangeAspect="1" noChangeArrowheads="1"/>
          </p:cNvPicPr>
          <p:nvPr/>
        </p:nvPicPr>
        <p:blipFill>
          <a:blip r:embed="rId3"/>
          <a:srcRect/>
          <a:stretch>
            <a:fillRect/>
          </a:stretch>
        </p:blipFill>
        <p:spPr bwMode="auto">
          <a:xfrm>
            <a:off x="0" y="533400"/>
            <a:ext cx="91440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4"/>
          <a:srcRect/>
          <a:stretch>
            <a:fillRect/>
          </a:stretch>
        </p:blipFill>
        <p:spPr bwMode="auto">
          <a:xfrm>
            <a:off x="2667000" y="3581400"/>
            <a:ext cx="3895725" cy="27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2400" y="28575"/>
            <a:ext cx="8229600" cy="3810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NZ" sz="2400" b="1" dirty="0">
                <a:latin typeface="Calibri" pitchFamily="34" charset="0"/>
              </a:rPr>
              <a:t>(3) Combine priorities with clock-based interrupts</a:t>
            </a:r>
            <a:endParaRPr lang="en-US" sz="2400" b="1" dirty="0">
              <a:latin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0" y="533400"/>
            <a:ext cx="91440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3"/>
          <p:cNvPicPr>
            <a:picLocks noChangeAspect="1" noChangeArrowheads="1"/>
          </p:cNvPicPr>
          <p:nvPr/>
        </p:nvPicPr>
        <p:blipFill>
          <a:blip r:embed="rId4"/>
          <a:srcRect/>
          <a:stretch>
            <a:fillRect/>
          </a:stretch>
        </p:blipFill>
        <p:spPr bwMode="auto">
          <a:xfrm>
            <a:off x="2667000" y="3505200"/>
            <a:ext cx="3895725" cy="276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0" y="3962400"/>
            <a:ext cx="91440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t> A more promising approach is to combine priorities with clock-based interrupts.</a:t>
            </a:r>
          </a:p>
          <a:p>
            <a:pPr>
              <a:buFont typeface="Arial" pitchFamily="34" charset="0"/>
              <a:buChar char="•"/>
            </a:pPr>
            <a:r>
              <a:rPr lang="en-NZ" dirty="0"/>
              <a:t> Pre-emption points occur at regular intervals.</a:t>
            </a:r>
          </a:p>
          <a:p>
            <a:pPr>
              <a:buFont typeface="Arial" pitchFamily="34" charset="0"/>
              <a:buChar char="•"/>
            </a:pPr>
            <a:r>
              <a:rPr lang="en-NZ" dirty="0"/>
              <a:t> When a pre-emption point occurs, the currently running task is pre-empted if a higher-priority </a:t>
            </a:r>
          </a:p>
          <a:p>
            <a:r>
              <a:rPr lang="en-NZ" dirty="0"/>
              <a:t>  task is waiting.</a:t>
            </a:r>
          </a:p>
          <a:p>
            <a:pPr>
              <a:buFont typeface="Arial" pitchFamily="34" charset="0"/>
              <a:buChar char="•"/>
            </a:pPr>
            <a:r>
              <a:rPr lang="en-NZ" dirty="0"/>
              <a:t> This would include the pre-emption of tasks that are part of the operating system kernel.</a:t>
            </a:r>
          </a:p>
          <a:p>
            <a:pPr>
              <a:buFont typeface="Arial" pitchFamily="34" charset="0"/>
              <a:buChar char="•"/>
            </a:pPr>
            <a:r>
              <a:rPr lang="en-NZ" dirty="0"/>
              <a:t> Such a delay may be on the order of several milliseconds.</a:t>
            </a:r>
          </a:p>
          <a:p>
            <a:pPr>
              <a:buFont typeface="Arial" pitchFamily="34" charset="0"/>
              <a:buChar char="•"/>
            </a:pPr>
            <a:r>
              <a:rPr lang="en-NZ" dirty="0"/>
              <a:t> While this last approach may be adequate for some real-time applications, it will not suffice for </a:t>
            </a:r>
          </a:p>
          <a:p>
            <a:r>
              <a:rPr lang="en-NZ" dirty="0"/>
              <a:t>  more demanding applications. </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4572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sz="2800" b="1" dirty="0">
                <a:latin typeface="Calibri" pitchFamily="34" charset="0"/>
              </a:rPr>
              <a:t>(4) Immediate Preemption</a:t>
            </a:r>
          </a:p>
        </p:txBody>
      </p:sp>
      <p:sp>
        <p:nvSpPr>
          <p:cNvPr id="4" name="Rectangle 3"/>
          <p:cNvSpPr/>
          <p:nvPr/>
        </p:nvSpPr>
        <p:spPr>
          <a:xfrm>
            <a:off x="0" y="4114800"/>
            <a:ext cx="91440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t> For more demanding applications, the approach that has been taken is sometimes referred to </a:t>
            </a:r>
          </a:p>
          <a:p>
            <a:r>
              <a:rPr lang="en-NZ" dirty="0"/>
              <a:t>  as </a:t>
            </a:r>
            <a:r>
              <a:rPr lang="en-NZ" b="1" dirty="0"/>
              <a:t>immediate </a:t>
            </a:r>
            <a:r>
              <a:rPr lang="en-NZ" b="1" dirty="0" err="1"/>
              <a:t>preemption</a:t>
            </a:r>
            <a:r>
              <a:rPr lang="en-NZ" dirty="0"/>
              <a:t>.</a:t>
            </a:r>
          </a:p>
          <a:p>
            <a:pPr>
              <a:buFont typeface="Arial" pitchFamily="34" charset="0"/>
              <a:buChar char="•"/>
            </a:pPr>
            <a:endParaRPr lang="en-NZ" dirty="0"/>
          </a:p>
          <a:p>
            <a:pPr>
              <a:buFont typeface="Arial" pitchFamily="34" charset="0"/>
              <a:buChar char="•"/>
            </a:pPr>
            <a:r>
              <a:rPr lang="en-NZ" dirty="0"/>
              <a:t> In this case, the operating system responds to an interrupt almost immediately, unless the </a:t>
            </a:r>
          </a:p>
          <a:p>
            <a:r>
              <a:rPr lang="en-NZ" dirty="0"/>
              <a:t>  system is in a critical-code lockout section.</a:t>
            </a:r>
          </a:p>
          <a:p>
            <a:pPr>
              <a:buFont typeface="Arial" pitchFamily="34" charset="0"/>
              <a:buChar char="•"/>
            </a:pPr>
            <a:endParaRPr lang="en-NZ" dirty="0"/>
          </a:p>
          <a:p>
            <a:pPr>
              <a:buFont typeface="Arial" pitchFamily="34" charset="0"/>
              <a:buChar char="•"/>
            </a:pPr>
            <a:r>
              <a:rPr lang="en-NZ" dirty="0"/>
              <a:t> Scheduling delays for a real-time task can then be reduced to 100 ns or less.</a:t>
            </a:r>
            <a:endParaRPr lang="en-US" dirty="0"/>
          </a:p>
        </p:txBody>
      </p:sp>
      <p:pic>
        <p:nvPicPr>
          <p:cNvPr id="4098" name="Picture 2"/>
          <p:cNvPicPr>
            <a:picLocks noChangeAspect="1" noChangeArrowheads="1"/>
          </p:cNvPicPr>
          <p:nvPr/>
        </p:nvPicPr>
        <p:blipFill>
          <a:blip r:embed="rId3"/>
          <a:srcRect/>
          <a:stretch>
            <a:fillRect/>
          </a:stretch>
        </p:blipFill>
        <p:spPr bwMode="auto">
          <a:xfrm>
            <a:off x="0" y="533400"/>
            <a:ext cx="91440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0"/>
            <a:ext cx="8229600" cy="3048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Deadline Scheduling</a:t>
            </a:r>
          </a:p>
        </p:txBody>
      </p:sp>
      <p:sp>
        <p:nvSpPr>
          <p:cNvPr id="45059" name="Content Placeholder 2"/>
          <p:cNvSpPr>
            <a:spLocks noGrp="1"/>
          </p:cNvSpPr>
          <p:nvPr>
            <p:ph idx="1"/>
          </p:nvPr>
        </p:nvSpPr>
        <p:spPr>
          <a:xfrm>
            <a:off x="0" y="304800"/>
            <a:ext cx="9144000" cy="11430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Real-time applications are not concerned with speed but with completing tasks.</a:t>
            </a:r>
          </a:p>
          <a:p>
            <a:r>
              <a:rPr lang="en-US" sz="2000" dirty="0">
                <a:latin typeface="Calibri" pitchFamily="34" charset="0"/>
              </a:rPr>
              <a:t>“Priorities” are a crude tool and may not capture the time-critical element of the tasks.</a:t>
            </a:r>
          </a:p>
        </p:txBody>
      </p:sp>
      <p:sp>
        <p:nvSpPr>
          <p:cNvPr id="4" name="Rectangle 3"/>
          <p:cNvSpPr/>
          <p:nvPr/>
        </p:nvSpPr>
        <p:spPr>
          <a:xfrm>
            <a:off x="0" y="1502688"/>
            <a:ext cx="9144000"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NZ" b="1" dirty="0"/>
              <a:t>Ready time: </a:t>
            </a:r>
          </a:p>
          <a:p>
            <a:pPr lvl="1">
              <a:buFont typeface="Arial" pitchFamily="34" charset="0"/>
              <a:buChar char="•"/>
              <a:defRPr/>
            </a:pPr>
            <a:r>
              <a:rPr lang="en-NZ" b="1" dirty="0"/>
              <a:t> </a:t>
            </a:r>
            <a:r>
              <a:rPr lang="en-NZ" dirty="0"/>
              <a:t>Time at which task becomes ready for execution. </a:t>
            </a:r>
          </a:p>
          <a:p>
            <a:pPr>
              <a:defRPr/>
            </a:pPr>
            <a:r>
              <a:rPr lang="en-NZ" b="1" dirty="0"/>
              <a:t>Starting deadline: </a:t>
            </a:r>
          </a:p>
          <a:p>
            <a:pPr lvl="1">
              <a:buFont typeface="Arial" pitchFamily="34" charset="0"/>
              <a:buChar char="•"/>
              <a:defRPr/>
            </a:pPr>
            <a:r>
              <a:rPr lang="en-NZ" b="1" dirty="0"/>
              <a:t> </a:t>
            </a:r>
            <a:r>
              <a:rPr lang="en-NZ" dirty="0"/>
              <a:t>Time by which a task </a:t>
            </a:r>
            <a:r>
              <a:rPr lang="en-NZ" b="1" i="1" dirty="0"/>
              <a:t>must </a:t>
            </a:r>
            <a:r>
              <a:rPr lang="en-NZ" dirty="0"/>
              <a:t>begin.</a:t>
            </a:r>
          </a:p>
          <a:p>
            <a:pPr>
              <a:defRPr/>
            </a:pPr>
            <a:r>
              <a:rPr lang="en-NZ" b="1" dirty="0"/>
              <a:t>Completion deadline: </a:t>
            </a:r>
          </a:p>
          <a:p>
            <a:pPr lvl="1">
              <a:buFont typeface="Arial" pitchFamily="34" charset="0"/>
              <a:buChar char="•"/>
              <a:defRPr/>
            </a:pPr>
            <a:r>
              <a:rPr lang="en-NZ" dirty="0"/>
              <a:t> Time by which task </a:t>
            </a:r>
            <a:r>
              <a:rPr lang="en-NZ" b="1" i="1" dirty="0"/>
              <a:t>must </a:t>
            </a:r>
            <a:r>
              <a:rPr lang="en-NZ" dirty="0"/>
              <a:t>be completed.</a:t>
            </a:r>
          </a:p>
          <a:p>
            <a:pPr>
              <a:buFont typeface="Arial" pitchFamily="34" charset="0"/>
              <a:buNone/>
              <a:defRPr/>
            </a:pPr>
            <a:r>
              <a:rPr lang="en-NZ" b="1" dirty="0"/>
              <a:t>Processing time: </a:t>
            </a:r>
          </a:p>
          <a:p>
            <a:pPr lvl="1">
              <a:buFont typeface="Arial" pitchFamily="34" charset="0"/>
              <a:buChar char="•"/>
              <a:defRPr/>
            </a:pPr>
            <a:r>
              <a:rPr lang="en-NZ" b="1" dirty="0"/>
              <a:t> </a:t>
            </a:r>
            <a:r>
              <a:rPr lang="en-NZ" dirty="0"/>
              <a:t>Time required to execute the task to completion. </a:t>
            </a:r>
          </a:p>
          <a:p>
            <a:pPr>
              <a:buFont typeface="Arial" pitchFamily="34" charset="0"/>
              <a:buNone/>
              <a:defRPr/>
            </a:pPr>
            <a:r>
              <a:rPr lang="en-NZ" b="1" dirty="0"/>
              <a:t>Resource requirements: </a:t>
            </a:r>
          </a:p>
          <a:p>
            <a:pPr lvl="1">
              <a:buFont typeface="Arial" pitchFamily="34" charset="0"/>
              <a:buChar char="•"/>
              <a:defRPr/>
            </a:pPr>
            <a:r>
              <a:rPr lang="en-NZ" b="1" dirty="0"/>
              <a:t> </a:t>
            </a:r>
            <a:r>
              <a:rPr lang="en-NZ" dirty="0"/>
              <a:t>Set of resources (other than the processor) required by the task while it is executing.</a:t>
            </a:r>
          </a:p>
          <a:p>
            <a:pPr>
              <a:defRPr/>
            </a:pPr>
            <a:r>
              <a:rPr lang="en-NZ" b="1" dirty="0"/>
              <a:t>Priority</a:t>
            </a:r>
            <a:r>
              <a:rPr lang="en-NZ" dirty="0"/>
              <a:t>: </a:t>
            </a:r>
          </a:p>
          <a:p>
            <a:pPr lvl="1">
              <a:buFont typeface="Arial" pitchFamily="34" charset="0"/>
              <a:buChar char="•"/>
              <a:defRPr/>
            </a:pPr>
            <a:r>
              <a:rPr lang="en-NZ" dirty="0"/>
              <a:t> Relative importance of the task. </a:t>
            </a:r>
          </a:p>
          <a:p>
            <a:pPr lvl="1">
              <a:buFont typeface="Arial" pitchFamily="34" charset="0"/>
              <a:buChar char="•"/>
              <a:defRPr/>
            </a:pPr>
            <a:r>
              <a:rPr lang="en-NZ" dirty="0"/>
              <a:t> Hard real-time tasks may have an “absolute” priority, with the system failing if a deadline </a:t>
            </a:r>
          </a:p>
          <a:p>
            <a:pPr lvl="1">
              <a:defRPr/>
            </a:pPr>
            <a:r>
              <a:rPr lang="en-NZ" dirty="0"/>
              <a:t>   is missed. </a:t>
            </a:r>
          </a:p>
          <a:p>
            <a:pPr lvl="1">
              <a:buFont typeface="Arial" pitchFamily="34" charset="0"/>
              <a:buChar char="•"/>
              <a:defRPr/>
            </a:pPr>
            <a:r>
              <a:rPr lang="en-NZ" dirty="0"/>
              <a:t> If the system is to continue to run no matter what, then both hard and soft real-time tasks </a:t>
            </a:r>
          </a:p>
          <a:p>
            <a:pPr lvl="1">
              <a:defRPr/>
            </a:pPr>
            <a:r>
              <a:rPr lang="en-NZ" dirty="0"/>
              <a:t>   may be assigned relative priorities as a guide to the scheduler.</a:t>
            </a:r>
          </a:p>
          <a:p>
            <a:pPr>
              <a:defRPr/>
            </a:pPr>
            <a:r>
              <a:rPr lang="en-NZ" b="1" dirty="0"/>
              <a:t>Subtask structure: </a:t>
            </a:r>
          </a:p>
          <a:p>
            <a:pPr lvl="1">
              <a:buFont typeface="Arial" pitchFamily="34" charset="0"/>
              <a:buChar char="•"/>
              <a:defRPr/>
            </a:pPr>
            <a:r>
              <a:rPr lang="en-NZ" b="1" dirty="0"/>
              <a:t> </a:t>
            </a:r>
            <a:r>
              <a:rPr lang="en-NZ" dirty="0"/>
              <a:t>A task may be decomposed into a mandatory subtask and an optional subtask. </a:t>
            </a:r>
          </a:p>
          <a:p>
            <a:pPr lvl="1">
              <a:buFont typeface="Arial" pitchFamily="34" charset="0"/>
              <a:buChar char="•"/>
              <a:defRPr/>
            </a:pPr>
            <a:r>
              <a:rPr lang="en-NZ" dirty="0"/>
              <a:t> Only the mandatory subtask possesses a hard deadline.</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Classifications of Multiprocessor Systems</a:t>
            </a:r>
          </a:p>
        </p:txBody>
      </p:sp>
      <p:sp>
        <p:nvSpPr>
          <p:cNvPr id="7" name="Rectangle 6"/>
          <p:cNvSpPr/>
          <p:nvPr/>
        </p:nvSpPr>
        <p:spPr>
          <a:xfrm>
            <a:off x="381000" y="762000"/>
            <a:ext cx="83058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dirty="0">
                <a:latin typeface="Calibri" pitchFamily="34" charset="0"/>
              </a:rPr>
              <a:t>Loosely coupled processors, </a:t>
            </a:r>
          </a:p>
          <a:p>
            <a:pPr lvl="1">
              <a:buFont typeface="Arial" pitchFamily="34" charset="0"/>
              <a:buChar char="•"/>
            </a:pPr>
            <a:r>
              <a:rPr lang="en-US" dirty="0">
                <a:latin typeface="Calibri" pitchFamily="34" charset="0"/>
              </a:rPr>
              <a:t>Each has their memory &amp; I/O channels</a:t>
            </a:r>
          </a:p>
          <a:p>
            <a:pPr>
              <a:buFont typeface="Arial" pitchFamily="34" charset="0"/>
              <a:buChar char="•"/>
            </a:pPr>
            <a:r>
              <a:rPr lang="en-US" dirty="0">
                <a:latin typeface="Calibri" pitchFamily="34" charset="0"/>
              </a:rPr>
              <a:t>Functionally specialized processors</a:t>
            </a:r>
          </a:p>
          <a:p>
            <a:pPr lvl="1">
              <a:buFont typeface="Arial" pitchFamily="34" charset="0"/>
              <a:buChar char="•"/>
            </a:pPr>
            <a:r>
              <a:rPr lang="en-US" dirty="0">
                <a:latin typeface="Calibri" pitchFamily="34" charset="0"/>
              </a:rPr>
              <a:t>Controlled by a master processor Such as I/O processor </a:t>
            </a:r>
          </a:p>
          <a:p>
            <a:pPr>
              <a:buFont typeface="Arial" pitchFamily="34" charset="0"/>
              <a:buChar char="•"/>
            </a:pPr>
            <a:r>
              <a:rPr lang="en-US" dirty="0">
                <a:latin typeface="Calibri" pitchFamily="34" charset="0"/>
              </a:rPr>
              <a:t>Tightly coupled multiprocessing</a:t>
            </a:r>
          </a:p>
          <a:p>
            <a:pPr lvl="1">
              <a:buFont typeface="Arial" pitchFamily="34" charset="0"/>
              <a:buChar char="•"/>
            </a:pPr>
            <a:r>
              <a:rPr lang="en-US" dirty="0">
                <a:latin typeface="Calibri" pitchFamily="34" charset="0"/>
              </a:rPr>
              <a:t>Processors share main memory  Controlled by operating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46038"/>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NZ" sz="2800" b="1" dirty="0">
                <a:latin typeface="Calibri" pitchFamily="34" charset="0"/>
              </a:rPr>
              <a:t>Pre-emption</a:t>
            </a:r>
          </a:p>
        </p:txBody>
      </p:sp>
      <p:sp>
        <p:nvSpPr>
          <p:cNvPr id="7" name="Rectangle 6"/>
          <p:cNvSpPr/>
          <p:nvPr/>
        </p:nvSpPr>
        <p:spPr>
          <a:xfrm>
            <a:off x="0" y="944701"/>
            <a:ext cx="9144000" cy="31700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latin typeface="Calibri" pitchFamily="34" charset="0"/>
              </a:rPr>
              <a:t>The other critical design issue is that of pre-emption.</a:t>
            </a:r>
          </a:p>
          <a:p>
            <a:endParaRPr lang="en-NZ" sz="2000" dirty="0">
              <a:latin typeface="Calibri" pitchFamily="34" charset="0"/>
            </a:endParaRPr>
          </a:p>
          <a:p>
            <a:r>
              <a:rPr lang="en-NZ" sz="2000" dirty="0">
                <a:latin typeface="Calibri" pitchFamily="34" charset="0"/>
              </a:rPr>
              <a:t>When starting deadlines are specified, then a nonpreemptive scheduler makes sense. </a:t>
            </a:r>
          </a:p>
          <a:p>
            <a:pPr lvl="1">
              <a:buFontTx/>
              <a:buChar char="•"/>
            </a:pPr>
            <a:r>
              <a:rPr lang="en-NZ" sz="2000" dirty="0">
                <a:latin typeface="Calibri" pitchFamily="34" charset="0"/>
              </a:rPr>
              <a:t>In this case, it would be the responsibility of the real-time task to block itself </a:t>
            </a:r>
          </a:p>
          <a:p>
            <a:pPr lvl="1"/>
            <a:r>
              <a:rPr lang="en-NZ" sz="2000" dirty="0">
                <a:latin typeface="Calibri" pitchFamily="34" charset="0"/>
              </a:rPr>
              <a:t>   after completing the mandatory or critical portion of its execution, allowing  </a:t>
            </a:r>
          </a:p>
          <a:p>
            <a:pPr lvl="1"/>
            <a:r>
              <a:rPr lang="en-NZ" sz="2000" dirty="0">
                <a:latin typeface="Calibri" pitchFamily="34" charset="0"/>
              </a:rPr>
              <a:t>   other real-time starting deadlines to be satisfied.</a:t>
            </a:r>
          </a:p>
          <a:p>
            <a:pPr lvl="1">
              <a:buFontTx/>
              <a:buChar char="•"/>
            </a:pPr>
            <a:endParaRPr lang="en-NZ" sz="2000" dirty="0">
              <a:latin typeface="Calibri" pitchFamily="34" charset="0"/>
            </a:endParaRPr>
          </a:p>
          <a:p>
            <a:pPr>
              <a:buFont typeface="Arial" pitchFamily="34" charset="0"/>
              <a:buChar char="•"/>
            </a:pPr>
            <a:r>
              <a:rPr lang="en-NZ" sz="2000" dirty="0">
                <a:latin typeface="Calibri" pitchFamily="34" charset="0"/>
              </a:rPr>
              <a:t>For example, if task X is running and task Y is ready, there may be circumstances in </a:t>
            </a:r>
          </a:p>
          <a:p>
            <a:r>
              <a:rPr lang="en-NZ" sz="2000" dirty="0">
                <a:latin typeface="Calibri" pitchFamily="34" charset="0"/>
              </a:rPr>
              <a:t>  which the only way to allow both X and Y to meet their completion deadlines is to </a:t>
            </a:r>
          </a:p>
          <a:p>
            <a:r>
              <a:rPr lang="en-NZ" sz="2000" dirty="0">
                <a:latin typeface="Calibri" pitchFamily="34" charset="0"/>
              </a:rPr>
              <a:t>  </a:t>
            </a:r>
            <a:r>
              <a:rPr lang="en-NZ" sz="2000" dirty="0" err="1">
                <a:latin typeface="Calibri" pitchFamily="34" charset="0"/>
              </a:rPr>
              <a:t>preempt</a:t>
            </a:r>
            <a:r>
              <a:rPr lang="en-NZ" sz="2000" dirty="0">
                <a:latin typeface="Calibri" pitchFamily="34" charset="0"/>
              </a:rPr>
              <a:t> X, execute Y to completion, and then resume X to completion.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7159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Two Tasks</a:t>
            </a:r>
          </a:p>
        </p:txBody>
      </p:sp>
      <p:pic>
        <p:nvPicPr>
          <p:cNvPr id="48131" name="Content Placeholder 3" descr="Table10_2.gif"/>
          <p:cNvPicPr>
            <a:picLocks noGrp="1" noChangeAspect="1"/>
          </p:cNvPicPr>
          <p:nvPr>
            <p:ph idx="1"/>
          </p:nvPr>
        </p:nvPicPr>
        <p:blipFill>
          <a:blip r:embed="rId3"/>
          <a:srcRect/>
          <a:stretch>
            <a:fillRect/>
          </a:stretch>
        </p:blipFill>
        <p:spPr>
          <a:xfrm>
            <a:off x="304800" y="1143000"/>
            <a:ext cx="8382000" cy="5486400"/>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Two Tasks</a:t>
            </a:r>
          </a:p>
        </p:txBody>
      </p:sp>
      <p:sp>
        <p:nvSpPr>
          <p:cNvPr id="7" name="Rectangle 6"/>
          <p:cNvSpPr/>
          <p:nvPr/>
        </p:nvSpPr>
        <p:spPr>
          <a:xfrm>
            <a:off x="381000" y="533400"/>
            <a:ext cx="8229600" cy="40934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latin typeface="Calibri" pitchFamily="34" charset="0"/>
              </a:rPr>
              <a:t>As an example of scheduling periodic tasks with completion deadlines, consider a system that collects and processes data from two </a:t>
            </a:r>
            <a:r>
              <a:rPr lang="en-NZ" sz="2000" dirty="0" err="1">
                <a:latin typeface="Calibri" pitchFamily="34" charset="0"/>
              </a:rPr>
              <a:t>sensors,A</a:t>
            </a:r>
            <a:r>
              <a:rPr lang="en-NZ" sz="2000" dirty="0">
                <a:latin typeface="Calibri" pitchFamily="34" charset="0"/>
              </a:rPr>
              <a:t> and B.</a:t>
            </a:r>
          </a:p>
          <a:p>
            <a:endParaRPr lang="en-NZ" sz="2000" dirty="0">
              <a:latin typeface="Calibri" pitchFamily="34" charset="0"/>
            </a:endParaRPr>
          </a:p>
          <a:p>
            <a:r>
              <a:rPr lang="en-NZ" sz="2000" dirty="0">
                <a:latin typeface="Calibri" pitchFamily="34" charset="0"/>
              </a:rPr>
              <a:t>The dead-line for collecting data from </a:t>
            </a:r>
          </a:p>
          <a:p>
            <a:pPr lvl="1">
              <a:buFontTx/>
              <a:buChar char="•"/>
            </a:pPr>
            <a:r>
              <a:rPr lang="en-NZ" sz="2000" dirty="0">
                <a:latin typeface="Calibri" pitchFamily="34" charset="0"/>
              </a:rPr>
              <a:t> sensor A must be met every 20 ms, </a:t>
            </a:r>
          </a:p>
          <a:p>
            <a:pPr lvl="1">
              <a:buFontTx/>
              <a:buChar char="•"/>
            </a:pPr>
            <a:r>
              <a:rPr lang="en-NZ" sz="2000" dirty="0">
                <a:latin typeface="Calibri" pitchFamily="34" charset="0"/>
              </a:rPr>
              <a:t> for B every 50 </a:t>
            </a:r>
            <a:r>
              <a:rPr lang="en-NZ" sz="2000" dirty="0" err="1">
                <a:latin typeface="Calibri" pitchFamily="34" charset="0"/>
              </a:rPr>
              <a:t>ms.</a:t>
            </a:r>
            <a:r>
              <a:rPr lang="en-NZ" sz="2000" dirty="0">
                <a:latin typeface="Calibri" pitchFamily="34" charset="0"/>
              </a:rPr>
              <a:t> </a:t>
            </a:r>
          </a:p>
          <a:p>
            <a:endParaRPr lang="en-NZ" sz="2000" dirty="0">
              <a:latin typeface="Calibri" pitchFamily="34" charset="0"/>
            </a:endParaRPr>
          </a:p>
          <a:p>
            <a:r>
              <a:rPr lang="en-NZ" sz="2000" dirty="0">
                <a:latin typeface="Calibri" pitchFamily="34" charset="0"/>
              </a:rPr>
              <a:t>It takes 10 ms, including operating system overhead, to process each sample of data from A </a:t>
            </a:r>
          </a:p>
          <a:p>
            <a:pPr lvl="1">
              <a:buFontTx/>
              <a:buChar char="•"/>
            </a:pPr>
            <a:r>
              <a:rPr lang="en-NZ" sz="2000" dirty="0">
                <a:latin typeface="Calibri" pitchFamily="34" charset="0"/>
              </a:rPr>
              <a:t> and 25 ms to process each sample of data from B. </a:t>
            </a:r>
          </a:p>
          <a:p>
            <a:pPr lvl="1">
              <a:buFontTx/>
              <a:buChar char="•"/>
            </a:pPr>
            <a:endParaRPr lang="en-NZ" sz="2000" dirty="0">
              <a:latin typeface="Calibri" pitchFamily="34" charset="0"/>
            </a:endParaRPr>
          </a:p>
          <a:p>
            <a:r>
              <a:rPr lang="en-NZ" sz="2000" dirty="0">
                <a:latin typeface="Calibri" pitchFamily="34" charset="0"/>
              </a:rPr>
              <a:t>Table 10.2 summarizes the execution profile of the two tasks. </a:t>
            </a:r>
          </a:p>
          <a:p>
            <a:endParaRPr lang="en-NZ" sz="2000" dirty="0">
              <a:latin typeface="Calibri" pitchFamily="34" charset="0"/>
            </a:endParaRPr>
          </a:p>
        </p:txBody>
      </p:sp>
      <p:sp>
        <p:nvSpPr>
          <p:cNvPr id="4" name="Rectangle 3"/>
          <p:cNvSpPr/>
          <p:nvPr/>
        </p:nvSpPr>
        <p:spPr>
          <a:xfrm>
            <a:off x="228600" y="4766608"/>
            <a:ext cx="84582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latin typeface="Calibri" pitchFamily="34" charset="0"/>
              </a:rPr>
              <a:t>A </a:t>
            </a:r>
            <a:r>
              <a:rPr lang="en-NZ" sz="2000" b="1" dirty="0">
                <a:latin typeface="Calibri" pitchFamily="34" charset="0"/>
              </a:rPr>
              <a:t>periodic task</a:t>
            </a:r>
            <a:r>
              <a:rPr lang="en-NZ" sz="2000" dirty="0">
                <a:latin typeface="Calibri" pitchFamily="34" charset="0"/>
              </a:rPr>
              <a:t>, </a:t>
            </a:r>
            <a:r>
              <a:rPr lang="en-NZ" sz="2000" dirty="0"/>
              <a:t>Are completed regularly</a:t>
            </a:r>
          </a:p>
          <a:p>
            <a:r>
              <a:rPr lang="en-NZ" sz="2000" dirty="0">
                <a:latin typeface="Calibri" pitchFamily="34" charset="0"/>
              </a:rPr>
              <a:t>	 the requirement may be stated as “once per period T” or “exactly T units apart.”</a:t>
            </a:r>
          </a:p>
          <a:p>
            <a:endParaRPr lang="en-NZ" sz="2000" dirty="0">
              <a:latin typeface="Calibri" pitchFamily="34" charset="0"/>
            </a:endParaRPr>
          </a:p>
          <a:p>
            <a:r>
              <a:rPr lang="en-NZ" sz="2000" dirty="0">
                <a:latin typeface="Calibri" pitchFamily="34" charset="0"/>
              </a:rPr>
              <a:t>An </a:t>
            </a:r>
            <a:r>
              <a:rPr lang="en-NZ" sz="2000" b="1" dirty="0" err="1">
                <a:latin typeface="Calibri" pitchFamily="34" charset="0"/>
              </a:rPr>
              <a:t>aperiodic</a:t>
            </a:r>
            <a:r>
              <a:rPr lang="en-NZ" sz="2000" b="1" dirty="0">
                <a:latin typeface="Calibri" pitchFamily="34" charset="0"/>
              </a:rPr>
              <a:t> </a:t>
            </a:r>
            <a:r>
              <a:rPr lang="en-NZ" sz="2000" dirty="0">
                <a:latin typeface="Calibri" pitchFamily="34" charset="0"/>
              </a:rPr>
              <a:t>task has a deadline by which it must finish or start, or it may have a constraint on both start and finish time.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Periodic Scheduling</a:t>
            </a:r>
          </a:p>
        </p:txBody>
      </p:sp>
      <p:pic>
        <p:nvPicPr>
          <p:cNvPr id="49155" name="Content Placeholder 3" descr="Fig10_06.gif"/>
          <p:cNvPicPr>
            <a:picLocks noGrp="1" noChangeAspect="1"/>
          </p:cNvPicPr>
          <p:nvPr>
            <p:ph idx="1"/>
          </p:nvPr>
        </p:nvPicPr>
        <p:blipFill>
          <a:blip r:embed="rId3"/>
          <a:srcRect/>
          <a:stretch>
            <a:fillRect/>
          </a:stretch>
        </p:blipFill>
        <p:spPr>
          <a:xfrm>
            <a:off x="45720" y="533400"/>
            <a:ext cx="9022080" cy="632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2057400"/>
            <a:ext cx="899160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The first two timing diagrams in Figure 10.6 show the result. </a:t>
            </a:r>
          </a:p>
          <a:p>
            <a:pPr>
              <a:buFont typeface="Arial" pitchFamily="34" charset="0"/>
              <a:buChar char="•"/>
            </a:pPr>
            <a:r>
              <a:rPr lang="en-US" sz="2000" dirty="0"/>
              <a:t>If A has higher priority, the first instance of task B is only given 20 ms of processing </a:t>
            </a:r>
          </a:p>
          <a:p>
            <a:r>
              <a:rPr lang="en-US" sz="2000" dirty="0"/>
              <a:t>  time, in two 10-ms chunks, by the time its deadline is reached, and thus fails. </a:t>
            </a:r>
          </a:p>
          <a:p>
            <a:pPr>
              <a:buFont typeface="Arial" pitchFamily="34" charset="0"/>
              <a:buChar char="•"/>
            </a:pPr>
            <a:r>
              <a:rPr lang="en-US" sz="2000" dirty="0"/>
              <a:t> If B is given higher priority, then A will miss its first deadline.</a:t>
            </a:r>
          </a:p>
          <a:p>
            <a:pPr>
              <a:buFont typeface="Arial" pitchFamily="34" charset="0"/>
              <a:buChar char="•"/>
            </a:pPr>
            <a:r>
              <a:rPr lang="en-US" sz="2000" dirty="0"/>
              <a:t>The final timing diagram shows the use of earliest deadline scheduling.</a:t>
            </a:r>
          </a:p>
          <a:p>
            <a:pPr>
              <a:buFont typeface="Arial" pitchFamily="34" charset="0"/>
              <a:buChar char="•"/>
            </a:pPr>
            <a:r>
              <a:rPr lang="en-US" sz="2000" dirty="0"/>
              <a:t>At time </a:t>
            </a:r>
            <a:r>
              <a:rPr lang="en-US" sz="2000" i="1" dirty="0"/>
              <a:t>t = 0, both A1 and B1 arrive.</a:t>
            </a:r>
          </a:p>
          <a:p>
            <a:pPr>
              <a:buFont typeface="Arial" pitchFamily="34" charset="0"/>
              <a:buChar char="•"/>
            </a:pPr>
            <a:r>
              <a:rPr lang="en-US" sz="2000" i="1" dirty="0"/>
              <a:t> Because A1 has the earliest </a:t>
            </a:r>
            <a:r>
              <a:rPr lang="en-US" sz="2000" dirty="0"/>
              <a:t>deadline, it is scheduled first.</a:t>
            </a:r>
          </a:p>
          <a:p>
            <a:pPr>
              <a:buFont typeface="Arial" pitchFamily="34" charset="0"/>
              <a:buChar char="•"/>
            </a:pPr>
            <a:r>
              <a:rPr lang="en-US" sz="2000" dirty="0"/>
              <a:t>When A1 completes, B1 is given the processor. </a:t>
            </a:r>
          </a:p>
          <a:p>
            <a:pPr>
              <a:buFont typeface="Arial" pitchFamily="34" charset="0"/>
              <a:buChar char="•"/>
            </a:pPr>
            <a:r>
              <a:rPr lang="en-US" sz="2000" dirty="0"/>
              <a:t> At </a:t>
            </a:r>
            <a:r>
              <a:rPr lang="en-US" sz="2000" i="1" dirty="0"/>
              <a:t>t=20,A2 arrives.</a:t>
            </a:r>
          </a:p>
          <a:p>
            <a:pPr>
              <a:buFont typeface="Arial" pitchFamily="34" charset="0"/>
              <a:buChar char="•"/>
            </a:pPr>
            <a:r>
              <a:rPr lang="en-US" sz="2000" i="1" dirty="0"/>
              <a:t>Because A2 has an earlier deadline than B1,B1 is interrupted so that </a:t>
            </a:r>
            <a:r>
              <a:rPr lang="en-US" sz="2000" dirty="0"/>
              <a:t>A2 can execute to completion. </a:t>
            </a:r>
          </a:p>
          <a:p>
            <a:pPr>
              <a:buFont typeface="Arial" pitchFamily="34" charset="0"/>
              <a:buChar char="•"/>
            </a:pPr>
            <a:r>
              <a:rPr lang="en-US" sz="2000" dirty="0"/>
              <a:t>Then B1 is resumed at </a:t>
            </a:r>
            <a:r>
              <a:rPr lang="en-US" sz="2000" i="1" dirty="0"/>
              <a:t>t = 30.At t = 40,A3 arrives.</a:t>
            </a:r>
          </a:p>
          <a:p>
            <a:pPr>
              <a:buFont typeface="Arial" pitchFamily="34" charset="0"/>
              <a:buChar char="•"/>
            </a:pPr>
            <a:r>
              <a:rPr lang="en-US" sz="2000" dirty="0"/>
              <a:t>However, B1 has an earlier ending deadline and is allowed to execute to completion at </a:t>
            </a:r>
            <a:r>
              <a:rPr lang="en-US" sz="2000" i="1" dirty="0"/>
              <a:t> t =45.</a:t>
            </a:r>
          </a:p>
          <a:p>
            <a:pPr>
              <a:buFont typeface="Arial" pitchFamily="34" charset="0"/>
              <a:buChar char="•"/>
            </a:pPr>
            <a:r>
              <a:rPr lang="en-US" sz="2000" i="1" dirty="0"/>
              <a:t>A3 is then given the processor and finishes at t = 55.</a:t>
            </a:r>
            <a:endParaRPr lang="en-US" sz="2000" dirty="0"/>
          </a:p>
        </p:txBody>
      </p:sp>
      <p:sp>
        <p:nvSpPr>
          <p:cNvPr id="7" name="Title 1"/>
          <p:cNvSpPr>
            <a:spLocks noGrp="1"/>
          </p:cNvSpPr>
          <p:nvPr>
            <p:ph type="title"/>
          </p:nvPr>
        </p:nvSpPr>
        <p:spPr>
          <a:xfrm>
            <a:off x="457200" y="0"/>
            <a:ext cx="82296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Periodic Scheduling</a:t>
            </a:r>
          </a:p>
        </p:txBody>
      </p:sp>
      <p:sp>
        <p:nvSpPr>
          <p:cNvPr id="8" name="Rectangle 7"/>
          <p:cNvSpPr/>
          <p:nvPr/>
        </p:nvSpPr>
        <p:spPr>
          <a:xfrm>
            <a:off x="76200" y="457200"/>
            <a:ext cx="8458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Figure 10.6 compares three scheduling techniques using the execution profile of Table 10.2. (previous slide)</a:t>
            </a:r>
          </a:p>
          <a:p>
            <a:endParaRPr lang="en-NZ" dirty="0"/>
          </a:p>
          <a:p>
            <a:r>
              <a:rPr lang="en-NZ" dirty="0"/>
              <a:t>The first row of Figure 10.6 repeats the information in Table 10.2; </a:t>
            </a:r>
          </a:p>
          <a:p>
            <a:pPr lvl="1">
              <a:buFontTx/>
              <a:buChar char="•"/>
            </a:pPr>
            <a:r>
              <a:rPr lang="en-NZ" dirty="0"/>
              <a:t> the remaining three rows illustrate three scheduling techniques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8229600" cy="7159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Execution Profile</a:t>
            </a:r>
          </a:p>
        </p:txBody>
      </p:sp>
      <p:pic>
        <p:nvPicPr>
          <p:cNvPr id="50179" name="Content Placeholder 3" descr="Table10_3.gif"/>
          <p:cNvPicPr>
            <a:picLocks noGrp="1" noChangeAspect="1"/>
          </p:cNvPicPr>
          <p:nvPr>
            <p:ph idx="1"/>
          </p:nvPr>
        </p:nvPicPr>
        <p:blipFill>
          <a:blip r:embed="rId3"/>
          <a:srcRect/>
          <a:stretch>
            <a:fillRect/>
          </a:stretch>
        </p:blipFill>
        <p:spPr>
          <a:xfrm>
            <a:off x="762000" y="1371600"/>
            <a:ext cx="7854950"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457200" y="4800600"/>
            <a:ext cx="8382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Table 10.3 summarizes the execution profile of the five tasks with starting deadlines. </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46038"/>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Aperiodic Scheduling</a:t>
            </a:r>
          </a:p>
        </p:txBody>
      </p:sp>
      <p:pic>
        <p:nvPicPr>
          <p:cNvPr id="51203" name="Content Placeholder 3" descr="Fig10_07.gif"/>
          <p:cNvPicPr>
            <a:picLocks noGrp="1" noChangeAspect="1"/>
          </p:cNvPicPr>
          <p:nvPr>
            <p:ph idx="1"/>
          </p:nvPr>
        </p:nvPicPr>
        <p:blipFill>
          <a:blip r:embed="rId3"/>
          <a:srcRect/>
          <a:stretch>
            <a:fillRect/>
          </a:stretch>
        </p:blipFill>
        <p:spPr>
          <a:xfrm>
            <a:off x="228600" y="762000"/>
            <a:ext cx="8610600" cy="5686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46038"/>
            <a:ext cx="8229600" cy="5635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Aperiodic Scheduling</a:t>
            </a:r>
          </a:p>
        </p:txBody>
      </p:sp>
      <p:sp>
        <p:nvSpPr>
          <p:cNvPr id="7" name="Rectangle 6"/>
          <p:cNvSpPr/>
          <p:nvPr/>
        </p:nvSpPr>
        <p:spPr>
          <a:xfrm>
            <a:off x="228600" y="1143000"/>
            <a:ext cx="86106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dirty="0"/>
              <a:t>The top part of Figure 10.7 shows the arrival times and starting deadlines for an example consisting of five tasks each of which has an execution time of 20 </a:t>
            </a:r>
            <a:r>
              <a:rPr lang="en-NZ" sz="2000" dirty="0" err="1"/>
              <a:t>ms.</a:t>
            </a:r>
            <a:endParaRPr lang="en-NZ" sz="2000" dirty="0"/>
          </a:p>
        </p:txBody>
      </p:sp>
      <p:sp>
        <p:nvSpPr>
          <p:cNvPr id="4" name="Rectangle 3"/>
          <p:cNvSpPr/>
          <p:nvPr/>
        </p:nvSpPr>
        <p:spPr>
          <a:xfrm>
            <a:off x="228600" y="2209800"/>
            <a:ext cx="891540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A straightforward scheme is to always schedule the ready task with the earliest</a:t>
            </a:r>
          </a:p>
          <a:p>
            <a:r>
              <a:rPr lang="en-US" sz="2000" dirty="0"/>
              <a:t>  deadline and let that task run to completion.</a:t>
            </a:r>
          </a:p>
          <a:p>
            <a:pPr>
              <a:buFont typeface="Arial" pitchFamily="34" charset="0"/>
              <a:buChar char="•"/>
            </a:pPr>
            <a:r>
              <a:rPr lang="en-US" sz="2000" dirty="0"/>
              <a:t>When this approach is used in the example of Figure 10.7, note that although task B requires immediate service, the service is denied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460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Rate Monotonic Scheduling</a:t>
            </a:r>
          </a:p>
        </p:txBody>
      </p:sp>
      <p:sp>
        <p:nvSpPr>
          <p:cNvPr id="4" name="Rectangle 3"/>
          <p:cNvSpPr/>
          <p:nvPr/>
        </p:nvSpPr>
        <p:spPr>
          <a:xfrm>
            <a:off x="152400" y="1143000"/>
            <a:ext cx="89154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t>For RMS, the highest-priority task is the one with the shortest period, the second</a:t>
            </a:r>
          </a:p>
          <a:p>
            <a:r>
              <a:rPr lang="en-US" sz="2000" dirty="0"/>
              <a:t>  highest-priority task is the one with the second shortest period, and so on.</a:t>
            </a:r>
          </a:p>
          <a:p>
            <a:pPr>
              <a:buFont typeface="Arial" pitchFamily="34" charset="0"/>
              <a:buChar char="•"/>
            </a:pPr>
            <a:r>
              <a:rPr lang="en-US" sz="2000" dirty="0"/>
              <a:t>When more than one task is available for execution, the one with the shortest </a:t>
            </a:r>
          </a:p>
          <a:p>
            <a:r>
              <a:rPr lang="en-US" sz="2000" dirty="0"/>
              <a:t>  period is serviced first. </a:t>
            </a:r>
          </a:p>
          <a:p>
            <a:pPr>
              <a:buFont typeface="Arial" pitchFamily="34" charset="0"/>
              <a:buChar char="•"/>
            </a:pPr>
            <a:r>
              <a:rPr lang="en-US" sz="2000" dirty="0"/>
              <a:t>If we plot the priority of tasks as a function of their rate, the result is a   </a:t>
            </a:r>
          </a:p>
          <a:p>
            <a:r>
              <a:rPr lang="en-US" sz="2000" dirty="0"/>
              <a:t>  monotonically increasing function (Figure 10.8); hence the name, rate monotonic scheduling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460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Task Set</a:t>
            </a:r>
          </a:p>
        </p:txBody>
      </p:sp>
      <p:pic>
        <p:nvPicPr>
          <p:cNvPr id="53251" name="Content Placeholder 3" descr="Fig10_08.gif"/>
          <p:cNvPicPr>
            <a:picLocks noGrp="1" noChangeAspect="1"/>
          </p:cNvPicPr>
          <p:nvPr>
            <p:ph idx="1"/>
          </p:nvPr>
        </p:nvPicPr>
        <p:blipFill>
          <a:blip r:embed="rId3"/>
          <a:srcRect/>
          <a:stretch>
            <a:fillRect/>
          </a:stretch>
        </p:blipFill>
        <p:spPr>
          <a:xfrm>
            <a:off x="304800" y="1066800"/>
            <a:ext cx="8534400" cy="4876799"/>
          </a:xfrm>
          <a:prstGeom prst="rect">
            <a:avLst/>
          </a:prstGeom>
          <a:ln w="88900" cap="sq" cmpd="thickThin">
            <a:solidFill>
              <a:srgbClr val="000000"/>
            </a:solidFill>
            <a:prstDash val="solid"/>
            <a:miter lim="800000"/>
          </a:ln>
          <a:effectLst>
            <a:innerShdw blurRad="76200">
              <a:srgbClr val="000000"/>
            </a:innerShdw>
          </a:effectLst>
        </p:spPr>
      </p:pic>
      <p:sp>
        <p:nvSpPr>
          <p:cNvPr id="4" name="Rectangle 3"/>
          <p:cNvSpPr/>
          <p:nvPr/>
        </p:nvSpPr>
        <p:spPr>
          <a:xfrm>
            <a:off x="152400" y="6135469"/>
            <a:ext cx="8382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If we plot the priority of tasks as a function of their rate, the result is a monotonically increasing function hence the name, </a:t>
            </a:r>
            <a:r>
              <a:rPr lang="en-NZ" b="1" dirty="0"/>
              <a:t>rate monotonic scheduling.</a:t>
            </a:r>
            <a:endParaRPr lang="en-US"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Scheduling Design Issues</a:t>
            </a:r>
          </a:p>
        </p:txBody>
      </p:sp>
      <p:sp>
        <p:nvSpPr>
          <p:cNvPr id="10243" name="Content Placeholder 2"/>
          <p:cNvSpPr>
            <a:spLocks noGrp="1"/>
          </p:cNvSpPr>
          <p:nvPr>
            <p:ph idx="1"/>
          </p:nvPr>
        </p:nvSpPr>
        <p:spPr>
          <a:xfrm>
            <a:off x="76200" y="609601"/>
            <a:ext cx="9067800" cy="22860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Scheduling on a multiprocessor involves three interrelated issues:</a:t>
            </a:r>
          </a:p>
          <a:p>
            <a:pPr lvl="1"/>
            <a:r>
              <a:rPr lang="en-US" sz="2000" dirty="0">
                <a:latin typeface="Calibri" pitchFamily="34" charset="0"/>
              </a:rPr>
              <a:t>Assignment of processes to processors</a:t>
            </a:r>
          </a:p>
          <a:p>
            <a:pPr lvl="1"/>
            <a:r>
              <a:rPr lang="en-US" sz="2000" dirty="0">
                <a:latin typeface="Calibri" pitchFamily="34" charset="0"/>
              </a:rPr>
              <a:t>Use of multiprogramming on individual processors</a:t>
            </a:r>
          </a:p>
          <a:p>
            <a:pPr lvl="1"/>
            <a:r>
              <a:rPr lang="en-US" sz="2000" dirty="0">
                <a:latin typeface="Calibri" pitchFamily="34" charset="0"/>
              </a:rPr>
              <a:t>Actual dispatching of a process</a:t>
            </a:r>
          </a:p>
          <a:p>
            <a:pPr marL="0" indent="0">
              <a:buNone/>
            </a:pPr>
            <a:endParaRPr lang="en-US" sz="2000" dirty="0">
              <a:latin typeface="Calibri" pitchFamily="34" charset="0"/>
            </a:endParaRPr>
          </a:p>
          <a:p>
            <a:endParaRPr lang="en-US" sz="2000" dirty="0">
              <a:latin typeface="Calibri" pitchFamily="34" charset="0"/>
            </a:endParaRPr>
          </a:p>
        </p:txBody>
      </p:sp>
      <p:sp>
        <p:nvSpPr>
          <p:cNvPr id="4" name="Title 1"/>
          <p:cNvSpPr txBox="1">
            <a:spLocks/>
          </p:cNvSpPr>
          <p:nvPr/>
        </p:nvSpPr>
        <p:spPr>
          <a:xfrm>
            <a:off x="457200" y="3048000"/>
            <a:ext cx="8229600" cy="4111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lt1"/>
                </a:solidFill>
                <a:effectLst/>
                <a:uLnTx/>
                <a:uFillTx/>
                <a:latin typeface="Calibri" pitchFamily="34" charset="0"/>
                <a:ea typeface="+mn-ea"/>
                <a:cs typeface="+mn-cs"/>
              </a:rPr>
              <a:t>Assignment of  Processes to Processors</a:t>
            </a:r>
            <a:endParaRPr kumimoji="0" lang="en-US" sz="24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
        <p:nvSpPr>
          <p:cNvPr id="5" name="Rectangle 4"/>
          <p:cNvSpPr/>
          <p:nvPr/>
        </p:nvSpPr>
        <p:spPr>
          <a:xfrm>
            <a:off x="0" y="3566279"/>
            <a:ext cx="91440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dirty="0">
                <a:latin typeface="Calibri" pitchFamily="34" charset="0"/>
              </a:rPr>
              <a:t>Assuming that the architecture of the multiprocessor is uniform, then the simplest scheduling approach is to treat the processors as a pooled resource  </a:t>
            </a:r>
          </a:p>
          <a:p>
            <a:pPr lvl="1">
              <a:buFontTx/>
              <a:buChar char="•"/>
            </a:pPr>
            <a:r>
              <a:rPr lang="en-NZ" dirty="0">
                <a:latin typeface="Calibri" pitchFamily="34" charset="0"/>
              </a:rPr>
              <a:t> and assign processes to processors on demand. </a:t>
            </a:r>
          </a:p>
          <a:p>
            <a:endParaRPr lang="en-NZ" dirty="0">
              <a:latin typeface="Calibri" pitchFamily="34" charset="0"/>
            </a:endParaRPr>
          </a:p>
          <a:p>
            <a:pPr>
              <a:buFont typeface="Arial" pitchFamily="34" charset="0"/>
              <a:buChar char="•"/>
            </a:pPr>
            <a:r>
              <a:rPr lang="en-NZ" dirty="0">
                <a:latin typeface="Calibri" pitchFamily="34" charset="0"/>
              </a:rPr>
              <a:t> The question then arises as to whether the assignment should be static or dynamic.</a:t>
            </a:r>
          </a:p>
          <a:p>
            <a:endParaRPr lang="en-NZ" dirty="0">
              <a:latin typeface="Calibri" pitchFamily="34" charset="0"/>
            </a:endParaRPr>
          </a:p>
          <a:p>
            <a:pPr>
              <a:buFont typeface="Arial" pitchFamily="34" charset="0"/>
              <a:buChar char="•"/>
            </a:pPr>
            <a:r>
              <a:rPr lang="en-NZ" dirty="0">
                <a:latin typeface="Calibri" pitchFamily="34" charset="0"/>
              </a:rPr>
              <a:t> With Dynamic Assignment, threads are moved for a queue for one processor to a  </a:t>
            </a:r>
          </a:p>
          <a:p>
            <a:r>
              <a:rPr lang="en-NZ" dirty="0">
                <a:latin typeface="Calibri" pitchFamily="34" charset="0"/>
              </a:rPr>
              <a:t>   queue for another processor;</a:t>
            </a:r>
          </a:p>
          <a:p>
            <a:pPr>
              <a:buFont typeface="Arial" pitchFamily="34" charset="0"/>
              <a:buChar char="•"/>
            </a:pPr>
            <a:r>
              <a:rPr lang="en-NZ" dirty="0">
                <a:latin typeface="Calibri" pitchFamily="34" charset="0"/>
              </a:rPr>
              <a:t> Linux uses this approach.</a:t>
            </a:r>
            <a:endParaRPr lang="en-US" dirty="0">
              <a:latin typeface="Calibri"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Priority Inversion</a:t>
            </a:r>
          </a:p>
        </p:txBody>
      </p:sp>
      <p:sp>
        <p:nvSpPr>
          <p:cNvPr id="7" name="Rectangle 6"/>
          <p:cNvSpPr/>
          <p:nvPr/>
        </p:nvSpPr>
        <p:spPr>
          <a:xfrm>
            <a:off x="381000" y="1219200"/>
            <a:ext cx="8077200"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dirty="0"/>
              <a:t>In any priority scheduling scheme, the system should always be executing the task with the highest priority. </a:t>
            </a:r>
          </a:p>
          <a:p>
            <a:endParaRPr lang="en-NZ" dirty="0"/>
          </a:p>
          <a:p>
            <a:r>
              <a:rPr lang="en-NZ" b="1" dirty="0"/>
              <a:t>Priority inversion </a:t>
            </a:r>
            <a:r>
              <a:rPr lang="en-NZ" dirty="0"/>
              <a:t>occurs when circumstances within the system force a higher-priority task to wait for a lower-priority task.</a:t>
            </a:r>
          </a:p>
          <a:p>
            <a:endParaRPr lang="en-NZ" dirty="0"/>
          </a:p>
          <a:p>
            <a:r>
              <a:rPr lang="en-NZ" dirty="0"/>
              <a:t>A simple example of priority inversion occurs if a lower-priority task has locked a resource and a higher-priority task attempts to lock that same resource. </a:t>
            </a:r>
          </a:p>
          <a:p>
            <a:pPr lvl="1">
              <a:buFontTx/>
              <a:buChar char="•"/>
            </a:pPr>
            <a:r>
              <a:rPr lang="en-NZ" dirty="0"/>
              <a:t> The higher-priority task will be put in a blocked state until the resource is available. </a:t>
            </a:r>
          </a:p>
          <a:p>
            <a:pPr lvl="1">
              <a:buFontTx/>
              <a:buChar char="•"/>
            </a:pPr>
            <a:r>
              <a:rPr lang="en-NZ" dirty="0"/>
              <a:t> If the lower-priority task soon finishes with the resource and releases it, the higher-priority task may quickly resume and it is possible that no real-time constraints are violated.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Unbounded Priority Inversion</a:t>
            </a:r>
          </a:p>
        </p:txBody>
      </p:sp>
      <p:sp>
        <p:nvSpPr>
          <p:cNvPr id="56323" name="Content Placeholder 2"/>
          <p:cNvSpPr>
            <a:spLocks noGrp="1"/>
          </p:cNvSpPr>
          <p:nvPr>
            <p:ph idx="1"/>
          </p:nvPr>
        </p:nvSpPr>
        <p:spPr>
          <a:xfrm>
            <a:off x="533400" y="1143000"/>
            <a:ext cx="8229600" cy="7620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Duration of a priority inversion depends on unpredictable actions of other unrelated tasks</a:t>
            </a:r>
          </a:p>
        </p:txBody>
      </p:sp>
      <p:pic>
        <p:nvPicPr>
          <p:cNvPr id="56324" name="Picture 3" descr="Fig10_10a.gif"/>
          <p:cNvPicPr>
            <a:picLocks noChangeAspect="1"/>
          </p:cNvPicPr>
          <p:nvPr/>
        </p:nvPicPr>
        <p:blipFill>
          <a:blip r:embed="rId3"/>
          <a:srcRect/>
          <a:stretch>
            <a:fillRect/>
          </a:stretch>
        </p:blipFill>
        <p:spPr bwMode="auto">
          <a:xfrm>
            <a:off x="457200" y="2362200"/>
            <a:ext cx="7924800" cy="374015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76200"/>
            <a:ext cx="8229600" cy="639762"/>
          </a:xfrm>
        </p:spPr>
        <p:style>
          <a:lnRef idx="3">
            <a:schemeClr val="lt1"/>
          </a:lnRef>
          <a:fillRef idx="1">
            <a:schemeClr val="accent1"/>
          </a:fillRef>
          <a:effectRef idx="1">
            <a:schemeClr val="accent1"/>
          </a:effectRef>
          <a:fontRef idx="minor">
            <a:schemeClr val="lt1"/>
          </a:fontRef>
        </p:style>
        <p:txBody>
          <a:bodyPr>
            <a:normAutofit/>
          </a:bodyPr>
          <a:lstStyle/>
          <a:p>
            <a:r>
              <a:rPr lang="en-US" sz="2800" b="1" dirty="0">
                <a:latin typeface="Calibri" pitchFamily="34" charset="0"/>
              </a:rPr>
              <a:t>Priority Inheritance</a:t>
            </a:r>
          </a:p>
        </p:txBody>
      </p:sp>
      <p:sp>
        <p:nvSpPr>
          <p:cNvPr id="57347" name="Content Placeholder 2"/>
          <p:cNvSpPr>
            <a:spLocks noGrp="1"/>
          </p:cNvSpPr>
          <p:nvPr>
            <p:ph idx="1"/>
          </p:nvPr>
        </p:nvSpPr>
        <p:spPr>
          <a:xfrm>
            <a:off x="152400" y="838200"/>
            <a:ext cx="8763000" cy="8382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Lower-priority task inherits the priority of any higher priority task pending on a resource they share</a:t>
            </a:r>
          </a:p>
          <a:p>
            <a:endParaRPr lang="en-US" sz="2000" dirty="0">
              <a:latin typeface="Calibri" pitchFamily="34" charset="0"/>
            </a:endParaRPr>
          </a:p>
        </p:txBody>
      </p:sp>
      <p:pic>
        <p:nvPicPr>
          <p:cNvPr id="57348" name="Picture 3" descr="Fig10_10b.gif"/>
          <p:cNvPicPr>
            <a:picLocks noChangeAspect="1"/>
          </p:cNvPicPr>
          <p:nvPr/>
        </p:nvPicPr>
        <p:blipFill>
          <a:blip r:embed="rId3"/>
          <a:srcRect/>
          <a:stretch>
            <a:fillRect/>
          </a:stretch>
        </p:blipFill>
        <p:spPr bwMode="auto">
          <a:xfrm>
            <a:off x="304800" y="1981200"/>
            <a:ext cx="8458200" cy="3722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Priority Inheritance</a:t>
            </a:r>
          </a:p>
        </p:txBody>
      </p:sp>
      <p:sp>
        <p:nvSpPr>
          <p:cNvPr id="7" name="Rectangle 6"/>
          <p:cNvSpPr/>
          <p:nvPr/>
        </p:nvSpPr>
        <p:spPr>
          <a:xfrm>
            <a:off x="0" y="457200"/>
            <a:ext cx="9144000"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NZ" dirty="0">
                <a:latin typeface="Calibri" pitchFamily="34" charset="0"/>
              </a:rPr>
              <a:t>The basic idea of priority inheritance is that a lower-priority task inherits the priority of any higher-priority task pending on a resource they share.</a:t>
            </a:r>
          </a:p>
          <a:p>
            <a:pPr>
              <a:defRPr/>
            </a:pPr>
            <a:endParaRPr lang="en-NZ" dirty="0">
              <a:latin typeface="Calibri" pitchFamily="34" charset="0"/>
            </a:endParaRPr>
          </a:p>
          <a:p>
            <a:pPr>
              <a:defRPr/>
            </a:pPr>
            <a:r>
              <a:rPr lang="en-NZ" dirty="0">
                <a:latin typeface="Calibri" pitchFamily="34" charset="0"/>
              </a:rPr>
              <a:t>This priority change takes place as soon as the higher-priority task blocks on the resource; </a:t>
            </a:r>
          </a:p>
          <a:p>
            <a:pPr lvl="1">
              <a:buFont typeface="Arial" pitchFamily="34" charset="0"/>
              <a:buChar char="•"/>
              <a:defRPr/>
            </a:pPr>
            <a:r>
              <a:rPr lang="en-NZ" dirty="0">
                <a:latin typeface="Calibri" pitchFamily="34" charset="0"/>
              </a:rPr>
              <a:t> it should end when the resource is released by the lower-priority task. </a:t>
            </a:r>
          </a:p>
          <a:p>
            <a:pPr>
              <a:buFont typeface="Arial" pitchFamily="34" charset="0"/>
              <a:buNone/>
              <a:defRPr/>
            </a:pPr>
            <a:endParaRPr lang="en-NZ" dirty="0">
              <a:latin typeface="Calibri" pitchFamily="34" charset="0"/>
            </a:endParaRPr>
          </a:p>
          <a:p>
            <a:pPr>
              <a:buFont typeface="Arial" pitchFamily="34" charset="0"/>
              <a:buNone/>
              <a:defRPr/>
            </a:pPr>
            <a:r>
              <a:rPr lang="en-NZ" dirty="0">
                <a:latin typeface="Calibri" pitchFamily="34" charset="0"/>
              </a:rPr>
              <a:t>This figure shows that priority inheritance resolves the problem of unbounded priority inversion illustrated in Figure 10.10a.</a:t>
            </a:r>
          </a:p>
          <a:p>
            <a:pPr>
              <a:buFont typeface="Arial" pitchFamily="34" charset="0"/>
              <a:buNone/>
              <a:defRPr/>
            </a:pPr>
            <a:endParaRPr lang="en-NZ" dirty="0">
              <a:latin typeface="Calibri" pitchFamily="34" charset="0"/>
            </a:endParaRPr>
          </a:p>
          <a:p>
            <a:pPr>
              <a:buFont typeface="Arial" pitchFamily="34" charset="0"/>
              <a:buNone/>
              <a:defRPr/>
            </a:pPr>
            <a:r>
              <a:rPr lang="en-NZ" dirty="0">
                <a:latin typeface="Calibri" pitchFamily="34" charset="0"/>
              </a:rPr>
              <a:t>The relevant sequence of events is as follows:</a:t>
            </a:r>
          </a:p>
          <a:p>
            <a:pPr>
              <a:buFont typeface="Arial" pitchFamily="34" charset="0"/>
              <a:buNone/>
              <a:defRPr/>
            </a:pPr>
            <a:r>
              <a:rPr lang="en-NZ" dirty="0">
                <a:latin typeface="Calibri" pitchFamily="34" charset="0"/>
              </a:rPr>
              <a:t>t</a:t>
            </a:r>
            <a:r>
              <a:rPr lang="en-NZ" baseline="-25000" dirty="0">
                <a:latin typeface="Calibri" pitchFamily="34" charset="0"/>
              </a:rPr>
              <a:t>1</a:t>
            </a:r>
            <a:r>
              <a:rPr lang="en-NZ" dirty="0">
                <a:latin typeface="Calibri" pitchFamily="34" charset="0"/>
              </a:rPr>
              <a:t>: T</a:t>
            </a:r>
            <a:r>
              <a:rPr lang="en-NZ" baseline="-25000" dirty="0">
                <a:latin typeface="Calibri" pitchFamily="34" charset="0"/>
              </a:rPr>
              <a:t>3</a:t>
            </a:r>
            <a:r>
              <a:rPr lang="en-NZ" dirty="0">
                <a:latin typeface="Calibri" pitchFamily="34" charset="0"/>
              </a:rPr>
              <a:t> begins executing.</a:t>
            </a:r>
          </a:p>
          <a:p>
            <a:pPr>
              <a:buFont typeface="Arial" pitchFamily="34" charset="0"/>
              <a:buNone/>
              <a:defRPr/>
            </a:pPr>
            <a:r>
              <a:rPr lang="en-NZ" dirty="0">
                <a:latin typeface="Calibri" pitchFamily="34" charset="0"/>
              </a:rPr>
              <a:t>t</a:t>
            </a:r>
            <a:r>
              <a:rPr lang="en-NZ" baseline="-25000" dirty="0">
                <a:latin typeface="Calibri" pitchFamily="34" charset="0"/>
              </a:rPr>
              <a:t>2</a:t>
            </a:r>
            <a:r>
              <a:rPr lang="en-NZ" dirty="0">
                <a:latin typeface="Calibri" pitchFamily="34" charset="0"/>
              </a:rPr>
              <a:t>: T</a:t>
            </a:r>
            <a:r>
              <a:rPr lang="en-NZ" baseline="-25000" dirty="0">
                <a:latin typeface="Calibri" pitchFamily="34" charset="0"/>
              </a:rPr>
              <a:t>3</a:t>
            </a:r>
            <a:r>
              <a:rPr lang="en-NZ" dirty="0">
                <a:latin typeface="Calibri" pitchFamily="34" charset="0"/>
              </a:rPr>
              <a:t> locks semaphore s and enters its critical section.</a:t>
            </a:r>
          </a:p>
          <a:p>
            <a:pPr>
              <a:buFont typeface="Arial" pitchFamily="34" charset="0"/>
              <a:buNone/>
              <a:defRPr/>
            </a:pPr>
            <a:r>
              <a:rPr lang="en-NZ" dirty="0">
                <a:latin typeface="Calibri" pitchFamily="34" charset="0"/>
              </a:rPr>
              <a:t>t</a:t>
            </a:r>
            <a:r>
              <a:rPr lang="en-NZ" baseline="-25000" dirty="0">
                <a:latin typeface="Calibri" pitchFamily="34" charset="0"/>
              </a:rPr>
              <a:t>3</a:t>
            </a:r>
            <a:r>
              <a:rPr lang="en-NZ" dirty="0">
                <a:latin typeface="Calibri" pitchFamily="34" charset="0"/>
              </a:rPr>
              <a:t>: T</a:t>
            </a:r>
            <a:r>
              <a:rPr lang="en-NZ" baseline="-25000" dirty="0">
                <a:latin typeface="Calibri" pitchFamily="34" charset="0"/>
              </a:rPr>
              <a:t>1</a:t>
            </a:r>
            <a:r>
              <a:rPr lang="en-NZ" dirty="0">
                <a:latin typeface="Calibri" pitchFamily="34" charset="0"/>
              </a:rPr>
              <a:t>, which has a higher priority than T</a:t>
            </a:r>
            <a:r>
              <a:rPr lang="en-NZ" baseline="-25000" dirty="0">
                <a:latin typeface="Calibri" pitchFamily="34" charset="0"/>
              </a:rPr>
              <a:t>3</a:t>
            </a:r>
            <a:r>
              <a:rPr lang="en-NZ" dirty="0">
                <a:latin typeface="Calibri" pitchFamily="34" charset="0"/>
              </a:rPr>
              <a:t>, </a:t>
            </a:r>
            <a:r>
              <a:rPr lang="en-NZ" dirty="0" err="1">
                <a:latin typeface="Calibri" pitchFamily="34" charset="0"/>
              </a:rPr>
              <a:t>preempts</a:t>
            </a:r>
            <a:r>
              <a:rPr lang="en-NZ" dirty="0">
                <a:latin typeface="Calibri" pitchFamily="34" charset="0"/>
              </a:rPr>
              <a:t> T</a:t>
            </a:r>
            <a:r>
              <a:rPr lang="en-NZ" baseline="-25000" dirty="0">
                <a:latin typeface="Calibri" pitchFamily="34" charset="0"/>
              </a:rPr>
              <a:t>3</a:t>
            </a:r>
            <a:r>
              <a:rPr lang="en-NZ" dirty="0">
                <a:latin typeface="Calibri" pitchFamily="34" charset="0"/>
              </a:rPr>
              <a:t> and begins executing.</a:t>
            </a:r>
          </a:p>
          <a:p>
            <a:pPr>
              <a:buFont typeface="Arial" pitchFamily="34" charset="0"/>
              <a:buNone/>
              <a:defRPr/>
            </a:pPr>
            <a:r>
              <a:rPr lang="en-NZ" dirty="0">
                <a:latin typeface="Calibri" pitchFamily="34" charset="0"/>
              </a:rPr>
              <a:t>t</a:t>
            </a:r>
            <a:r>
              <a:rPr lang="en-NZ" baseline="-25000" dirty="0">
                <a:latin typeface="Calibri" pitchFamily="34" charset="0"/>
              </a:rPr>
              <a:t>4</a:t>
            </a:r>
            <a:r>
              <a:rPr lang="en-NZ" dirty="0">
                <a:latin typeface="Calibri" pitchFamily="34" charset="0"/>
              </a:rPr>
              <a:t>: T</a:t>
            </a:r>
            <a:r>
              <a:rPr lang="en-NZ" baseline="-25000" dirty="0">
                <a:latin typeface="Calibri" pitchFamily="34" charset="0"/>
              </a:rPr>
              <a:t>1</a:t>
            </a:r>
            <a:r>
              <a:rPr lang="en-NZ" dirty="0">
                <a:latin typeface="Calibri" pitchFamily="34" charset="0"/>
              </a:rPr>
              <a:t> attempts to enter its critical section but is blocked because the semaphore is locked by T</a:t>
            </a:r>
            <a:r>
              <a:rPr lang="en-NZ" baseline="-25000" dirty="0">
                <a:latin typeface="Calibri" pitchFamily="34" charset="0"/>
              </a:rPr>
              <a:t>3</a:t>
            </a:r>
            <a:r>
              <a:rPr lang="en-NZ" dirty="0">
                <a:latin typeface="Calibri" pitchFamily="34" charset="0"/>
              </a:rPr>
              <a:t>.</a:t>
            </a:r>
          </a:p>
          <a:p>
            <a:pPr lvl="1">
              <a:buFont typeface="Arial" pitchFamily="34" charset="0"/>
              <a:buChar char="•"/>
              <a:defRPr/>
            </a:pPr>
            <a:r>
              <a:rPr lang="en-NZ" dirty="0">
                <a:latin typeface="Calibri" pitchFamily="34" charset="0"/>
              </a:rPr>
              <a:t>T</a:t>
            </a:r>
            <a:r>
              <a:rPr lang="en-NZ" baseline="-25000" dirty="0">
                <a:latin typeface="Calibri" pitchFamily="34" charset="0"/>
              </a:rPr>
              <a:t>3</a:t>
            </a:r>
            <a:r>
              <a:rPr lang="en-NZ" dirty="0">
                <a:latin typeface="Calibri" pitchFamily="34" charset="0"/>
              </a:rPr>
              <a:t> is immediately and temporarily assigned the same priority as T</a:t>
            </a:r>
            <a:r>
              <a:rPr lang="en-NZ" baseline="-25000" dirty="0">
                <a:latin typeface="Calibri" pitchFamily="34" charset="0"/>
              </a:rPr>
              <a:t>1</a:t>
            </a:r>
            <a:r>
              <a:rPr lang="en-NZ" dirty="0">
                <a:latin typeface="Calibri" pitchFamily="34" charset="0"/>
              </a:rPr>
              <a:t>.</a:t>
            </a:r>
          </a:p>
          <a:p>
            <a:pPr lvl="1">
              <a:buFont typeface="Arial" pitchFamily="34" charset="0"/>
              <a:buChar char="•"/>
              <a:defRPr/>
            </a:pPr>
            <a:r>
              <a:rPr lang="en-NZ" dirty="0">
                <a:latin typeface="Calibri" pitchFamily="34" charset="0"/>
              </a:rPr>
              <a:t>T</a:t>
            </a:r>
            <a:r>
              <a:rPr lang="en-NZ" baseline="-25000" dirty="0">
                <a:latin typeface="Calibri" pitchFamily="34" charset="0"/>
              </a:rPr>
              <a:t>3</a:t>
            </a:r>
            <a:r>
              <a:rPr lang="en-NZ" dirty="0">
                <a:latin typeface="Calibri" pitchFamily="34" charset="0"/>
              </a:rPr>
              <a:t> resumes execution in its critical section.</a:t>
            </a:r>
          </a:p>
          <a:p>
            <a:pPr>
              <a:buFont typeface="Arial" pitchFamily="34" charset="0"/>
              <a:buNone/>
              <a:defRPr/>
            </a:pPr>
            <a:r>
              <a:rPr lang="en-NZ" dirty="0">
                <a:latin typeface="Calibri" pitchFamily="34" charset="0"/>
              </a:rPr>
              <a:t>t</a:t>
            </a:r>
            <a:r>
              <a:rPr lang="en-NZ" baseline="-25000" dirty="0">
                <a:latin typeface="Calibri" pitchFamily="34" charset="0"/>
              </a:rPr>
              <a:t>5</a:t>
            </a:r>
            <a:r>
              <a:rPr lang="en-NZ" dirty="0">
                <a:latin typeface="Calibri" pitchFamily="34" charset="0"/>
              </a:rPr>
              <a:t>: T</a:t>
            </a:r>
            <a:r>
              <a:rPr lang="en-NZ" baseline="-25000" dirty="0">
                <a:latin typeface="Calibri" pitchFamily="34" charset="0"/>
              </a:rPr>
              <a:t>2</a:t>
            </a:r>
            <a:r>
              <a:rPr lang="en-NZ" dirty="0">
                <a:latin typeface="Calibri" pitchFamily="34" charset="0"/>
              </a:rPr>
              <a:t> is ready to execute but, because T</a:t>
            </a:r>
            <a:r>
              <a:rPr lang="en-NZ" baseline="-25000" dirty="0">
                <a:latin typeface="Calibri" pitchFamily="34" charset="0"/>
              </a:rPr>
              <a:t>3</a:t>
            </a:r>
            <a:r>
              <a:rPr lang="en-NZ" dirty="0">
                <a:latin typeface="Calibri" pitchFamily="34" charset="0"/>
              </a:rPr>
              <a:t> now has a higher priority,T</a:t>
            </a:r>
            <a:r>
              <a:rPr lang="en-NZ" baseline="-25000" dirty="0">
                <a:latin typeface="Calibri" pitchFamily="34" charset="0"/>
              </a:rPr>
              <a:t>2</a:t>
            </a:r>
            <a:r>
              <a:rPr lang="en-NZ" dirty="0">
                <a:latin typeface="Calibri" pitchFamily="34" charset="0"/>
              </a:rPr>
              <a:t> is unable to </a:t>
            </a:r>
            <a:r>
              <a:rPr lang="en-NZ" dirty="0" err="1">
                <a:latin typeface="Calibri" pitchFamily="34" charset="0"/>
              </a:rPr>
              <a:t>preempt</a:t>
            </a:r>
            <a:r>
              <a:rPr lang="en-NZ" dirty="0">
                <a:latin typeface="Calibri" pitchFamily="34" charset="0"/>
              </a:rPr>
              <a:t> T</a:t>
            </a:r>
            <a:r>
              <a:rPr lang="en-NZ" baseline="-25000" dirty="0">
                <a:latin typeface="Calibri" pitchFamily="34" charset="0"/>
              </a:rPr>
              <a:t>3</a:t>
            </a:r>
            <a:r>
              <a:rPr lang="en-NZ" dirty="0">
                <a:latin typeface="Calibri" pitchFamily="34" charset="0"/>
              </a:rPr>
              <a:t>.</a:t>
            </a:r>
          </a:p>
          <a:p>
            <a:pPr>
              <a:buFont typeface="Arial" pitchFamily="34" charset="0"/>
              <a:buNone/>
              <a:defRPr/>
            </a:pPr>
            <a:r>
              <a:rPr lang="en-NZ" dirty="0">
                <a:latin typeface="Calibri" pitchFamily="34" charset="0"/>
              </a:rPr>
              <a:t>t</a:t>
            </a:r>
            <a:r>
              <a:rPr lang="en-NZ" baseline="-25000" dirty="0">
                <a:latin typeface="Calibri" pitchFamily="34" charset="0"/>
              </a:rPr>
              <a:t>6</a:t>
            </a:r>
            <a:r>
              <a:rPr lang="en-NZ" dirty="0">
                <a:latin typeface="Calibri" pitchFamily="34" charset="0"/>
              </a:rPr>
              <a:t>: T</a:t>
            </a:r>
            <a:r>
              <a:rPr lang="en-NZ" baseline="-25000" dirty="0">
                <a:latin typeface="Calibri" pitchFamily="34" charset="0"/>
              </a:rPr>
              <a:t>3</a:t>
            </a:r>
            <a:r>
              <a:rPr lang="en-NZ" dirty="0">
                <a:latin typeface="Calibri" pitchFamily="34" charset="0"/>
              </a:rPr>
              <a:t> leaves its critical section and unlocks the semaphore: its priority level is downgraded to its previous default level. </a:t>
            </a:r>
          </a:p>
          <a:p>
            <a:pPr lvl="1">
              <a:buFont typeface="Arial" pitchFamily="34" charset="0"/>
              <a:buChar char="•"/>
              <a:defRPr/>
            </a:pPr>
            <a:r>
              <a:rPr lang="en-NZ" dirty="0">
                <a:latin typeface="Calibri" pitchFamily="34" charset="0"/>
              </a:rPr>
              <a:t> T</a:t>
            </a:r>
            <a:r>
              <a:rPr lang="en-NZ" baseline="-25000" dirty="0">
                <a:latin typeface="Calibri" pitchFamily="34" charset="0"/>
              </a:rPr>
              <a:t>1</a:t>
            </a:r>
            <a:r>
              <a:rPr lang="en-NZ" dirty="0">
                <a:latin typeface="Calibri" pitchFamily="34" charset="0"/>
              </a:rPr>
              <a:t> </a:t>
            </a:r>
            <a:r>
              <a:rPr lang="en-NZ" dirty="0" err="1">
                <a:latin typeface="Calibri" pitchFamily="34" charset="0"/>
              </a:rPr>
              <a:t>preempts</a:t>
            </a:r>
            <a:r>
              <a:rPr lang="en-NZ" dirty="0">
                <a:latin typeface="Calibri" pitchFamily="34" charset="0"/>
              </a:rPr>
              <a:t> T</a:t>
            </a:r>
            <a:r>
              <a:rPr lang="en-NZ" baseline="-25000" dirty="0">
                <a:latin typeface="Calibri" pitchFamily="34" charset="0"/>
              </a:rPr>
              <a:t>3</a:t>
            </a:r>
            <a:r>
              <a:rPr lang="en-NZ" dirty="0">
                <a:latin typeface="Calibri" pitchFamily="34" charset="0"/>
              </a:rPr>
              <a:t>, locks the semaphore, and enters its critical section.</a:t>
            </a:r>
          </a:p>
          <a:p>
            <a:pPr>
              <a:buFont typeface="Arial" pitchFamily="34" charset="0"/>
              <a:buNone/>
              <a:defRPr/>
            </a:pPr>
            <a:r>
              <a:rPr lang="en-NZ" dirty="0">
                <a:latin typeface="Calibri" pitchFamily="34" charset="0"/>
              </a:rPr>
              <a:t>t</a:t>
            </a:r>
            <a:r>
              <a:rPr lang="en-NZ" baseline="-25000" dirty="0">
                <a:latin typeface="Calibri" pitchFamily="34" charset="0"/>
              </a:rPr>
              <a:t>7</a:t>
            </a:r>
            <a:r>
              <a:rPr lang="en-NZ" dirty="0">
                <a:latin typeface="Calibri" pitchFamily="34" charset="0"/>
              </a:rPr>
              <a:t>: T</a:t>
            </a:r>
            <a:r>
              <a:rPr lang="en-NZ" baseline="-25000" dirty="0">
                <a:latin typeface="Calibri" pitchFamily="34" charset="0"/>
              </a:rPr>
              <a:t>1</a:t>
            </a:r>
            <a:r>
              <a:rPr lang="en-NZ" dirty="0">
                <a:latin typeface="Calibri" pitchFamily="34" charset="0"/>
              </a:rPr>
              <a:t> is suspended for some reason unrelated to T</a:t>
            </a:r>
            <a:r>
              <a:rPr lang="en-NZ" baseline="-25000" dirty="0">
                <a:latin typeface="Calibri" pitchFamily="34" charset="0"/>
              </a:rPr>
              <a:t>2</a:t>
            </a:r>
            <a:r>
              <a:rPr lang="en-NZ" dirty="0">
                <a:latin typeface="Calibri" pitchFamily="34" charset="0"/>
              </a:rPr>
              <a:t>, and T</a:t>
            </a:r>
            <a:r>
              <a:rPr lang="en-NZ" baseline="-25000" dirty="0">
                <a:latin typeface="Calibri" pitchFamily="34" charset="0"/>
              </a:rPr>
              <a:t>2</a:t>
            </a:r>
            <a:r>
              <a:rPr lang="en-NZ" dirty="0">
                <a:latin typeface="Calibri" pitchFamily="34" charset="0"/>
              </a:rPr>
              <a:t> begins executing.</a:t>
            </a:r>
            <a:endParaRPr lang="en-US" dirty="0">
              <a:latin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90600"/>
            <a:ext cx="91440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t>Q-1:</a:t>
            </a:r>
            <a:r>
              <a:rPr lang="en-US" sz="2000" dirty="0"/>
              <a:t> List and briefly define five different categories of synchronization granularity</a:t>
            </a:r>
            <a:endParaRPr lang="en-US" sz="2000" b="1" dirty="0"/>
          </a:p>
          <a:p>
            <a:r>
              <a:rPr lang="en-US" sz="2000" b="1" dirty="0"/>
              <a:t>Q-2:- </a:t>
            </a:r>
            <a:r>
              <a:rPr lang="en-US" sz="2000" dirty="0"/>
              <a:t>List and briefly define four techniques for thread scheduling.</a:t>
            </a:r>
          </a:p>
          <a:p>
            <a:r>
              <a:rPr lang="en-US" sz="2000" b="1" dirty="0"/>
              <a:t>Q-3: </a:t>
            </a:r>
            <a:r>
              <a:rPr lang="en-US" sz="2000" dirty="0"/>
              <a:t>What is the difference between hard and soft real-time tasks?</a:t>
            </a:r>
          </a:p>
          <a:p>
            <a:r>
              <a:rPr lang="en-US" sz="2000" b="1" dirty="0"/>
              <a:t>Q-4: </a:t>
            </a:r>
            <a:r>
              <a:rPr lang="en-US" sz="2000" dirty="0"/>
              <a:t>What is the difference between periodic and </a:t>
            </a:r>
            <a:r>
              <a:rPr lang="en-US" sz="2000" dirty="0" err="1"/>
              <a:t>aperiodic</a:t>
            </a:r>
            <a:r>
              <a:rPr lang="en-US" sz="2000" dirty="0"/>
              <a:t> real-  time tasks?</a:t>
            </a:r>
          </a:p>
          <a:p>
            <a:r>
              <a:rPr lang="en-US" sz="2000" b="1" dirty="0"/>
              <a:t>Q-5: </a:t>
            </a:r>
            <a:r>
              <a:rPr lang="en-US" sz="2000" dirty="0"/>
              <a:t>List and briefly define four classes of real-time scheduling algorithms.</a:t>
            </a:r>
          </a:p>
          <a:p>
            <a:r>
              <a:rPr lang="en-US" sz="2000" b="1" dirty="0"/>
              <a:t>Q-6: </a:t>
            </a:r>
            <a:r>
              <a:rPr lang="en-US" sz="2000" dirty="0"/>
              <a:t>List and briefly define five general areas of requirements for a real-</a:t>
            </a:r>
          </a:p>
          <a:p>
            <a:r>
              <a:rPr lang="en-US" sz="2000" dirty="0"/>
              <a:t>        time operating system.</a:t>
            </a:r>
          </a:p>
        </p:txBody>
      </p:sp>
      <p:sp>
        <p:nvSpPr>
          <p:cNvPr id="7" name="Title 1"/>
          <p:cNvSpPr>
            <a:spLocks noGrp="1"/>
          </p:cNvSpPr>
          <p:nvPr>
            <p:ph type="title"/>
          </p:nvPr>
        </p:nvSpPr>
        <p:spPr>
          <a:xfrm>
            <a:off x="457200" y="15240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Questions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0" y="1714500"/>
            <a:ext cx="4572000" cy="3429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NZ" sz="2800" b="1" dirty="0">
                <a:latin typeface="Calibri" pitchFamily="34" charset="0"/>
              </a:rPr>
              <a:t>Static Assignment</a:t>
            </a:r>
          </a:p>
        </p:txBody>
      </p:sp>
      <p:sp>
        <p:nvSpPr>
          <p:cNvPr id="12291" name="Content Placeholder 2"/>
          <p:cNvSpPr>
            <a:spLocks noGrp="1"/>
          </p:cNvSpPr>
          <p:nvPr>
            <p:ph idx="1"/>
          </p:nvPr>
        </p:nvSpPr>
        <p:spPr>
          <a:xfrm>
            <a:off x="0" y="533400"/>
            <a:ext cx="9144000" cy="23622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Permanently assign process to a processor</a:t>
            </a:r>
          </a:p>
          <a:p>
            <a:pPr lvl="1"/>
            <a:r>
              <a:rPr lang="en-US" sz="2000" dirty="0">
                <a:latin typeface="Calibri" pitchFamily="34" charset="0"/>
              </a:rPr>
              <a:t>Dedicate short-term queue for each processor</a:t>
            </a:r>
          </a:p>
          <a:p>
            <a:pPr lvl="1"/>
            <a:r>
              <a:rPr lang="en-US" sz="2000" dirty="0">
                <a:latin typeface="Calibri" pitchFamily="34" charset="0"/>
              </a:rPr>
              <a:t>Less overhead</a:t>
            </a:r>
          </a:p>
          <a:p>
            <a:pPr lvl="1"/>
            <a:r>
              <a:rPr lang="en-US" sz="2000" dirty="0">
                <a:latin typeface="Calibri" pitchFamily="34" charset="0"/>
              </a:rPr>
              <a:t>Allows the use of ‘group’ or ‘gang’ scheduling</a:t>
            </a:r>
          </a:p>
          <a:p>
            <a:r>
              <a:rPr lang="en-US" sz="2000" dirty="0">
                <a:latin typeface="Calibri" pitchFamily="34" charset="0"/>
              </a:rPr>
              <a:t>But may leave a processor idle, while others have a backlog</a:t>
            </a:r>
          </a:p>
          <a:p>
            <a:pPr lvl="1"/>
            <a:r>
              <a:rPr lang="en-US" sz="2000" dirty="0">
                <a:latin typeface="Calibri" pitchFamily="34" charset="0"/>
              </a:rPr>
              <a:t>Solution: use a common queue. (Dynamic Assignment)</a:t>
            </a:r>
          </a:p>
          <a:p>
            <a:endParaRPr lang="en-NZ" sz="2000" dirty="0">
              <a:latin typeface="Calibri" pitchFamily="34" charset="0"/>
            </a:endParaRPr>
          </a:p>
        </p:txBody>
      </p:sp>
      <p:sp>
        <p:nvSpPr>
          <p:cNvPr id="4" name="Content Placeholder 2"/>
          <p:cNvSpPr txBox="1">
            <a:spLocks/>
          </p:cNvSpPr>
          <p:nvPr/>
        </p:nvSpPr>
        <p:spPr>
          <a:xfrm>
            <a:off x="0" y="3048000"/>
            <a:ext cx="8991600" cy="2133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Both dynamic and static methods require some way of assigning a process to a processor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Two methods: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Master/Slave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Peer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There are of course a spectrum of approaches between these two extremes.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46038"/>
            <a:ext cx="8229600" cy="4111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lt1"/>
                </a:solidFill>
                <a:effectLst/>
                <a:uLnTx/>
                <a:uFillTx/>
                <a:latin typeface="Calibri" pitchFamily="34" charset="0"/>
                <a:ea typeface="+mn-ea"/>
                <a:cs typeface="+mn-cs"/>
              </a:rPr>
              <a:t>Master / Slave Architecture</a:t>
            </a:r>
            <a:endParaRPr kumimoji="0" lang="en-US" sz="2400" b="1" i="0" u="none" strike="noStrike" kern="1200" cap="none" spc="0" normalizeH="0" baseline="0" noProof="0" dirty="0">
              <a:ln>
                <a:noFill/>
              </a:ln>
              <a:solidFill>
                <a:schemeClr val="lt1"/>
              </a:solidFill>
              <a:effectLst/>
              <a:uLnTx/>
              <a:uFillTx/>
              <a:latin typeface="Calibri" pitchFamily="34" charset="0"/>
              <a:ea typeface="+mn-ea"/>
              <a:cs typeface="+mn-cs"/>
            </a:endParaRPr>
          </a:p>
        </p:txBody>
      </p:sp>
      <p:sp>
        <p:nvSpPr>
          <p:cNvPr id="5" name="Rectangle 4"/>
          <p:cNvSpPr/>
          <p:nvPr/>
        </p:nvSpPr>
        <p:spPr>
          <a:xfrm>
            <a:off x="0" y="560725"/>
            <a:ext cx="914400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Key kernel functions of the operating system always run on a particular processor.</a:t>
            </a:r>
          </a:p>
          <a:p>
            <a:pPr lvl="1">
              <a:buFontTx/>
              <a:buChar char="•"/>
            </a:pPr>
            <a:r>
              <a:rPr lang="en-NZ" sz="2000" dirty="0">
                <a:latin typeface="Calibri" pitchFamily="34" charset="0"/>
              </a:rPr>
              <a:t> The other processors may only execute user programs.</a:t>
            </a:r>
          </a:p>
          <a:p>
            <a:pPr>
              <a:buFont typeface="Arial" pitchFamily="34" charset="0"/>
              <a:buChar char="•"/>
            </a:pPr>
            <a:r>
              <a:rPr lang="en-NZ" sz="2000" dirty="0">
                <a:latin typeface="Calibri" pitchFamily="34" charset="0"/>
              </a:rPr>
              <a:t>The master is responsible for scheduling jobs.</a:t>
            </a:r>
          </a:p>
          <a:p>
            <a:pPr>
              <a:buFont typeface="Arial" pitchFamily="34" charset="0"/>
              <a:buChar char="•"/>
            </a:pPr>
            <a:r>
              <a:rPr lang="en-NZ" sz="2000" dirty="0">
                <a:latin typeface="Calibri" pitchFamily="34" charset="0"/>
              </a:rPr>
              <a:t>Once a process is active, if the slave needs service (e.g., an I/O call), it must send a </a:t>
            </a:r>
          </a:p>
          <a:p>
            <a:r>
              <a:rPr lang="en-NZ" sz="2000" dirty="0">
                <a:latin typeface="Calibri" pitchFamily="34" charset="0"/>
              </a:rPr>
              <a:t>  request to the master and wait for the service to be performed. </a:t>
            </a:r>
          </a:p>
          <a:p>
            <a:pPr>
              <a:buFont typeface="Arial" pitchFamily="34" charset="0"/>
              <a:buChar char="•"/>
            </a:pPr>
            <a:r>
              <a:rPr lang="en-NZ" sz="2000" dirty="0">
                <a:latin typeface="Calibri" pitchFamily="34" charset="0"/>
              </a:rPr>
              <a:t>There are two disadvantages to this approach: </a:t>
            </a:r>
          </a:p>
          <a:p>
            <a:pPr lvl="1">
              <a:buFontTx/>
              <a:buAutoNum type="arabicParenBoth"/>
            </a:pPr>
            <a:r>
              <a:rPr lang="en-NZ" sz="2000" dirty="0">
                <a:latin typeface="Calibri" pitchFamily="34" charset="0"/>
              </a:rPr>
              <a:t>A failure of the master brings down the whole system, </a:t>
            </a:r>
          </a:p>
          <a:p>
            <a:pPr lvl="1">
              <a:buFontTx/>
              <a:buAutoNum type="arabicParenBoth"/>
            </a:pPr>
            <a:r>
              <a:rPr lang="en-NZ" sz="2000" dirty="0">
                <a:latin typeface="Calibri" pitchFamily="34" charset="0"/>
              </a:rPr>
              <a:t> The master can become a performance bottleneck.</a:t>
            </a:r>
            <a:endParaRPr lang="en-US" sz="2000" dirty="0">
              <a:latin typeface="Calibri" pitchFamily="34" charset="0"/>
            </a:endParaRPr>
          </a:p>
        </p:txBody>
      </p:sp>
      <p:sp>
        <p:nvSpPr>
          <p:cNvPr id="8" name="Title 1"/>
          <p:cNvSpPr>
            <a:spLocks noGrp="1"/>
          </p:cNvSpPr>
          <p:nvPr>
            <p:ph type="title"/>
          </p:nvPr>
        </p:nvSpPr>
        <p:spPr>
          <a:xfrm>
            <a:off x="304800" y="3352800"/>
            <a:ext cx="8603673"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Peer architecture</a:t>
            </a:r>
          </a:p>
        </p:txBody>
      </p:sp>
      <p:sp>
        <p:nvSpPr>
          <p:cNvPr id="9" name="Rectangle 8"/>
          <p:cNvSpPr/>
          <p:nvPr/>
        </p:nvSpPr>
        <p:spPr>
          <a:xfrm>
            <a:off x="0" y="3962400"/>
            <a:ext cx="91440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The kernel can execute on any processor, </a:t>
            </a:r>
          </a:p>
          <a:p>
            <a:pPr lvl="1">
              <a:buFontTx/>
              <a:buChar char="•"/>
            </a:pPr>
            <a:r>
              <a:rPr lang="en-NZ" sz="2000" dirty="0">
                <a:latin typeface="Calibri" pitchFamily="34" charset="0"/>
              </a:rPr>
              <a:t> and each processor does self-scheduling from the pool of available processes. </a:t>
            </a:r>
          </a:p>
          <a:p>
            <a:pPr>
              <a:buFont typeface="Arial" pitchFamily="34" charset="0"/>
              <a:buChar char="•"/>
            </a:pPr>
            <a:r>
              <a:rPr lang="en-NZ" sz="2000" dirty="0">
                <a:latin typeface="Calibri" pitchFamily="34" charset="0"/>
              </a:rPr>
              <a:t>This approach complicates the operating system. </a:t>
            </a:r>
          </a:p>
          <a:p>
            <a:pPr>
              <a:buFont typeface="Arial" pitchFamily="34" charset="0"/>
              <a:buChar char="•"/>
            </a:pPr>
            <a:r>
              <a:rPr lang="en-NZ" sz="2000" dirty="0">
                <a:latin typeface="Calibri" pitchFamily="34" charset="0"/>
              </a:rPr>
              <a:t>The operating system must ensure that two processors do not choose the same </a:t>
            </a:r>
          </a:p>
          <a:p>
            <a:r>
              <a:rPr lang="en-NZ" sz="2000" dirty="0">
                <a:latin typeface="Calibri" pitchFamily="34" charset="0"/>
              </a:rPr>
              <a:t>  process and that the processes are not somehow lost from the queue.</a:t>
            </a:r>
          </a:p>
          <a:p>
            <a:pPr>
              <a:buFont typeface="Arial" pitchFamily="34" charset="0"/>
              <a:buChar char="•"/>
            </a:pPr>
            <a:r>
              <a:rPr lang="en-NZ" sz="2000" dirty="0">
                <a:latin typeface="Calibri" pitchFamily="34" charset="0"/>
              </a:rPr>
              <a:t>Techniques must be employed to resolve and synchronize competing claims to resources.</a:t>
            </a:r>
            <a:endParaRPr lang="en-US" sz="2000" dirty="0">
              <a:latin typeface="Calibri"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71735"/>
            <a:ext cx="8915400"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b="1" dirty="0">
                <a:latin typeface="Calibri" pitchFamily="34" charset="0"/>
              </a:rPr>
              <a:t>The Use of Multiprogramming on Individual Processors</a:t>
            </a:r>
            <a:endParaRPr lang="en-US" sz="2400" dirty="0">
              <a:latin typeface="Calibri" pitchFamily="34" charset="0"/>
            </a:endParaRPr>
          </a:p>
        </p:txBody>
      </p:sp>
      <p:sp>
        <p:nvSpPr>
          <p:cNvPr id="7" name="Rectangle 6"/>
          <p:cNvSpPr/>
          <p:nvPr/>
        </p:nvSpPr>
        <p:spPr>
          <a:xfrm>
            <a:off x="76200" y="685800"/>
            <a:ext cx="90678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dirty="0"/>
              <a:t> When each process is statically assigned to a processor for the duration of its lifetime, a new question arises: Should that processor be multiprogrammed? </a:t>
            </a:r>
          </a:p>
          <a:p>
            <a:pPr>
              <a:buFont typeface="Arial" pitchFamily="34" charset="0"/>
              <a:buChar char="•"/>
            </a:pPr>
            <a:r>
              <a:rPr lang="en-US" dirty="0"/>
              <a:t> In the traditional multiprocessor, it is clear that each individual processor should be able to </a:t>
            </a:r>
          </a:p>
          <a:p>
            <a:r>
              <a:rPr lang="en-US" dirty="0"/>
              <a:t>  switch among a number of processes to achieve high utilization and therefore better performance.</a:t>
            </a:r>
          </a:p>
        </p:txBody>
      </p:sp>
      <p:sp>
        <p:nvSpPr>
          <p:cNvPr id="4" name="Rectangle 3"/>
          <p:cNvSpPr/>
          <p:nvPr/>
        </p:nvSpPr>
        <p:spPr>
          <a:xfrm>
            <a:off x="0" y="3276600"/>
            <a:ext cx="914400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latin typeface="Calibri" pitchFamily="34" charset="0"/>
              </a:rPr>
              <a:t>  The final design issue related to multiprocessor scheduling is the actual selection </a:t>
            </a:r>
          </a:p>
          <a:p>
            <a:r>
              <a:rPr lang="en-US" sz="2000" dirty="0">
                <a:latin typeface="Calibri" pitchFamily="34" charset="0"/>
              </a:rPr>
              <a:t>   of a process to run.</a:t>
            </a:r>
          </a:p>
          <a:p>
            <a:endParaRPr lang="en-US" sz="2000" dirty="0">
              <a:latin typeface="Calibri" pitchFamily="34" charset="0"/>
            </a:endParaRPr>
          </a:p>
          <a:p>
            <a:pPr>
              <a:buFont typeface="Arial" pitchFamily="34" charset="0"/>
              <a:buChar char="•"/>
            </a:pPr>
            <a:r>
              <a:rPr lang="en-US" sz="2000" dirty="0">
                <a:latin typeface="Calibri" pitchFamily="34" charset="0"/>
              </a:rPr>
              <a:t>  on a multiprogrammed uniprocessor, the use of priorities or of sophisticated  </a:t>
            </a:r>
          </a:p>
          <a:p>
            <a:r>
              <a:rPr lang="en-US" sz="2000" dirty="0">
                <a:latin typeface="Calibri" pitchFamily="34" charset="0"/>
              </a:rPr>
              <a:t>   scheduling algorithms are used.</a:t>
            </a:r>
          </a:p>
          <a:p>
            <a:endParaRPr lang="en-US" sz="2000" dirty="0">
              <a:latin typeface="Calibri" pitchFamily="34" charset="0"/>
            </a:endParaRPr>
          </a:p>
          <a:p>
            <a:pPr>
              <a:buFont typeface="Arial" pitchFamily="34" charset="0"/>
              <a:buChar char="•"/>
            </a:pPr>
            <a:r>
              <a:rPr lang="en-US" sz="2000" dirty="0">
                <a:latin typeface="Calibri" pitchFamily="34" charset="0"/>
              </a:rPr>
              <a:t>  In multiprocessor , In the case of thread scheduling, new issues come into play </a:t>
            </a:r>
          </a:p>
          <a:p>
            <a:r>
              <a:rPr lang="en-US" sz="2000" dirty="0">
                <a:latin typeface="Calibri" pitchFamily="34" charset="0"/>
              </a:rPr>
              <a:t>    that may be more important than priorities or execution histories</a:t>
            </a:r>
          </a:p>
        </p:txBody>
      </p:sp>
      <p:sp>
        <p:nvSpPr>
          <p:cNvPr id="5" name="Rectangle 4"/>
          <p:cNvSpPr/>
          <p:nvPr/>
        </p:nvSpPr>
        <p:spPr>
          <a:xfrm>
            <a:off x="1295400" y="2372380"/>
            <a:ext cx="6096000"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800" b="1" dirty="0">
                <a:latin typeface="Calibri" pitchFamily="34" charset="0"/>
              </a:rPr>
              <a:t>Process Dispatching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457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800" b="1" dirty="0">
                <a:latin typeface="Calibri" pitchFamily="34" charset="0"/>
              </a:rPr>
              <a:t>Process Scheduling</a:t>
            </a:r>
          </a:p>
        </p:txBody>
      </p:sp>
      <p:sp>
        <p:nvSpPr>
          <p:cNvPr id="7" name="Rectangle 6"/>
          <p:cNvSpPr/>
          <p:nvPr/>
        </p:nvSpPr>
        <p:spPr>
          <a:xfrm>
            <a:off x="0" y="685801"/>
            <a:ext cx="91440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NZ" sz="2000" dirty="0">
                <a:latin typeface="Calibri" pitchFamily="34" charset="0"/>
              </a:rPr>
              <a:t>Usually, processes are not dedicated to processors. </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Instead, a single queue is used for all processors,</a:t>
            </a:r>
          </a:p>
          <a:p>
            <a:pPr lvl="1">
              <a:buFontTx/>
              <a:buChar char="•"/>
            </a:pPr>
            <a:r>
              <a:rPr lang="en-NZ" sz="2000" dirty="0">
                <a:latin typeface="Calibri" pitchFamily="34" charset="0"/>
              </a:rPr>
              <a:t> or if some sort of priority scheme is used, there are multiple queues based on priority, all feeding into the common pool of processors. </a:t>
            </a:r>
          </a:p>
          <a:p>
            <a:pPr>
              <a:buFont typeface="Arial" pitchFamily="34" charset="0"/>
              <a:buChar char="•"/>
            </a:pPr>
            <a:endParaRPr lang="en-NZ" sz="2000" dirty="0">
              <a:latin typeface="Calibri" pitchFamily="34" charset="0"/>
            </a:endParaRPr>
          </a:p>
          <a:p>
            <a:pPr>
              <a:buFont typeface="Arial" pitchFamily="34" charset="0"/>
              <a:buChar char="•"/>
            </a:pPr>
            <a:r>
              <a:rPr lang="en-NZ" sz="2000" dirty="0">
                <a:latin typeface="Calibri" pitchFamily="34" charset="0"/>
              </a:rPr>
              <a:t>We can view the system as being a multiserver queuing architecture.</a:t>
            </a:r>
            <a:endParaRPr lang="en-US" sz="2000"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457200"/>
          </a:xfrm>
        </p:spPr>
        <p:style>
          <a:lnRef idx="3">
            <a:schemeClr val="lt1"/>
          </a:lnRef>
          <a:fillRef idx="1">
            <a:schemeClr val="accent1"/>
          </a:fillRef>
          <a:effectRef idx="1">
            <a:schemeClr val="accent1"/>
          </a:effectRef>
          <a:fontRef idx="minor">
            <a:schemeClr val="lt1"/>
          </a:fontRef>
        </p:style>
        <p:txBody>
          <a:bodyPr>
            <a:normAutofit/>
          </a:bodyPr>
          <a:lstStyle/>
          <a:p>
            <a:r>
              <a:rPr lang="en-US" sz="2400" b="1" dirty="0">
                <a:latin typeface="Calibri" pitchFamily="34" charset="0"/>
              </a:rPr>
              <a:t>Thread Scheduling</a:t>
            </a:r>
          </a:p>
        </p:txBody>
      </p:sp>
      <p:sp>
        <p:nvSpPr>
          <p:cNvPr id="7" name="Rectangle 6"/>
          <p:cNvSpPr/>
          <p:nvPr/>
        </p:nvSpPr>
        <p:spPr>
          <a:xfrm>
            <a:off x="76200" y="1143001"/>
            <a:ext cx="89154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Tx/>
              <a:buChar char="•"/>
            </a:pPr>
            <a:r>
              <a:rPr lang="en-NZ" sz="2000" dirty="0">
                <a:latin typeface="Calibri" pitchFamily="34" charset="0"/>
              </a:rPr>
              <a:t> An application can be implemented as a set of threads, which cooperate and </a:t>
            </a:r>
          </a:p>
          <a:p>
            <a:pPr lvl="1"/>
            <a:r>
              <a:rPr lang="en-NZ" sz="2000" dirty="0">
                <a:latin typeface="Calibri" pitchFamily="34" charset="0"/>
              </a:rPr>
              <a:t>   execute concurrently in the same address space.</a:t>
            </a:r>
          </a:p>
          <a:p>
            <a:pPr>
              <a:buFont typeface="Arial" pitchFamily="34" charset="0"/>
              <a:buChar char="•"/>
            </a:pPr>
            <a:r>
              <a:rPr lang="en-NZ" sz="2000" dirty="0">
                <a:latin typeface="Calibri" pitchFamily="34" charset="0"/>
              </a:rPr>
              <a:t>The full power of threads becomes evident in a multiprocessor system. </a:t>
            </a:r>
          </a:p>
          <a:p>
            <a:pPr>
              <a:buFont typeface="Arial" pitchFamily="34" charset="0"/>
              <a:buChar char="•"/>
            </a:pPr>
            <a:r>
              <a:rPr lang="en-NZ" sz="2000" dirty="0">
                <a:latin typeface="Calibri" pitchFamily="34" charset="0"/>
              </a:rPr>
              <a:t>Threads can be used to exploit true parallelism in an application. </a:t>
            </a:r>
          </a:p>
          <a:p>
            <a:pPr lvl="1">
              <a:buFont typeface="Arial" pitchFamily="34" charset="0"/>
              <a:buChar char="•"/>
            </a:pPr>
            <a:r>
              <a:rPr lang="en-NZ" sz="2000" dirty="0">
                <a:latin typeface="Calibri" pitchFamily="34" charset="0"/>
              </a:rPr>
              <a:t>If the various threads of an application are simultaneously run on separate </a:t>
            </a:r>
          </a:p>
          <a:p>
            <a:pPr lvl="1"/>
            <a:r>
              <a:rPr lang="en-NZ" sz="2000" dirty="0">
                <a:latin typeface="Calibri" pitchFamily="34" charset="0"/>
              </a:rPr>
              <a:t>   processors, dramatic gains in performance are possible.</a:t>
            </a:r>
          </a:p>
        </p:txBody>
      </p:sp>
      <p:sp>
        <p:nvSpPr>
          <p:cNvPr id="4" name="Title 1"/>
          <p:cNvSpPr txBox="1">
            <a:spLocks/>
          </p:cNvSpPr>
          <p:nvPr/>
        </p:nvSpPr>
        <p:spPr>
          <a:xfrm>
            <a:off x="381000" y="3276600"/>
            <a:ext cx="8229600" cy="381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NZ" sz="2400" b="1" i="0" u="none" strike="noStrike" kern="1200" cap="none" spc="0" normalizeH="0" baseline="0" noProof="0" dirty="0">
                <a:ln>
                  <a:noFill/>
                </a:ln>
                <a:solidFill>
                  <a:schemeClr val="lt1"/>
                </a:solidFill>
                <a:effectLst/>
                <a:uLnTx/>
                <a:uFillTx/>
                <a:latin typeface="Calibri" pitchFamily="34" charset="0"/>
                <a:ea typeface="+mn-ea"/>
                <a:cs typeface="+mn-cs"/>
              </a:rPr>
              <a:t>Approaches to Thread Scheduling</a:t>
            </a:r>
          </a:p>
        </p:txBody>
      </p:sp>
      <p:sp>
        <p:nvSpPr>
          <p:cNvPr id="5" name="Content Placeholder 2"/>
          <p:cNvSpPr>
            <a:spLocks noGrp="1"/>
          </p:cNvSpPr>
          <p:nvPr>
            <p:ph idx="1"/>
          </p:nvPr>
        </p:nvSpPr>
        <p:spPr>
          <a:xfrm>
            <a:off x="0" y="3962400"/>
            <a:ext cx="9144000" cy="19050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Many proposals exist but four general approaches stand out:</a:t>
            </a:r>
          </a:p>
          <a:p>
            <a:pPr lvl="1"/>
            <a:r>
              <a:rPr lang="en-NZ" sz="2000" dirty="0">
                <a:latin typeface="Calibri" pitchFamily="34" charset="0"/>
              </a:rPr>
              <a:t>Load Sharing</a:t>
            </a:r>
          </a:p>
          <a:p>
            <a:pPr lvl="1"/>
            <a:r>
              <a:rPr lang="en-NZ" sz="2000" dirty="0">
                <a:latin typeface="Calibri" pitchFamily="34" charset="0"/>
              </a:rPr>
              <a:t>Gang Scheduling</a:t>
            </a:r>
          </a:p>
          <a:p>
            <a:pPr lvl="1"/>
            <a:r>
              <a:rPr lang="en-NZ" sz="2000" dirty="0">
                <a:latin typeface="Calibri" pitchFamily="34" charset="0"/>
              </a:rPr>
              <a:t>Dedicated processor assignment</a:t>
            </a:r>
          </a:p>
          <a:p>
            <a:pPr lvl="1"/>
            <a:r>
              <a:rPr lang="en-NZ" sz="2000" dirty="0">
                <a:latin typeface="Calibri" pitchFamily="34" charset="0"/>
              </a:rPr>
              <a:t>Dynamic scheduling</a:t>
            </a:r>
          </a:p>
        </p:txBody>
      </p:sp>
      <p:sp>
        <p:nvSpPr>
          <p:cNvPr id="8" name="Rectangle 7"/>
          <p:cNvSpPr/>
          <p:nvPr/>
        </p:nvSpPr>
        <p:spPr>
          <a:xfrm>
            <a:off x="0" y="533400"/>
            <a:ext cx="914400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effectLst>
                  <a:outerShdw blurRad="38100" dist="38100" dir="2700000" algn="tl">
                    <a:srgbClr val="000000">
                      <a:alpha val="43137"/>
                    </a:srgbClr>
                  </a:outerShdw>
                </a:effectLst>
              </a:rPr>
              <a:t>Q-2:- List and briefly define four techniques for thread scheduling.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2102</TotalTime>
  <Words>5350</Words>
  <Application>Microsoft Office PowerPoint</Application>
  <PresentationFormat>On-screen Show (4:3)</PresentationFormat>
  <Paragraphs>574</Paragraphs>
  <Slides>45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Arial Rounded MT Bold</vt:lpstr>
      <vt:lpstr>Calibri</vt:lpstr>
      <vt:lpstr>Office Theme</vt:lpstr>
      <vt:lpstr>PowerPoint Presentation</vt:lpstr>
      <vt:lpstr>Roadmap</vt:lpstr>
      <vt:lpstr>Classifications of Multiprocessor Systems</vt:lpstr>
      <vt:lpstr>Scheduling Design Issues</vt:lpstr>
      <vt:lpstr>Static Assignment</vt:lpstr>
      <vt:lpstr>Peer architecture</vt:lpstr>
      <vt:lpstr>PowerPoint Presentation</vt:lpstr>
      <vt:lpstr>Process Scheduling</vt:lpstr>
      <vt:lpstr>Thread Scheduling</vt:lpstr>
      <vt:lpstr>Load Sharing</vt:lpstr>
      <vt:lpstr>Load Sharing</vt:lpstr>
      <vt:lpstr>Gang Scheduling</vt:lpstr>
      <vt:lpstr>Example Scheduling Groups</vt:lpstr>
      <vt:lpstr>Dedicated Processor Assignment</vt:lpstr>
      <vt:lpstr>Application Speedup</vt:lpstr>
      <vt:lpstr>Application Speedup</vt:lpstr>
      <vt:lpstr>Dynamic Scheduling</vt:lpstr>
      <vt:lpstr>Roadmap</vt:lpstr>
      <vt:lpstr>Real-Time Scheduling</vt:lpstr>
      <vt:lpstr>Real-Time Systems</vt:lpstr>
      <vt:lpstr>Characteristics of Real Time Systems</vt:lpstr>
      <vt:lpstr>Responsiveness</vt:lpstr>
      <vt:lpstr>PowerPoint Presentation</vt:lpstr>
      <vt:lpstr>Features of Real-Time OS</vt:lpstr>
      <vt:lpstr>(1) Round Robin scheduling unacceptable</vt:lpstr>
      <vt:lpstr>(2) Priority driven unacceptable</vt:lpstr>
      <vt:lpstr>(3) Combine priorities with clock-based interrupts</vt:lpstr>
      <vt:lpstr>(4) Immediate Preemption</vt:lpstr>
      <vt:lpstr>Deadline Scheduling</vt:lpstr>
      <vt:lpstr>Pre-emption</vt:lpstr>
      <vt:lpstr>Two Tasks</vt:lpstr>
      <vt:lpstr>Two Tasks</vt:lpstr>
      <vt:lpstr>Periodic Scheduling</vt:lpstr>
      <vt:lpstr>Periodic Scheduling</vt:lpstr>
      <vt:lpstr>Execution Profile</vt:lpstr>
      <vt:lpstr>Aperiodic Scheduling</vt:lpstr>
      <vt:lpstr>Aperiodic Scheduling</vt:lpstr>
      <vt:lpstr>Rate Monotonic Scheduling</vt:lpstr>
      <vt:lpstr>Task Set</vt:lpstr>
      <vt:lpstr>Priority Inversion</vt:lpstr>
      <vt:lpstr>Unbounded Priority Inversion</vt:lpstr>
      <vt:lpstr>Priority Inheritance</vt:lpstr>
      <vt:lpstr>Priority Inheritance</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Riddhi Joshi</cp:lastModifiedBy>
  <cp:revision>619</cp:revision>
  <dcterms:created xsi:type="dcterms:W3CDTF">2006-08-16T00:00:00Z</dcterms:created>
  <dcterms:modified xsi:type="dcterms:W3CDTF">2019-03-12T05:47:31Z</dcterms:modified>
</cp:coreProperties>
</file>