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6858000" cx="9144000"/>
  <p:notesSz cx="6858000" cy="9144000"/>
  <p:embeddedFontLst>
    <p:embeddedFont>
      <p:font typeface="Constantia"/>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6" roundtripDataSignature="AMtx7mjkuCmxQiFtrwJ7gAUCCtJBgYCt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74BF8B-E5B3-4514-B656-98E574357F0D}">
  <a:tblStyle styleId="{0474BF8B-E5B3-4514-B656-98E574357F0D}" styleName="Table_0">
    <a:wholeTbl>
      <a:tcTxStyle b="off" i="off">
        <a:font>
          <a:latin typeface="Constantia"/>
          <a:ea typeface="Constantia"/>
          <a:cs typeface="Constant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onstantia"/>
          <a:ea typeface="Constantia"/>
          <a:cs typeface="Constantia"/>
        </a:font>
        <a:schemeClr val="lt1"/>
      </a:tcTxStyle>
      <a:tcStyle>
        <a:fill>
          <a:solidFill>
            <a:schemeClr val="accent1"/>
          </a:solidFill>
        </a:fill>
      </a:tcStyle>
    </a:lastCol>
    <a:firstCol>
      <a:tcTxStyle b="on" i="off">
        <a:font>
          <a:latin typeface="Constantia"/>
          <a:ea typeface="Constantia"/>
          <a:cs typeface="Constantia"/>
        </a:font>
        <a:schemeClr val="lt1"/>
      </a:tcTxStyle>
      <a:tcStyle>
        <a:fill>
          <a:solidFill>
            <a:schemeClr val="accent1"/>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nstantia"/>
          <a:ea typeface="Constantia"/>
          <a:cs typeface="Constant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Constantia-bold.fntdata"/><Relationship Id="rId52" Type="http://schemas.openxmlformats.org/officeDocument/2006/relationships/font" Target="fonts/Constantia-regular.fntdata"/><Relationship Id="rId11" Type="http://schemas.openxmlformats.org/officeDocument/2006/relationships/slide" Target="slides/slide4.xml"/><Relationship Id="rId55" Type="http://schemas.openxmlformats.org/officeDocument/2006/relationships/font" Target="fonts/Constantia-boldItalic.fntdata"/><Relationship Id="rId10" Type="http://schemas.openxmlformats.org/officeDocument/2006/relationships/slide" Target="slides/slide3.xml"/><Relationship Id="rId54" Type="http://schemas.openxmlformats.org/officeDocument/2006/relationships/font" Target="fonts/Constantia-italic.fntdata"/><Relationship Id="rId13" Type="http://schemas.openxmlformats.org/officeDocument/2006/relationships/slide" Target="slides/slide6.xml"/><Relationship Id="rId12" Type="http://schemas.openxmlformats.org/officeDocument/2006/relationships/slide" Target="slides/slide5.xml"/><Relationship Id="rId56"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56"/>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6"/>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5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64"/>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64"/>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64"/>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64"/>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6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4"/>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64"/>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6" name="Google Shape;96;p64"/>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64"/>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6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65"/>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6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6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66"/>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66"/>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6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6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6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5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5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5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6" name="Google Shape;46;p5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9" name="Shape 49"/>
        <p:cNvGrpSpPr/>
        <p:nvPr/>
      </p:nvGrpSpPr>
      <p:grpSpPr>
        <a:xfrm>
          <a:off x="0" y="0"/>
          <a:ext cx="0" cy="0"/>
          <a:chOff x="0" y="0"/>
          <a:chExt cx="0" cy="0"/>
        </a:xfrm>
      </p:grpSpPr>
      <p:sp>
        <p:nvSpPr>
          <p:cNvPr id="50" name="Google Shape;50;p58"/>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8"/>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5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9"/>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59"/>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5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60"/>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60"/>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60"/>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60"/>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6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61"/>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6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6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63"/>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63"/>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63"/>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6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54"/>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54"/>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5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5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5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5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5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54"/>
          <p:cNvGrpSpPr/>
          <p:nvPr/>
        </p:nvGrpSpPr>
        <p:grpSpPr>
          <a:xfrm>
            <a:off x="-29294" y="-16113"/>
            <a:ext cx="9198255" cy="1086266"/>
            <a:chOff x="-29322" y="-1971"/>
            <a:chExt cx="9198255" cy="1086266"/>
          </a:xfrm>
        </p:grpSpPr>
        <p:sp>
          <p:nvSpPr>
            <p:cNvPr id="18" name="Google Shape;18;p5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5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5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5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5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5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5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5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5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53"/>
          <p:cNvGrpSpPr/>
          <p:nvPr/>
        </p:nvGrpSpPr>
        <p:grpSpPr>
          <a:xfrm>
            <a:off x="-29294" y="-16113"/>
            <a:ext cx="9198255" cy="1086266"/>
            <a:chOff x="-29322" y="-1971"/>
            <a:chExt cx="9198255" cy="1086266"/>
          </a:xfrm>
        </p:grpSpPr>
        <p:sp>
          <p:nvSpPr>
            <p:cNvPr id="35" name="Google Shape;35;p5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5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ctr">
              <a:spcBef>
                <a:spcPts val="0"/>
              </a:spcBef>
              <a:spcAft>
                <a:spcPts val="0"/>
              </a:spcAft>
              <a:buClr>
                <a:srgbClr val="4CE0EA"/>
              </a:buClr>
              <a:buSzPts val="5600"/>
              <a:buFont typeface="Calibri"/>
              <a:buNone/>
            </a:pPr>
            <a:r>
              <a:rPr lang="en-US"/>
              <a:t>Storage and File Structure</a:t>
            </a:r>
            <a:endParaRPr/>
          </a:p>
        </p:txBody>
      </p:sp>
      <p:sp>
        <p:nvSpPr>
          <p:cNvPr id="115" name="Google Shape;115;p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rtl="0" algn="ctr">
              <a:spcBef>
                <a:spcPts val="0"/>
              </a:spcBef>
              <a:spcAft>
                <a:spcPts val="0"/>
              </a:spcAft>
              <a:buSzPts val="2470"/>
              <a:buNone/>
            </a:pPr>
            <a:r>
              <a:rPr lang="en-US"/>
              <a:t>Chapter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457200" y="476672"/>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400"/>
              <a:buFont typeface="Calibri"/>
              <a:buNone/>
            </a:pPr>
            <a:r>
              <a:rPr lang="en-US" sz="4400"/>
              <a:t>Storage Hierarchy</a:t>
            </a:r>
            <a:endParaRPr sz="4400"/>
          </a:p>
        </p:txBody>
      </p:sp>
      <p:sp>
        <p:nvSpPr>
          <p:cNvPr id="169" name="Google Shape;169;p1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1" lang="en-US">
                <a:solidFill>
                  <a:schemeClr val="dk2"/>
                </a:solidFill>
              </a:rPr>
              <a:t>primary storage</a:t>
            </a:r>
            <a:r>
              <a:rPr b="1" lang="en-US"/>
              <a:t>: </a:t>
            </a:r>
            <a:r>
              <a:rPr lang="en-US"/>
              <a:t>Fastest media but volatile (cache, main memory).</a:t>
            </a:r>
            <a:endParaRPr/>
          </a:p>
          <a:p>
            <a:pPr indent="-274320" lvl="0" marL="274320" rtl="0" algn="l">
              <a:spcBef>
                <a:spcPts val="520"/>
              </a:spcBef>
              <a:spcAft>
                <a:spcPts val="0"/>
              </a:spcAft>
              <a:buSzPts val="2470"/>
              <a:buChar char="⚫"/>
            </a:pPr>
            <a:r>
              <a:rPr b="1" lang="en-US">
                <a:solidFill>
                  <a:schemeClr val="dk2"/>
                </a:solidFill>
              </a:rPr>
              <a:t>secondary storage</a:t>
            </a:r>
            <a:r>
              <a:rPr b="1" lang="en-US"/>
              <a:t>:</a:t>
            </a:r>
            <a:r>
              <a:rPr lang="en-US"/>
              <a:t> next level in hierarchy, non-volatile, moderately fast access time</a:t>
            </a:r>
            <a:endParaRPr/>
          </a:p>
          <a:p>
            <a:pPr indent="-246888" lvl="1" marL="640080" rtl="0" algn="l">
              <a:spcBef>
                <a:spcPts val="480"/>
              </a:spcBef>
              <a:spcAft>
                <a:spcPts val="0"/>
              </a:spcAft>
              <a:buSzPts val="2040"/>
              <a:buChar char="⚫"/>
            </a:pPr>
            <a:r>
              <a:rPr lang="en-US"/>
              <a:t>also called </a:t>
            </a:r>
            <a:r>
              <a:rPr b="1" lang="en-US">
                <a:solidFill>
                  <a:schemeClr val="dk2"/>
                </a:solidFill>
              </a:rPr>
              <a:t>on-line storage</a:t>
            </a:r>
            <a:r>
              <a:rPr b="1" lang="en-US"/>
              <a:t> </a:t>
            </a:r>
            <a:endParaRPr/>
          </a:p>
          <a:p>
            <a:pPr indent="-246888" lvl="1" marL="640080" rtl="0" algn="l">
              <a:spcBef>
                <a:spcPts val="480"/>
              </a:spcBef>
              <a:spcAft>
                <a:spcPts val="0"/>
              </a:spcAft>
              <a:buSzPts val="2040"/>
              <a:buChar char="⚫"/>
            </a:pPr>
            <a:r>
              <a:rPr lang="en-US"/>
              <a:t>E.g. flash memory, magnetic disks</a:t>
            </a:r>
            <a:endParaRPr/>
          </a:p>
          <a:p>
            <a:pPr indent="-274320" lvl="0" marL="274320" rtl="0" algn="l">
              <a:spcBef>
                <a:spcPts val="520"/>
              </a:spcBef>
              <a:spcAft>
                <a:spcPts val="0"/>
              </a:spcAft>
              <a:buSzPts val="2470"/>
              <a:buChar char="⚫"/>
            </a:pPr>
            <a:r>
              <a:rPr b="1" lang="en-US">
                <a:solidFill>
                  <a:schemeClr val="dk2"/>
                </a:solidFill>
              </a:rPr>
              <a:t>tertiary storage</a:t>
            </a:r>
            <a:r>
              <a:rPr b="1" lang="en-US"/>
              <a:t>:</a:t>
            </a:r>
            <a:r>
              <a:rPr lang="en-US"/>
              <a:t> lowest level in hierarchy, non-volatile, slow access time</a:t>
            </a:r>
            <a:endParaRPr/>
          </a:p>
          <a:p>
            <a:pPr indent="-246888" lvl="1" marL="640080" rtl="0" algn="l">
              <a:spcBef>
                <a:spcPts val="480"/>
              </a:spcBef>
              <a:spcAft>
                <a:spcPts val="0"/>
              </a:spcAft>
              <a:buSzPts val="2040"/>
              <a:buChar char="⚫"/>
            </a:pPr>
            <a:r>
              <a:rPr lang="en-US"/>
              <a:t>also called </a:t>
            </a:r>
            <a:r>
              <a:rPr b="1" lang="en-US">
                <a:solidFill>
                  <a:schemeClr val="dk2"/>
                </a:solidFill>
              </a:rPr>
              <a:t>off-line storage</a:t>
            </a:r>
            <a:r>
              <a:rPr lang="en-US"/>
              <a:t> </a:t>
            </a:r>
            <a:endParaRPr/>
          </a:p>
          <a:p>
            <a:pPr indent="-246888" lvl="1" marL="640080" rtl="0" algn="l">
              <a:spcBef>
                <a:spcPts val="480"/>
              </a:spcBef>
              <a:spcAft>
                <a:spcPts val="0"/>
              </a:spcAft>
              <a:buSzPts val="2040"/>
              <a:buChar char="⚫"/>
            </a:pPr>
            <a:r>
              <a:rPr lang="en-US"/>
              <a:t>E.g. magnetic tape, optical storage</a:t>
            </a:r>
            <a:endParaRPr b="1"/>
          </a:p>
          <a:p>
            <a:pPr indent="-117475" lvl="0" marL="274320" rtl="0" algn="l">
              <a:spcBef>
                <a:spcPts val="520"/>
              </a:spcBef>
              <a:spcAft>
                <a:spcPts val="0"/>
              </a:spcAft>
              <a:buSzPts val="247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457200" y="404664"/>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Magnetic Hard disk Mechanism</a:t>
            </a:r>
            <a:endParaRPr/>
          </a:p>
        </p:txBody>
      </p:sp>
      <p:sp>
        <p:nvSpPr>
          <p:cNvPr id="175" name="Google Shape;175;p1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p:txBody>
      </p:sp>
      <p:pic>
        <p:nvPicPr>
          <p:cNvPr id="176" name="Google Shape;176;p11"/>
          <p:cNvPicPr preferRelativeResize="0"/>
          <p:nvPr/>
        </p:nvPicPr>
        <p:blipFill rotWithShape="1">
          <a:blip r:embed="rId3">
            <a:alphaModFix/>
          </a:blip>
          <a:srcRect b="1373" l="2472" r="2677" t="1098"/>
          <a:stretch/>
        </p:blipFill>
        <p:spPr>
          <a:xfrm>
            <a:off x="755576" y="1772816"/>
            <a:ext cx="7200800" cy="4752528"/>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457200" y="404664"/>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Magnetic Disks</a:t>
            </a:r>
            <a:endParaRPr/>
          </a:p>
        </p:txBody>
      </p:sp>
      <p:sp>
        <p:nvSpPr>
          <p:cNvPr id="182" name="Google Shape;182;p12"/>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710"/>
              <a:buChar char="⚫"/>
            </a:pPr>
            <a:r>
              <a:rPr b="1" lang="en-US" sz="1800"/>
              <a:t>Read-write head</a:t>
            </a:r>
            <a:r>
              <a:rPr lang="en-US" sz="1800"/>
              <a:t> </a:t>
            </a:r>
            <a:endParaRPr/>
          </a:p>
          <a:p>
            <a:pPr indent="-246888" lvl="1" marL="640080" rtl="0" algn="l">
              <a:lnSpc>
                <a:spcPct val="90000"/>
              </a:lnSpc>
              <a:spcBef>
                <a:spcPts val="360"/>
              </a:spcBef>
              <a:spcAft>
                <a:spcPts val="0"/>
              </a:spcAft>
              <a:buSzPts val="1530"/>
              <a:buChar char="⚫"/>
            </a:pPr>
            <a:r>
              <a:rPr lang="en-US" sz="1800"/>
              <a:t>Positioned very close to the platter surface (almost touching it)</a:t>
            </a:r>
            <a:endParaRPr/>
          </a:p>
          <a:p>
            <a:pPr indent="-246888" lvl="1" marL="640080" rtl="0" algn="l">
              <a:lnSpc>
                <a:spcPct val="90000"/>
              </a:lnSpc>
              <a:spcBef>
                <a:spcPts val="360"/>
              </a:spcBef>
              <a:spcAft>
                <a:spcPts val="0"/>
              </a:spcAft>
              <a:buSzPts val="1530"/>
              <a:buChar char="⚫"/>
            </a:pPr>
            <a:r>
              <a:rPr lang="en-US" sz="1800"/>
              <a:t>Reads or writes magnetically encoded information.</a:t>
            </a:r>
            <a:endParaRPr/>
          </a:p>
          <a:p>
            <a:pPr indent="-274320" lvl="0" marL="274320" rtl="0" algn="l">
              <a:lnSpc>
                <a:spcPct val="90000"/>
              </a:lnSpc>
              <a:spcBef>
                <a:spcPts val="360"/>
              </a:spcBef>
              <a:spcAft>
                <a:spcPts val="0"/>
              </a:spcAft>
              <a:buSzPts val="1710"/>
              <a:buChar char="⚫"/>
            </a:pPr>
            <a:r>
              <a:rPr lang="en-US" sz="1800"/>
              <a:t>Surface of platter divided into circular </a:t>
            </a:r>
            <a:r>
              <a:rPr b="1" lang="en-US" sz="1800">
                <a:solidFill>
                  <a:schemeClr val="dk2"/>
                </a:solidFill>
              </a:rPr>
              <a:t>tracks</a:t>
            </a:r>
            <a:endParaRPr/>
          </a:p>
          <a:p>
            <a:pPr indent="-246888" lvl="1" marL="640080" rtl="0" algn="l">
              <a:lnSpc>
                <a:spcPct val="90000"/>
              </a:lnSpc>
              <a:spcBef>
                <a:spcPts val="360"/>
              </a:spcBef>
              <a:spcAft>
                <a:spcPts val="0"/>
              </a:spcAft>
              <a:buSzPts val="1530"/>
              <a:buChar char="⚫"/>
            </a:pPr>
            <a:r>
              <a:rPr lang="en-US" sz="1800"/>
              <a:t>Over 16,000 tracks per platter on typical hard disks</a:t>
            </a:r>
            <a:endParaRPr/>
          </a:p>
          <a:p>
            <a:pPr indent="-274320" lvl="0" marL="274320" rtl="0" algn="l">
              <a:lnSpc>
                <a:spcPct val="90000"/>
              </a:lnSpc>
              <a:spcBef>
                <a:spcPts val="360"/>
              </a:spcBef>
              <a:spcAft>
                <a:spcPts val="0"/>
              </a:spcAft>
              <a:buSzPts val="1710"/>
              <a:buChar char="⚫"/>
            </a:pPr>
            <a:r>
              <a:rPr lang="en-US" sz="1800"/>
              <a:t>Each track is divided into </a:t>
            </a:r>
            <a:r>
              <a:rPr b="1" lang="en-US" sz="1800">
                <a:solidFill>
                  <a:schemeClr val="dk2"/>
                </a:solidFill>
              </a:rPr>
              <a:t>sectors</a:t>
            </a:r>
            <a:r>
              <a:rPr b="1" lang="en-US" sz="1800"/>
              <a:t>.</a:t>
            </a:r>
            <a:r>
              <a:rPr lang="en-US" sz="1800"/>
              <a:t>  </a:t>
            </a:r>
            <a:endParaRPr/>
          </a:p>
          <a:p>
            <a:pPr indent="-246888" lvl="1" marL="640080" rtl="0" algn="l">
              <a:lnSpc>
                <a:spcPct val="90000"/>
              </a:lnSpc>
              <a:spcBef>
                <a:spcPts val="360"/>
              </a:spcBef>
              <a:spcAft>
                <a:spcPts val="0"/>
              </a:spcAft>
              <a:buSzPts val="1530"/>
              <a:buChar char="⚫"/>
            </a:pPr>
            <a:r>
              <a:rPr lang="en-US" sz="1800"/>
              <a:t>A sector is the smallest unit of data that can be read or written.</a:t>
            </a:r>
            <a:endParaRPr/>
          </a:p>
          <a:p>
            <a:pPr indent="-246888" lvl="1" marL="640080" rtl="0" algn="l">
              <a:lnSpc>
                <a:spcPct val="90000"/>
              </a:lnSpc>
              <a:spcBef>
                <a:spcPts val="360"/>
              </a:spcBef>
              <a:spcAft>
                <a:spcPts val="0"/>
              </a:spcAft>
              <a:buSzPts val="1530"/>
              <a:buChar char="⚫"/>
            </a:pPr>
            <a:r>
              <a:rPr lang="en-US" sz="1800"/>
              <a:t>Sector size typically 512 bytes</a:t>
            </a:r>
            <a:endParaRPr/>
          </a:p>
          <a:p>
            <a:pPr indent="-246888" lvl="1" marL="640080" rtl="0" algn="l">
              <a:lnSpc>
                <a:spcPct val="90000"/>
              </a:lnSpc>
              <a:spcBef>
                <a:spcPts val="360"/>
              </a:spcBef>
              <a:spcAft>
                <a:spcPts val="0"/>
              </a:spcAft>
              <a:buSzPts val="1530"/>
              <a:buChar char="⚫"/>
            </a:pPr>
            <a:r>
              <a:rPr lang="en-US" sz="1800"/>
              <a:t>Typical sectors per track: 200 (on inner tracks) to 400 (on outer tracks)</a:t>
            </a:r>
            <a:endParaRPr/>
          </a:p>
          <a:p>
            <a:pPr indent="-274320" lvl="0" marL="274320" rtl="0" algn="l">
              <a:lnSpc>
                <a:spcPct val="90000"/>
              </a:lnSpc>
              <a:spcBef>
                <a:spcPts val="360"/>
              </a:spcBef>
              <a:spcAft>
                <a:spcPts val="0"/>
              </a:spcAft>
              <a:buSzPts val="1710"/>
              <a:buChar char="⚫"/>
            </a:pPr>
            <a:r>
              <a:rPr lang="en-US" sz="1800"/>
              <a:t>To read/write a sector</a:t>
            </a:r>
            <a:endParaRPr/>
          </a:p>
          <a:p>
            <a:pPr indent="-246888" lvl="1" marL="640080" rtl="0" algn="l">
              <a:lnSpc>
                <a:spcPct val="90000"/>
              </a:lnSpc>
              <a:spcBef>
                <a:spcPts val="360"/>
              </a:spcBef>
              <a:spcAft>
                <a:spcPts val="0"/>
              </a:spcAft>
              <a:buSzPts val="1530"/>
              <a:buChar char="⚫"/>
            </a:pPr>
            <a:r>
              <a:rPr lang="en-US" sz="1800"/>
              <a:t>disk arm swings to position head on right track</a:t>
            </a:r>
            <a:endParaRPr/>
          </a:p>
          <a:p>
            <a:pPr indent="-246888" lvl="1" marL="640080" rtl="0" algn="l">
              <a:lnSpc>
                <a:spcPct val="90000"/>
              </a:lnSpc>
              <a:spcBef>
                <a:spcPts val="360"/>
              </a:spcBef>
              <a:spcAft>
                <a:spcPts val="0"/>
              </a:spcAft>
              <a:buSzPts val="1530"/>
              <a:buChar char="⚫"/>
            </a:pPr>
            <a:r>
              <a:rPr lang="en-US" sz="1800"/>
              <a:t>platter spins continually; data is read/written as sector passes under head</a:t>
            </a:r>
            <a:endParaRPr/>
          </a:p>
          <a:p>
            <a:pPr indent="-274320" lvl="0" marL="274320" rtl="0" algn="l">
              <a:lnSpc>
                <a:spcPct val="90000"/>
              </a:lnSpc>
              <a:spcBef>
                <a:spcPts val="360"/>
              </a:spcBef>
              <a:spcAft>
                <a:spcPts val="0"/>
              </a:spcAft>
              <a:buSzPts val="1710"/>
              <a:buChar char="⚫"/>
            </a:pPr>
            <a:r>
              <a:rPr lang="en-US" sz="1800"/>
              <a:t>Head-disk assemblies </a:t>
            </a:r>
            <a:endParaRPr/>
          </a:p>
          <a:p>
            <a:pPr indent="-246888" lvl="1" marL="640080" rtl="0" algn="l">
              <a:lnSpc>
                <a:spcPct val="90000"/>
              </a:lnSpc>
              <a:spcBef>
                <a:spcPts val="360"/>
              </a:spcBef>
              <a:spcAft>
                <a:spcPts val="0"/>
              </a:spcAft>
              <a:buSzPts val="1530"/>
              <a:buChar char="⚫"/>
            </a:pPr>
            <a:r>
              <a:rPr lang="en-US" sz="1800"/>
              <a:t>multiple disk platters on a single spindle (typically 2 to 4)</a:t>
            </a:r>
            <a:endParaRPr/>
          </a:p>
          <a:p>
            <a:pPr indent="-246888" lvl="1" marL="640080" rtl="0" algn="l">
              <a:lnSpc>
                <a:spcPct val="90000"/>
              </a:lnSpc>
              <a:spcBef>
                <a:spcPts val="360"/>
              </a:spcBef>
              <a:spcAft>
                <a:spcPts val="0"/>
              </a:spcAft>
              <a:buSzPts val="1530"/>
              <a:buChar char="⚫"/>
            </a:pPr>
            <a:r>
              <a:rPr lang="en-US" sz="1800"/>
              <a:t>one head per platter, mounted on a common arm.</a:t>
            </a:r>
            <a:endParaRPr/>
          </a:p>
          <a:p>
            <a:pPr indent="-274320" lvl="0" marL="274320" rtl="0" algn="l">
              <a:lnSpc>
                <a:spcPct val="90000"/>
              </a:lnSpc>
              <a:spcBef>
                <a:spcPts val="360"/>
              </a:spcBef>
              <a:spcAft>
                <a:spcPts val="0"/>
              </a:spcAft>
              <a:buSzPts val="1710"/>
              <a:buChar char="⚫"/>
            </a:pPr>
            <a:r>
              <a:rPr b="1" lang="en-US" sz="1800">
                <a:solidFill>
                  <a:schemeClr val="dk2"/>
                </a:solidFill>
              </a:rPr>
              <a:t>Cylinder</a:t>
            </a:r>
            <a:r>
              <a:rPr i="1" lang="en-US" sz="1800"/>
              <a:t> i</a:t>
            </a:r>
            <a:r>
              <a:rPr b="1" i="1" lang="en-US" sz="1800"/>
              <a:t> </a:t>
            </a:r>
            <a:r>
              <a:rPr lang="en-US" sz="1800"/>
              <a:t>consists of </a:t>
            </a:r>
            <a:r>
              <a:rPr i="1" lang="en-US" sz="1800"/>
              <a:t>i</a:t>
            </a:r>
            <a:r>
              <a:rPr baseline="30000" lang="en-US" sz="1800"/>
              <a:t>th</a:t>
            </a:r>
            <a:r>
              <a:rPr lang="en-US" sz="1800"/>
              <a:t> track of all the platters </a:t>
            </a:r>
            <a:endParaRPr/>
          </a:p>
          <a:p>
            <a:pPr indent="-165735" lvl="0" marL="274320" rtl="0" algn="l">
              <a:spcBef>
                <a:spcPts val="360"/>
              </a:spcBef>
              <a:spcAft>
                <a:spcPts val="0"/>
              </a:spcAft>
              <a:buSzPts val="1710"/>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457200" y="33265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Magnetic Disks</a:t>
            </a:r>
            <a:endParaRPr/>
          </a:p>
        </p:txBody>
      </p:sp>
      <p:sp>
        <p:nvSpPr>
          <p:cNvPr id="188" name="Google Shape;188;p13"/>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900"/>
              <a:buChar char="⚫"/>
            </a:pPr>
            <a:r>
              <a:rPr lang="en-US" sz="2000"/>
              <a:t>Earlier generation disks were susceptible to head-crashes</a:t>
            </a:r>
            <a:endParaRPr/>
          </a:p>
          <a:p>
            <a:pPr indent="-246888" lvl="1" marL="640080" rtl="0" algn="l">
              <a:lnSpc>
                <a:spcPct val="90000"/>
              </a:lnSpc>
              <a:spcBef>
                <a:spcPts val="400"/>
              </a:spcBef>
              <a:spcAft>
                <a:spcPts val="0"/>
              </a:spcAft>
              <a:buSzPts val="1700"/>
              <a:buChar char="⚫"/>
            </a:pPr>
            <a:r>
              <a:rPr lang="en-US" sz="2000"/>
              <a:t>Surface of earlier generation disks had metal-oxide coatings which would disintegrate on head crash and damage all data on disk</a:t>
            </a:r>
            <a:endParaRPr/>
          </a:p>
          <a:p>
            <a:pPr indent="-246888" lvl="1" marL="640080" rtl="0" algn="l">
              <a:lnSpc>
                <a:spcPct val="90000"/>
              </a:lnSpc>
              <a:spcBef>
                <a:spcPts val="400"/>
              </a:spcBef>
              <a:spcAft>
                <a:spcPts val="0"/>
              </a:spcAft>
              <a:buSzPts val="1700"/>
              <a:buChar char="⚫"/>
            </a:pPr>
            <a:r>
              <a:rPr lang="en-US" sz="2000"/>
              <a:t>Current generation disks are less susceptible to such disastrous failures, although individual sectors may get corrupted</a:t>
            </a:r>
            <a:endParaRPr/>
          </a:p>
          <a:p>
            <a:pPr indent="-274320" lvl="0" marL="274320" rtl="0" algn="l">
              <a:lnSpc>
                <a:spcPct val="90000"/>
              </a:lnSpc>
              <a:spcBef>
                <a:spcPts val="400"/>
              </a:spcBef>
              <a:spcAft>
                <a:spcPts val="0"/>
              </a:spcAft>
              <a:buSzPts val="1900"/>
              <a:buChar char="⚫"/>
            </a:pPr>
            <a:r>
              <a:rPr b="1" lang="en-US" sz="2000">
                <a:solidFill>
                  <a:schemeClr val="dk2"/>
                </a:solidFill>
              </a:rPr>
              <a:t>Disk controller</a:t>
            </a:r>
            <a:r>
              <a:rPr lang="en-US" sz="2000"/>
              <a:t> – interfaces between the computer system and the disk drive hardware.</a:t>
            </a:r>
            <a:endParaRPr/>
          </a:p>
          <a:p>
            <a:pPr indent="-246888" lvl="1" marL="640080" rtl="0" algn="l">
              <a:lnSpc>
                <a:spcPct val="90000"/>
              </a:lnSpc>
              <a:spcBef>
                <a:spcPts val="400"/>
              </a:spcBef>
              <a:spcAft>
                <a:spcPts val="0"/>
              </a:spcAft>
              <a:buSzPts val="1700"/>
              <a:buChar char="⚫"/>
            </a:pPr>
            <a:r>
              <a:rPr lang="en-US" sz="2000"/>
              <a:t>accepts high-level commands to read or write a sector </a:t>
            </a:r>
            <a:endParaRPr/>
          </a:p>
          <a:p>
            <a:pPr indent="-246888" lvl="1" marL="640080" rtl="0" algn="l">
              <a:lnSpc>
                <a:spcPct val="90000"/>
              </a:lnSpc>
              <a:spcBef>
                <a:spcPts val="400"/>
              </a:spcBef>
              <a:spcAft>
                <a:spcPts val="0"/>
              </a:spcAft>
              <a:buSzPts val="1700"/>
              <a:buChar char="⚫"/>
            </a:pPr>
            <a:r>
              <a:rPr lang="en-US" sz="2000"/>
              <a:t>initiates actions such as moving the disk arm to the right track and actually reading or writing the data</a:t>
            </a:r>
            <a:endParaRPr/>
          </a:p>
          <a:p>
            <a:pPr indent="-246888" lvl="1" marL="640080" rtl="0" algn="l">
              <a:lnSpc>
                <a:spcPct val="90000"/>
              </a:lnSpc>
              <a:spcBef>
                <a:spcPts val="400"/>
              </a:spcBef>
              <a:spcAft>
                <a:spcPts val="0"/>
              </a:spcAft>
              <a:buSzPts val="1700"/>
              <a:buChar char="⚫"/>
            </a:pPr>
            <a:r>
              <a:rPr lang="en-US" sz="2000"/>
              <a:t>Computes and attaches </a:t>
            </a:r>
            <a:r>
              <a:rPr b="1" lang="en-US" sz="2000">
                <a:solidFill>
                  <a:schemeClr val="dk2"/>
                </a:solidFill>
              </a:rPr>
              <a:t>checksums</a:t>
            </a:r>
            <a:r>
              <a:rPr lang="en-US" sz="2000"/>
              <a:t> to each sector to verify that data is read back correctly</a:t>
            </a:r>
            <a:endParaRPr/>
          </a:p>
          <a:p>
            <a:pPr indent="-246887" lvl="2" marL="914400" rtl="0" algn="l">
              <a:lnSpc>
                <a:spcPct val="90000"/>
              </a:lnSpc>
              <a:spcBef>
                <a:spcPts val="400"/>
              </a:spcBef>
              <a:spcAft>
                <a:spcPts val="0"/>
              </a:spcAft>
              <a:buSzPts val="1400"/>
              <a:buChar char="⚫"/>
            </a:pPr>
            <a:r>
              <a:rPr lang="en-US" sz="2000"/>
              <a:t>If data is corrupted, with very high probability stored checksum won’t match recomputed checksum</a:t>
            </a:r>
            <a:endParaRPr/>
          </a:p>
          <a:p>
            <a:pPr indent="-246888" lvl="1" marL="640080" rtl="0" algn="l">
              <a:lnSpc>
                <a:spcPct val="90000"/>
              </a:lnSpc>
              <a:spcBef>
                <a:spcPts val="400"/>
              </a:spcBef>
              <a:spcAft>
                <a:spcPts val="0"/>
              </a:spcAft>
              <a:buSzPts val="1700"/>
              <a:buChar char="⚫"/>
            </a:pPr>
            <a:r>
              <a:rPr lang="en-US" sz="2000"/>
              <a:t>Ensures successful writing by reading back sector after writing it</a:t>
            </a:r>
            <a:endParaRPr/>
          </a:p>
          <a:p>
            <a:pPr indent="-246888" lvl="1" marL="640080" rtl="0" algn="l">
              <a:lnSpc>
                <a:spcPct val="90000"/>
              </a:lnSpc>
              <a:spcBef>
                <a:spcPts val="400"/>
              </a:spcBef>
              <a:spcAft>
                <a:spcPts val="0"/>
              </a:spcAft>
              <a:buSzPts val="1700"/>
              <a:buChar char="⚫"/>
            </a:pPr>
            <a:r>
              <a:rPr lang="en-US" sz="2000"/>
              <a:t>Performs </a:t>
            </a:r>
            <a:r>
              <a:rPr lang="en-US" sz="2000">
                <a:solidFill>
                  <a:schemeClr val="dk2"/>
                </a:solidFill>
              </a:rPr>
              <a:t>remapping of bad sectors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457200" y="33265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Magnetic Disks</a:t>
            </a:r>
            <a:endParaRPr/>
          </a:p>
        </p:txBody>
      </p:sp>
      <p:sp>
        <p:nvSpPr>
          <p:cNvPr id="194" name="Google Shape;194;p14"/>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153670" lvl="0" marL="274320" rtl="0" algn="l">
              <a:spcBef>
                <a:spcPts val="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Multiple disks connected to a computer system through a controller</a:t>
            </a:r>
            <a:endParaRPr/>
          </a:p>
          <a:p>
            <a:pPr indent="-246888" lvl="1" marL="640080" rtl="0" algn="l">
              <a:spcBef>
                <a:spcPts val="400"/>
              </a:spcBef>
              <a:spcAft>
                <a:spcPts val="0"/>
              </a:spcAft>
              <a:buSzPts val="1700"/>
              <a:buChar char="⚫"/>
            </a:pPr>
            <a:r>
              <a:rPr lang="en-US" sz="2000"/>
              <a:t>Controllers functionality (checksum, bad sector remapping) often carried out by individual disks; reduces load on controller</a:t>
            </a:r>
            <a:endParaRPr/>
          </a:p>
          <a:p>
            <a:pPr indent="-274320" lvl="0" marL="274320" rtl="0" algn="l">
              <a:spcBef>
                <a:spcPts val="400"/>
              </a:spcBef>
              <a:spcAft>
                <a:spcPts val="0"/>
              </a:spcAft>
              <a:buSzPts val="1900"/>
              <a:buChar char="⚫"/>
            </a:pPr>
            <a:r>
              <a:rPr lang="en-US" sz="2000"/>
              <a:t>Disk interface standards families</a:t>
            </a:r>
            <a:endParaRPr/>
          </a:p>
          <a:p>
            <a:pPr indent="-246888" lvl="1" marL="640080" rtl="0" algn="l">
              <a:spcBef>
                <a:spcPts val="400"/>
              </a:spcBef>
              <a:spcAft>
                <a:spcPts val="0"/>
              </a:spcAft>
              <a:buSzPts val="1700"/>
              <a:buChar char="⚫"/>
            </a:pPr>
            <a:r>
              <a:rPr lang="en-US" sz="2000">
                <a:solidFill>
                  <a:schemeClr val="dk2"/>
                </a:solidFill>
              </a:rPr>
              <a:t>ATA</a:t>
            </a:r>
            <a:r>
              <a:rPr lang="en-US" sz="2000"/>
              <a:t> (AT adaptor) range of standards </a:t>
            </a:r>
            <a:endParaRPr/>
          </a:p>
          <a:p>
            <a:pPr indent="-246888" lvl="1" marL="640080" rtl="0" algn="l">
              <a:spcBef>
                <a:spcPts val="400"/>
              </a:spcBef>
              <a:spcAft>
                <a:spcPts val="0"/>
              </a:spcAft>
              <a:buSzPts val="1700"/>
              <a:buChar char="⚫"/>
            </a:pPr>
            <a:r>
              <a:rPr lang="en-US" sz="2000">
                <a:solidFill>
                  <a:schemeClr val="dk2"/>
                </a:solidFill>
              </a:rPr>
              <a:t>SCSI</a:t>
            </a:r>
            <a:r>
              <a:rPr lang="en-US" sz="2000"/>
              <a:t> (Small Computer System Interconnect) range of standards</a:t>
            </a:r>
            <a:endParaRPr/>
          </a:p>
          <a:p>
            <a:pPr indent="-246888" lvl="1" marL="640080" rtl="0" algn="l">
              <a:spcBef>
                <a:spcPts val="400"/>
              </a:spcBef>
              <a:spcAft>
                <a:spcPts val="0"/>
              </a:spcAft>
              <a:buSzPts val="1700"/>
              <a:buChar char="⚫"/>
            </a:pPr>
            <a:r>
              <a:rPr lang="en-US" sz="2000"/>
              <a:t>Several variants of each standard (different speeds and capabilities</a:t>
            </a:r>
            <a:endParaRPr sz="2000"/>
          </a:p>
        </p:txBody>
      </p:sp>
      <p:pic>
        <p:nvPicPr>
          <p:cNvPr id="195" name="Google Shape;195;p14"/>
          <p:cNvPicPr preferRelativeResize="0"/>
          <p:nvPr/>
        </p:nvPicPr>
        <p:blipFill rotWithShape="1">
          <a:blip r:embed="rId3">
            <a:alphaModFix/>
          </a:blip>
          <a:srcRect b="23586" l="708" r="943" t="22640"/>
          <a:stretch/>
        </p:blipFill>
        <p:spPr>
          <a:xfrm>
            <a:off x="1115616" y="1628800"/>
            <a:ext cx="6552728" cy="2088232"/>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457200" y="33265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Performance Measure of Disks</a:t>
            </a:r>
            <a:endParaRPr/>
          </a:p>
        </p:txBody>
      </p:sp>
      <p:sp>
        <p:nvSpPr>
          <p:cNvPr id="201" name="Google Shape;201;p15"/>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090"/>
              <a:buChar char="⚫"/>
            </a:pPr>
            <a:r>
              <a:rPr b="1" lang="en-US" sz="2200">
                <a:solidFill>
                  <a:schemeClr val="dk2"/>
                </a:solidFill>
              </a:rPr>
              <a:t>Access time</a:t>
            </a:r>
            <a:r>
              <a:rPr lang="en-US" sz="2200"/>
              <a:t> – the time it takes from when a read or write request is issued to when data transfer begins.  Consists of: </a:t>
            </a:r>
            <a:endParaRPr/>
          </a:p>
          <a:p>
            <a:pPr indent="-246888" lvl="1" marL="640080" rtl="0" algn="l">
              <a:lnSpc>
                <a:spcPct val="90000"/>
              </a:lnSpc>
              <a:spcBef>
                <a:spcPts val="440"/>
              </a:spcBef>
              <a:spcAft>
                <a:spcPts val="0"/>
              </a:spcAft>
              <a:buSzPts val="1870"/>
              <a:buChar char="⚫"/>
            </a:pPr>
            <a:r>
              <a:rPr b="1" lang="en-US" sz="2200">
                <a:solidFill>
                  <a:schemeClr val="dk2"/>
                </a:solidFill>
              </a:rPr>
              <a:t>Seek time</a:t>
            </a:r>
            <a:r>
              <a:rPr lang="en-US" sz="2200"/>
              <a:t> – time it takes to reposition the arm over the correct track. </a:t>
            </a:r>
            <a:endParaRPr/>
          </a:p>
          <a:p>
            <a:pPr indent="-246887" lvl="2" marL="914400" rtl="0" algn="l">
              <a:lnSpc>
                <a:spcPct val="90000"/>
              </a:lnSpc>
              <a:spcBef>
                <a:spcPts val="440"/>
              </a:spcBef>
              <a:spcAft>
                <a:spcPts val="0"/>
              </a:spcAft>
              <a:buSzPts val="1540"/>
              <a:buChar char="⚫"/>
            </a:pPr>
            <a:r>
              <a:rPr lang="en-US" sz="2200"/>
              <a:t> Average seek time is 1/2 the worst case seek time.</a:t>
            </a:r>
            <a:endParaRPr/>
          </a:p>
          <a:p>
            <a:pPr indent="-210311" lvl="3" marL="1188720" rtl="0" algn="l">
              <a:lnSpc>
                <a:spcPct val="90000"/>
              </a:lnSpc>
              <a:spcBef>
                <a:spcPts val="440"/>
              </a:spcBef>
              <a:spcAft>
                <a:spcPts val="0"/>
              </a:spcAft>
              <a:buSzPts val="1430"/>
              <a:buChar char="⚫"/>
            </a:pPr>
            <a:r>
              <a:rPr lang="en-US" sz="2200"/>
              <a:t>Would be 1/3 if all tracks had the same number of sectors, and we ignore the time to start and stop arm movement</a:t>
            </a:r>
            <a:endParaRPr/>
          </a:p>
          <a:p>
            <a:pPr indent="-246887" lvl="2" marL="914400" rtl="0" algn="l">
              <a:lnSpc>
                <a:spcPct val="90000"/>
              </a:lnSpc>
              <a:spcBef>
                <a:spcPts val="440"/>
              </a:spcBef>
              <a:spcAft>
                <a:spcPts val="0"/>
              </a:spcAft>
              <a:buSzPts val="1540"/>
              <a:buChar char="⚫"/>
            </a:pPr>
            <a:r>
              <a:rPr lang="en-US" sz="2200"/>
              <a:t>4 to 10 milliseconds on typical disks</a:t>
            </a:r>
            <a:endParaRPr/>
          </a:p>
          <a:p>
            <a:pPr indent="-246888" lvl="1" marL="640080" rtl="0" algn="l">
              <a:lnSpc>
                <a:spcPct val="90000"/>
              </a:lnSpc>
              <a:spcBef>
                <a:spcPts val="440"/>
              </a:spcBef>
              <a:spcAft>
                <a:spcPts val="0"/>
              </a:spcAft>
              <a:buSzPts val="1870"/>
              <a:buChar char="⚫"/>
            </a:pPr>
            <a:r>
              <a:rPr b="1" lang="en-US" sz="2200">
                <a:solidFill>
                  <a:schemeClr val="dk2"/>
                </a:solidFill>
              </a:rPr>
              <a:t>Rotational latency</a:t>
            </a:r>
            <a:r>
              <a:rPr lang="en-US" sz="2200"/>
              <a:t> – time it takes for the sector to be accessed to appear under the head. </a:t>
            </a:r>
            <a:endParaRPr/>
          </a:p>
          <a:p>
            <a:pPr indent="-246887" lvl="2" marL="914400" rtl="0" algn="l">
              <a:lnSpc>
                <a:spcPct val="90000"/>
              </a:lnSpc>
              <a:spcBef>
                <a:spcPts val="440"/>
              </a:spcBef>
              <a:spcAft>
                <a:spcPts val="0"/>
              </a:spcAft>
              <a:buSzPts val="1540"/>
              <a:buChar char="⚫"/>
            </a:pPr>
            <a:r>
              <a:rPr lang="en-US" sz="2200"/>
              <a:t> Average latency is 1/2 of the worst case latency.</a:t>
            </a:r>
            <a:endParaRPr/>
          </a:p>
          <a:p>
            <a:pPr indent="-246887" lvl="2" marL="914400" rtl="0" algn="l">
              <a:lnSpc>
                <a:spcPct val="90000"/>
              </a:lnSpc>
              <a:spcBef>
                <a:spcPts val="440"/>
              </a:spcBef>
              <a:spcAft>
                <a:spcPts val="0"/>
              </a:spcAft>
              <a:buSzPts val="1540"/>
              <a:buChar char="⚫"/>
            </a:pPr>
            <a:r>
              <a:rPr lang="en-US" sz="2200"/>
              <a:t>4 to 11 milliseconds on typical disks (5400 to 15000 r.p.m.)</a:t>
            </a:r>
            <a:endParaRPr/>
          </a:p>
          <a:p>
            <a:pPr indent="-141605" lvl="0" marL="274320" rtl="0" algn="l">
              <a:spcBef>
                <a:spcPts val="440"/>
              </a:spcBef>
              <a:spcAft>
                <a:spcPts val="0"/>
              </a:spcAft>
              <a:buSzPts val="2090"/>
              <a:buNone/>
            </a:pPr>
            <a:r>
              <a:t/>
            </a:r>
            <a:endParaRPr sz="2200"/>
          </a:p>
          <a:p>
            <a:pPr indent="-141605" lvl="0" marL="274320" rtl="0" algn="l">
              <a:spcBef>
                <a:spcPts val="440"/>
              </a:spcBef>
              <a:spcAft>
                <a:spcPts val="0"/>
              </a:spcAft>
              <a:buSzPts val="2090"/>
              <a:buNone/>
            </a:pPr>
            <a:r>
              <a:t/>
            </a:r>
            <a:endParaRPr sz="2200"/>
          </a:p>
          <a:p>
            <a:pPr indent="-141605" lvl="0" marL="274320" rtl="0" algn="l">
              <a:spcBef>
                <a:spcPts val="440"/>
              </a:spcBef>
              <a:spcAft>
                <a:spcPts val="0"/>
              </a:spcAft>
              <a:buSzPts val="2090"/>
              <a:buNone/>
            </a:pPr>
            <a:r>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457200" y="27939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Performance Measure of Disks</a:t>
            </a:r>
            <a:endParaRPr/>
          </a:p>
        </p:txBody>
      </p:sp>
      <p:sp>
        <p:nvSpPr>
          <p:cNvPr id="207" name="Google Shape;207;p16"/>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rgbClr val="0BD0D9"/>
              </a:buClr>
              <a:buSzPts val="2090"/>
              <a:buFont typeface="Noto Sans Symbols"/>
              <a:buChar char="⚫"/>
            </a:pPr>
            <a:r>
              <a:rPr b="1" i="0" lang="en-US" sz="2200" u="none" cap="none" strike="noStrike">
                <a:solidFill>
                  <a:srgbClr val="04617B"/>
                </a:solidFill>
              </a:rPr>
              <a:t>Data-transfer rate</a:t>
            </a:r>
            <a:r>
              <a:rPr b="1" i="0" lang="en-US" sz="2200" u="none" cap="none" strike="noStrike">
                <a:solidFill>
                  <a:srgbClr val="000000"/>
                </a:solidFill>
              </a:rPr>
              <a:t> </a:t>
            </a:r>
            <a:r>
              <a:rPr b="0" i="0" lang="en-US" sz="2200" u="none" cap="none" strike="noStrike">
                <a:solidFill>
                  <a:srgbClr val="000000"/>
                </a:solidFill>
              </a:rPr>
              <a:t>– the rate at which data can be retrieved from or stored to the disk.</a:t>
            </a:r>
            <a:endParaRPr/>
          </a:p>
          <a:p>
            <a:pPr indent="-246888" lvl="1" marL="640080" marR="0" rtl="0" algn="l">
              <a:lnSpc>
                <a:spcPct val="90000"/>
              </a:lnSpc>
              <a:spcBef>
                <a:spcPts val="440"/>
              </a:spcBef>
              <a:spcAft>
                <a:spcPts val="0"/>
              </a:spcAft>
              <a:buClr>
                <a:srgbClr val="0F6FC6"/>
              </a:buClr>
              <a:buSzPts val="1870"/>
              <a:buFont typeface="Noto Sans Symbols"/>
              <a:buChar char="⚫"/>
            </a:pPr>
            <a:r>
              <a:rPr b="0" i="0" lang="en-US" sz="2200" u="none" cap="none" strike="noStrike">
                <a:solidFill>
                  <a:srgbClr val="000000"/>
                </a:solidFill>
              </a:rPr>
              <a:t>4 to 8 MB per second is typical</a:t>
            </a:r>
            <a:endParaRPr/>
          </a:p>
          <a:p>
            <a:pPr indent="-246888" lvl="1" marL="640080" marR="0" rtl="0" algn="l">
              <a:lnSpc>
                <a:spcPct val="90000"/>
              </a:lnSpc>
              <a:spcBef>
                <a:spcPts val="440"/>
              </a:spcBef>
              <a:spcAft>
                <a:spcPts val="0"/>
              </a:spcAft>
              <a:buClr>
                <a:srgbClr val="0F6FC6"/>
              </a:buClr>
              <a:buSzPts val="1870"/>
              <a:buFont typeface="Noto Sans Symbols"/>
              <a:buChar char="⚫"/>
            </a:pPr>
            <a:r>
              <a:rPr b="0" i="0" lang="en-US" sz="2200" u="none" cap="none" strike="noStrike">
                <a:solidFill>
                  <a:srgbClr val="000000"/>
                </a:solidFill>
              </a:rPr>
              <a:t>Multiple disks may share a controller, so rate that controller can handle is also important</a:t>
            </a:r>
            <a:endParaRPr/>
          </a:p>
          <a:p>
            <a:pPr indent="-246887" lvl="2" marL="914400" marR="0" rtl="0" algn="l">
              <a:lnSpc>
                <a:spcPct val="90000"/>
              </a:lnSpc>
              <a:spcBef>
                <a:spcPts val="440"/>
              </a:spcBef>
              <a:spcAft>
                <a:spcPts val="0"/>
              </a:spcAft>
              <a:buClr>
                <a:srgbClr val="009DD9"/>
              </a:buClr>
              <a:buSzPts val="1540"/>
              <a:buFont typeface="Noto Sans Symbols"/>
              <a:buChar char="⚫"/>
            </a:pPr>
            <a:r>
              <a:rPr b="0" i="0" lang="en-US" sz="2200" u="none" cap="none" strike="noStrike">
                <a:solidFill>
                  <a:srgbClr val="000000"/>
                </a:solidFill>
              </a:rPr>
              <a:t>E.g. ATA-5: 66 MB/second,  SCSI-3: 40 MB/s</a:t>
            </a:r>
            <a:endParaRPr/>
          </a:p>
          <a:p>
            <a:pPr indent="-246887" lvl="2" marL="914400" marR="0" rtl="0" algn="l">
              <a:lnSpc>
                <a:spcPct val="90000"/>
              </a:lnSpc>
              <a:spcBef>
                <a:spcPts val="440"/>
              </a:spcBef>
              <a:spcAft>
                <a:spcPts val="0"/>
              </a:spcAft>
              <a:buClr>
                <a:srgbClr val="009DD9"/>
              </a:buClr>
              <a:buSzPts val="1540"/>
              <a:buFont typeface="Noto Sans Symbols"/>
              <a:buChar char="⚫"/>
            </a:pPr>
            <a:r>
              <a:rPr b="0" i="0" lang="en-US" sz="2200" u="none" cap="none" strike="noStrike">
                <a:solidFill>
                  <a:srgbClr val="000000"/>
                </a:solidFill>
              </a:rPr>
              <a:t>Fiber Channel: 256 MB/s</a:t>
            </a:r>
            <a:endParaRPr/>
          </a:p>
          <a:p>
            <a:pPr indent="-274320" lvl="0" marL="274320" rtl="0" algn="l">
              <a:spcBef>
                <a:spcPts val="440"/>
              </a:spcBef>
              <a:spcAft>
                <a:spcPts val="0"/>
              </a:spcAft>
              <a:buSzPts val="2090"/>
              <a:buChar char="⚫"/>
            </a:pPr>
            <a:r>
              <a:rPr b="1" lang="en-US" sz="2200">
                <a:solidFill>
                  <a:schemeClr val="dk2"/>
                </a:solidFill>
              </a:rPr>
              <a:t>Mean time to failure (MTTF)</a:t>
            </a:r>
            <a:r>
              <a:rPr lang="en-US" sz="2200"/>
              <a:t> – the average time the disk is expected to run continuously without any failure.</a:t>
            </a:r>
            <a:endParaRPr/>
          </a:p>
          <a:p>
            <a:pPr indent="-246888" lvl="1" marL="640080" rtl="0" algn="l">
              <a:spcBef>
                <a:spcPts val="440"/>
              </a:spcBef>
              <a:spcAft>
                <a:spcPts val="0"/>
              </a:spcAft>
              <a:buSzPts val="1870"/>
              <a:buChar char="⚫"/>
            </a:pPr>
            <a:r>
              <a:rPr lang="en-US" sz="2200"/>
              <a:t>Typically 3 to 5 years</a:t>
            </a:r>
            <a:endParaRPr/>
          </a:p>
          <a:p>
            <a:pPr indent="-246888" lvl="1" marL="640080" rtl="0" algn="l">
              <a:spcBef>
                <a:spcPts val="440"/>
              </a:spcBef>
              <a:spcAft>
                <a:spcPts val="0"/>
              </a:spcAft>
              <a:buSzPts val="1870"/>
              <a:buChar char="⚫"/>
            </a:pPr>
            <a:r>
              <a:rPr lang="en-US" sz="2200"/>
              <a:t>MTTF decreases as disk ages</a:t>
            </a:r>
            <a:endParaRPr/>
          </a:p>
          <a:p>
            <a:pPr indent="-141605" lvl="0" marL="274320" rtl="0" algn="l">
              <a:spcBef>
                <a:spcPts val="440"/>
              </a:spcBef>
              <a:spcAft>
                <a:spcPts val="0"/>
              </a:spcAft>
              <a:buSzPts val="2090"/>
              <a:buNone/>
            </a:pPr>
            <a:r>
              <a:t/>
            </a:r>
            <a:endParaRPr sz="2200"/>
          </a:p>
          <a:p>
            <a:pPr indent="-141605" lvl="0" marL="274320" rtl="0" algn="l">
              <a:spcBef>
                <a:spcPts val="440"/>
              </a:spcBef>
              <a:spcAft>
                <a:spcPts val="0"/>
              </a:spcAft>
              <a:buSzPts val="2090"/>
              <a:buNone/>
            </a:pPr>
            <a:r>
              <a:t/>
            </a:r>
            <a:endParaRPr sz="2200"/>
          </a:p>
          <a:p>
            <a:pPr indent="-189865" lvl="0" marL="274320" rtl="0" algn="l">
              <a:spcBef>
                <a:spcPts val="280"/>
              </a:spcBef>
              <a:spcAft>
                <a:spcPts val="0"/>
              </a:spcAft>
              <a:buSzPts val="1330"/>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457200" y="27939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RAID</a:t>
            </a:r>
            <a:endParaRPr/>
          </a:p>
        </p:txBody>
      </p:sp>
      <p:sp>
        <p:nvSpPr>
          <p:cNvPr id="213" name="Google Shape;213;p17"/>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15"/>
              <a:buChar char="❖"/>
            </a:pPr>
            <a:r>
              <a:rPr b="1" lang="en-US" sz="1700">
                <a:solidFill>
                  <a:schemeClr val="dk2"/>
                </a:solidFill>
              </a:rPr>
              <a:t>RAID: Redundant Arrays of Independent Disks</a:t>
            </a:r>
            <a:r>
              <a:rPr b="1" lang="en-US" sz="1700"/>
              <a:t> </a:t>
            </a:r>
            <a:endParaRPr sz="1700"/>
          </a:p>
          <a:p>
            <a:pPr indent="-246888" lvl="1" marL="640080" rtl="0" algn="l">
              <a:spcBef>
                <a:spcPts val="340"/>
              </a:spcBef>
              <a:spcAft>
                <a:spcPts val="0"/>
              </a:spcAft>
              <a:buSzPts val="1445"/>
              <a:buChar char="➢"/>
            </a:pPr>
            <a:r>
              <a:rPr lang="en-US" sz="1700"/>
              <a:t>disk organization techniques that manage a large numbers of disks, providing a view of a single disk of </a:t>
            </a:r>
            <a:endParaRPr/>
          </a:p>
          <a:p>
            <a:pPr indent="-246887" lvl="2" marL="914400" rtl="0" algn="l">
              <a:spcBef>
                <a:spcPts val="340"/>
              </a:spcBef>
              <a:spcAft>
                <a:spcPts val="0"/>
              </a:spcAft>
              <a:buSzPts val="1190"/>
              <a:buChar char="■"/>
            </a:pPr>
            <a:r>
              <a:rPr lang="en-US" sz="1700">
                <a:solidFill>
                  <a:schemeClr val="dk2"/>
                </a:solidFill>
              </a:rPr>
              <a:t>high capacity</a:t>
            </a:r>
            <a:r>
              <a:rPr lang="en-US" sz="1700"/>
              <a:t> and </a:t>
            </a:r>
            <a:r>
              <a:rPr lang="en-US" sz="1700">
                <a:solidFill>
                  <a:schemeClr val="dk2"/>
                </a:solidFill>
              </a:rPr>
              <a:t>high speed</a:t>
            </a:r>
            <a:r>
              <a:rPr lang="en-US" sz="1700"/>
              <a:t>  by using multiple disks in parallel, and </a:t>
            </a:r>
            <a:endParaRPr/>
          </a:p>
          <a:p>
            <a:pPr indent="-246887" lvl="2" marL="914400" rtl="0" algn="l">
              <a:spcBef>
                <a:spcPts val="340"/>
              </a:spcBef>
              <a:spcAft>
                <a:spcPts val="0"/>
              </a:spcAft>
              <a:buSzPts val="1190"/>
              <a:buChar char="■"/>
            </a:pPr>
            <a:r>
              <a:rPr lang="en-US" sz="1700">
                <a:solidFill>
                  <a:schemeClr val="dk2"/>
                </a:solidFill>
              </a:rPr>
              <a:t>high reliability</a:t>
            </a:r>
            <a:r>
              <a:rPr lang="en-US" sz="1700"/>
              <a:t> by storing data redundantly, so that data can be recovered even if  a disk fails </a:t>
            </a:r>
            <a:endParaRPr/>
          </a:p>
          <a:p>
            <a:pPr indent="-274320" lvl="0" marL="274320" rtl="0" algn="l">
              <a:spcBef>
                <a:spcPts val="340"/>
              </a:spcBef>
              <a:spcAft>
                <a:spcPts val="0"/>
              </a:spcAft>
              <a:buSzPts val="1615"/>
              <a:buChar char="❖"/>
            </a:pPr>
            <a:r>
              <a:rPr lang="en-US" sz="1700"/>
              <a:t>The chance that some disk out of a set of </a:t>
            </a:r>
            <a:r>
              <a:rPr i="1" lang="en-US" sz="1700"/>
              <a:t>N</a:t>
            </a:r>
            <a:r>
              <a:rPr lang="en-US" sz="1700"/>
              <a:t> disks will fail is much higher than the chance that a specific single disk will fail.</a:t>
            </a:r>
            <a:endParaRPr/>
          </a:p>
          <a:p>
            <a:pPr indent="-246888" lvl="1" marL="640080" rtl="0" algn="l">
              <a:spcBef>
                <a:spcPts val="340"/>
              </a:spcBef>
              <a:spcAft>
                <a:spcPts val="0"/>
              </a:spcAft>
              <a:buSzPts val="1445"/>
              <a:buChar char="➢"/>
            </a:pPr>
            <a:r>
              <a:rPr lang="en-US" sz="1700"/>
              <a:t>  E.g., a system with 100 disks, each with MTTF of 100,000 hours (approx.  11 years), will have a system MTTF of 1000 hours (approx. 41 days)</a:t>
            </a:r>
            <a:endParaRPr/>
          </a:p>
          <a:p>
            <a:pPr indent="-246888" lvl="1" marL="640080" rtl="0" algn="l">
              <a:spcBef>
                <a:spcPts val="340"/>
              </a:spcBef>
              <a:spcAft>
                <a:spcPts val="0"/>
              </a:spcAft>
              <a:buSzPts val="1445"/>
              <a:buChar char="➢"/>
            </a:pPr>
            <a:r>
              <a:rPr lang="en-US" sz="1700"/>
              <a:t>Techniques for using redundancy to avoid data loss are critical with large numbers of disks</a:t>
            </a:r>
            <a:endParaRPr/>
          </a:p>
          <a:p>
            <a:pPr indent="-274320" lvl="0" marL="274320" rtl="0" algn="l">
              <a:spcBef>
                <a:spcPts val="340"/>
              </a:spcBef>
              <a:spcAft>
                <a:spcPts val="0"/>
              </a:spcAft>
              <a:buSzPts val="1615"/>
              <a:buChar char="❖"/>
            </a:pPr>
            <a:r>
              <a:rPr lang="en-US" sz="1700"/>
              <a:t>Originally a cost-effective alternative to large, expensive disks</a:t>
            </a:r>
            <a:endParaRPr/>
          </a:p>
          <a:p>
            <a:pPr indent="-246888" lvl="1" marL="640080" rtl="0" algn="l">
              <a:spcBef>
                <a:spcPts val="340"/>
              </a:spcBef>
              <a:spcAft>
                <a:spcPts val="0"/>
              </a:spcAft>
              <a:buSzPts val="1445"/>
              <a:buChar char="➢"/>
            </a:pPr>
            <a:r>
              <a:rPr lang="en-US" sz="1700"/>
              <a:t>I in RAID originally stood for ``inexpensive’’</a:t>
            </a:r>
            <a:endParaRPr/>
          </a:p>
          <a:p>
            <a:pPr indent="-246888" lvl="1" marL="640080" rtl="0" algn="l">
              <a:spcBef>
                <a:spcPts val="340"/>
              </a:spcBef>
              <a:spcAft>
                <a:spcPts val="0"/>
              </a:spcAft>
              <a:buSzPts val="1445"/>
              <a:buChar char="➢"/>
            </a:pPr>
            <a:r>
              <a:rPr lang="en-US" sz="1700"/>
              <a:t>Today RAIDs are used for their higher reliability and bandwidth.  </a:t>
            </a:r>
            <a:endParaRPr/>
          </a:p>
          <a:p>
            <a:pPr indent="-246887" lvl="2" marL="914400" rtl="0" algn="l">
              <a:spcBef>
                <a:spcPts val="340"/>
              </a:spcBef>
              <a:spcAft>
                <a:spcPts val="0"/>
              </a:spcAft>
              <a:buSzPts val="1190"/>
              <a:buChar char="■"/>
            </a:pPr>
            <a:r>
              <a:rPr lang="en-US" sz="1700"/>
              <a:t>The “I” is interpreted as independent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457200" y="27939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Improvement of reliability via RAID</a:t>
            </a:r>
            <a:endParaRPr sz="4500"/>
          </a:p>
        </p:txBody>
      </p:sp>
      <p:sp>
        <p:nvSpPr>
          <p:cNvPr id="219" name="Google Shape;219;p18"/>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710"/>
              <a:buChar char="❖"/>
            </a:pPr>
            <a:r>
              <a:rPr b="1" lang="en-US" sz="1800">
                <a:solidFill>
                  <a:schemeClr val="dk2"/>
                </a:solidFill>
              </a:rPr>
              <a:t>Redundancy</a:t>
            </a:r>
            <a:r>
              <a:rPr lang="en-US" sz="1800"/>
              <a:t> – store extra information that can be used to rebuild information lost in a disk failure</a:t>
            </a:r>
            <a:endParaRPr/>
          </a:p>
          <a:p>
            <a:pPr indent="-274320" lvl="0" marL="274320" rtl="0" algn="l">
              <a:lnSpc>
                <a:spcPct val="90000"/>
              </a:lnSpc>
              <a:spcBef>
                <a:spcPts val="360"/>
              </a:spcBef>
              <a:spcAft>
                <a:spcPts val="0"/>
              </a:spcAft>
              <a:buSzPts val="1710"/>
              <a:buChar char="❖"/>
            </a:pPr>
            <a:r>
              <a:rPr lang="en-US" sz="1800"/>
              <a:t>E.g., </a:t>
            </a:r>
            <a:r>
              <a:rPr b="1" lang="en-US" sz="1800">
                <a:solidFill>
                  <a:schemeClr val="dk2"/>
                </a:solidFill>
              </a:rPr>
              <a:t>Mirroring</a:t>
            </a:r>
            <a:r>
              <a:rPr b="1" lang="en-US" sz="1800"/>
              <a:t> </a:t>
            </a:r>
            <a:r>
              <a:rPr lang="en-US" sz="1800"/>
              <a:t>(or</a:t>
            </a:r>
            <a:r>
              <a:rPr b="1" lang="en-US" sz="1800"/>
              <a:t> shadowing</a:t>
            </a:r>
            <a:r>
              <a:rPr lang="en-US" sz="1800"/>
              <a:t>)</a:t>
            </a:r>
            <a:endParaRPr/>
          </a:p>
          <a:p>
            <a:pPr indent="-246888" lvl="1" marL="640080" rtl="0" algn="l">
              <a:lnSpc>
                <a:spcPct val="90000"/>
              </a:lnSpc>
              <a:spcBef>
                <a:spcPts val="360"/>
              </a:spcBef>
              <a:spcAft>
                <a:spcPts val="0"/>
              </a:spcAft>
              <a:buSzPts val="1530"/>
              <a:buChar char="➢"/>
            </a:pPr>
            <a:r>
              <a:rPr lang="en-US" sz="1800"/>
              <a:t>Duplicate every disk.  Logical disk consists of two physical disks.</a:t>
            </a:r>
            <a:endParaRPr/>
          </a:p>
          <a:p>
            <a:pPr indent="-246888" lvl="1" marL="640080" rtl="0" algn="l">
              <a:lnSpc>
                <a:spcPct val="90000"/>
              </a:lnSpc>
              <a:spcBef>
                <a:spcPts val="360"/>
              </a:spcBef>
              <a:spcAft>
                <a:spcPts val="0"/>
              </a:spcAft>
              <a:buSzPts val="1530"/>
              <a:buChar char="➢"/>
            </a:pPr>
            <a:r>
              <a:rPr lang="en-US" sz="1800"/>
              <a:t>Every write is carried out on both disks</a:t>
            </a:r>
            <a:endParaRPr/>
          </a:p>
          <a:p>
            <a:pPr indent="-246887" lvl="2" marL="914400" rtl="0" algn="l">
              <a:lnSpc>
                <a:spcPct val="90000"/>
              </a:lnSpc>
              <a:spcBef>
                <a:spcPts val="360"/>
              </a:spcBef>
              <a:spcAft>
                <a:spcPts val="0"/>
              </a:spcAft>
              <a:buSzPts val="1260"/>
              <a:buChar char="■"/>
            </a:pPr>
            <a:r>
              <a:rPr lang="en-US" sz="1800"/>
              <a:t>Reads can take place from either disk</a:t>
            </a:r>
            <a:endParaRPr/>
          </a:p>
          <a:p>
            <a:pPr indent="-246888" lvl="1" marL="640080" rtl="0" algn="l">
              <a:lnSpc>
                <a:spcPct val="90000"/>
              </a:lnSpc>
              <a:spcBef>
                <a:spcPts val="360"/>
              </a:spcBef>
              <a:spcAft>
                <a:spcPts val="0"/>
              </a:spcAft>
              <a:buSzPts val="1530"/>
              <a:buChar char="➢"/>
            </a:pPr>
            <a:r>
              <a:rPr lang="en-US" sz="1800"/>
              <a:t>If one disk in a pair fails, data still available in the other</a:t>
            </a:r>
            <a:endParaRPr/>
          </a:p>
          <a:p>
            <a:pPr indent="-246887" lvl="2" marL="914400" rtl="0" algn="l">
              <a:lnSpc>
                <a:spcPct val="90000"/>
              </a:lnSpc>
              <a:spcBef>
                <a:spcPts val="360"/>
              </a:spcBef>
              <a:spcAft>
                <a:spcPts val="0"/>
              </a:spcAft>
              <a:buSzPts val="1260"/>
              <a:buChar char="■"/>
            </a:pPr>
            <a:r>
              <a:rPr lang="en-US" sz="1800"/>
              <a:t>Data loss would occur only if a disk fails, and its mirror disk also fails before the system is repaired</a:t>
            </a:r>
            <a:endParaRPr/>
          </a:p>
          <a:p>
            <a:pPr indent="-210311" lvl="3" marL="1188720" rtl="0" algn="l">
              <a:lnSpc>
                <a:spcPct val="90000"/>
              </a:lnSpc>
              <a:spcBef>
                <a:spcPts val="360"/>
              </a:spcBef>
              <a:spcAft>
                <a:spcPts val="0"/>
              </a:spcAft>
              <a:buSzPts val="1170"/>
              <a:buChar char="●"/>
            </a:pPr>
            <a:r>
              <a:rPr lang="en-US" sz="1800"/>
              <a:t>Probability of combined event is very small </a:t>
            </a:r>
            <a:endParaRPr/>
          </a:p>
          <a:p>
            <a:pPr indent="-210311" lvl="4" marL="1463040" rtl="0" algn="l">
              <a:lnSpc>
                <a:spcPct val="90000"/>
              </a:lnSpc>
              <a:spcBef>
                <a:spcPts val="360"/>
              </a:spcBef>
              <a:spcAft>
                <a:spcPts val="0"/>
              </a:spcAft>
              <a:buSzPts val="1170"/>
              <a:buChar char="◆"/>
            </a:pPr>
            <a:r>
              <a:rPr lang="en-US" sz="1800"/>
              <a:t>Except for dependent failure modes such as fire or building collapse or electrical power surges</a:t>
            </a:r>
            <a:endParaRPr/>
          </a:p>
          <a:p>
            <a:pPr indent="-274320" lvl="0" marL="274320" rtl="0" algn="l">
              <a:lnSpc>
                <a:spcPct val="90000"/>
              </a:lnSpc>
              <a:spcBef>
                <a:spcPts val="360"/>
              </a:spcBef>
              <a:spcAft>
                <a:spcPts val="0"/>
              </a:spcAft>
              <a:buSzPts val="1710"/>
              <a:buChar char="❖"/>
            </a:pPr>
            <a:r>
              <a:rPr lang="en-US" sz="1800">
                <a:solidFill>
                  <a:schemeClr val="dk2"/>
                </a:solidFill>
              </a:rPr>
              <a:t>Mean time to data loss</a:t>
            </a:r>
            <a:r>
              <a:rPr lang="en-US" sz="1800"/>
              <a:t> depends on mean time to failure, </a:t>
            </a:r>
            <a:br>
              <a:rPr lang="en-US" sz="1800"/>
            </a:br>
            <a:r>
              <a:rPr lang="en-US" sz="1800"/>
              <a:t>and </a:t>
            </a:r>
            <a:r>
              <a:rPr lang="en-US" sz="1800">
                <a:solidFill>
                  <a:schemeClr val="dk2"/>
                </a:solidFill>
              </a:rPr>
              <a:t>mean time to repair</a:t>
            </a:r>
            <a:endParaRPr/>
          </a:p>
          <a:p>
            <a:pPr indent="-246888" lvl="1" marL="640080" rtl="0" algn="l">
              <a:lnSpc>
                <a:spcPct val="90000"/>
              </a:lnSpc>
              <a:spcBef>
                <a:spcPts val="360"/>
              </a:spcBef>
              <a:spcAft>
                <a:spcPts val="0"/>
              </a:spcAft>
              <a:buSzPts val="1530"/>
              <a:buChar char="➢"/>
            </a:pPr>
            <a:r>
              <a:rPr lang="en-US" sz="1800"/>
              <a:t>E.g. MTTF of 100,000 hours, mean time to repair of 10 hours gives mean time to data loss of 500*10</a:t>
            </a:r>
            <a:r>
              <a:rPr baseline="30000" lang="en-US" sz="1800"/>
              <a:t>6</a:t>
            </a:r>
            <a:r>
              <a:rPr lang="en-US" sz="1800"/>
              <a:t> hours (or 57,000 years) for a mirrored pair of disks (ignoring dependent failure modes)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457200" y="33265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Storage Access</a:t>
            </a:r>
            <a:endParaRPr/>
          </a:p>
        </p:txBody>
      </p:sp>
      <p:sp>
        <p:nvSpPr>
          <p:cNvPr id="225" name="Google Shape;225;p19"/>
          <p:cNvSpPr txBox="1"/>
          <p:nvPr>
            <p:ph idx="1" type="body"/>
          </p:nvPr>
        </p:nvSpPr>
        <p:spPr>
          <a:xfrm>
            <a:off x="455218" y="1700808"/>
            <a:ext cx="8229600" cy="482453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70"/>
              <a:buChar char="❖"/>
            </a:pPr>
            <a:r>
              <a:rPr lang="en-US"/>
              <a:t>A database file is partitioned into fixed-length storage units called </a:t>
            </a:r>
            <a:r>
              <a:rPr b="1" lang="en-US">
                <a:solidFill>
                  <a:schemeClr val="dk2"/>
                </a:solidFill>
              </a:rPr>
              <a:t>blocks</a:t>
            </a:r>
            <a:r>
              <a:rPr lang="en-US"/>
              <a:t>.  Blocks are units of both storage allocation and data transfer.</a:t>
            </a:r>
            <a:endParaRPr/>
          </a:p>
          <a:p>
            <a:pPr indent="-274320" lvl="0" marL="274320" rtl="0" algn="just">
              <a:spcBef>
                <a:spcPts val="520"/>
              </a:spcBef>
              <a:spcAft>
                <a:spcPts val="0"/>
              </a:spcAft>
              <a:buSzPts val="2470"/>
              <a:buChar char="❖"/>
            </a:pPr>
            <a:r>
              <a:rPr lang="en-US"/>
              <a:t>Database system seeks to minimize the number of block transfers between the disk and memory.  We can reduce the number of disk accesses by keeping as many blocks as possible in main memory.</a:t>
            </a:r>
            <a:endParaRPr/>
          </a:p>
          <a:p>
            <a:pPr indent="-274320" lvl="0" marL="274320" rtl="0" algn="just">
              <a:spcBef>
                <a:spcPts val="520"/>
              </a:spcBef>
              <a:spcAft>
                <a:spcPts val="0"/>
              </a:spcAft>
              <a:buSzPts val="2470"/>
              <a:buChar char="❖"/>
            </a:pPr>
            <a:r>
              <a:rPr b="1" lang="en-US">
                <a:solidFill>
                  <a:schemeClr val="dk2"/>
                </a:solidFill>
              </a:rPr>
              <a:t>Buffer</a:t>
            </a:r>
            <a:r>
              <a:rPr b="1" lang="en-US"/>
              <a:t> </a:t>
            </a:r>
            <a:r>
              <a:rPr lang="en-US"/>
              <a:t>– portion of main memory available to store copies of disk blocks.</a:t>
            </a:r>
            <a:endParaRPr/>
          </a:p>
          <a:p>
            <a:pPr indent="-274320" lvl="0" marL="274320" rtl="0" algn="just">
              <a:spcBef>
                <a:spcPts val="520"/>
              </a:spcBef>
              <a:spcAft>
                <a:spcPts val="0"/>
              </a:spcAft>
              <a:buSzPts val="2470"/>
              <a:buChar char="❖"/>
            </a:pPr>
            <a:r>
              <a:rPr b="1" lang="en-US">
                <a:solidFill>
                  <a:schemeClr val="dk2"/>
                </a:solidFill>
              </a:rPr>
              <a:t>Buffer manager</a:t>
            </a:r>
            <a:r>
              <a:rPr lang="en-US"/>
              <a:t> – subsystem responsible for allocating buffer space in main memory.</a:t>
            </a:r>
            <a:endParaRPr/>
          </a:p>
          <a:p>
            <a:pPr indent="-274320" lvl="0" marL="274320" rtl="0" algn="just">
              <a:spcBef>
                <a:spcPts val="0"/>
              </a:spcBef>
              <a:spcAft>
                <a:spcPts val="0"/>
              </a:spcAft>
              <a:buSzPts val="171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Introduction</a:t>
            </a:r>
            <a:endParaRPr/>
          </a:p>
        </p:txBody>
      </p:sp>
      <p:sp>
        <p:nvSpPr>
          <p:cNvPr id="121" name="Google Shape;121;p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Requirements</a:t>
            </a:r>
            <a:endParaRPr/>
          </a:p>
          <a:p>
            <a:pPr indent="-274320" lvl="0" marL="274320" rtl="0" algn="l">
              <a:spcBef>
                <a:spcPts val="520"/>
              </a:spcBef>
              <a:spcAft>
                <a:spcPts val="0"/>
              </a:spcAft>
              <a:buSzPts val="2470"/>
              <a:buChar char="⚫"/>
            </a:pPr>
            <a:r>
              <a:rPr lang="en-US"/>
              <a:t>ER- Model</a:t>
            </a:r>
            <a:endParaRPr/>
          </a:p>
          <a:p>
            <a:pPr indent="-274320" lvl="0" marL="274320" rtl="0" algn="l">
              <a:spcBef>
                <a:spcPts val="520"/>
              </a:spcBef>
              <a:spcAft>
                <a:spcPts val="0"/>
              </a:spcAft>
              <a:buSzPts val="2470"/>
              <a:buChar char="⚫"/>
            </a:pPr>
            <a:r>
              <a:rPr lang="en-US"/>
              <a:t>Relation Model</a:t>
            </a:r>
            <a:endParaRPr/>
          </a:p>
          <a:p>
            <a:pPr indent="-274320" lvl="0" marL="274320" rtl="0" algn="l">
              <a:spcBef>
                <a:spcPts val="520"/>
              </a:spcBef>
              <a:spcAft>
                <a:spcPts val="0"/>
              </a:spcAft>
              <a:buSzPts val="2470"/>
              <a:buChar char="⚫"/>
            </a:pPr>
            <a:r>
              <a:rPr lang="en-US"/>
              <a:t>Normalization</a:t>
            </a:r>
            <a:endParaRPr/>
          </a:p>
          <a:p>
            <a:pPr indent="-274320" lvl="0" marL="274320" rtl="0" algn="l">
              <a:spcBef>
                <a:spcPts val="520"/>
              </a:spcBef>
              <a:spcAft>
                <a:spcPts val="0"/>
              </a:spcAft>
              <a:buSzPts val="2470"/>
              <a:buChar char="⚫"/>
            </a:pPr>
            <a:r>
              <a:rPr lang="en-US"/>
              <a:t>File Structure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457200" y="33265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Buffer Manager</a:t>
            </a:r>
            <a:endParaRPr/>
          </a:p>
        </p:txBody>
      </p:sp>
      <p:sp>
        <p:nvSpPr>
          <p:cNvPr id="231" name="Google Shape;231;p20"/>
          <p:cNvSpPr txBox="1"/>
          <p:nvPr>
            <p:ph idx="1" type="body"/>
          </p:nvPr>
        </p:nvSpPr>
        <p:spPr>
          <a:xfrm>
            <a:off x="455218" y="1700808"/>
            <a:ext cx="8229600" cy="4824536"/>
          </a:xfrm>
          <a:prstGeom prst="rect">
            <a:avLst/>
          </a:prstGeom>
          <a:noFill/>
          <a:ln>
            <a:noFill/>
          </a:ln>
        </p:spPr>
        <p:txBody>
          <a:bodyPr anchorCtr="0" anchor="t" bIns="45700" lIns="91425" spcFirstLastPara="1" rIns="91425" wrap="square" tIns="45700">
            <a:normAutofit/>
          </a:bodyPr>
          <a:lstStyle/>
          <a:p>
            <a:pPr indent="-381000" lvl="0" marL="381000" rtl="0" algn="just">
              <a:spcBef>
                <a:spcPts val="0"/>
              </a:spcBef>
              <a:spcAft>
                <a:spcPts val="0"/>
              </a:spcAft>
              <a:buSzPts val="2285"/>
              <a:buChar char="❖"/>
            </a:pPr>
            <a:r>
              <a:rPr lang="en-US" sz="2405"/>
              <a:t>Programs call on the buffer manager when they need a block from disk.</a:t>
            </a:r>
            <a:endParaRPr/>
          </a:p>
          <a:p>
            <a:pPr indent="-342900" lvl="1" marL="800100" rtl="0" algn="just">
              <a:spcBef>
                <a:spcPts val="444"/>
              </a:spcBef>
              <a:spcAft>
                <a:spcPts val="0"/>
              </a:spcAft>
              <a:buSzPts val="1887"/>
              <a:buFont typeface="Arial"/>
              <a:buChar char="➢"/>
            </a:pPr>
            <a:r>
              <a:rPr lang="en-US" sz="2220"/>
              <a:t>If the block is already in the buffer, the requesting program is given the address of the block in main memory</a:t>
            </a:r>
            <a:endParaRPr/>
          </a:p>
          <a:p>
            <a:pPr indent="-342900" lvl="1" marL="800100" rtl="0" algn="just">
              <a:spcBef>
                <a:spcPts val="444"/>
              </a:spcBef>
              <a:spcAft>
                <a:spcPts val="0"/>
              </a:spcAft>
              <a:buSzPts val="1887"/>
              <a:buFont typeface="Arial"/>
              <a:buChar char="➢"/>
            </a:pPr>
            <a:r>
              <a:rPr lang="en-US" sz="2220"/>
              <a:t>If the block is not in the buffer,</a:t>
            </a:r>
            <a:endParaRPr/>
          </a:p>
          <a:p>
            <a:pPr indent="-342900" lvl="2" marL="1200150" rtl="0" algn="just">
              <a:spcBef>
                <a:spcPts val="388"/>
              </a:spcBef>
              <a:spcAft>
                <a:spcPts val="0"/>
              </a:spcAft>
              <a:buSzPts val="1359"/>
              <a:buFont typeface="Arial"/>
              <a:buChar char="■"/>
            </a:pPr>
            <a:r>
              <a:rPr lang="en-US" sz="1942"/>
              <a:t>the buffer manager allocates space in the buffer for the block, replacing (throwing out) some other block, if required, to make space for the new block.</a:t>
            </a:r>
            <a:endParaRPr/>
          </a:p>
          <a:p>
            <a:pPr indent="-342900" lvl="2" marL="1200150" rtl="0" algn="just">
              <a:spcBef>
                <a:spcPts val="388"/>
              </a:spcBef>
              <a:spcAft>
                <a:spcPts val="0"/>
              </a:spcAft>
              <a:buSzPts val="1359"/>
              <a:buFont typeface="Arial"/>
              <a:buChar char="■"/>
            </a:pPr>
            <a:r>
              <a:rPr lang="en-US" sz="1942"/>
              <a:t>The block that is thrown out is written back to disk only if it was modified since the most recent time that it was written to/fetched from the disk.</a:t>
            </a:r>
            <a:endParaRPr/>
          </a:p>
          <a:p>
            <a:pPr indent="-342900" lvl="2" marL="1200150" rtl="0" algn="just">
              <a:spcBef>
                <a:spcPts val="388"/>
              </a:spcBef>
              <a:spcAft>
                <a:spcPts val="0"/>
              </a:spcAft>
              <a:buSzPts val="1359"/>
              <a:buFont typeface="Arial"/>
              <a:buChar char="■"/>
            </a:pPr>
            <a:r>
              <a:rPr lang="en-US" sz="1942"/>
              <a:t>Once space is allocated in the buffer, the buffer manager reads the block from the disk to the buffer, and passes the address of the block in main memory to requester. </a:t>
            </a:r>
            <a:endParaRPr/>
          </a:p>
          <a:p>
            <a:pPr indent="-129238" lvl="0" marL="274320" rtl="0" algn="just">
              <a:spcBef>
                <a:spcPts val="481"/>
              </a:spcBef>
              <a:spcAft>
                <a:spcPts val="0"/>
              </a:spcAft>
              <a:buSzPts val="2285"/>
              <a:buNone/>
            </a:pPr>
            <a:r>
              <a:t/>
            </a:r>
            <a:endParaRPr sz="240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457200" y="33265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Buffer-Replacement Policies</a:t>
            </a:r>
            <a:endParaRPr/>
          </a:p>
        </p:txBody>
      </p:sp>
      <p:sp>
        <p:nvSpPr>
          <p:cNvPr id="237" name="Google Shape;237;p21"/>
          <p:cNvSpPr txBox="1"/>
          <p:nvPr>
            <p:ph idx="1" type="body"/>
          </p:nvPr>
        </p:nvSpPr>
        <p:spPr>
          <a:xfrm>
            <a:off x="455218" y="1700808"/>
            <a:ext cx="8229600" cy="4824536"/>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109"/>
              <a:buChar char="❖"/>
            </a:pPr>
            <a:r>
              <a:rPr lang="en-US" sz="2220"/>
              <a:t>Most operating systems replace the block </a:t>
            </a:r>
            <a:r>
              <a:rPr b="1" lang="en-US" sz="2220">
                <a:solidFill>
                  <a:schemeClr val="dk2"/>
                </a:solidFill>
              </a:rPr>
              <a:t>least recently used</a:t>
            </a:r>
            <a:r>
              <a:rPr lang="en-US" sz="2220"/>
              <a:t> (</a:t>
            </a:r>
            <a:r>
              <a:rPr lang="en-US" sz="2220">
                <a:solidFill>
                  <a:schemeClr val="dk2"/>
                </a:solidFill>
              </a:rPr>
              <a:t>LRU strategy</a:t>
            </a:r>
            <a:r>
              <a:rPr lang="en-US" sz="2220"/>
              <a:t>)</a:t>
            </a:r>
            <a:endParaRPr/>
          </a:p>
          <a:p>
            <a:pPr indent="-274320" lvl="0" marL="274320" rtl="0" algn="just">
              <a:lnSpc>
                <a:spcPct val="90000"/>
              </a:lnSpc>
              <a:spcBef>
                <a:spcPts val="444"/>
              </a:spcBef>
              <a:spcAft>
                <a:spcPts val="0"/>
              </a:spcAft>
              <a:buSzPts val="2109"/>
              <a:buChar char="❖"/>
            </a:pPr>
            <a:r>
              <a:rPr lang="en-US" sz="2220"/>
              <a:t>Idea behind LRU – use past pattern of block references as a predictor of future references</a:t>
            </a:r>
            <a:endParaRPr/>
          </a:p>
          <a:p>
            <a:pPr indent="-274320" lvl="0" marL="274320" rtl="0" algn="just">
              <a:lnSpc>
                <a:spcPct val="90000"/>
              </a:lnSpc>
              <a:spcBef>
                <a:spcPts val="444"/>
              </a:spcBef>
              <a:spcAft>
                <a:spcPts val="0"/>
              </a:spcAft>
              <a:buSzPts val="2109"/>
              <a:buChar char="❖"/>
            </a:pPr>
            <a:r>
              <a:rPr lang="en-US" sz="2220"/>
              <a:t>Queries have well-defined access patterns (such as sequential scans), and a database system can use the information in a user’s query to predict future references</a:t>
            </a:r>
            <a:endParaRPr/>
          </a:p>
          <a:p>
            <a:pPr indent="-246888" lvl="1" marL="640080" rtl="0" algn="just">
              <a:lnSpc>
                <a:spcPct val="90000"/>
              </a:lnSpc>
              <a:spcBef>
                <a:spcPts val="444"/>
              </a:spcBef>
              <a:spcAft>
                <a:spcPts val="0"/>
              </a:spcAft>
              <a:buSzPts val="1887"/>
              <a:buChar char="➢"/>
            </a:pPr>
            <a:r>
              <a:rPr lang="en-US" sz="2220"/>
              <a:t>LRU can be a bad strategy for certain access patterns involving repeated scans of data</a:t>
            </a:r>
            <a:endParaRPr/>
          </a:p>
          <a:p>
            <a:pPr indent="-246887" lvl="2" marL="914400" rtl="0" algn="l">
              <a:lnSpc>
                <a:spcPct val="90000"/>
              </a:lnSpc>
              <a:spcBef>
                <a:spcPts val="370"/>
              </a:spcBef>
              <a:spcAft>
                <a:spcPts val="0"/>
              </a:spcAft>
              <a:buSzPts val="1295"/>
              <a:buChar char="■"/>
            </a:pPr>
            <a:r>
              <a:rPr lang="en-US" sz="1850"/>
              <a:t> e.g. when computing the join of 2 relations r and s by a nested loops </a:t>
            </a:r>
            <a:br>
              <a:rPr lang="en-US" sz="1850"/>
            </a:br>
            <a:r>
              <a:rPr lang="en-US" sz="1850"/>
              <a:t>  for each tuple </a:t>
            </a:r>
            <a:r>
              <a:rPr i="1" lang="en-US" sz="1850"/>
              <a:t>tr</a:t>
            </a:r>
            <a:r>
              <a:rPr lang="en-US" sz="1850"/>
              <a:t> of </a:t>
            </a:r>
            <a:r>
              <a:rPr i="1" lang="en-US" sz="1850"/>
              <a:t>r</a:t>
            </a:r>
            <a:r>
              <a:rPr lang="en-US" sz="1850"/>
              <a:t> do </a:t>
            </a:r>
            <a:br>
              <a:rPr lang="en-US" sz="1850"/>
            </a:br>
            <a:r>
              <a:rPr lang="en-US" sz="1850"/>
              <a:t>     for each tuple </a:t>
            </a:r>
            <a:r>
              <a:rPr i="1" lang="en-US" sz="1850"/>
              <a:t>ts</a:t>
            </a:r>
            <a:r>
              <a:rPr lang="en-US" sz="1850"/>
              <a:t> of </a:t>
            </a:r>
            <a:r>
              <a:rPr i="1" lang="en-US" sz="1850"/>
              <a:t>s</a:t>
            </a:r>
            <a:r>
              <a:rPr lang="en-US" sz="1850"/>
              <a:t> do </a:t>
            </a:r>
            <a:br>
              <a:rPr lang="en-US" sz="1850"/>
            </a:br>
            <a:r>
              <a:rPr lang="en-US" sz="1850"/>
              <a:t>       if the tuples </a:t>
            </a:r>
            <a:r>
              <a:rPr i="1" lang="en-US" sz="1850"/>
              <a:t>tr</a:t>
            </a:r>
            <a:r>
              <a:rPr lang="en-US" sz="1850"/>
              <a:t> and </a:t>
            </a:r>
            <a:r>
              <a:rPr i="1" lang="en-US" sz="1850"/>
              <a:t>ts</a:t>
            </a:r>
            <a:r>
              <a:rPr lang="en-US" sz="1850"/>
              <a:t> match …</a:t>
            </a:r>
            <a:endParaRPr/>
          </a:p>
          <a:p>
            <a:pPr indent="-246888" lvl="1" marL="640080" rtl="0" algn="just">
              <a:lnSpc>
                <a:spcPct val="90000"/>
              </a:lnSpc>
              <a:spcBef>
                <a:spcPts val="444"/>
              </a:spcBef>
              <a:spcAft>
                <a:spcPts val="0"/>
              </a:spcAft>
              <a:buSzPts val="1887"/>
              <a:buChar char="➢"/>
            </a:pPr>
            <a:r>
              <a:rPr lang="en-US" sz="2220"/>
              <a:t>Mixed strategy with hints on replacement strategy provided</a:t>
            </a:r>
            <a:br>
              <a:rPr lang="en-US" sz="2220"/>
            </a:br>
            <a:r>
              <a:rPr lang="en-US" sz="2220"/>
              <a:t>by the query optimizer is preferable</a:t>
            </a:r>
            <a:endParaRPr sz="22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457200" y="33265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Buffer-Replacement Policies</a:t>
            </a:r>
            <a:endParaRPr/>
          </a:p>
        </p:txBody>
      </p:sp>
      <p:sp>
        <p:nvSpPr>
          <p:cNvPr id="243" name="Google Shape;243;p22"/>
          <p:cNvSpPr txBox="1"/>
          <p:nvPr>
            <p:ph idx="1" type="body"/>
          </p:nvPr>
        </p:nvSpPr>
        <p:spPr>
          <a:xfrm>
            <a:off x="455218" y="1700808"/>
            <a:ext cx="8229600" cy="4824536"/>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109"/>
              <a:buChar char="❖"/>
            </a:pPr>
            <a:r>
              <a:rPr b="1" lang="en-US" sz="2220">
                <a:solidFill>
                  <a:schemeClr val="dk2"/>
                </a:solidFill>
              </a:rPr>
              <a:t>Pinned block</a:t>
            </a:r>
            <a:r>
              <a:rPr lang="en-US" sz="2220"/>
              <a:t> – memory block that is not allowed to be written back to disk.</a:t>
            </a:r>
            <a:endParaRPr/>
          </a:p>
          <a:p>
            <a:pPr indent="-274320" lvl="0" marL="274320" rtl="0" algn="just">
              <a:lnSpc>
                <a:spcPct val="90000"/>
              </a:lnSpc>
              <a:spcBef>
                <a:spcPts val="444"/>
              </a:spcBef>
              <a:spcAft>
                <a:spcPts val="0"/>
              </a:spcAft>
              <a:buSzPts val="2109"/>
              <a:buChar char="❖"/>
            </a:pPr>
            <a:r>
              <a:rPr b="1" lang="en-US" sz="2220">
                <a:solidFill>
                  <a:schemeClr val="dk2"/>
                </a:solidFill>
              </a:rPr>
              <a:t>Toss-immediate</a:t>
            </a:r>
            <a:r>
              <a:rPr lang="en-US" sz="2220"/>
              <a:t> strategy – frees the space occupied by a block as soon as the final tuple of that block has been processed</a:t>
            </a:r>
            <a:endParaRPr/>
          </a:p>
          <a:p>
            <a:pPr indent="-274320" lvl="0" marL="274320" rtl="0" algn="just">
              <a:lnSpc>
                <a:spcPct val="90000"/>
              </a:lnSpc>
              <a:spcBef>
                <a:spcPts val="444"/>
              </a:spcBef>
              <a:spcAft>
                <a:spcPts val="0"/>
              </a:spcAft>
              <a:buSzPts val="2109"/>
              <a:buChar char="❖"/>
            </a:pPr>
            <a:r>
              <a:rPr lang="en-US" sz="2220">
                <a:solidFill>
                  <a:schemeClr val="dk2"/>
                </a:solidFill>
              </a:rPr>
              <a:t>Most recently used (MRU) strategy</a:t>
            </a:r>
            <a:r>
              <a:rPr lang="en-US" sz="2220"/>
              <a:t> –  system must pin the block currently being processed.  After the final tuple of that block has been processed, the block is unpinned, and it becomes the most recently used block.</a:t>
            </a:r>
            <a:endParaRPr/>
          </a:p>
          <a:p>
            <a:pPr indent="-274320" lvl="0" marL="274320" rtl="0" algn="just">
              <a:lnSpc>
                <a:spcPct val="90000"/>
              </a:lnSpc>
              <a:spcBef>
                <a:spcPts val="444"/>
              </a:spcBef>
              <a:spcAft>
                <a:spcPts val="0"/>
              </a:spcAft>
              <a:buSzPts val="2109"/>
              <a:buChar char="❖"/>
            </a:pPr>
            <a:r>
              <a:rPr lang="en-US" sz="2220"/>
              <a:t>Buffer manager can use statistical information regarding the probability that a request will reference a particular relation</a:t>
            </a:r>
            <a:endParaRPr/>
          </a:p>
          <a:p>
            <a:pPr indent="-246888" lvl="1" marL="640080" rtl="0" algn="just">
              <a:lnSpc>
                <a:spcPct val="90000"/>
              </a:lnSpc>
              <a:spcBef>
                <a:spcPts val="444"/>
              </a:spcBef>
              <a:spcAft>
                <a:spcPts val="0"/>
              </a:spcAft>
              <a:buSzPts val="1887"/>
              <a:buChar char="➢"/>
            </a:pPr>
            <a:r>
              <a:rPr lang="en-US" sz="2220"/>
              <a:t>E.g., the data dictionary is frequently accessed.  </a:t>
            </a:r>
            <a:endParaRPr/>
          </a:p>
          <a:p>
            <a:pPr indent="-290703" lvl="1" marL="640080" rtl="0" algn="just">
              <a:lnSpc>
                <a:spcPct val="90000"/>
              </a:lnSpc>
              <a:spcBef>
                <a:spcPts val="0"/>
              </a:spcBef>
              <a:spcAft>
                <a:spcPts val="0"/>
              </a:spcAft>
              <a:buSzPts val="2220"/>
              <a:buChar char="➢"/>
            </a:pPr>
            <a:r>
              <a:rPr lang="en-US" sz="2220"/>
              <a:t>  Heuristic:  keep data-dictionary blocks in main memory buffer</a:t>
            </a:r>
            <a:endParaRPr/>
          </a:p>
          <a:p>
            <a:pPr indent="-274320" lvl="0" marL="274320" rtl="0" algn="just">
              <a:lnSpc>
                <a:spcPct val="90000"/>
              </a:lnSpc>
              <a:spcBef>
                <a:spcPts val="444"/>
              </a:spcBef>
              <a:spcAft>
                <a:spcPts val="0"/>
              </a:spcAft>
              <a:buSzPts val="2109"/>
              <a:buChar char="❖"/>
            </a:pPr>
            <a:r>
              <a:rPr lang="en-US" sz="2220"/>
              <a:t>Buffer managers also support </a:t>
            </a:r>
            <a:r>
              <a:rPr lang="en-US" sz="2220">
                <a:solidFill>
                  <a:schemeClr val="dk2"/>
                </a:solidFill>
              </a:rPr>
              <a:t>forced output</a:t>
            </a:r>
            <a:r>
              <a:rPr lang="en-US" sz="2220"/>
              <a:t> of blocks for the purpose of recovery</a:t>
            </a:r>
            <a:endParaRPr sz="222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457200" y="33265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File Organization</a:t>
            </a:r>
            <a:endParaRPr/>
          </a:p>
        </p:txBody>
      </p:sp>
      <p:sp>
        <p:nvSpPr>
          <p:cNvPr id="249" name="Google Shape;249;p23"/>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en-US"/>
              <a:t>The database is stored as a collection of </a:t>
            </a:r>
            <a:r>
              <a:rPr i="1" lang="en-US"/>
              <a:t>files</a:t>
            </a:r>
            <a:r>
              <a:rPr lang="en-US"/>
              <a:t>.  Each file is a sequence of </a:t>
            </a:r>
            <a:r>
              <a:rPr i="1" lang="en-US"/>
              <a:t>records.  </a:t>
            </a:r>
            <a:r>
              <a:rPr lang="en-US"/>
              <a:t>A record is a sequence of fields.</a:t>
            </a:r>
            <a:endParaRPr/>
          </a:p>
          <a:p>
            <a:pPr indent="-274320" lvl="0" marL="274320" rtl="0" algn="l">
              <a:spcBef>
                <a:spcPts val="520"/>
              </a:spcBef>
              <a:spcAft>
                <a:spcPts val="0"/>
              </a:spcAft>
              <a:buSzPts val="2470"/>
              <a:buChar char="❖"/>
            </a:pPr>
            <a:r>
              <a:rPr lang="en-US"/>
              <a:t>One approach:</a:t>
            </a:r>
            <a:endParaRPr/>
          </a:p>
          <a:p>
            <a:pPr indent="-246888" lvl="1" marL="640080" rtl="0" algn="l">
              <a:spcBef>
                <a:spcPts val="480"/>
              </a:spcBef>
              <a:spcAft>
                <a:spcPts val="0"/>
              </a:spcAft>
              <a:buSzPts val="2040"/>
              <a:buChar char="➢"/>
            </a:pPr>
            <a:r>
              <a:rPr lang="en-US"/>
              <a:t>assume record size is fixed</a:t>
            </a:r>
            <a:endParaRPr/>
          </a:p>
          <a:p>
            <a:pPr indent="-246888" lvl="1" marL="640080" rtl="0" algn="l">
              <a:spcBef>
                <a:spcPts val="480"/>
              </a:spcBef>
              <a:spcAft>
                <a:spcPts val="0"/>
              </a:spcAft>
              <a:buSzPts val="2040"/>
              <a:buChar char="➢"/>
            </a:pPr>
            <a:r>
              <a:rPr lang="en-US"/>
              <a:t>each file has records of one particular type only </a:t>
            </a:r>
            <a:endParaRPr/>
          </a:p>
          <a:p>
            <a:pPr indent="-246888" lvl="1" marL="640080" rtl="0" algn="l">
              <a:spcBef>
                <a:spcPts val="480"/>
              </a:spcBef>
              <a:spcAft>
                <a:spcPts val="0"/>
              </a:spcAft>
              <a:buSzPts val="2040"/>
              <a:buChar char="➢"/>
            </a:pPr>
            <a:r>
              <a:rPr lang="en-US"/>
              <a:t>different files are used for different relations</a:t>
            </a:r>
            <a:endParaRPr/>
          </a:p>
          <a:p>
            <a:pPr indent="0" lvl="0" marL="640080" rtl="0" algn="l">
              <a:spcBef>
                <a:spcPts val="340"/>
              </a:spcBef>
              <a:spcAft>
                <a:spcPts val="0"/>
              </a:spcAft>
              <a:buNone/>
            </a:pPr>
            <a:r>
              <a:t/>
            </a:r>
            <a:endParaRPr sz="1700"/>
          </a:p>
          <a:p>
            <a:pPr indent="-171767" lvl="0" marL="274320" rtl="0" algn="l">
              <a:spcBef>
                <a:spcPts val="340"/>
              </a:spcBef>
              <a:spcAft>
                <a:spcPts val="0"/>
              </a:spcAft>
              <a:buSzPts val="1615"/>
              <a:buNone/>
            </a:pPr>
            <a:r>
              <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457200" y="306022"/>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File Structure</a:t>
            </a:r>
            <a:endParaRPr/>
          </a:p>
        </p:txBody>
      </p:sp>
      <p:sp>
        <p:nvSpPr>
          <p:cNvPr id="255" name="Google Shape;255;p24"/>
          <p:cNvSpPr txBox="1"/>
          <p:nvPr>
            <p:ph idx="1" type="body"/>
          </p:nvPr>
        </p:nvSpPr>
        <p:spPr>
          <a:xfrm>
            <a:off x="4716016" y="2060847"/>
            <a:ext cx="3909120" cy="4258201"/>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00"/>
              <a:buChar char="❖"/>
            </a:pPr>
            <a:r>
              <a:rPr lang="en-US" sz="2000"/>
              <a:t>Files are the data structures, which are stored in different ways</a:t>
            </a:r>
            <a:endParaRPr/>
          </a:p>
          <a:p>
            <a:pPr indent="-342900" lvl="0" marL="342900" rtl="0" algn="l">
              <a:spcBef>
                <a:spcPts val="400"/>
              </a:spcBef>
              <a:spcAft>
                <a:spcPts val="0"/>
              </a:spcAft>
              <a:buSzPts val="1900"/>
              <a:buFont typeface="Calibri"/>
              <a:buAutoNum type="arabicPeriod"/>
            </a:pPr>
            <a:r>
              <a:rPr lang="en-US" sz="2000"/>
              <a:t>Contiguous Allocation</a:t>
            </a:r>
            <a:endParaRPr/>
          </a:p>
          <a:p>
            <a:pPr indent="-342900" lvl="0" marL="342900" rtl="0" algn="l">
              <a:spcBef>
                <a:spcPts val="400"/>
              </a:spcBef>
              <a:spcAft>
                <a:spcPts val="0"/>
              </a:spcAft>
              <a:buSzPts val="1900"/>
              <a:buFont typeface="Calibri"/>
              <a:buAutoNum type="arabicPeriod"/>
            </a:pPr>
            <a:r>
              <a:rPr lang="en-US" sz="2000"/>
              <a:t>Linked Allocation (Non Contiguous)</a:t>
            </a:r>
            <a:endParaRPr/>
          </a:p>
          <a:p>
            <a:pPr indent="-342900" lvl="0" marL="342900" rtl="0" algn="l">
              <a:spcBef>
                <a:spcPts val="400"/>
              </a:spcBef>
              <a:spcAft>
                <a:spcPts val="0"/>
              </a:spcAft>
              <a:buSzPts val="1900"/>
              <a:buFont typeface="Calibri"/>
              <a:buAutoNum type="arabicPeriod"/>
            </a:pPr>
            <a:r>
              <a:rPr lang="en-US" sz="2000"/>
              <a:t>Index (I node)</a:t>
            </a:r>
            <a:endParaRPr/>
          </a:p>
        </p:txBody>
      </p:sp>
      <p:sp>
        <p:nvSpPr>
          <p:cNvPr id="256" name="Google Shape;256;p24"/>
          <p:cNvSpPr/>
          <p:nvPr/>
        </p:nvSpPr>
        <p:spPr>
          <a:xfrm>
            <a:off x="1043608" y="2060848"/>
            <a:ext cx="3528392" cy="3744416"/>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onstantia"/>
              <a:ea typeface="Constantia"/>
              <a:cs typeface="Constantia"/>
              <a:sym typeface="Constantia"/>
            </a:endParaRPr>
          </a:p>
        </p:txBody>
      </p:sp>
      <p:sp>
        <p:nvSpPr>
          <p:cNvPr id="257" name="Google Shape;257;p24"/>
          <p:cNvSpPr/>
          <p:nvPr/>
        </p:nvSpPr>
        <p:spPr>
          <a:xfrm>
            <a:off x="1305469" y="2683630"/>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a:t>
            </a:r>
            <a:endParaRPr sz="1800">
              <a:solidFill>
                <a:schemeClr val="lt1"/>
              </a:solidFill>
              <a:latin typeface="Constantia"/>
              <a:ea typeface="Constantia"/>
              <a:cs typeface="Constantia"/>
              <a:sym typeface="Constantia"/>
            </a:endParaRPr>
          </a:p>
        </p:txBody>
      </p:sp>
      <p:sp>
        <p:nvSpPr>
          <p:cNvPr id="258" name="Google Shape;258;p24"/>
          <p:cNvSpPr/>
          <p:nvPr/>
        </p:nvSpPr>
        <p:spPr>
          <a:xfrm>
            <a:off x="1304747" y="3438729"/>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5</a:t>
            </a:r>
            <a:endParaRPr sz="1800">
              <a:solidFill>
                <a:schemeClr val="lt1"/>
              </a:solidFill>
              <a:latin typeface="Constantia"/>
              <a:ea typeface="Constantia"/>
              <a:cs typeface="Constantia"/>
              <a:sym typeface="Constantia"/>
            </a:endParaRPr>
          </a:p>
        </p:txBody>
      </p:sp>
      <p:sp>
        <p:nvSpPr>
          <p:cNvPr id="259" name="Google Shape;259;p24"/>
          <p:cNvSpPr/>
          <p:nvPr/>
        </p:nvSpPr>
        <p:spPr>
          <a:xfrm>
            <a:off x="2121260" y="345611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6</a:t>
            </a:r>
            <a:endParaRPr sz="1800">
              <a:solidFill>
                <a:schemeClr val="lt1"/>
              </a:solidFill>
              <a:latin typeface="Constantia"/>
              <a:ea typeface="Constantia"/>
              <a:cs typeface="Constantia"/>
              <a:sym typeface="Constantia"/>
            </a:endParaRPr>
          </a:p>
        </p:txBody>
      </p:sp>
      <p:sp>
        <p:nvSpPr>
          <p:cNvPr id="260" name="Google Shape;260;p24"/>
          <p:cNvSpPr/>
          <p:nvPr/>
        </p:nvSpPr>
        <p:spPr>
          <a:xfrm>
            <a:off x="2883260" y="3444896"/>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7</a:t>
            </a:r>
            <a:endParaRPr sz="1800">
              <a:solidFill>
                <a:schemeClr val="lt1"/>
              </a:solidFill>
              <a:latin typeface="Constantia"/>
              <a:ea typeface="Constantia"/>
              <a:cs typeface="Constantia"/>
              <a:sym typeface="Constantia"/>
            </a:endParaRPr>
          </a:p>
        </p:txBody>
      </p:sp>
      <p:sp>
        <p:nvSpPr>
          <p:cNvPr id="261" name="Google Shape;261;p24"/>
          <p:cNvSpPr/>
          <p:nvPr/>
        </p:nvSpPr>
        <p:spPr>
          <a:xfrm>
            <a:off x="3779912" y="3456981"/>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8</a:t>
            </a:r>
            <a:endParaRPr sz="1800">
              <a:solidFill>
                <a:schemeClr val="lt1"/>
              </a:solidFill>
              <a:latin typeface="Constantia"/>
              <a:ea typeface="Constantia"/>
              <a:cs typeface="Constantia"/>
              <a:sym typeface="Constantia"/>
            </a:endParaRPr>
          </a:p>
        </p:txBody>
      </p:sp>
      <p:sp>
        <p:nvSpPr>
          <p:cNvPr id="262" name="Google Shape;262;p24"/>
          <p:cNvSpPr/>
          <p:nvPr/>
        </p:nvSpPr>
        <p:spPr>
          <a:xfrm>
            <a:off x="1299078" y="4286187"/>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9</a:t>
            </a:r>
            <a:endParaRPr sz="1800">
              <a:solidFill>
                <a:schemeClr val="lt1"/>
              </a:solidFill>
              <a:latin typeface="Constantia"/>
              <a:ea typeface="Constantia"/>
              <a:cs typeface="Constantia"/>
              <a:sym typeface="Constantia"/>
            </a:endParaRPr>
          </a:p>
        </p:txBody>
      </p:sp>
      <p:sp>
        <p:nvSpPr>
          <p:cNvPr id="263" name="Google Shape;263;p24"/>
          <p:cNvSpPr/>
          <p:nvPr/>
        </p:nvSpPr>
        <p:spPr>
          <a:xfrm>
            <a:off x="2121260" y="42839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10</a:t>
            </a:r>
            <a:endParaRPr sz="1800">
              <a:solidFill>
                <a:schemeClr val="lt1"/>
              </a:solidFill>
              <a:latin typeface="Constantia"/>
              <a:ea typeface="Constantia"/>
              <a:cs typeface="Constantia"/>
              <a:sym typeface="Constantia"/>
            </a:endParaRPr>
          </a:p>
        </p:txBody>
      </p:sp>
      <p:sp>
        <p:nvSpPr>
          <p:cNvPr id="264" name="Google Shape;264;p24"/>
          <p:cNvSpPr/>
          <p:nvPr/>
        </p:nvSpPr>
        <p:spPr>
          <a:xfrm>
            <a:off x="2883260" y="4288159"/>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11</a:t>
            </a:r>
            <a:endParaRPr sz="1800">
              <a:solidFill>
                <a:schemeClr val="lt1"/>
              </a:solidFill>
              <a:latin typeface="Constantia"/>
              <a:ea typeface="Constantia"/>
              <a:cs typeface="Constantia"/>
              <a:sym typeface="Constantia"/>
            </a:endParaRPr>
          </a:p>
        </p:txBody>
      </p:sp>
      <p:sp>
        <p:nvSpPr>
          <p:cNvPr id="265" name="Google Shape;265;p24"/>
          <p:cNvSpPr/>
          <p:nvPr/>
        </p:nvSpPr>
        <p:spPr>
          <a:xfrm>
            <a:off x="3779912" y="42839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12</a:t>
            </a:r>
            <a:endParaRPr sz="1800">
              <a:solidFill>
                <a:schemeClr val="lt1"/>
              </a:solidFill>
              <a:latin typeface="Constantia"/>
              <a:ea typeface="Constantia"/>
              <a:cs typeface="Constantia"/>
              <a:sym typeface="Constantia"/>
            </a:endParaRPr>
          </a:p>
        </p:txBody>
      </p:sp>
      <p:sp>
        <p:nvSpPr>
          <p:cNvPr id="266" name="Google Shape;266;p24"/>
          <p:cNvSpPr/>
          <p:nvPr/>
        </p:nvSpPr>
        <p:spPr>
          <a:xfrm>
            <a:off x="1299078" y="507605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13</a:t>
            </a:r>
            <a:endParaRPr sz="1800">
              <a:solidFill>
                <a:schemeClr val="lt1"/>
              </a:solidFill>
              <a:latin typeface="Constantia"/>
              <a:ea typeface="Constantia"/>
              <a:cs typeface="Constantia"/>
              <a:sym typeface="Constantia"/>
            </a:endParaRPr>
          </a:p>
        </p:txBody>
      </p:sp>
      <p:sp>
        <p:nvSpPr>
          <p:cNvPr id="267" name="Google Shape;267;p24"/>
          <p:cNvSpPr/>
          <p:nvPr/>
        </p:nvSpPr>
        <p:spPr>
          <a:xfrm>
            <a:off x="2121260" y="5085184"/>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14</a:t>
            </a:r>
            <a:endParaRPr sz="1800">
              <a:solidFill>
                <a:schemeClr val="lt1"/>
              </a:solidFill>
              <a:latin typeface="Constantia"/>
              <a:ea typeface="Constantia"/>
              <a:cs typeface="Constantia"/>
              <a:sym typeface="Constantia"/>
            </a:endParaRPr>
          </a:p>
        </p:txBody>
      </p:sp>
      <p:sp>
        <p:nvSpPr>
          <p:cNvPr id="268" name="Google Shape;268;p24"/>
          <p:cNvSpPr/>
          <p:nvPr/>
        </p:nvSpPr>
        <p:spPr>
          <a:xfrm>
            <a:off x="2883260" y="507605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15</a:t>
            </a:r>
            <a:endParaRPr sz="1800">
              <a:solidFill>
                <a:schemeClr val="lt1"/>
              </a:solidFill>
              <a:latin typeface="Constantia"/>
              <a:ea typeface="Constantia"/>
              <a:cs typeface="Constantia"/>
              <a:sym typeface="Constantia"/>
            </a:endParaRPr>
          </a:p>
        </p:txBody>
      </p:sp>
      <p:sp>
        <p:nvSpPr>
          <p:cNvPr id="269" name="Google Shape;269;p24"/>
          <p:cNvSpPr/>
          <p:nvPr/>
        </p:nvSpPr>
        <p:spPr>
          <a:xfrm>
            <a:off x="3779912" y="5085184"/>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16</a:t>
            </a:r>
            <a:endParaRPr sz="1800">
              <a:solidFill>
                <a:schemeClr val="lt1"/>
              </a:solidFill>
              <a:latin typeface="Constantia"/>
              <a:ea typeface="Constantia"/>
              <a:cs typeface="Constantia"/>
              <a:sym typeface="Constantia"/>
            </a:endParaRPr>
          </a:p>
        </p:txBody>
      </p:sp>
      <p:sp>
        <p:nvSpPr>
          <p:cNvPr id="270" name="Google Shape;270;p24"/>
          <p:cNvSpPr/>
          <p:nvPr/>
        </p:nvSpPr>
        <p:spPr>
          <a:xfrm>
            <a:off x="2143561" y="2654902"/>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2</a:t>
            </a:r>
            <a:endParaRPr sz="1800">
              <a:solidFill>
                <a:schemeClr val="lt1"/>
              </a:solidFill>
              <a:latin typeface="Constantia"/>
              <a:ea typeface="Constantia"/>
              <a:cs typeface="Constantia"/>
              <a:sym typeface="Constantia"/>
            </a:endParaRPr>
          </a:p>
        </p:txBody>
      </p:sp>
      <p:sp>
        <p:nvSpPr>
          <p:cNvPr id="271" name="Google Shape;271;p24"/>
          <p:cNvSpPr/>
          <p:nvPr/>
        </p:nvSpPr>
        <p:spPr>
          <a:xfrm>
            <a:off x="2909478" y="2654902"/>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3</a:t>
            </a:r>
            <a:endParaRPr sz="1800">
              <a:solidFill>
                <a:schemeClr val="lt1"/>
              </a:solidFill>
              <a:latin typeface="Constantia"/>
              <a:ea typeface="Constantia"/>
              <a:cs typeface="Constantia"/>
              <a:sym typeface="Constantia"/>
            </a:endParaRPr>
          </a:p>
        </p:txBody>
      </p:sp>
      <p:sp>
        <p:nvSpPr>
          <p:cNvPr id="272" name="Google Shape;272;p24"/>
          <p:cNvSpPr/>
          <p:nvPr/>
        </p:nvSpPr>
        <p:spPr>
          <a:xfrm>
            <a:off x="3760906" y="2624325"/>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4</a:t>
            </a:r>
            <a:endParaRPr sz="1800">
              <a:solidFill>
                <a:schemeClr val="lt1"/>
              </a:solidFill>
              <a:latin typeface="Constantia"/>
              <a:ea typeface="Constantia"/>
              <a:cs typeface="Constantia"/>
              <a:sym typeface="Constant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457200" y="306022"/>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File Structure</a:t>
            </a:r>
            <a:endParaRPr/>
          </a:p>
        </p:txBody>
      </p:sp>
      <p:sp>
        <p:nvSpPr>
          <p:cNvPr id="278" name="Google Shape;278;p25"/>
          <p:cNvSpPr txBox="1"/>
          <p:nvPr>
            <p:ph idx="1" type="body"/>
          </p:nvPr>
        </p:nvSpPr>
        <p:spPr>
          <a:xfrm>
            <a:off x="4716016" y="2060847"/>
            <a:ext cx="3909120" cy="4258201"/>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00"/>
              <a:buChar char="❖"/>
            </a:pPr>
            <a:r>
              <a:rPr lang="en-US" sz="2000"/>
              <a:t>Files are the data structures, which are stored in different ways</a:t>
            </a:r>
            <a:endParaRPr/>
          </a:p>
          <a:p>
            <a:pPr indent="-342900" lvl="0" marL="342900" rtl="0" algn="l">
              <a:spcBef>
                <a:spcPts val="400"/>
              </a:spcBef>
              <a:spcAft>
                <a:spcPts val="0"/>
              </a:spcAft>
              <a:buSzPts val="1900"/>
              <a:buFont typeface="Calibri"/>
              <a:buAutoNum type="arabicPeriod"/>
            </a:pPr>
            <a:r>
              <a:rPr b="1" lang="en-US" sz="2000"/>
              <a:t>Contiguous Allocation</a:t>
            </a:r>
            <a:endParaRPr/>
          </a:p>
          <a:p>
            <a:pPr indent="-342900" lvl="0" marL="342900" rtl="0" algn="l">
              <a:spcBef>
                <a:spcPts val="400"/>
              </a:spcBef>
              <a:spcAft>
                <a:spcPts val="0"/>
              </a:spcAft>
              <a:buSzPts val="1900"/>
              <a:buFont typeface="Calibri"/>
              <a:buAutoNum type="arabicPeriod"/>
            </a:pPr>
            <a:r>
              <a:rPr lang="en-US" sz="2000"/>
              <a:t>Linked Allocation (Non Contiguous)</a:t>
            </a:r>
            <a:endParaRPr/>
          </a:p>
          <a:p>
            <a:pPr indent="-342900" lvl="0" marL="342900" rtl="0" algn="l">
              <a:spcBef>
                <a:spcPts val="400"/>
              </a:spcBef>
              <a:spcAft>
                <a:spcPts val="0"/>
              </a:spcAft>
              <a:buSzPts val="1900"/>
              <a:buFont typeface="Calibri"/>
              <a:buAutoNum type="arabicPeriod"/>
            </a:pPr>
            <a:r>
              <a:rPr lang="en-US" sz="2000"/>
              <a:t>Index (I node)</a:t>
            </a:r>
            <a:endParaRPr/>
          </a:p>
        </p:txBody>
      </p:sp>
      <p:sp>
        <p:nvSpPr>
          <p:cNvPr id="279" name="Google Shape;279;p25"/>
          <p:cNvSpPr/>
          <p:nvPr/>
        </p:nvSpPr>
        <p:spPr>
          <a:xfrm>
            <a:off x="899592" y="2060848"/>
            <a:ext cx="3716796" cy="3744416"/>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onstantia"/>
              <a:ea typeface="Constantia"/>
              <a:cs typeface="Constantia"/>
              <a:sym typeface="Constantia"/>
            </a:endParaRPr>
          </a:p>
        </p:txBody>
      </p:sp>
      <p:sp>
        <p:nvSpPr>
          <p:cNvPr id="280" name="Google Shape;280;p25"/>
          <p:cNvSpPr/>
          <p:nvPr/>
        </p:nvSpPr>
        <p:spPr>
          <a:xfrm>
            <a:off x="1305469" y="2683630"/>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a:t>
            </a:r>
            <a:endParaRPr sz="1800">
              <a:solidFill>
                <a:schemeClr val="lt1"/>
              </a:solidFill>
              <a:latin typeface="Constantia"/>
              <a:ea typeface="Constantia"/>
              <a:cs typeface="Constantia"/>
              <a:sym typeface="Constantia"/>
            </a:endParaRPr>
          </a:p>
        </p:txBody>
      </p:sp>
      <p:sp>
        <p:nvSpPr>
          <p:cNvPr id="281" name="Google Shape;281;p25"/>
          <p:cNvSpPr/>
          <p:nvPr/>
        </p:nvSpPr>
        <p:spPr>
          <a:xfrm>
            <a:off x="1304747" y="3438729"/>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5</a:t>
            </a:r>
            <a:endParaRPr sz="1800">
              <a:solidFill>
                <a:schemeClr val="lt1"/>
              </a:solidFill>
              <a:latin typeface="Constantia"/>
              <a:ea typeface="Constantia"/>
              <a:cs typeface="Constantia"/>
              <a:sym typeface="Constantia"/>
            </a:endParaRPr>
          </a:p>
        </p:txBody>
      </p:sp>
      <p:sp>
        <p:nvSpPr>
          <p:cNvPr id="282" name="Google Shape;282;p25"/>
          <p:cNvSpPr/>
          <p:nvPr/>
        </p:nvSpPr>
        <p:spPr>
          <a:xfrm>
            <a:off x="2121260" y="345611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6</a:t>
            </a:r>
            <a:endParaRPr sz="1800">
              <a:solidFill>
                <a:schemeClr val="lt1"/>
              </a:solidFill>
              <a:latin typeface="Constantia"/>
              <a:ea typeface="Constantia"/>
              <a:cs typeface="Constantia"/>
              <a:sym typeface="Constantia"/>
            </a:endParaRPr>
          </a:p>
        </p:txBody>
      </p:sp>
      <p:sp>
        <p:nvSpPr>
          <p:cNvPr id="283" name="Google Shape;283;p25"/>
          <p:cNvSpPr/>
          <p:nvPr/>
        </p:nvSpPr>
        <p:spPr>
          <a:xfrm>
            <a:off x="2883260" y="3444896"/>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7</a:t>
            </a:r>
            <a:endParaRPr sz="1800">
              <a:solidFill>
                <a:schemeClr val="lt1"/>
              </a:solidFill>
              <a:latin typeface="Constantia"/>
              <a:ea typeface="Constantia"/>
              <a:cs typeface="Constantia"/>
              <a:sym typeface="Constantia"/>
            </a:endParaRPr>
          </a:p>
        </p:txBody>
      </p:sp>
      <p:sp>
        <p:nvSpPr>
          <p:cNvPr id="284" name="Google Shape;284;p25"/>
          <p:cNvSpPr/>
          <p:nvPr/>
        </p:nvSpPr>
        <p:spPr>
          <a:xfrm>
            <a:off x="3779912" y="3456981"/>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8</a:t>
            </a:r>
            <a:endParaRPr sz="1800">
              <a:solidFill>
                <a:schemeClr val="lt1"/>
              </a:solidFill>
              <a:latin typeface="Constantia"/>
              <a:ea typeface="Constantia"/>
              <a:cs typeface="Constantia"/>
              <a:sym typeface="Constantia"/>
            </a:endParaRPr>
          </a:p>
        </p:txBody>
      </p:sp>
      <p:sp>
        <p:nvSpPr>
          <p:cNvPr id="285" name="Google Shape;285;p25"/>
          <p:cNvSpPr/>
          <p:nvPr/>
        </p:nvSpPr>
        <p:spPr>
          <a:xfrm>
            <a:off x="1299078" y="4286187"/>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9</a:t>
            </a:r>
            <a:endParaRPr sz="1800">
              <a:solidFill>
                <a:schemeClr val="lt1"/>
              </a:solidFill>
              <a:latin typeface="Constantia"/>
              <a:ea typeface="Constantia"/>
              <a:cs typeface="Constantia"/>
              <a:sym typeface="Constantia"/>
            </a:endParaRPr>
          </a:p>
        </p:txBody>
      </p:sp>
      <p:sp>
        <p:nvSpPr>
          <p:cNvPr id="286" name="Google Shape;286;p25"/>
          <p:cNvSpPr/>
          <p:nvPr/>
        </p:nvSpPr>
        <p:spPr>
          <a:xfrm>
            <a:off x="2121260" y="42839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10</a:t>
            </a:r>
            <a:endParaRPr sz="1800">
              <a:solidFill>
                <a:schemeClr val="lt1"/>
              </a:solidFill>
              <a:latin typeface="Constantia"/>
              <a:ea typeface="Constantia"/>
              <a:cs typeface="Constantia"/>
              <a:sym typeface="Constantia"/>
            </a:endParaRPr>
          </a:p>
        </p:txBody>
      </p:sp>
      <p:sp>
        <p:nvSpPr>
          <p:cNvPr id="287" name="Google Shape;287;p25"/>
          <p:cNvSpPr/>
          <p:nvPr/>
        </p:nvSpPr>
        <p:spPr>
          <a:xfrm>
            <a:off x="2883260" y="4288159"/>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11</a:t>
            </a:r>
            <a:endParaRPr sz="1800">
              <a:solidFill>
                <a:schemeClr val="lt1"/>
              </a:solidFill>
              <a:latin typeface="Constantia"/>
              <a:ea typeface="Constantia"/>
              <a:cs typeface="Constantia"/>
              <a:sym typeface="Constantia"/>
            </a:endParaRPr>
          </a:p>
        </p:txBody>
      </p:sp>
      <p:sp>
        <p:nvSpPr>
          <p:cNvPr id="288" name="Google Shape;288;p25"/>
          <p:cNvSpPr/>
          <p:nvPr/>
        </p:nvSpPr>
        <p:spPr>
          <a:xfrm>
            <a:off x="3779912" y="42839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12</a:t>
            </a:r>
            <a:endParaRPr sz="1800">
              <a:solidFill>
                <a:schemeClr val="lt1"/>
              </a:solidFill>
              <a:latin typeface="Constantia"/>
              <a:ea typeface="Constantia"/>
              <a:cs typeface="Constantia"/>
              <a:sym typeface="Constantia"/>
            </a:endParaRPr>
          </a:p>
        </p:txBody>
      </p:sp>
      <p:sp>
        <p:nvSpPr>
          <p:cNvPr id="289" name="Google Shape;289;p25"/>
          <p:cNvSpPr/>
          <p:nvPr/>
        </p:nvSpPr>
        <p:spPr>
          <a:xfrm>
            <a:off x="1299078" y="507605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13</a:t>
            </a:r>
            <a:endParaRPr sz="1800">
              <a:solidFill>
                <a:schemeClr val="lt1"/>
              </a:solidFill>
              <a:latin typeface="Constantia"/>
              <a:ea typeface="Constantia"/>
              <a:cs typeface="Constantia"/>
              <a:sym typeface="Constantia"/>
            </a:endParaRPr>
          </a:p>
        </p:txBody>
      </p:sp>
      <p:sp>
        <p:nvSpPr>
          <p:cNvPr id="290" name="Google Shape;290;p25"/>
          <p:cNvSpPr/>
          <p:nvPr/>
        </p:nvSpPr>
        <p:spPr>
          <a:xfrm>
            <a:off x="2121260" y="5085184"/>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14</a:t>
            </a:r>
            <a:endParaRPr sz="1800">
              <a:solidFill>
                <a:schemeClr val="lt1"/>
              </a:solidFill>
              <a:latin typeface="Constantia"/>
              <a:ea typeface="Constantia"/>
              <a:cs typeface="Constantia"/>
              <a:sym typeface="Constantia"/>
            </a:endParaRPr>
          </a:p>
        </p:txBody>
      </p:sp>
      <p:sp>
        <p:nvSpPr>
          <p:cNvPr id="291" name="Google Shape;291;p25"/>
          <p:cNvSpPr/>
          <p:nvPr/>
        </p:nvSpPr>
        <p:spPr>
          <a:xfrm>
            <a:off x="2883260" y="507605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15</a:t>
            </a:r>
            <a:endParaRPr sz="1800">
              <a:solidFill>
                <a:schemeClr val="lt1"/>
              </a:solidFill>
              <a:latin typeface="Constantia"/>
              <a:ea typeface="Constantia"/>
              <a:cs typeface="Constantia"/>
              <a:sym typeface="Constantia"/>
            </a:endParaRPr>
          </a:p>
        </p:txBody>
      </p:sp>
      <p:sp>
        <p:nvSpPr>
          <p:cNvPr id="292" name="Google Shape;292;p25"/>
          <p:cNvSpPr/>
          <p:nvPr/>
        </p:nvSpPr>
        <p:spPr>
          <a:xfrm>
            <a:off x="3779912" y="5085184"/>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16</a:t>
            </a:r>
            <a:endParaRPr sz="1800">
              <a:solidFill>
                <a:schemeClr val="lt1"/>
              </a:solidFill>
              <a:latin typeface="Constantia"/>
              <a:ea typeface="Constantia"/>
              <a:cs typeface="Constantia"/>
              <a:sym typeface="Constantia"/>
            </a:endParaRPr>
          </a:p>
        </p:txBody>
      </p:sp>
      <p:sp>
        <p:nvSpPr>
          <p:cNvPr id="293" name="Google Shape;293;p25"/>
          <p:cNvSpPr/>
          <p:nvPr/>
        </p:nvSpPr>
        <p:spPr>
          <a:xfrm>
            <a:off x="2143561" y="2654902"/>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2</a:t>
            </a:r>
            <a:endParaRPr sz="1800">
              <a:solidFill>
                <a:schemeClr val="lt1"/>
              </a:solidFill>
              <a:latin typeface="Constantia"/>
              <a:ea typeface="Constantia"/>
              <a:cs typeface="Constantia"/>
              <a:sym typeface="Constantia"/>
            </a:endParaRPr>
          </a:p>
        </p:txBody>
      </p:sp>
      <p:sp>
        <p:nvSpPr>
          <p:cNvPr id="294" name="Google Shape;294;p25"/>
          <p:cNvSpPr/>
          <p:nvPr/>
        </p:nvSpPr>
        <p:spPr>
          <a:xfrm>
            <a:off x="2909478" y="2654902"/>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3</a:t>
            </a:r>
            <a:endParaRPr sz="1800">
              <a:solidFill>
                <a:schemeClr val="lt1"/>
              </a:solidFill>
              <a:latin typeface="Constantia"/>
              <a:ea typeface="Constantia"/>
              <a:cs typeface="Constantia"/>
              <a:sym typeface="Constantia"/>
            </a:endParaRPr>
          </a:p>
        </p:txBody>
      </p:sp>
      <p:sp>
        <p:nvSpPr>
          <p:cNvPr id="295" name="Google Shape;295;p25"/>
          <p:cNvSpPr/>
          <p:nvPr/>
        </p:nvSpPr>
        <p:spPr>
          <a:xfrm>
            <a:off x="3760906" y="26546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4</a:t>
            </a:r>
            <a:endParaRPr sz="1800">
              <a:solidFill>
                <a:schemeClr val="lt1"/>
              </a:solidFill>
              <a:latin typeface="Constantia"/>
              <a:ea typeface="Constantia"/>
              <a:cs typeface="Constantia"/>
              <a:sym typeface="Constantia"/>
            </a:endParaRPr>
          </a:p>
        </p:txBody>
      </p:sp>
      <p:cxnSp>
        <p:nvCxnSpPr>
          <p:cNvPr id="296" name="Google Shape;296;p25"/>
          <p:cNvCxnSpPr>
            <a:stCxn id="293" idx="3"/>
            <a:endCxn id="294" idx="1"/>
          </p:cNvCxnSpPr>
          <p:nvPr/>
        </p:nvCxnSpPr>
        <p:spPr>
          <a:xfrm>
            <a:off x="2647617" y="2870926"/>
            <a:ext cx="261900" cy="0"/>
          </a:xfrm>
          <a:prstGeom prst="straightConnector1">
            <a:avLst/>
          </a:prstGeom>
          <a:noFill/>
          <a:ln cap="flat" cmpd="sng" w="9525">
            <a:solidFill>
              <a:srgbClr val="075192"/>
            </a:solidFill>
            <a:prstDash val="solid"/>
            <a:round/>
            <a:headEnd len="sm" w="sm" type="none"/>
            <a:tailEnd len="med" w="med" type="triangle"/>
          </a:ln>
        </p:spPr>
      </p:cxnSp>
      <p:cxnSp>
        <p:nvCxnSpPr>
          <p:cNvPr id="297" name="Google Shape;297;p25"/>
          <p:cNvCxnSpPr>
            <a:stCxn id="294" idx="3"/>
            <a:endCxn id="295" idx="1"/>
          </p:cNvCxnSpPr>
          <p:nvPr/>
        </p:nvCxnSpPr>
        <p:spPr>
          <a:xfrm flipH="1" rot="10800000">
            <a:off x="3413534" y="2870626"/>
            <a:ext cx="347400" cy="300"/>
          </a:xfrm>
          <a:prstGeom prst="straightConnector1">
            <a:avLst/>
          </a:prstGeom>
          <a:noFill/>
          <a:ln cap="flat" cmpd="sng" w="9525">
            <a:solidFill>
              <a:srgbClr val="075192"/>
            </a:solidFill>
            <a:prstDash val="solid"/>
            <a:round/>
            <a:headEnd len="sm" w="sm" type="none"/>
            <a:tailEnd len="med" w="med" type="triangle"/>
          </a:ln>
        </p:spPr>
      </p:cxnSp>
      <p:cxnSp>
        <p:nvCxnSpPr>
          <p:cNvPr id="298" name="Google Shape;298;p25"/>
          <p:cNvCxnSpPr>
            <a:stCxn id="295" idx="3"/>
            <a:endCxn id="281" idx="1"/>
          </p:cNvCxnSpPr>
          <p:nvPr/>
        </p:nvCxnSpPr>
        <p:spPr>
          <a:xfrm flipH="1">
            <a:off x="1304862" y="2870692"/>
            <a:ext cx="2960100" cy="784200"/>
          </a:xfrm>
          <a:prstGeom prst="bentConnector5">
            <a:avLst>
              <a:gd fmla="val -7722" name="adj1"/>
              <a:gd fmla="val 49991" name="adj2"/>
              <a:gd fmla="val 107726" name="adj3"/>
            </a:avLst>
          </a:prstGeom>
          <a:noFill/>
          <a:ln cap="flat" cmpd="sng" w="9525">
            <a:solidFill>
              <a:srgbClr val="075192"/>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ph type="title"/>
          </p:nvPr>
        </p:nvSpPr>
        <p:spPr>
          <a:xfrm>
            <a:off x="457200" y="306022"/>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File Structure</a:t>
            </a:r>
            <a:endParaRPr/>
          </a:p>
        </p:txBody>
      </p:sp>
      <p:sp>
        <p:nvSpPr>
          <p:cNvPr id="304" name="Google Shape;304;p26"/>
          <p:cNvSpPr txBox="1"/>
          <p:nvPr>
            <p:ph idx="1" type="body"/>
          </p:nvPr>
        </p:nvSpPr>
        <p:spPr>
          <a:xfrm>
            <a:off x="4716016" y="2060847"/>
            <a:ext cx="3909120" cy="4258201"/>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00"/>
              <a:buChar char="❖"/>
            </a:pPr>
            <a:r>
              <a:rPr lang="en-US" sz="2000"/>
              <a:t>Files are the data structures, which are stored in different ways</a:t>
            </a:r>
            <a:endParaRPr/>
          </a:p>
          <a:p>
            <a:pPr indent="-342900" lvl="0" marL="342900" rtl="0" algn="l">
              <a:spcBef>
                <a:spcPts val="400"/>
              </a:spcBef>
              <a:spcAft>
                <a:spcPts val="0"/>
              </a:spcAft>
              <a:buSzPts val="1900"/>
              <a:buFont typeface="Calibri"/>
              <a:buAutoNum type="arabicPeriod"/>
            </a:pPr>
            <a:r>
              <a:rPr lang="en-US" sz="2000"/>
              <a:t>Contiguous Allocation</a:t>
            </a:r>
            <a:endParaRPr/>
          </a:p>
          <a:p>
            <a:pPr indent="-342900" lvl="0" marL="342900" rtl="0" algn="l">
              <a:spcBef>
                <a:spcPts val="400"/>
              </a:spcBef>
              <a:spcAft>
                <a:spcPts val="0"/>
              </a:spcAft>
              <a:buSzPts val="1900"/>
              <a:buFont typeface="Calibri"/>
              <a:buAutoNum type="arabicPeriod"/>
            </a:pPr>
            <a:r>
              <a:rPr b="1" lang="en-US" sz="2000"/>
              <a:t>Linked Allocation (Non Contiguous)</a:t>
            </a:r>
            <a:endParaRPr/>
          </a:p>
          <a:p>
            <a:pPr indent="-342900" lvl="0" marL="342900" rtl="0" algn="l">
              <a:spcBef>
                <a:spcPts val="400"/>
              </a:spcBef>
              <a:spcAft>
                <a:spcPts val="0"/>
              </a:spcAft>
              <a:buSzPts val="1900"/>
              <a:buFont typeface="Calibri"/>
              <a:buAutoNum type="arabicPeriod"/>
            </a:pPr>
            <a:r>
              <a:rPr lang="en-US" sz="2000"/>
              <a:t>Index (I node)</a:t>
            </a:r>
            <a:endParaRPr/>
          </a:p>
        </p:txBody>
      </p:sp>
      <p:sp>
        <p:nvSpPr>
          <p:cNvPr id="305" name="Google Shape;305;p26"/>
          <p:cNvSpPr/>
          <p:nvPr/>
        </p:nvSpPr>
        <p:spPr>
          <a:xfrm>
            <a:off x="899592" y="2060848"/>
            <a:ext cx="3716796" cy="3744416"/>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onstantia"/>
              <a:ea typeface="Constantia"/>
              <a:cs typeface="Constantia"/>
              <a:sym typeface="Constantia"/>
            </a:endParaRPr>
          </a:p>
        </p:txBody>
      </p:sp>
      <p:sp>
        <p:nvSpPr>
          <p:cNvPr id="306" name="Google Shape;306;p26"/>
          <p:cNvSpPr/>
          <p:nvPr/>
        </p:nvSpPr>
        <p:spPr>
          <a:xfrm>
            <a:off x="1305469" y="2683630"/>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a:t>
            </a:r>
            <a:endParaRPr sz="1800">
              <a:solidFill>
                <a:schemeClr val="lt1"/>
              </a:solidFill>
              <a:latin typeface="Constantia"/>
              <a:ea typeface="Constantia"/>
              <a:cs typeface="Constantia"/>
              <a:sym typeface="Constantia"/>
            </a:endParaRPr>
          </a:p>
        </p:txBody>
      </p:sp>
      <p:sp>
        <p:nvSpPr>
          <p:cNvPr id="307" name="Google Shape;307;p26"/>
          <p:cNvSpPr/>
          <p:nvPr/>
        </p:nvSpPr>
        <p:spPr>
          <a:xfrm>
            <a:off x="1304747" y="3438729"/>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5</a:t>
            </a:r>
            <a:endParaRPr sz="1800">
              <a:solidFill>
                <a:schemeClr val="lt1"/>
              </a:solidFill>
              <a:latin typeface="Constantia"/>
              <a:ea typeface="Constantia"/>
              <a:cs typeface="Constantia"/>
              <a:sym typeface="Constantia"/>
            </a:endParaRPr>
          </a:p>
        </p:txBody>
      </p:sp>
      <p:sp>
        <p:nvSpPr>
          <p:cNvPr id="308" name="Google Shape;308;p26"/>
          <p:cNvSpPr/>
          <p:nvPr/>
        </p:nvSpPr>
        <p:spPr>
          <a:xfrm>
            <a:off x="2121260" y="345611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6</a:t>
            </a:r>
            <a:endParaRPr sz="1800">
              <a:solidFill>
                <a:schemeClr val="lt1"/>
              </a:solidFill>
              <a:latin typeface="Constantia"/>
              <a:ea typeface="Constantia"/>
              <a:cs typeface="Constantia"/>
              <a:sym typeface="Constantia"/>
            </a:endParaRPr>
          </a:p>
        </p:txBody>
      </p:sp>
      <p:sp>
        <p:nvSpPr>
          <p:cNvPr id="309" name="Google Shape;309;p26"/>
          <p:cNvSpPr/>
          <p:nvPr/>
        </p:nvSpPr>
        <p:spPr>
          <a:xfrm>
            <a:off x="2883260" y="3444896"/>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7</a:t>
            </a:r>
            <a:endParaRPr sz="1800">
              <a:solidFill>
                <a:schemeClr val="lt1"/>
              </a:solidFill>
              <a:latin typeface="Constantia"/>
              <a:ea typeface="Constantia"/>
              <a:cs typeface="Constantia"/>
              <a:sym typeface="Constantia"/>
            </a:endParaRPr>
          </a:p>
        </p:txBody>
      </p:sp>
      <p:sp>
        <p:nvSpPr>
          <p:cNvPr id="310" name="Google Shape;310;p26"/>
          <p:cNvSpPr/>
          <p:nvPr/>
        </p:nvSpPr>
        <p:spPr>
          <a:xfrm>
            <a:off x="3779912" y="3456981"/>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8</a:t>
            </a:r>
            <a:endParaRPr sz="1800">
              <a:solidFill>
                <a:schemeClr val="lt1"/>
              </a:solidFill>
              <a:latin typeface="Constantia"/>
              <a:ea typeface="Constantia"/>
              <a:cs typeface="Constantia"/>
              <a:sym typeface="Constantia"/>
            </a:endParaRPr>
          </a:p>
        </p:txBody>
      </p:sp>
      <p:sp>
        <p:nvSpPr>
          <p:cNvPr id="311" name="Google Shape;311;p26"/>
          <p:cNvSpPr/>
          <p:nvPr/>
        </p:nvSpPr>
        <p:spPr>
          <a:xfrm>
            <a:off x="1299078" y="4286187"/>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9</a:t>
            </a:r>
            <a:endParaRPr sz="1800">
              <a:solidFill>
                <a:schemeClr val="lt1"/>
              </a:solidFill>
              <a:latin typeface="Constantia"/>
              <a:ea typeface="Constantia"/>
              <a:cs typeface="Constantia"/>
              <a:sym typeface="Constantia"/>
            </a:endParaRPr>
          </a:p>
        </p:txBody>
      </p:sp>
      <p:sp>
        <p:nvSpPr>
          <p:cNvPr id="312" name="Google Shape;312;p26"/>
          <p:cNvSpPr/>
          <p:nvPr/>
        </p:nvSpPr>
        <p:spPr>
          <a:xfrm>
            <a:off x="2121260" y="42839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10</a:t>
            </a:r>
            <a:endParaRPr sz="1800">
              <a:solidFill>
                <a:schemeClr val="lt1"/>
              </a:solidFill>
              <a:latin typeface="Constantia"/>
              <a:ea typeface="Constantia"/>
              <a:cs typeface="Constantia"/>
              <a:sym typeface="Constantia"/>
            </a:endParaRPr>
          </a:p>
        </p:txBody>
      </p:sp>
      <p:sp>
        <p:nvSpPr>
          <p:cNvPr id="313" name="Google Shape;313;p26"/>
          <p:cNvSpPr/>
          <p:nvPr/>
        </p:nvSpPr>
        <p:spPr>
          <a:xfrm>
            <a:off x="2883260" y="4288159"/>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11</a:t>
            </a:r>
            <a:endParaRPr sz="1800">
              <a:solidFill>
                <a:schemeClr val="lt1"/>
              </a:solidFill>
              <a:latin typeface="Constantia"/>
              <a:ea typeface="Constantia"/>
              <a:cs typeface="Constantia"/>
              <a:sym typeface="Constantia"/>
            </a:endParaRPr>
          </a:p>
        </p:txBody>
      </p:sp>
      <p:sp>
        <p:nvSpPr>
          <p:cNvPr id="314" name="Google Shape;314;p26"/>
          <p:cNvSpPr/>
          <p:nvPr/>
        </p:nvSpPr>
        <p:spPr>
          <a:xfrm>
            <a:off x="3779912" y="42839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12</a:t>
            </a:r>
            <a:endParaRPr sz="1800">
              <a:solidFill>
                <a:schemeClr val="lt1"/>
              </a:solidFill>
              <a:latin typeface="Constantia"/>
              <a:ea typeface="Constantia"/>
              <a:cs typeface="Constantia"/>
              <a:sym typeface="Constantia"/>
            </a:endParaRPr>
          </a:p>
        </p:txBody>
      </p:sp>
      <p:sp>
        <p:nvSpPr>
          <p:cNvPr id="315" name="Google Shape;315;p26"/>
          <p:cNvSpPr/>
          <p:nvPr/>
        </p:nvSpPr>
        <p:spPr>
          <a:xfrm>
            <a:off x="1299078" y="507605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13</a:t>
            </a:r>
            <a:endParaRPr sz="1800">
              <a:solidFill>
                <a:schemeClr val="lt1"/>
              </a:solidFill>
              <a:latin typeface="Constantia"/>
              <a:ea typeface="Constantia"/>
              <a:cs typeface="Constantia"/>
              <a:sym typeface="Constantia"/>
            </a:endParaRPr>
          </a:p>
        </p:txBody>
      </p:sp>
      <p:sp>
        <p:nvSpPr>
          <p:cNvPr id="316" name="Google Shape;316;p26"/>
          <p:cNvSpPr/>
          <p:nvPr/>
        </p:nvSpPr>
        <p:spPr>
          <a:xfrm>
            <a:off x="2121260" y="5085184"/>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14</a:t>
            </a:r>
            <a:endParaRPr sz="1800">
              <a:solidFill>
                <a:schemeClr val="lt1"/>
              </a:solidFill>
              <a:latin typeface="Constantia"/>
              <a:ea typeface="Constantia"/>
              <a:cs typeface="Constantia"/>
              <a:sym typeface="Constantia"/>
            </a:endParaRPr>
          </a:p>
        </p:txBody>
      </p:sp>
      <p:sp>
        <p:nvSpPr>
          <p:cNvPr id="317" name="Google Shape;317;p26"/>
          <p:cNvSpPr/>
          <p:nvPr/>
        </p:nvSpPr>
        <p:spPr>
          <a:xfrm>
            <a:off x="2883260" y="507605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15</a:t>
            </a:r>
            <a:endParaRPr sz="1800">
              <a:solidFill>
                <a:schemeClr val="lt1"/>
              </a:solidFill>
              <a:latin typeface="Constantia"/>
              <a:ea typeface="Constantia"/>
              <a:cs typeface="Constantia"/>
              <a:sym typeface="Constantia"/>
            </a:endParaRPr>
          </a:p>
        </p:txBody>
      </p:sp>
      <p:sp>
        <p:nvSpPr>
          <p:cNvPr id="318" name="Google Shape;318;p26"/>
          <p:cNvSpPr/>
          <p:nvPr/>
        </p:nvSpPr>
        <p:spPr>
          <a:xfrm>
            <a:off x="3779912" y="5085184"/>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16</a:t>
            </a:r>
            <a:endParaRPr sz="1800">
              <a:solidFill>
                <a:schemeClr val="lt1"/>
              </a:solidFill>
              <a:latin typeface="Constantia"/>
              <a:ea typeface="Constantia"/>
              <a:cs typeface="Constantia"/>
              <a:sym typeface="Constantia"/>
            </a:endParaRPr>
          </a:p>
        </p:txBody>
      </p:sp>
      <p:sp>
        <p:nvSpPr>
          <p:cNvPr id="319" name="Google Shape;319;p26"/>
          <p:cNvSpPr/>
          <p:nvPr/>
        </p:nvSpPr>
        <p:spPr>
          <a:xfrm>
            <a:off x="2143561" y="2654902"/>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2</a:t>
            </a:r>
            <a:endParaRPr sz="1800">
              <a:solidFill>
                <a:schemeClr val="lt1"/>
              </a:solidFill>
              <a:latin typeface="Constantia"/>
              <a:ea typeface="Constantia"/>
              <a:cs typeface="Constantia"/>
              <a:sym typeface="Constantia"/>
            </a:endParaRPr>
          </a:p>
        </p:txBody>
      </p:sp>
      <p:sp>
        <p:nvSpPr>
          <p:cNvPr id="320" name="Google Shape;320;p26"/>
          <p:cNvSpPr/>
          <p:nvPr/>
        </p:nvSpPr>
        <p:spPr>
          <a:xfrm>
            <a:off x="2909478" y="2654902"/>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3</a:t>
            </a:r>
            <a:endParaRPr sz="1800">
              <a:solidFill>
                <a:schemeClr val="lt1"/>
              </a:solidFill>
              <a:latin typeface="Constantia"/>
              <a:ea typeface="Constantia"/>
              <a:cs typeface="Constantia"/>
              <a:sym typeface="Constantia"/>
            </a:endParaRPr>
          </a:p>
        </p:txBody>
      </p:sp>
      <p:sp>
        <p:nvSpPr>
          <p:cNvPr id="321" name="Google Shape;321;p26"/>
          <p:cNvSpPr/>
          <p:nvPr/>
        </p:nvSpPr>
        <p:spPr>
          <a:xfrm>
            <a:off x="3760906" y="26546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4</a:t>
            </a:r>
            <a:endParaRPr sz="1800">
              <a:solidFill>
                <a:schemeClr val="lt1"/>
              </a:solidFill>
              <a:latin typeface="Constantia"/>
              <a:ea typeface="Constantia"/>
              <a:cs typeface="Constantia"/>
              <a:sym typeface="Constantia"/>
            </a:endParaRPr>
          </a:p>
        </p:txBody>
      </p:sp>
      <p:cxnSp>
        <p:nvCxnSpPr>
          <p:cNvPr id="322" name="Google Shape;322;p26"/>
          <p:cNvCxnSpPr>
            <a:stCxn id="321" idx="3"/>
            <a:endCxn id="307" idx="1"/>
          </p:cNvCxnSpPr>
          <p:nvPr/>
        </p:nvCxnSpPr>
        <p:spPr>
          <a:xfrm flipH="1">
            <a:off x="1304862" y="2870692"/>
            <a:ext cx="2960100" cy="784200"/>
          </a:xfrm>
          <a:prstGeom prst="bentConnector5">
            <a:avLst>
              <a:gd fmla="val -7722" name="adj1"/>
              <a:gd fmla="val 49991" name="adj2"/>
              <a:gd fmla="val 107726" name="adj3"/>
            </a:avLst>
          </a:prstGeom>
          <a:noFill/>
          <a:ln cap="flat" cmpd="sng" w="9525">
            <a:solidFill>
              <a:srgbClr val="075192"/>
            </a:solidFill>
            <a:prstDash val="solid"/>
            <a:round/>
            <a:headEnd len="sm" w="sm" type="none"/>
            <a:tailEnd len="med" w="med" type="triangle"/>
          </a:ln>
        </p:spPr>
      </p:cxnSp>
      <p:cxnSp>
        <p:nvCxnSpPr>
          <p:cNvPr id="323" name="Google Shape;323;p26"/>
          <p:cNvCxnSpPr>
            <a:stCxn id="319" idx="0"/>
            <a:endCxn id="321" idx="0"/>
          </p:cNvCxnSpPr>
          <p:nvPr/>
        </p:nvCxnSpPr>
        <p:spPr>
          <a:xfrm flipH="1" rot="-5400000">
            <a:off x="3203939" y="1846552"/>
            <a:ext cx="600" cy="1617300"/>
          </a:xfrm>
          <a:prstGeom prst="bentConnector3">
            <a:avLst>
              <a:gd fmla="val -38138917" name="adj1"/>
            </a:avLst>
          </a:prstGeom>
          <a:noFill/>
          <a:ln cap="flat" cmpd="sng" w="9525">
            <a:solidFill>
              <a:srgbClr val="075192"/>
            </a:solidFill>
            <a:prstDash val="solid"/>
            <a:round/>
            <a:headEnd len="sm" w="sm" type="none"/>
            <a:tailEnd len="med" w="med" type="triangle"/>
          </a:ln>
        </p:spPr>
      </p:cxnSp>
      <p:cxnSp>
        <p:nvCxnSpPr>
          <p:cNvPr id="324" name="Google Shape;324;p26"/>
          <p:cNvCxnSpPr>
            <a:stCxn id="307" idx="2"/>
            <a:endCxn id="314" idx="0"/>
          </p:cNvCxnSpPr>
          <p:nvPr/>
        </p:nvCxnSpPr>
        <p:spPr>
          <a:xfrm flipH="1" rot="-5400000">
            <a:off x="2587875" y="2839677"/>
            <a:ext cx="413100" cy="2475300"/>
          </a:xfrm>
          <a:prstGeom prst="bentConnector3">
            <a:avLst>
              <a:gd fmla="val 50000" name="adj1"/>
            </a:avLst>
          </a:prstGeom>
          <a:noFill/>
          <a:ln cap="flat" cmpd="sng" w="9525">
            <a:solidFill>
              <a:srgbClr val="075192"/>
            </a:solidFill>
            <a:prstDash val="solid"/>
            <a:round/>
            <a:headEnd len="sm" w="sm" type="none"/>
            <a:tailEnd len="med" w="med" type="triangle"/>
          </a:ln>
        </p:spPr>
      </p:cxnSp>
      <p:cxnSp>
        <p:nvCxnSpPr>
          <p:cNvPr id="325" name="Google Shape;325;p26"/>
          <p:cNvCxnSpPr>
            <a:stCxn id="314" idx="2"/>
            <a:endCxn id="317" idx="0"/>
          </p:cNvCxnSpPr>
          <p:nvPr/>
        </p:nvCxnSpPr>
        <p:spPr>
          <a:xfrm rot="5400000">
            <a:off x="3403590" y="4447666"/>
            <a:ext cx="360000" cy="896700"/>
          </a:xfrm>
          <a:prstGeom prst="bentConnector3">
            <a:avLst>
              <a:gd fmla="val 50000" name="adj1"/>
            </a:avLst>
          </a:prstGeom>
          <a:noFill/>
          <a:ln cap="flat" cmpd="sng" w="9525">
            <a:solidFill>
              <a:srgbClr val="075192"/>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7"/>
          <p:cNvSpPr txBox="1"/>
          <p:nvPr>
            <p:ph type="title"/>
          </p:nvPr>
        </p:nvSpPr>
        <p:spPr>
          <a:xfrm>
            <a:off x="457200" y="306022"/>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File Structure</a:t>
            </a:r>
            <a:endParaRPr/>
          </a:p>
        </p:txBody>
      </p:sp>
      <p:sp>
        <p:nvSpPr>
          <p:cNvPr id="331" name="Google Shape;331;p27"/>
          <p:cNvSpPr txBox="1"/>
          <p:nvPr>
            <p:ph idx="1" type="body"/>
          </p:nvPr>
        </p:nvSpPr>
        <p:spPr>
          <a:xfrm>
            <a:off x="4716016" y="2060847"/>
            <a:ext cx="3909120" cy="4258201"/>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00"/>
              <a:buChar char="❖"/>
            </a:pPr>
            <a:r>
              <a:rPr lang="en-US" sz="2000"/>
              <a:t>Files are the data structures, which are stored in different ways</a:t>
            </a:r>
            <a:endParaRPr/>
          </a:p>
          <a:p>
            <a:pPr indent="-342900" lvl="0" marL="342900" rtl="0" algn="l">
              <a:spcBef>
                <a:spcPts val="400"/>
              </a:spcBef>
              <a:spcAft>
                <a:spcPts val="0"/>
              </a:spcAft>
              <a:buSzPts val="1900"/>
              <a:buFont typeface="Calibri"/>
              <a:buAutoNum type="arabicPeriod"/>
            </a:pPr>
            <a:r>
              <a:rPr lang="en-US" sz="2000"/>
              <a:t>Contiguous Allocation</a:t>
            </a:r>
            <a:endParaRPr/>
          </a:p>
          <a:p>
            <a:pPr indent="-342900" lvl="0" marL="342900" rtl="0" algn="l">
              <a:spcBef>
                <a:spcPts val="400"/>
              </a:spcBef>
              <a:spcAft>
                <a:spcPts val="0"/>
              </a:spcAft>
              <a:buSzPts val="1900"/>
              <a:buFont typeface="Calibri"/>
              <a:buAutoNum type="arabicPeriod"/>
            </a:pPr>
            <a:r>
              <a:rPr lang="en-US" sz="2000"/>
              <a:t>Linked Allocation (Non Contiguous)</a:t>
            </a:r>
            <a:endParaRPr/>
          </a:p>
          <a:p>
            <a:pPr indent="-342900" lvl="0" marL="342900" rtl="0" algn="l">
              <a:spcBef>
                <a:spcPts val="400"/>
              </a:spcBef>
              <a:spcAft>
                <a:spcPts val="0"/>
              </a:spcAft>
              <a:buSzPts val="1900"/>
              <a:buFont typeface="Calibri"/>
              <a:buAutoNum type="arabicPeriod"/>
            </a:pPr>
            <a:r>
              <a:rPr b="1" lang="en-US" sz="2000"/>
              <a:t>Index (I node)</a:t>
            </a:r>
            <a:endParaRPr/>
          </a:p>
        </p:txBody>
      </p:sp>
      <p:sp>
        <p:nvSpPr>
          <p:cNvPr id="332" name="Google Shape;332;p27"/>
          <p:cNvSpPr/>
          <p:nvPr/>
        </p:nvSpPr>
        <p:spPr>
          <a:xfrm>
            <a:off x="899592" y="2060848"/>
            <a:ext cx="3716796" cy="3744416"/>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onstantia"/>
              <a:ea typeface="Constantia"/>
              <a:cs typeface="Constantia"/>
              <a:sym typeface="Constantia"/>
            </a:endParaRPr>
          </a:p>
        </p:txBody>
      </p:sp>
      <p:sp>
        <p:nvSpPr>
          <p:cNvPr id="333" name="Google Shape;333;p27"/>
          <p:cNvSpPr/>
          <p:nvPr/>
        </p:nvSpPr>
        <p:spPr>
          <a:xfrm>
            <a:off x="1305469" y="2683630"/>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a:t>
            </a:r>
            <a:endParaRPr sz="1800">
              <a:solidFill>
                <a:schemeClr val="lt1"/>
              </a:solidFill>
              <a:latin typeface="Constantia"/>
              <a:ea typeface="Constantia"/>
              <a:cs typeface="Constantia"/>
              <a:sym typeface="Constantia"/>
            </a:endParaRPr>
          </a:p>
        </p:txBody>
      </p:sp>
      <p:sp>
        <p:nvSpPr>
          <p:cNvPr id="334" name="Google Shape;334;p27"/>
          <p:cNvSpPr/>
          <p:nvPr/>
        </p:nvSpPr>
        <p:spPr>
          <a:xfrm>
            <a:off x="1304747" y="3438729"/>
            <a:ext cx="504056" cy="432048"/>
          </a:xfrm>
          <a:prstGeom prst="rect">
            <a:avLst/>
          </a:prstGeom>
          <a:solidFill>
            <a:srgbClr val="89DEFE"/>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5</a:t>
            </a:r>
            <a:endParaRPr sz="1800">
              <a:solidFill>
                <a:schemeClr val="lt1"/>
              </a:solidFill>
              <a:latin typeface="Constantia"/>
              <a:ea typeface="Constantia"/>
              <a:cs typeface="Constantia"/>
              <a:sym typeface="Constantia"/>
            </a:endParaRPr>
          </a:p>
        </p:txBody>
      </p:sp>
      <p:sp>
        <p:nvSpPr>
          <p:cNvPr id="335" name="Google Shape;335;p27"/>
          <p:cNvSpPr/>
          <p:nvPr/>
        </p:nvSpPr>
        <p:spPr>
          <a:xfrm>
            <a:off x="2121260" y="345611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6</a:t>
            </a:r>
            <a:endParaRPr sz="1800">
              <a:solidFill>
                <a:schemeClr val="lt1"/>
              </a:solidFill>
              <a:latin typeface="Constantia"/>
              <a:ea typeface="Constantia"/>
              <a:cs typeface="Constantia"/>
              <a:sym typeface="Constantia"/>
            </a:endParaRPr>
          </a:p>
        </p:txBody>
      </p:sp>
      <p:sp>
        <p:nvSpPr>
          <p:cNvPr id="336" name="Google Shape;336;p27"/>
          <p:cNvSpPr/>
          <p:nvPr/>
        </p:nvSpPr>
        <p:spPr>
          <a:xfrm>
            <a:off x="2883260" y="3444896"/>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7</a:t>
            </a:r>
            <a:endParaRPr sz="1800">
              <a:solidFill>
                <a:schemeClr val="lt1"/>
              </a:solidFill>
              <a:latin typeface="Constantia"/>
              <a:ea typeface="Constantia"/>
              <a:cs typeface="Constantia"/>
              <a:sym typeface="Constantia"/>
            </a:endParaRPr>
          </a:p>
        </p:txBody>
      </p:sp>
      <p:sp>
        <p:nvSpPr>
          <p:cNvPr id="337" name="Google Shape;337;p27"/>
          <p:cNvSpPr/>
          <p:nvPr/>
        </p:nvSpPr>
        <p:spPr>
          <a:xfrm>
            <a:off x="3779912" y="3456981"/>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8</a:t>
            </a:r>
            <a:endParaRPr sz="1800">
              <a:solidFill>
                <a:schemeClr val="lt1"/>
              </a:solidFill>
              <a:latin typeface="Constantia"/>
              <a:ea typeface="Constantia"/>
              <a:cs typeface="Constantia"/>
              <a:sym typeface="Constantia"/>
            </a:endParaRPr>
          </a:p>
        </p:txBody>
      </p:sp>
      <p:sp>
        <p:nvSpPr>
          <p:cNvPr id="338" name="Google Shape;338;p27"/>
          <p:cNvSpPr/>
          <p:nvPr/>
        </p:nvSpPr>
        <p:spPr>
          <a:xfrm>
            <a:off x="1299078" y="4286187"/>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9</a:t>
            </a:r>
            <a:endParaRPr sz="1800">
              <a:solidFill>
                <a:schemeClr val="lt1"/>
              </a:solidFill>
              <a:latin typeface="Constantia"/>
              <a:ea typeface="Constantia"/>
              <a:cs typeface="Constantia"/>
              <a:sym typeface="Constantia"/>
            </a:endParaRPr>
          </a:p>
        </p:txBody>
      </p:sp>
      <p:sp>
        <p:nvSpPr>
          <p:cNvPr id="339" name="Google Shape;339;p27"/>
          <p:cNvSpPr/>
          <p:nvPr/>
        </p:nvSpPr>
        <p:spPr>
          <a:xfrm>
            <a:off x="2121260" y="42839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10</a:t>
            </a:r>
            <a:endParaRPr sz="1800">
              <a:solidFill>
                <a:schemeClr val="lt1"/>
              </a:solidFill>
              <a:latin typeface="Constantia"/>
              <a:ea typeface="Constantia"/>
              <a:cs typeface="Constantia"/>
              <a:sym typeface="Constantia"/>
            </a:endParaRPr>
          </a:p>
        </p:txBody>
      </p:sp>
      <p:sp>
        <p:nvSpPr>
          <p:cNvPr id="340" name="Google Shape;340;p27"/>
          <p:cNvSpPr/>
          <p:nvPr/>
        </p:nvSpPr>
        <p:spPr>
          <a:xfrm>
            <a:off x="2883260" y="4288159"/>
            <a:ext cx="504056" cy="432048"/>
          </a:xfrm>
          <a:prstGeom prst="rect">
            <a:avLst/>
          </a:prstGeom>
          <a:solidFill>
            <a:srgbClr val="89DEFE"/>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11</a:t>
            </a:r>
            <a:endParaRPr sz="1800">
              <a:solidFill>
                <a:schemeClr val="lt1"/>
              </a:solidFill>
              <a:latin typeface="Constantia"/>
              <a:ea typeface="Constantia"/>
              <a:cs typeface="Constantia"/>
              <a:sym typeface="Constantia"/>
            </a:endParaRPr>
          </a:p>
        </p:txBody>
      </p:sp>
      <p:sp>
        <p:nvSpPr>
          <p:cNvPr id="341" name="Google Shape;341;p27"/>
          <p:cNvSpPr/>
          <p:nvPr/>
        </p:nvSpPr>
        <p:spPr>
          <a:xfrm>
            <a:off x="3779912" y="42839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12</a:t>
            </a:r>
            <a:endParaRPr sz="1800">
              <a:solidFill>
                <a:schemeClr val="lt1"/>
              </a:solidFill>
              <a:latin typeface="Constantia"/>
              <a:ea typeface="Constantia"/>
              <a:cs typeface="Constantia"/>
              <a:sym typeface="Constantia"/>
            </a:endParaRPr>
          </a:p>
        </p:txBody>
      </p:sp>
      <p:sp>
        <p:nvSpPr>
          <p:cNvPr id="342" name="Google Shape;342;p27"/>
          <p:cNvSpPr/>
          <p:nvPr/>
        </p:nvSpPr>
        <p:spPr>
          <a:xfrm>
            <a:off x="1299078" y="507605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13</a:t>
            </a:r>
            <a:endParaRPr sz="1800">
              <a:solidFill>
                <a:schemeClr val="lt1"/>
              </a:solidFill>
              <a:latin typeface="Constantia"/>
              <a:ea typeface="Constantia"/>
              <a:cs typeface="Constantia"/>
              <a:sym typeface="Constantia"/>
            </a:endParaRPr>
          </a:p>
        </p:txBody>
      </p:sp>
      <p:sp>
        <p:nvSpPr>
          <p:cNvPr id="343" name="Google Shape;343;p27"/>
          <p:cNvSpPr/>
          <p:nvPr/>
        </p:nvSpPr>
        <p:spPr>
          <a:xfrm>
            <a:off x="2121260" y="5085184"/>
            <a:ext cx="504056" cy="432048"/>
          </a:xfrm>
          <a:prstGeom prst="rect">
            <a:avLst/>
          </a:prstGeom>
          <a:solidFill>
            <a:srgbClr val="89DEFE"/>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14</a:t>
            </a:r>
            <a:endParaRPr sz="1800">
              <a:solidFill>
                <a:schemeClr val="lt1"/>
              </a:solidFill>
              <a:latin typeface="Constantia"/>
              <a:ea typeface="Constantia"/>
              <a:cs typeface="Constantia"/>
              <a:sym typeface="Constantia"/>
            </a:endParaRPr>
          </a:p>
        </p:txBody>
      </p:sp>
      <p:sp>
        <p:nvSpPr>
          <p:cNvPr id="344" name="Google Shape;344;p27"/>
          <p:cNvSpPr/>
          <p:nvPr/>
        </p:nvSpPr>
        <p:spPr>
          <a:xfrm>
            <a:off x="2883260" y="507605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15</a:t>
            </a:r>
            <a:endParaRPr sz="1800">
              <a:solidFill>
                <a:schemeClr val="lt1"/>
              </a:solidFill>
              <a:latin typeface="Constantia"/>
              <a:ea typeface="Constantia"/>
              <a:cs typeface="Constantia"/>
              <a:sym typeface="Constantia"/>
            </a:endParaRPr>
          </a:p>
        </p:txBody>
      </p:sp>
      <p:sp>
        <p:nvSpPr>
          <p:cNvPr id="345" name="Google Shape;345;p27"/>
          <p:cNvSpPr/>
          <p:nvPr/>
        </p:nvSpPr>
        <p:spPr>
          <a:xfrm>
            <a:off x="3779912" y="5085184"/>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16</a:t>
            </a:r>
            <a:endParaRPr sz="1800">
              <a:solidFill>
                <a:schemeClr val="lt1"/>
              </a:solidFill>
              <a:latin typeface="Constantia"/>
              <a:ea typeface="Constantia"/>
              <a:cs typeface="Constantia"/>
              <a:sym typeface="Constantia"/>
            </a:endParaRPr>
          </a:p>
        </p:txBody>
      </p:sp>
      <p:sp>
        <p:nvSpPr>
          <p:cNvPr id="346" name="Google Shape;346;p27"/>
          <p:cNvSpPr/>
          <p:nvPr/>
        </p:nvSpPr>
        <p:spPr>
          <a:xfrm>
            <a:off x="2143561" y="2654902"/>
            <a:ext cx="504056" cy="432048"/>
          </a:xfrm>
          <a:prstGeom prst="rect">
            <a:avLst/>
          </a:prstGeom>
          <a:solidFill>
            <a:srgbClr val="89DEFE"/>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2</a:t>
            </a:r>
            <a:endParaRPr sz="1800">
              <a:solidFill>
                <a:schemeClr val="lt1"/>
              </a:solidFill>
              <a:latin typeface="Constantia"/>
              <a:ea typeface="Constantia"/>
              <a:cs typeface="Constantia"/>
              <a:sym typeface="Constantia"/>
            </a:endParaRPr>
          </a:p>
        </p:txBody>
      </p:sp>
      <p:sp>
        <p:nvSpPr>
          <p:cNvPr id="347" name="Google Shape;347;p27"/>
          <p:cNvSpPr/>
          <p:nvPr/>
        </p:nvSpPr>
        <p:spPr>
          <a:xfrm>
            <a:off x="2909478" y="2654902"/>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3</a:t>
            </a:r>
            <a:endParaRPr sz="1800">
              <a:solidFill>
                <a:schemeClr val="lt1"/>
              </a:solidFill>
              <a:latin typeface="Constantia"/>
              <a:ea typeface="Constantia"/>
              <a:cs typeface="Constantia"/>
              <a:sym typeface="Constantia"/>
            </a:endParaRPr>
          </a:p>
        </p:txBody>
      </p:sp>
      <p:sp>
        <p:nvSpPr>
          <p:cNvPr id="348" name="Google Shape;348;p27"/>
          <p:cNvSpPr/>
          <p:nvPr/>
        </p:nvSpPr>
        <p:spPr>
          <a:xfrm>
            <a:off x="3760906" y="2654668"/>
            <a:ext cx="504056" cy="432048"/>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4</a:t>
            </a:r>
            <a:endParaRPr sz="1800">
              <a:solidFill>
                <a:schemeClr val="lt1"/>
              </a:solidFill>
              <a:latin typeface="Constantia"/>
              <a:ea typeface="Constantia"/>
              <a:cs typeface="Constantia"/>
              <a:sym typeface="Constantia"/>
            </a:endParaRPr>
          </a:p>
        </p:txBody>
      </p:sp>
      <p:sp>
        <p:nvSpPr>
          <p:cNvPr id="349" name="Google Shape;349;p27"/>
          <p:cNvSpPr txBox="1"/>
          <p:nvPr/>
        </p:nvSpPr>
        <p:spPr>
          <a:xfrm>
            <a:off x="1818291" y="2164323"/>
            <a:ext cx="16586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Index Block</a:t>
            </a:r>
            <a:endParaRPr sz="1800">
              <a:solidFill>
                <a:schemeClr val="dk1"/>
              </a:solidFill>
              <a:latin typeface="Constantia"/>
              <a:ea typeface="Constantia"/>
              <a:cs typeface="Constantia"/>
              <a:sym typeface="Constant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8"/>
          <p:cNvSpPr txBox="1"/>
          <p:nvPr>
            <p:ph type="title"/>
          </p:nvPr>
        </p:nvSpPr>
        <p:spPr>
          <a:xfrm>
            <a:off x="457200" y="33265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File Structure</a:t>
            </a:r>
            <a:endParaRPr/>
          </a:p>
        </p:txBody>
      </p:sp>
      <p:sp>
        <p:nvSpPr>
          <p:cNvPr id="355" name="Google Shape;355;p28"/>
          <p:cNvSpPr txBox="1"/>
          <p:nvPr>
            <p:ph idx="1" type="body"/>
          </p:nvPr>
        </p:nvSpPr>
        <p:spPr>
          <a:xfrm>
            <a:off x="228600" y="1556800"/>
            <a:ext cx="8789700" cy="4767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a:t>	</a:t>
            </a:r>
            <a:r>
              <a:rPr b="1" lang="en-US" u="sng"/>
              <a:t>Sorted File</a:t>
            </a:r>
            <a:r>
              <a:rPr b="1" lang="en-US"/>
              <a:t>							</a:t>
            </a:r>
            <a:r>
              <a:rPr b="1" lang="en-US" u="sng"/>
              <a:t>Unsorted File</a:t>
            </a:r>
            <a:endParaRPr/>
          </a:p>
          <a:p>
            <a:pPr indent="0" lvl="0" marL="0" rtl="0" algn="l">
              <a:spcBef>
                <a:spcPts val="520"/>
              </a:spcBef>
              <a:spcAft>
                <a:spcPts val="0"/>
              </a:spcAft>
              <a:buSzPts val="2470"/>
              <a:buNone/>
            </a:pPr>
            <a:r>
              <a:t/>
            </a:r>
            <a:endParaRPr b="1" u="sng"/>
          </a:p>
          <a:p>
            <a:pPr indent="0" lvl="0" marL="0" rtl="0" algn="l">
              <a:spcBef>
                <a:spcPts val="520"/>
              </a:spcBef>
              <a:spcAft>
                <a:spcPts val="0"/>
              </a:spcAft>
              <a:buSzPts val="2470"/>
              <a:buNone/>
            </a:pPr>
            <a:r>
              <a:rPr lang="en-US"/>
              <a:t>1. Can be sorted according to		1. Random order, any record</a:t>
            </a:r>
            <a:endParaRPr/>
          </a:p>
          <a:p>
            <a:pPr indent="0" lvl="0" marL="0" rtl="0" algn="l">
              <a:spcBef>
                <a:spcPts val="520"/>
              </a:spcBef>
              <a:spcAft>
                <a:spcPts val="0"/>
              </a:spcAft>
              <a:buSzPts val="2470"/>
              <a:buNone/>
            </a:pPr>
            <a:r>
              <a:rPr lang="en-US"/>
              <a:t>   any one attribute(search key)	   can be placed anywhere</a:t>
            </a:r>
            <a:endParaRPr/>
          </a:p>
          <a:p>
            <a:pPr indent="0" lvl="0" marL="0" rtl="0" algn="l">
              <a:spcBef>
                <a:spcPts val="520"/>
              </a:spcBef>
              <a:spcAft>
                <a:spcPts val="0"/>
              </a:spcAft>
              <a:buSzPts val="2470"/>
              <a:buNone/>
            </a:pPr>
            <a:r>
              <a:rPr lang="en-US"/>
              <a:t>2. Searching is fast	(binary)		2. Searching is slow(linear)</a:t>
            </a:r>
            <a:endParaRPr/>
          </a:p>
          <a:p>
            <a:pPr indent="0" lvl="0" marL="0" rtl="0" algn="l">
              <a:spcBef>
                <a:spcPts val="520"/>
              </a:spcBef>
              <a:spcAft>
                <a:spcPts val="0"/>
              </a:spcAft>
              <a:buSzPts val="2470"/>
              <a:buNone/>
            </a:pPr>
            <a:r>
              <a:rPr lang="en-US"/>
              <a:t>     O(log n)							    O(n)	</a:t>
            </a:r>
            <a:endParaRPr/>
          </a:p>
          <a:p>
            <a:pPr indent="0" lvl="0" marL="0" rtl="0" algn="l">
              <a:spcBef>
                <a:spcPts val="520"/>
              </a:spcBef>
              <a:spcAft>
                <a:spcPts val="0"/>
              </a:spcAft>
              <a:buSzPts val="2470"/>
              <a:buNone/>
            </a:pPr>
            <a:r>
              <a:rPr lang="en-US"/>
              <a:t>3. Insertion &amp; deletion will be    3. Insertion &amp; deletion will                              difficult 								   be easy</a:t>
            </a:r>
            <a:endParaRPr/>
          </a:p>
          <a:p>
            <a:pPr indent="0" lvl="0" marL="0" rtl="0" algn="l">
              <a:spcBef>
                <a:spcPts val="520"/>
              </a:spcBef>
              <a:spcAft>
                <a:spcPts val="0"/>
              </a:spcAft>
              <a:buSzPts val="2470"/>
              <a:buNone/>
            </a:pPr>
            <a:r>
              <a:rPr lang="en-US"/>
              <a:t>    Need to swap all records.</a:t>
            </a:r>
            <a:endParaRPr/>
          </a:p>
          <a:p>
            <a:pPr indent="0" lvl="0" marL="0" rtl="0" algn="l">
              <a:spcBef>
                <a:spcPts val="520"/>
              </a:spcBef>
              <a:spcAft>
                <a:spcPts val="0"/>
              </a:spcAft>
              <a:buSzPts val="2470"/>
              <a:buNone/>
            </a:pPr>
            <a:r>
              <a:rPr lang="en-US"/>
              <a:t>    </a:t>
            </a:r>
            <a:endParaRPr/>
          </a:p>
        </p:txBody>
      </p:sp>
      <p:cxnSp>
        <p:nvCxnSpPr>
          <p:cNvPr id="356" name="Google Shape;356;p28"/>
          <p:cNvCxnSpPr/>
          <p:nvPr/>
        </p:nvCxnSpPr>
        <p:spPr>
          <a:xfrm>
            <a:off x="4783832" y="1700808"/>
            <a:ext cx="0" cy="4104600"/>
          </a:xfrm>
          <a:prstGeom prst="straightConnector1">
            <a:avLst/>
          </a:prstGeom>
          <a:noFill/>
          <a:ln cap="flat" cmpd="sng" w="9525">
            <a:solidFill>
              <a:srgbClr val="075192"/>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9"/>
          <p:cNvSpPr txBox="1"/>
          <p:nvPr>
            <p:ph type="title"/>
          </p:nvPr>
        </p:nvSpPr>
        <p:spPr>
          <a:xfrm>
            <a:off x="457200" y="26064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Spanned and UnSpanned Mapping</a:t>
            </a:r>
            <a:endParaRPr sz="4500"/>
          </a:p>
        </p:txBody>
      </p:sp>
      <p:graphicFrame>
        <p:nvGraphicFramePr>
          <p:cNvPr id="362" name="Google Shape;362;p29"/>
          <p:cNvGraphicFramePr/>
          <p:nvPr/>
        </p:nvGraphicFramePr>
        <p:xfrm>
          <a:off x="1187624" y="1556792"/>
          <a:ext cx="3000000" cy="3000000"/>
        </p:xfrm>
        <a:graphic>
          <a:graphicData uri="http://schemas.openxmlformats.org/drawingml/2006/table">
            <a:tbl>
              <a:tblPr bandRow="1" firstRow="1">
                <a:noFill/>
                <a:tableStyleId>{0474BF8B-E5B3-4514-B656-98E574357F0D}</a:tableStyleId>
              </a:tblPr>
              <a:tblGrid>
                <a:gridCol w="2304250"/>
              </a:tblGrid>
              <a:tr h="367250">
                <a:tc>
                  <a:txBody>
                    <a:bodyPr/>
                    <a:lstStyle/>
                    <a:p>
                      <a:pPr indent="0" lvl="0" marL="0" marR="0" rtl="0" algn="l">
                        <a:spcBef>
                          <a:spcPts val="0"/>
                        </a:spcBef>
                        <a:spcAft>
                          <a:spcPts val="0"/>
                        </a:spcAft>
                        <a:buNone/>
                      </a:pPr>
                      <a:r>
                        <a:rPr b="0" lang="en-US" sz="1800" u="none" cap="none" strike="noStrike">
                          <a:solidFill>
                            <a:schemeClr val="dk1"/>
                          </a:solidFill>
                        </a:rPr>
                        <a:t>R1  </a:t>
                      </a:r>
                      <a:endParaRPr b="0"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R2</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R3</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R4</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R5</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R6</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R7</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R8</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R9</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R10                    24Kb</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63" name="Google Shape;363;p29"/>
          <p:cNvGraphicFramePr/>
          <p:nvPr/>
        </p:nvGraphicFramePr>
        <p:xfrm>
          <a:off x="4211960" y="1556792"/>
          <a:ext cx="3000000" cy="3000000"/>
        </p:xfrm>
        <a:graphic>
          <a:graphicData uri="http://schemas.openxmlformats.org/drawingml/2006/table">
            <a:tbl>
              <a:tblPr bandRow="1" firstRow="1">
                <a:noFill/>
                <a:tableStyleId>{0474BF8B-E5B3-4514-B656-98E574357F0D}</a:tableStyleId>
              </a:tblPr>
              <a:tblGrid>
                <a:gridCol w="2304250"/>
              </a:tblGrid>
              <a:tr h="367250">
                <a:tc>
                  <a:txBody>
                    <a:bodyPr/>
                    <a:lstStyle/>
                    <a:p>
                      <a:pPr indent="0" lvl="0" marL="0" marR="0" rtl="0" algn="l">
                        <a:spcBef>
                          <a:spcPts val="0"/>
                        </a:spcBef>
                        <a:spcAft>
                          <a:spcPts val="0"/>
                        </a:spcAft>
                        <a:buNone/>
                      </a:pPr>
                      <a:r>
                        <a:rPr b="0" lang="en-US" sz="1800">
                          <a:solidFill>
                            <a:schemeClr val="dk1"/>
                          </a:solidFill>
                        </a:rPr>
                        <a:t>76KB</a:t>
                      </a:r>
                      <a:endParaRPr b="0"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R12</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R13</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rPr lang="en-US" sz="1800">
                          <a:solidFill>
                            <a:schemeClr val="dk1"/>
                          </a:solidFill>
                        </a:rPr>
                        <a:t>R14</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250">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64" name="Google Shape;364;p29"/>
          <p:cNvSpPr txBox="1"/>
          <p:nvPr/>
        </p:nvSpPr>
        <p:spPr>
          <a:xfrm flipH="1">
            <a:off x="2195736" y="5445224"/>
            <a:ext cx="5760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B1</a:t>
            </a:r>
            <a:endParaRPr sz="1800">
              <a:solidFill>
                <a:schemeClr val="dk1"/>
              </a:solidFill>
              <a:latin typeface="Constantia"/>
              <a:ea typeface="Constantia"/>
              <a:cs typeface="Constantia"/>
              <a:sym typeface="Constantia"/>
            </a:endParaRPr>
          </a:p>
        </p:txBody>
      </p:sp>
      <p:sp>
        <p:nvSpPr>
          <p:cNvPr id="365" name="Google Shape;365;p29"/>
          <p:cNvSpPr txBox="1"/>
          <p:nvPr/>
        </p:nvSpPr>
        <p:spPr>
          <a:xfrm>
            <a:off x="5160892" y="5445224"/>
            <a:ext cx="504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B2</a:t>
            </a:r>
            <a:endParaRPr sz="1800">
              <a:solidFill>
                <a:schemeClr val="dk1"/>
              </a:solidFill>
              <a:latin typeface="Constantia"/>
              <a:ea typeface="Constantia"/>
              <a:cs typeface="Constantia"/>
              <a:sym typeface="Constantia"/>
            </a:endParaRPr>
          </a:p>
        </p:txBody>
      </p:sp>
      <p:sp>
        <p:nvSpPr>
          <p:cNvPr id="366" name="Google Shape;366;p29"/>
          <p:cNvSpPr txBox="1"/>
          <p:nvPr/>
        </p:nvSpPr>
        <p:spPr>
          <a:xfrm>
            <a:off x="6814592" y="1772816"/>
            <a:ext cx="222190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Block Size = 1024 KB</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Table =&gt; 14 records</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 Record = 100KB</a:t>
            </a:r>
            <a:endParaRPr sz="1800">
              <a:solidFill>
                <a:schemeClr val="dk1"/>
              </a:solidFill>
              <a:latin typeface="Constantia"/>
              <a:ea typeface="Constantia"/>
              <a:cs typeface="Constantia"/>
              <a:sym typeface="Constantia"/>
            </a:endParaRPr>
          </a:p>
        </p:txBody>
      </p:sp>
      <p:cxnSp>
        <p:nvCxnSpPr>
          <p:cNvPr id="367" name="Google Shape;367;p29"/>
          <p:cNvCxnSpPr/>
          <p:nvPr/>
        </p:nvCxnSpPr>
        <p:spPr>
          <a:xfrm>
            <a:off x="2339752" y="4869160"/>
            <a:ext cx="0" cy="360000"/>
          </a:xfrm>
          <a:prstGeom prst="straightConnector1">
            <a:avLst/>
          </a:prstGeom>
          <a:noFill/>
          <a:ln cap="flat" cmpd="sng" w="9525">
            <a:solidFill>
              <a:srgbClr val="075192"/>
            </a:solidFill>
            <a:prstDash val="solid"/>
            <a:round/>
            <a:headEnd len="sm" w="sm" type="none"/>
            <a:tailEnd len="sm" w="sm" type="none"/>
          </a:ln>
        </p:spPr>
      </p:cxnSp>
      <p:cxnSp>
        <p:nvCxnSpPr>
          <p:cNvPr id="368" name="Google Shape;368;p29"/>
          <p:cNvCxnSpPr/>
          <p:nvPr/>
        </p:nvCxnSpPr>
        <p:spPr>
          <a:xfrm>
            <a:off x="4932040" y="1556792"/>
            <a:ext cx="0" cy="360040"/>
          </a:xfrm>
          <a:prstGeom prst="straightConnector1">
            <a:avLst/>
          </a:prstGeom>
          <a:noFill/>
          <a:ln cap="flat" cmpd="sng" w="9525">
            <a:solidFill>
              <a:srgbClr val="075192"/>
            </a:solidFill>
            <a:prstDash val="solid"/>
            <a:round/>
            <a:headEnd len="sm" w="sm" type="none"/>
            <a:tailEnd len="sm" w="sm" type="none"/>
          </a:ln>
        </p:spPr>
      </p:cxnSp>
      <p:sp>
        <p:nvSpPr>
          <p:cNvPr id="369" name="Google Shape;369;p29"/>
          <p:cNvSpPr txBox="1"/>
          <p:nvPr/>
        </p:nvSpPr>
        <p:spPr>
          <a:xfrm flipH="1">
            <a:off x="948740" y="5805264"/>
            <a:ext cx="724651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Spanned Mapping :- No space wasted</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Unspanned Mapping :- Whole record should be stored only if it is stored completely</a:t>
            </a:r>
            <a:endParaRPr sz="1800">
              <a:solidFill>
                <a:schemeClr val="dk1"/>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457200" y="269776"/>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Classification of Physical Storage Media</a:t>
            </a:r>
            <a:endParaRPr sz="4000"/>
          </a:p>
        </p:txBody>
      </p:sp>
      <p:sp>
        <p:nvSpPr>
          <p:cNvPr id="127" name="Google Shape;127;p3"/>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470"/>
              <a:buChar char="⚫"/>
            </a:pPr>
            <a:r>
              <a:rPr lang="en-US"/>
              <a:t>Speed with which data can be accessed</a:t>
            </a:r>
            <a:endParaRPr/>
          </a:p>
          <a:p>
            <a:pPr indent="-274320" lvl="0" marL="274320" rtl="0" algn="l">
              <a:lnSpc>
                <a:spcPct val="90000"/>
              </a:lnSpc>
              <a:spcBef>
                <a:spcPts val="520"/>
              </a:spcBef>
              <a:spcAft>
                <a:spcPts val="0"/>
              </a:spcAft>
              <a:buSzPts val="2470"/>
              <a:buChar char="⚫"/>
            </a:pPr>
            <a:r>
              <a:rPr lang="en-US"/>
              <a:t>Cost per unit of data</a:t>
            </a:r>
            <a:endParaRPr/>
          </a:p>
          <a:p>
            <a:pPr indent="-274320" lvl="0" marL="274320" rtl="0" algn="l">
              <a:lnSpc>
                <a:spcPct val="90000"/>
              </a:lnSpc>
              <a:spcBef>
                <a:spcPts val="520"/>
              </a:spcBef>
              <a:spcAft>
                <a:spcPts val="0"/>
              </a:spcAft>
              <a:buSzPts val="2470"/>
              <a:buChar char="⚫"/>
            </a:pPr>
            <a:r>
              <a:rPr lang="en-US"/>
              <a:t>Reliability</a:t>
            </a:r>
            <a:endParaRPr/>
          </a:p>
          <a:p>
            <a:pPr indent="-246888" lvl="1" marL="640080" rtl="0" algn="l">
              <a:lnSpc>
                <a:spcPct val="90000"/>
              </a:lnSpc>
              <a:spcBef>
                <a:spcPts val="480"/>
              </a:spcBef>
              <a:spcAft>
                <a:spcPts val="0"/>
              </a:spcAft>
              <a:buSzPts val="2040"/>
              <a:buChar char="⚫"/>
            </a:pPr>
            <a:r>
              <a:rPr lang="en-US"/>
              <a:t>data loss on power failure or system crash</a:t>
            </a:r>
            <a:endParaRPr/>
          </a:p>
          <a:p>
            <a:pPr indent="-246888" lvl="1" marL="640080" rtl="0" algn="l">
              <a:lnSpc>
                <a:spcPct val="90000"/>
              </a:lnSpc>
              <a:spcBef>
                <a:spcPts val="480"/>
              </a:spcBef>
              <a:spcAft>
                <a:spcPts val="0"/>
              </a:spcAft>
              <a:buSzPts val="2040"/>
              <a:buChar char="⚫"/>
            </a:pPr>
            <a:r>
              <a:rPr lang="en-US"/>
              <a:t>physical failure of the storage device</a:t>
            </a:r>
            <a:endParaRPr/>
          </a:p>
          <a:p>
            <a:pPr indent="-274320" lvl="0" marL="274320" rtl="0" algn="l">
              <a:lnSpc>
                <a:spcPct val="90000"/>
              </a:lnSpc>
              <a:spcBef>
                <a:spcPts val="520"/>
              </a:spcBef>
              <a:spcAft>
                <a:spcPts val="0"/>
              </a:spcAft>
              <a:buSzPts val="2470"/>
              <a:buChar char="⚫"/>
            </a:pPr>
            <a:r>
              <a:rPr lang="en-US"/>
              <a:t>Can differentiate storage into:</a:t>
            </a:r>
            <a:endParaRPr/>
          </a:p>
          <a:p>
            <a:pPr indent="-246888" lvl="1" marL="640080" rtl="0" algn="l">
              <a:lnSpc>
                <a:spcPct val="90000"/>
              </a:lnSpc>
              <a:spcBef>
                <a:spcPts val="480"/>
              </a:spcBef>
              <a:spcAft>
                <a:spcPts val="0"/>
              </a:spcAft>
              <a:buSzPts val="2040"/>
              <a:buChar char="⚫"/>
            </a:pPr>
            <a:r>
              <a:rPr b="1" lang="en-US">
                <a:solidFill>
                  <a:schemeClr val="dk2"/>
                </a:solidFill>
              </a:rPr>
              <a:t>volatile storage</a:t>
            </a:r>
            <a:r>
              <a:rPr b="1" lang="en-US"/>
              <a:t>: </a:t>
            </a:r>
            <a:r>
              <a:rPr lang="en-US"/>
              <a:t>loses contents when power is switched off</a:t>
            </a:r>
            <a:endParaRPr/>
          </a:p>
          <a:p>
            <a:pPr indent="-246888" lvl="1" marL="640080" rtl="0" algn="l">
              <a:lnSpc>
                <a:spcPct val="90000"/>
              </a:lnSpc>
              <a:spcBef>
                <a:spcPts val="480"/>
              </a:spcBef>
              <a:spcAft>
                <a:spcPts val="0"/>
              </a:spcAft>
              <a:buSzPts val="2040"/>
              <a:buChar char="⚫"/>
            </a:pPr>
            <a:r>
              <a:rPr b="1" lang="en-US">
                <a:solidFill>
                  <a:schemeClr val="dk2"/>
                </a:solidFill>
              </a:rPr>
              <a:t>non-volatile storage</a:t>
            </a:r>
            <a:r>
              <a:rPr lang="en-US"/>
              <a:t>: </a:t>
            </a:r>
            <a:endParaRPr/>
          </a:p>
          <a:p>
            <a:pPr indent="-246887" lvl="2" marL="914400" rtl="0" algn="l">
              <a:lnSpc>
                <a:spcPct val="90000"/>
              </a:lnSpc>
              <a:spcBef>
                <a:spcPts val="420"/>
              </a:spcBef>
              <a:spcAft>
                <a:spcPts val="0"/>
              </a:spcAft>
              <a:buSzPts val="1470"/>
              <a:buChar char="⚫"/>
            </a:pPr>
            <a:r>
              <a:rPr lang="en-US"/>
              <a:t> Contents persist even when power is switched off. </a:t>
            </a:r>
            <a:endParaRPr/>
          </a:p>
          <a:p>
            <a:pPr indent="-246887" lvl="2" marL="914400" rtl="0" algn="l">
              <a:lnSpc>
                <a:spcPct val="90000"/>
              </a:lnSpc>
              <a:spcBef>
                <a:spcPts val="420"/>
              </a:spcBef>
              <a:spcAft>
                <a:spcPts val="0"/>
              </a:spcAft>
              <a:buSzPts val="1470"/>
              <a:buChar char="⚫"/>
            </a:pPr>
            <a:r>
              <a:rPr lang="en-US"/>
              <a:t> Includes secondary and tertiary storage, as well as batter-backed up main-memory.</a:t>
            </a:r>
            <a:endParaRPr/>
          </a:p>
          <a:p>
            <a:pPr indent="-117475" lvl="0" marL="274320" rtl="0" algn="l">
              <a:spcBef>
                <a:spcPts val="520"/>
              </a:spcBef>
              <a:spcAft>
                <a:spcPts val="0"/>
              </a:spcAft>
              <a:buSzPts val="247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5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5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5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5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500"/>
                                        <p:tgtEl>
                                          <p:spTgt spid="1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Effect filter="fade" transition="in">
                                      <p:cBhvr>
                                        <p:cTn dur="500"/>
                                        <p:tgtEl>
                                          <p:spTgt spid="1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animEffect filter="fade" transition="in">
                                      <p:cBhvr>
                                        <p:cTn dur="500"/>
                                        <p:tgtEl>
                                          <p:spTgt spid="1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8" st="8"/>
                                            </p:txEl>
                                          </p:spTgt>
                                        </p:tgtEl>
                                        <p:attrNameLst>
                                          <p:attrName>style.visibility</p:attrName>
                                        </p:attrNameLst>
                                      </p:cBhvr>
                                      <p:to>
                                        <p:strVal val="visible"/>
                                      </p:to>
                                    </p:set>
                                    <p:animEffect filter="fade" transition="in">
                                      <p:cBhvr>
                                        <p:cTn dur="500"/>
                                        <p:tgtEl>
                                          <p:spTgt spid="1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9" st="9"/>
                                            </p:txEl>
                                          </p:spTgt>
                                        </p:tgtEl>
                                        <p:attrNameLst>
                                          <p:attrName>style.visibility</p:attrName>
                                        </p:attrNameLst>
                                      </p:cBhvr>
                                      <p:to>
                                        <p:strVal val="visible"/>
                                      </p:to>
                                    </p:set>
                                    <p:animEffect filter="fade" transition="in">
                                      <p:cBhvr>
                                        <p:cTn dur="500"/>
                                        <p:tgtEl>
                                          <p:spTgt spid="12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0" st="10"/>
                                            </p:txEl>
                                          </p:spTgt>
                                        </p:tgtEl>
                                        <p:attrNameLst>
                                          <p:attrName>style.visibility</p:attrName>
                                        </p:attrNameLst>
                                      </p:cBhvr>
                                      <p:to>
                                        <p:strVal val="visible"/>
                                      </p:to>
                                    </p:set>
                                    <p:animEffect filter="fade" transition="in">
                                      <p:cBhvr>
                                        <p:cTn dur="500"/>
                                        <p:tgtEl>
                                          <p:spTgt spid="12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ph type="title"/>
          </p:nvPr>
        </p:nvSpPr>
        <p:spPr>
          <a:xfrm>
            <a:off x="457200" y="764704"/>
            <a:ext cx="8229600" cy="72234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Fixed-Length Records</a:t>
            </a:r>
            <a:endParaRPr/>
          </a:p>
        </p:txBody>
      </p:sp>
      <p:sp>
        <p:nvSpPr>
          <p:cNvPr id="375" name="Google Shape;375;p30"/>
          <p:cNvSpPr txBox="1"/>
          <p:nvPr>
            <p:ph idx="1" type="body"/>
          </p:nvPr>
        </p:nvSpPr>
        <p:spPr>
          <a:xfrm>
            <a:off x="395808" y="1412776"/>
            <a:ext cx="7848600" cy="4968552"/>
          </a:xfrm>
          <a:prstGeom prst="rect">
            <a:avLst/>
          </a:prstGeom>
          <a:noFill/>
          <a:ln>
            <a:noFill/>
          </a:ln>
        </p:spPr>
        <p:txBody>
          <a:bodyPr anchorCtr="0" anchor="t" bIns="45700" lIns="91425" spcFirstLastPara="1" rIns="91425" wrap="square" tIns="45700">
            <a:normAutofit/>
          </a:bodyPr>
          <a:lstStyle/>
          <a:p>
            <a:pPr indent="-129238" lvl="0" marL="274320" rtl="0" algn="l">
              <a:lnSpc>
                <a:spcPct val="90000"/>
              </a:lnSpc>
              <a:spcBef>
                <a:spcPts val="0"/>
              </a:spcBef>
              <a:spcAft>
                <a:spcPts val="0"/>
              </a:spcAft>
              <a:buSzPts val="2285"/>
              <a:buNone/>
            </a:pPr>
            <a:r>
              <a:t/>
            </a:r>
            <a:endParaRPr sz="2405"/>
          </a:p>
          <a:p>
            <a:pPr indent="-274320" lvl="0" marL="274320" rtl="0" algn="l">
              <a:lnSpc>
                <a:spcPct val="90000"/>
              </a:lnSpc>
              <a:spcBef>
                <a:spcPts val="481"/>
              </a:spcBef>
              <a:spcAft>
                <a:spcPts val="0"/>
              </a:spcAft>
              <a:buSzPts val="2285"/>
              <a:buChar char="❖"/>
            </a:pPr>
            <a:r>
              <a:rPr lang="en-US" sz="2405"/>
              <a:t>Simple approach:</a:t>
            </a:r>
            <a:endParaRPr/>
          </a:p>
          <a:p>
            <a:pPr indent="-246888" lvl="1" marL="640080" rtl="0" algn="l">
              <a:lnSpc>
                <a:spcPct val="90000"/>
              </a:lnSpc>
              <a:spcBef>
                <a:spcPts val="444"/>
              </a:spcBef>
              <a:spcAft>
                <a:spcPts val="0"/>
              </a:spcAft>
              <a:buSzPts val="1887"/>
              <a:buChar char="➢"/>
            </a:pPr>
            <a:r>
              <a:rPr lang="en-US" sz="2220"/>
              <a:t>Store record </a:t>
            </a:r>
            <a:r>
              <a:rPr i="1" lang="en-US" sz="2220"/>
              <a:t>i</a:t>
            </a:r>
            <a:r>
              <a:rPr lang="en-US" sz="2220"/>
              <a:t> starting from byte </a:t>
            </a:r>
            <a:r>
              <a:rPr i="1" lang="en-US" sz="2220"/>
              <a:t>n * (i – </a:t>
            </a:r>
            <a:r>
              <a:rPr lang="en-US" sz="2220"/>
              <a:t>1), where </a:t>
            </a:r>
            <a:r>
              <a:rPr i="1" lang="en-US" sz="2220"/>
              <a:t>n </a:t>
            </a:r>
            <a:r>
              <a:rPr lang="en-US" sz="2220"/>
              <a:t>is the size of each record.</a:t>
            </a:r>
            <a:endParaRPr/>
          </a:p>
          <a:p>
            <a:pPr indent="-246888" lvl="1" marL="640080" rtl="0" algn="l">
              <a:lnSpc>
                <a:spcPct val="90000"/>
              </a:lnSpc>
              <a:spcBef>
                <a:spcPts val="444"/>
              </a:spcBef>
              <a:spcAft>
                <a:spcPts val="0"/>
              </a:spcAft>
              <a:buSzPts val="1887"/>
              <a:buChar char="➢"/>
            </a:pPr>
            <a:r>
              <a:rPr lang="en-US" sz="2220"/>
              <a:t>Record access is simple but records may cross blocks</a:t>
            </a:r>
            <a:endParaRPr/>
          </a:p>
          <a:p>
            <a:pPr indent="-246887" lvl="2" marL="914400" rtl="0" algn="l">
              <a:lnSpc>
                <a:spcPct val="90000"/>
              </a:lnSpc>
              <a:spcBef>
                <a:spcPts val="388"/>
              </a:spcBef>
              <a:spcAft>
                <a:spcPts val="0"/>
              </a:spcAft>
              <a:buSzPts val="1359"/>
              <a:buChar char="■"/>
            </a:pPr>
            <a:r>
              <a:rPr lang="en-US" sz="1942"/>
              <a:t>Modification: do not allow records to cross block boundaries</a:t>
            </a:r>
            <a:endParaRPr/>
          </a:p>
          <a:p>
            <a:pPr indent="-274320" lvl="0" marL="274320" rtl="0" algn="l">
              <a:lnSpc>
                <a:spcPct val="90000"/>
              </a:lnSpc>
              <a:spcBef>
                <a:spcPts val="481"/>
              </a:spcBef>
              <a:spcAft>
                <a:spcPts val="0"/>
              </a:spcAft>
              <a:buSzPts val="2285"/>
              <a:buChar char="❖"/>
            </a:pPr>
            <a:r>
              <a:rPr lang="en-US" sz="2405"/>
              <a:t>Deletion of record </a:t>
            </a:r>
            <a:r>
              <a:rPr i="1" lang="en-US" sz="2405"/>
              <a:t>I: </a:t>
            </a:r>
            <a:br>
              <a:rPr i="1" lang="en-US" sz="2405"/>
            </a:br>
            <a:r>
              <a:rPr lang="en-US" sz="2405"/>
              <a:t>alternatives</a:t>
            </a:r>
            <a:r>
              <a:rPr i="1" lang="en-US" sz="2405"/>
              <a:t>:</a:t>
            </a:r>
            <a:endParaRPr/>
          </a:p>
          <a:p>
            <a:pPr indent="-246888" lvl="1" marL="640080" rtl="0" algn="l">
              <a:lnSpc>
                <a:spcPct val="90000"/>
              </a:lnSpc>
              <a:spcBef>
                <a:spcPts val="444"/>
              </a:spcBef>
              <a:spcAft>
                <a:spcPts val="0"/>
              </a:spcAft>
              <a:buSzPts val="1887"/>
              <a:buChar char="➢"/>
            </a:pPr>
            <a:r>
              <a:rPr lang="en-US" sz="2220"/>
              <a:t>move records </a:t>
            </a:r>
            <a:r>
              <a:rPr i="1" lang="en-US" sz="2220"/>
              <a:t>i</a:t>
            </a:r>
            <a:r>
              <a:rPr lang="en-US" sz="2220"/>
              <a:t> + 1, . . ., </a:t>
            </a:r>
            <a:r>
              <a:rPr i="1" lang="en-US" sz="2220"/>
              <a:t>n</a:t>
            </a:r>
            <a:r>
              <a:rPr lang="en-US" sz="2220"/>
              <a:t> </a:t>
            </a:r>
            <a:br>
              <a:rPr lang="en-US" sz="2220"/>
            </a:br>
            <a:r>
              <a:rPr lang="en-US" sz="2220"/>
              <a:t>to </a:t>
            </a:r>
            <a:r>
              <a:rPr i="1" lang="en-US" sz="2220"/>
              <a:t>i, . . . , n – </a:t>
            </a:r>
            <a:r>
              <a:rPr lang="en-US" sz="2220"/>
              <a:t>1</a:t>
            </a:r>
            <a:endParaRPr/>
          </a:p>
          <a:p>
            <a:pPr indent="-246888" lvl="1" marL="640080" rtl="0" algn="l">
              <a:lnSpc>
                <a:spcPct val="90000"/>
              </a:lnSpc>
              <a:spcBef>
                <a:spcPts val="444"/>
              </a:spcBef>
              <a:spcAft>
                <a:spcPts val="0"/>
              </a:spcAft>
              <a:buSzPts val="1887"/>
              <a:buChar char="➢"/>
            </a:pPr>
            <a:r>
              <a:rPr lang="en-US" sz="2220"/>
              <a:t>move record </a:t>
            </a:r>
            <a:r>
              <a:rPr i="1" lang="en-US" sz="2220"/>
              <a:t>n </a:t>
            </a:r>
            <a:r>
              <a:rPr lang="en-US" sz="2220"/>
              <a:t> to </a:t>
            </a:r>
            <a:r>
              <a:rPr i="1" lang="en-US" sz="2220"/>
              <a:t>i</a:t>
            </a:r>
            <a:endParaRPr sz="2220"/>
          </a:p>
          <a:p>
            <a:pPr indent="-246888" lvl="1" marL="640080" rtl="0" algn="l">
              <a:lnSpc>
                <a:spcPct val="90000"/>
              </a:lnSpc>
              <a:spcBef>
                <a:spcPts val="444"/>
              </a:spcBef>
              <a:spcAft>
                <a:spcPts val="0"/>
              </a:spcAft>
              <a:buSzPts val="1887"/>
              <a:buChar char="➢"/>
            </a:pPr>
            <a:r>
              <a:rPr lang="en-US" sz="2220"/>
              <a:t>do not move records, but </a:t>
            </a:r>
            <a:br>
              <a:rPr lang="en-US" sz="2220"/>
            </a:br>
            <a:r>
              <a:rPr lang="en-US" sz="2220"/>
              <a:t>link all free records on a</a:t>
            </a:r>
            <a:br>
              <a:rPr lang="en-US" sz="2220"/>
            </a:br>
            <a:r>
              <a:rPr i="1" lang="en-US" sz="2220"/>
              <a:t>free list</a:t>
            </a:r>
            <a:endParaRPr sz="2220"/>
          </a:p>
        </p:txBody>
      </p:sp>
      <p:pic>
        <p:nvPicPr>
          <p:cNvPr id="376" name="Google Shape;376;p30"/>
          <p:cNvPicPr preferRelativeResize="0"/>
          <p:nvPr/>
        </p:nvPicPr>
        <p:blipFill rotWithShape="1">
          <a:blip r:embed="rId3">
            <a:alphaModFix/>
          </a:blip>
          <a:srcRect b="2106" l="2934" r="2934" t="1504"/>
          <a:stretch/>
        </p:blipFill>
        <p:spPr>
          <a:xfrm>
            <a:off x="4716016" y="3789040"/>
            <a:ext cx="4061345" cy="2736304"/>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1"/>
          <p:cNvSpPr txBox="1"/>
          <p:nvPr>
            <p:ph type="title"/>
          </p:nvPr>
        </p:nvSpPr>
        <p:spPr>
          <a:xfrm>
            <a:off x="457200" y="764704"/>
            <a:ext cx="8229600" cy="72234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Free Lists</a:t>
            </a:r>
            <a:endParaRPr/>
          </a:p>
        </p:txBody>
      </p:sp>
      <p:sp>
        <p:nvSpPr>
          <p:cNvPr id="382" name="Google Shape;382;p31"/>
          <p:cNvSpPr txBox="1"/>
          <p:nvPr>
            <p:ph idx="1" type="body"/>
          </p:nvPr>
        </p:nvSpPr>
        <p:spPr>
          <a:xfrm>
            <a:off x="323800" y="1700808"/>
            <a:ext cx="7848600" cy="4536504"/>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261"/>
              <a:buChar char="❖"/>
            </a:pPr>
            <a:r>
              <a:rPr lang="en-US" sz="2380"/>
              <a:t>Store the address of the first deleted record in the file header.</a:t>
            </a:r>
            <a:endParaRPr/>
          </a:p>
          <a:p>
            <a:pPr indent="-274320" lvl="0" marL="274320" rtl="0" algn="l">
              <a:lnSpc>
                <a:spcPct val="80000"/>
              </a:lnSpc>
              <a:spcBef>
                <a:spcPts val="476"/>
              </a:spcBef>
              <a:spcAft>
                <a:spcPts val="0"/>
              </a:spcAft>
              <a:buSzPts val="2261"/>
              <a:buChar char="❖"/>
            </a:pPr>
            <a:r>
              <a:rPr lang="en-US" sz="2380"/>
              <a:t>Use this first record to store the address of the second deleted record, and so on</a:t>
            </a:r>
            <a:endParaRPr/>
          </a:p>
          <a:p>
            <a:pPr indent="-274320" lvl="0" marL="274320" rtl="0" algn="l">
              <a:lnSpc>
                <a:spcPct val="80000"/>
              </a:lnSpc>
              <a:spcBef>
                <a:spcPts val="476"/>
              </a:spcBef>
              <a:spcAft>
                <a:spcPts val="0"/>
              </a:spcAft>
              <a:buSzPts val="2261"/>
              <a:buChar char="❖"/>
            </a:pPr>
            <a:r>
              <a:rPr lang="en-US" sz="2380"/>
              <a:t>Can think of these stored addresses as </a:t>
            </a:r>
            <a:r>
              <a:rPr lang="en-US" sz="2380">
                <a:solidFill>
                  <a:schemeClr val="dk2"/>
                </a:solidFill>
              </a:rPr>
              <a:t>pointers</a:t>
            </a:r>
            <a:r>
              <a:rPr i="1" lang="en-US" sz="2380"/>
              <a:t> </a:t>
            </a:r>
            <a:r>
              <a:rPr lang="en-US" sz="2380"/>
              <a:t>since they “point” to the location of a record.</a:t>
            </a:r>
            <a:endParaRPr/>
          </a:p>
          <a:p>
            <a:pPr indent="-274320" lvl="0" marL="274320" rtl="0" algn="l">
              <a:lnSpc>
                <a:spcPct val="80000"/>
              </a:lnSpc>
              <a:spcBef>
                <a:spcPts val="476"/>
              </a:spcBef>
              <a:spcAft>
                <a:spcPts val="0"/>
              </a:spcAft>
              <a:buSzPts val="2261"/>
              <a:buChar char="❖"/>
            </a:pPr>
            <a:r>
              <a:rPr lang="en-US" sz="2380"/>
              <a:t>More space efficient </a:t>
            </a:r>
            <a:endParaRPr/>
          </a:p>
          <a:p>
            <a:pPr indent="0" lvl="0" marL="0" rtl="0" algn="l">
              <a:lnSpc>
                <a:spcPct val="80000"/>
              </a:lnSpc>
              <a:spcBef>
                <a:spcPts val="476"/>
              </a:spcBef>
              <a:spcAft>
                <a:spcPts val="0"/>
              </a:spcAft>
              <a:buNone/>
            </a:pPr>
            <a:r>
              <a:rPr lang="en-US" sz="2380"/>
              <a:t>     </a:t>
            </a:r>
            <a:r>
              <a:rPr lang="en-US" sz="2380"/>
              <a:t>representation:  reuse space </a:t>
            </a:r>
            <a:endParaRPr/>
          </a:p>
          <a:p>
            <a:pPr indent="0" lvl="0" marL="274320" rtl="0" algn="l">
              <a:lnSpc>
                <a:spcPct val="80000"/>
              </a:lnSpc>
              <a:spcBef>
                <a:spcPts val="476"/>
              </a:spcBef>
              <a:spcAft>
                <a:spcPts val="0"/>
              </a:spcAft>
              <a:buNone/>
            </a:pPr>
            <a:r>
              <a:rPr lang="en-US" sz="2380"/>
              <a:t> </a:t>
            </a:r>
            <a:r>
              <a:rPr lang="en-US" sz="2380"/>
              <a:t>for normal attributes of free </a:t>
            </a:r>
            <a:endParaRPr/>
          </a:p>
          <a:p>
            <a:pPr indent="0" lvl="0" marL="274320" rtl="0" algn="l">
              <a:lnSpc>
                <a:spcPct val="80000"/>
              </a:lnSpc>
              <a:spcBef>
                <a:spcPts val="476"/>
              </a:spcBef>
              <a:spcAft>
                <a:spcPts val="0"/>
              </a:spcAft>
              <a:buNone/>
            </a:pPr>
            <a:r>
              <a:rPr lang="en-US" sz="2380"/>
              <a:t> records to store pointers. </a:t>
            </a:r>
            <a:endParaRPr/>
          </a:p>
          <a:p>
            <a:pPr indent="0" lvl="0" marL="0" rtl="0" algn="l">
              <a:lnSpc>
                <a:spcPct val="80000"/>
              </a:lnSpc>
              <a:spcBef>
                <a:spcPts val="476"/>
              </a:spcBef>
              <a:spcAft>
                <a:spcPts val="0"/>
              </a:spcAft>
              <a:buNone/>
            </a:pPr>
            <a:r>
              <a:rPr lang="en-US" sz="2380"/>
              <a:t>   (No pointers stored in in-use </a:t>
            </a:r>
            <a:endParaRPr/>
          </a:p>
          <a:p>
            <a:pPr indent="0" lvl="0" marL="274320" rtl="0" algn="l">
              <a:lnSpc>
                <a:spcPct val="80000"/>
              </a:lnSpc>
              <a:spcBef>
                <a:spcPts val="476"/>
              </a:spcBef>
              <a:spcAft>
                <a:spcPts val="0"/>
              </a:spcAft>
              <a:buNone/>
            </a:pPr>
            <a:r>
              <a:rPr lang="en-US" sz="2380"/>
              <a:t>records.)</a:t>
            </a:r>
            <a:endParaRPr/>
          </a:p>
          <a:p>
            <a:pPr indent="-141001" lvl="0" marL="274320" rtl="0" algn="l">
              <a:lnSpc>
                <a:spcPct val="80000"/>
              </a:lnSpc>
              <a:spcBef>
                <a:spcPts val="442"/>
              </a:spcBef>
              <a:spcAft>
                <a:spcPts val="0"/>
              </a:spcAft>
              <a:buSzPts val="2100"/>
              <a:buNone/>
            </a:pPr>
            <a:r>
              <a:t/>
            </a:r>
            <a:endParaRPr sz="2210"/>
          </a:p>
        </p:txBody>
      </p:sp>
      <p:pic>
        <p:nvPicPr>
          <p:cNvPr id="383" name="Google Shape;383;p31"/>
          <p:cNvPicPr preferRelativeResize="0"/>
          <p:nvPr/>
        </p:nvPicPr>
        <p:blipFill rotWithShape="1">
          <a:blip r:embed="rId3">
            <a:alphaModFix/>
          </a:blip>
          <a:srcRect b="6645" l="1495" r="1992" t="6312"/>
          <a:stretch/>
        </p:blipFill>
        <p:spPr>
          <a:xfrm>
            <a:off x="4627825" y="3834519"/>
            <a:ext cx="4285653" cy="2696252"/>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ph type="title"/>
          </p:nvPr>
        </p:nvSpPr>
        <p:spPr>
          <a:xfrm>
            <a:off x="457200" y="764704"/>
            <a:ext cx="8229600" cy="72234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Variable-Length Records</a:t>
            </a:r>
            <a:endParaRPr/>
          </a:p>
        </p:txBody>
      </p:sp>
      <p:sp>
        <p:nvSpPr>
          <p:cNvPr id="389" name="Google Shape;389;p32"/>
          <p:cNvSpPr txBox="1"/>
          <p:nvPr>
            <p:ph idx="1" type="body"/>
          </p:nvPr>
        </p:nvSpPr>
        <p:spPr>
          <a:xfrm>
            <a:off x="323800" y="1700808"/>
            <a:ext cx="7848600" cy="4536504"/>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285"/>
              <a:buChar char="❖"/>
            </a:pPr>
            <a:r>
              <a:rPr lang="en-US" sz="2405"/>
              <a:t>Variable-length records arise in database systems in several ways:</a:t>
            </a:r>
            <a:endParaRPr/>
          </a:p>
          <a:p>
            <a:pPr indent="-246888" lvl="1" marL="640080" rtl="0" algn="l">
              <a:lnSpc>
                <a:spcPct val="90000"/>
              </a:lnSpc>
              <a:spcBef>
                <a:spcPts val="444"/>
              </a:spcBef>
              <a:spcAft>
                <a:spcPts val="0"/>
              </a:spcAft>
              <a:buSzPts val="1887"/>
              <a:buChar char="➢"/>
            </a:pPr>
            <a:r>
              <a:rPr lang="en-US" sz="2220"/>
              <a:t>Storage of multiple record types in a file.</a:t>
            </a:r>
            <a:endParaRPr/>
          </a:p>
          <a:p>
            <a:pPr indent="-246888" lvl="1" marL="640080" rtl="0" algn="l">
              <a:lnSpc>
                <a:spcPct val="90000"/>
              </a:lnSpc>
              <a:spcBef>
                <a:spcPts val="444"/>
              </a:spcBef>
              <a:spcAft>
                <a:spcPts val="0"/>
              </a:spcAft>
              <a:buSzPts val="1887"/>
              <a:buChar char="➢"/>
            </a:pPr>
            <a:r>
              <a:rPr lang="en-US" sz="2220"/>
              <a:t>Record types that allow variable lengths for one or more fields.</a:t>
            </a:r>
            <a:endParaRPr/>
          </a:p>
          <a:p>
            <a:pPr indent="-246888" lvl="1" marL="640080" rtl="0" algn="l">
              <a:lnSpc>
                <a:spcPct val="90000"/>
              </a:lnSpc>
              <a:spcBef>
                <a:spcPts val="444"/>
              </a:spcBef>
              <a:spcAft>
                <a:spcPts val="0"/>
              </a:spcAft>
              <a:buSzPts val="1887"/>
              <a:buChar char="➢"/>
            </a:pPr>
            <a:r>
              <a:rPr lang="en-US" sz="2220"/>
              <a:t>Record types that allow repeating fields (used in some older data models).</a:t>
            </a:r>
            <a:endParaRPr/>
          </a:p>
          <a:p>
            <a:pPr indent="-274320" lvl="0" marL="274320" rtl="0" algn="l">
              <a:lnSpc>
                <a:spcPct val="90000"/>
              </a:lnSpc>
              <a:spcBef>
                <a:spcPts val="481"/>
              </a:spcBef>
              <a:spcAft>
                <a:spcPts val="0"/>
              </a:spcAft>
              <a:buSzPts val="2285"/>
              <a:buChar char="❖"/>
            </a:pPr>
            <a:r>
              <a:rPr lang="en-US" sz="2405">
                <a:solidFill>
                  <a:schemeClr val="dk2"/>
                </a:solidFill>
              </a:rPr>
              <a:t>Byte string representation</a:t>
            </a:r>
            <a:endParaRPr/>
          </a:p>
          <a:p>
            <a:pPr indent="-246888" lvl="1" marL="640080" rtl="0" algn="l">
              <a:lnSpc>
                <a:spcPct val="90000"/>
              </a:lnSpc>
              <a:spcBef>
                <a:spcPts val="444"/>
              </a:spcBef>
              <a:spcAft>
                <a:spcPts val="0"/>
              </a:spcAft>
              <a:buSzPts val="1887"/>
              <a:buChar char="➢"/>
            </a:pPr>
            <a:r>
              <a:rPr lang="en-US" sz="2220"/>
              <a:t>Attach an </a:t>
            </a:r>
            <a:r>
              <a:rPr i="1" lang="en-US" sz="2220"/>
              <a:t>end-of-record</a:t>
            </a:r>
            <a:r>
              <a:rPr lang="en-US" sz="2220"/>
              <a:t> (⊥) control character to the end of each record</a:t>
            </a:r>
            <a:endParaRPr/>
          </a:p>
          <a:p>
            <a:pPr indent="-246888" lvl="1" marL="640080" rtl="0" algn="l">
              <a:lnSpc>
                <a:spcPct val="90000"/>
              </a:lnSpc>
              <a:spcBef>
                <a:spcPts val="444"/>
              </a:spcBef>
              <a:spcAft>
                <a:spcPts val="0"/>
              </a:spcAft>
              <a:buSzPts val="1887"/>
              <a:buChar char="➢"/>
            </a:pPr>
            <a:r>
              <a:rPr lang="en-US" sz="2220"/>
              <a:t>Difficulty with deletion</a:t>
            </a:r>
            <a:endParaRPr/>
          </a:p>
          <a:p>
            <a:pPr indent="-246888" lvl="1" marL="640080" rtl="0" algn="l">
              <a:lnSpc>
                <a:spcPct val="90000"/>
              </a:lnSpc>
              <a:spcBef>
                <a:spcPts val="444"/>
              </a:spcBef>
              <a:spcAft>
                <a:spcPts val="0"/>
              </a:spcAft>
              <a:buSzPts val="1887"/>
              <a:buChar char="➢"/>
            </a:pPr>
            <a:r>
              <a:rPr lang="en-US" sz="2220"/>
              <a:t>Difficulty with growth</a:t>
            </a:r>
            <a:endParaRPr sz="2220"/>
          </a:p>
          <a:p>
            <a:pPr indent="-129238" lvl="0" marL="274320" rtl="0" algn="l">
              <a:lnSpc>
                <a:spcPct val="90000"/>
              </a:lnSpc>
              <a:spcBef>
                <a:spcPts val="481"/>
              </a:spcBef>
              <a:spcAft>
                <a:spcPts val="0"/>
              </a:spcAft>
              <a:buSzPts val="2285"/>
              <a:buNone/>
            </a:pPr>
            <a:r>
              <a:t/>
            </a:r>
            <a:endParaRPr sz="240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457200" y="620688"/>
            <a:ext cx="8229600" cy="722344"/>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200"/>
              <a:buFont typeface="Calibri"/>
              <a:buNone/>
            </a:pPr>
            <a:r>
              <a:rPr lang="en-US" sz="3200"/>
              <a:t>Variable-Length Records –Slotted page structure</a:t>
            </a:r>
            <a:endParaRPr/>
          </a:p>
        </p:txBody>
      </p:sp>
      <p:sp>
        <p:nvSpPr>
          <p:cNvPr id="395" name="Google Shape;395;p33"/>
          <p:cNvSpPr txBox="1"/>
          <p:nvPr>
            <p:ph idx="1" type="body"/>
          </p:nvPr>
        </p:nvSpPr>
        <p:spPr>
          <a:xfrm>
            <a:off x="457200" y="3662528"/>
            <a:ext cx="7715200" cy="264679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758"/>
              <a:buChar char="❖"/>
            </a:pPr>
            <a:r>
              <a:rPr lang="en-US" sz="1850">
                <a:solidFill>
                  <a:schemeClr val="dk2"/>
                </a:solidFill>
              </a:rPr>
              <a:t>Slotted page</a:t>
            </a:r>
            <a:r>
              <a:rPr lang="en-US" sz="1850"/>
              <a:t> header contains:</a:t>
            </a:r>
            <a:endParaRPr/>
          </a:p>
          <a:p>
            <a:pPr indent="-246888" lvl="1" marL="640080" rtl="0" algn="l">
              <a:lnSpc>
                <a:spcPct val="80000"/>
              </a:lnSpc>
              <a:spcBef>
                <a:spcPts val="370"/>
              </a:spcBef>
              <a:spcAft>
                <a:spcPts val="0"/>
              </a:spcAft>
              <a:buSzPts val="1573"/>
              <a:buChar char="➢"/>
            </a:pPr>
            <a:r>
              <a:rPr lang="en-US" sz="1850"/>
              <a:t>number of record entries</a:t>
            </a:r>
            <a:endParaRPr/>
          </a:p>
          <a:p>
            <a:pPr indent="-246888" lvl="1" marL="640080" rtl="0" algn="l">
              <a:lnSpc>
                <a:spcPct val="80000"/>
              </a:lnSpc>
              <a:spcBef>
                <a:spcPts val="370"/>
              </a:spcBef>
              <a:spcAft>
                <a:spcPts val="0"/>
              </a:spcAft>
              <a:buSzPts val="1573"/>
              <a:buChar char="➢"/>
            </a:pPr>
            <a:r>
              <a:rPr lang="en-US" sz="1850"/>
              <a:t>end of free space in the block</a:t>
            </a:r>
            <a:endParaRPr/>
          </a:p>
          <a:p>
            <a:pPr indent="-246888" lvl="1" marL="640080" rtl="0" algn="l">
              <a:lnSpc>
                <a:spcPct val="80000"/>
              </a:lnSpc>
              <a:spcBef>
                <a:spcPts val="370"/>
              </a:spcBef>
              <a:spcAft>
                <a:spcPts val="0"/>
              </a:spcAft>
              <a:buSzPts val="1573"/>
              <a:buChar char="➢"/>
            </a:pPr>
            <a:r>
              <a:rPr lang="en-US" sz="1850"/>
              <a:t>location and size of each record</a:t>
            </a:r>
            <a:endParaRPr/>
          </a:p>
          <a:p>
            <a:pPr indent="-274320" lvl="0" marL="274320" rtl="0" algn="just">
              <a:lnSpc>
                <a:spcPct val="80000"/>
              </a:lnSpc>
              <a:spcBef>
                <a:spcPts val="370"/>
              </a:spcBef>
              <a:spcAft>
                <a:spcPts val="0"/>
              </a:spcAft>
              <a:buSzPts val="1758"/>
              <a:buChar char="❖"/>
            </a:pPr>
            <a:r>
              <a:rPr lang="en-US" sz="1850"/>
              <a:t>Records can be moved around within a page to keep them contiguous with no empty space between them; entry in the header must be updated.</a:t>
            </a:r>
            <a:endParaRPr/>
          </a:p>
          <a:p>
            <a:pPr indent="-274320" lvl="0" marL="274320" rtl="0" algn="just">
              <a:lnSpc>
                <a:spcPct val="80000"/>
              </a:lnSpc>
              <a:spcBef>
                <a:spcPts val="370"/>
              </a:spcBef>
              <a:spcAft>
                <a:spcPts val="0"/>
              </a:spcAft>
              <a:buSzPts val="1758"/>
              <a:buChar char="❖"/>
            </a:pPr>
            <a:r>
              <a:rPr lang="en-US" sz="1850"/>
              <a:t>Pointers should not point directly to record — instead they should point to the entry for the record in header.</a:t>
            </a:r>
            <a:endParaRPr/>
          </a:p>
        </p:txBody>
      </p:sp>
      <p:pic>
        <p:nvPicPr>
          <p:cNvPr id="396" name="Google Shape;396;p33"/>
          <p:cNvPicPr preferRelativeResize="0"/>
          <p:nvPr/>
        </p:nvPicPr>
        <p:blipFill rotWithShape="1">
          <a:blip r:embed="rId3">
            <a:alphaModFix/>
          </a:blip>
          <a:srcRect b="32069" l="777" r="2585" t="31725"/>
          <a:stretch/>
        </p:blipFill>
        <p:spPr>
          <a:xfrm>
            <a:off x="1185018" y="1678359"/>
            <a:ext cx="6126163" cy="1720850"/>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457200" y="764704"/>
            <a:ext cx="8229600" cy="72234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Variable-Length Records</a:t>
            </a:r>
            <a:endParaRPr/>
          </a:p>
        </p:txBody>
      </p:sp>
      <p:sp>
        <p:nvSpPr>
          <p:cNvPr id="402" name="Google Shape;402;p34"/>
          <p:cNvSpPr txBox="1"/>
          <p:nvPr>
            <p:ph idx="1" type="body"/>
          </p:nvPr>
        </p:nvSpPr>
        <p:spPr>
          <a:xfrm>
            <a:off x="483827" y="1772816"/>
            <a:ext cx="7715200" cy="244827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285"/>
              <a:buChar char="❖"/>
            </a:pPr>
            <a:r>
              <a:rPr lang="en-US" sz="2405"/>
              <a:t>Fixed-length representation: </a:t>
            </a:r>
            <a:endParaRPr/>
          </a:p>
          <a:p>
            <a:pPr indent="-246888" lvl="1" marL="640080" rtl="0" algn="l">
              <a:lnSpc>
                <a:spcPct val="80000"/>
              </a:lnSpc>
              <a:spcBef>
                <a:spcPts val="444"/>
              </a:spcBef>
              <a:spcAft>
                <a:spcPts val="0"/>
              </a:spcAft>
              <a:buSzPts val="1887"/>
              <a:buChar char="➢"/>
            </a:pPr>
            <a:r>
              <a:rPr lang="en-US" sz="2220"/>
              <a:t>reserved space</a:t>
            </a:r>
            <a:endParaRPr/>
          </a:p>
          <a:p>
            <a:pPr indent="-246888" lvl="1" marL="640080" rtl="0" algn="l">
              <a:lnSpc>
                <a:spcPct val="80000"/>
              </a:lnSpc>
              <a:spcBef>
                <a:spcPts val="444"/>
              </a:spcBef>
              <a:spcAft>
                <a:spcPts val="0"/>
              </a:spcAft>
              <a:buSzPts val="1887"/>
              <a:buChar char="➢"/>
            </a:pPr>
            <a:r>
              <a:rPr lang="en-US" sz="2220"/>
              <a:t>pointers</a:t>
            </a:r>
            <a:endParaRPr/>
          </a:p>
          <a:p>
            <a:pPr indent="-274320" lvl="0" marL="274320" rtl="0" algn="l">
              <a:lnSpc>
                <a:spcPct val="80000"/>
              </a:lnSpc>
              <a:spcBef>
                <a:spcPts val="481"/>
              </a:spcBef>
              <a:spcAft>
                <a:spcPts val="0"/>
              </a:spcAft>
              <a:buSzPts val="2285"/>
              <a:buChar char="❖"/>
            </a:pPr>
            <a:r>
              <a:rPr lang="en-US" sz="2405">
                <a:solidFill>
                  <a:schemeClr val="dk2"/>
                </a:solidFill>
              </a:rPr>
              <a:t>Reserved space</a:t>
            </a:r>
            <a:r>
              <a:rPr lang="en-US" sz="2405"/>
              <a:t> – can use fixed-length records of a known maximum length; </a:t>
            </a:r>
            <a:endParaRPr/>
          </a:p>
          <a:p>
            <a:pPr indent="-246888" lvl="1" marL="640080" rtl="0" algn="l">
              <a:lnSpc>
                <a:spcPct val="80000"/>
              </a:lnSpc>
              <a:spcBef>
                <a:spcPts val="444"/>
              </a:spcBef>
              <a:spcAft>
                <a:spcPts val="0"/>
              </a:spcAft>
              <a:buSzPts val="1887"/>
              <a:buChar char="➢"/>
            </a:pPr>
            <a:r>
              <a:rPr lang="en-US" sz="2220"/>
              <a:t>unused space in shorter records filled with a null or end-of-record symbol.</a:t>
            </a:r>
            <a:endParaRPr/>
          </a:p>
        </p:txBody>
      </p:sp>
      <p:pic>
        <p:nvPicPr>
          <p:cNvPr id="403" name="Google Shape;403;p34"/>
          <p:cNvPicPr preferRelativeResize="0"/>
          <p:nvPr/>
        </p:nvPicPr>
        <p:blipFill rotWithShape="1">
          <a:blip r:embed="rId3">
            <a:alphaModFix/>
          </a:blip>
          <a:srcRect b="29885" l="1077" r="1077" t="29597"/>
          <a:stretch/>
        </p:blipFill>
        <p:spPr>
          <a:xfrm>
            <a:off x="1016000" y="4365104"/>
            <a:ext cx="6869113" cy="1946480"/>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5"/>
          <p:cNvSpPr txBox="1"/>
          <p:nvPr>
            <p:ph type="title"/>
          </p:nvPr>
        </p:nvSpPr>
        <p:spPr>
          <a:xfrm>
            <a:off x="457200" y="764704"/>
            <a:ext cx="8229600" cy="72234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Pointer Methods</a:t>
            </a:r>
            <a:endParaRPr/>
          </a:p>
        </p:txBody>
      </p:sp>
      <p:sp>
        <p:nvSpPr>
          <p:cNvPr id="409" name="Google Shape;409;p35"/>
          <p:cNvSpPr txBox="1"/>
          <p:nvPr>
            <p:ph idx="1" type="body"/>
          </p:nvPr>
        </p:nvSpPr>
        <p:spPr>
          <a:xfrm>
            <a:off x="899592" y="4218824"/>
            <a:ext cx="7715200" cy="2234511"/>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solidFill>
                  <a:schemeClr val="dk2"/>
                </a:solidFill>
              </a:rPr>
              <a:t>Pointer method</a:t>
            </a:r>
            <a:r>
              <a:rPr lang="en-US"/>
              <a:t> </a:t>
            </a:r>
            <a:endParaRPr/>
          </a:p>
          <a:p>
            <a:pPr indent="-246888" lvl="1" marL="640080" rtl="0" algn="l">
              <a:spcBef>
                <a:spcPts val="480"/>
              </a:spcBef>
              <a:spcAft>
                <a:spcPts val="0"/>
              </a:spcAft>
              <a:buSzPts val="2040"/>
              <a:buChar char="➢"/>
            </a:pPr>
            <a:r>
              <a:rPr lang="en-US"/>
              <a:t>A variable-length record is represented by a list of fixed-length records, chained together via pointers.</a:t>
            </a:r>
            <a:endParaRPr/>
          </a:p>
          <a:p>
            <a:pPr indent="-246888" lvl="1" marL="640080" rtl="0" algn="l">
              <a:spcBef>
                <a:spcPts val="480"/>
              </a:spcBef>
              <a:spcAft>
                <a:spcPts val="0"/>
              </a:spcAft>
              <a:buSzPts val="2040"/>
              <a:buChar char="➢"/>
            </a:pPr>
            <a:r>
              <a:rPr lang="en-US"/>
              <a:t>Can be used even if the maximum record length is not known</a:t>
            </a:r>
            <a:endParaRPr/>
          </a:p>
          <a:p>
            <a:pPr indent="-117475" lvl="0" marL="274320" rtl="0" algn="l">
              <a:spcBef>
                <a:spcPts val="520"/>
              </a:spcBef>
              <a:spcAft>
                <a:spcPts val="0"/>
              </a:spcAft>
              <a:buSzPts val="2470"/>
              <a:buNone/>
            </a:pPr>
            <a:r>
              <a:t/>
            </a:r>
            <a:endParaRPr/>
          </a:p>
        </p:txBody>
      </p:sp>
      <p:pic>
        <p:nvPicPr>
          <p:cNvPr id="410" name="Google Shape;410;p35"/>
          <p:cNvPicPr preferRelativeResize="0"/>
          <p:nvPr/>
        </p:nvPicPr>
        <p:blipFill rotWithShape="1">
          <a:blip r:embed="rId3">
            <a:alphaModFix/>
          </a:blip>
          <a:srcRect b="14029" l="935" r="1404" t="13718"/>
          <a:stretch/>
        </p:blipFill>
        <p:spPr>
          <a:xfrm>
            <a:off x="1763688" y="1628800"/>
            <a:ext cx="5112568" cy="2448273"/>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6"/>
          <p:cNvSpPr txBox="1"/>
          <p:nvPr>
            <p:ph type="title"/>
          </p:nvPr>
        </p:nvSpPr>
        <p:spPr>
          <a:xfrm>
            <a:off x="457200" y="692696"/>
            <a:ext cx="8229600" cy="72234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Pointer Methods</a:t>
            </a:r>
            <a:endParaRPr/>
          </a:p>
        </p:txBody>
      </p:sp>
      <p:sp>
        <p:nvSpPr>
          <p:cNvPr id="416" name="Google Shape;416;p36"/>
          <p:cNvSpPr txBox="1"/>
          <p:nvPr>
            <p:ph idx="1" type="body"/>
          </p:nvPr>
        </p:nvSpPr>
        <p:spPr>
          <a:xfrm>
            <a:off x="457200" y="1484784"/>
            <a:ext cx="7715200" cy="2234511"/>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285"/>
              <a:buChar char="❖"/>
            </a:pPr>
            <a:r>
              <a:rPr lang="en-US" sz="2405"/>
              <a:t>Disadvantage to pointer structure; space is wasted in all records except the first in a chain.</a:t>
            </a:r>
            <a:endParaRPr/>
          </a:p>
          <a:p>
            <a:pPr indent="-274320" lvl="0" marL="274320" rtl="0" algn="l">
              <a:lnSpc>
                <a:spcPct val="90000"/>
              </a:lnSpc>
              <a:spcBef>
                <a:spcPts val="481"/>
              </a:spcBef>
              <a:spcAft>
                <a:spcPts val="0"/>
              </a:spcAft>
              <a:buSzPts val="2285"/>
              <a:buChar char="❖"/>
            </a:pPr>
            <a:r>
              <a:rPr lang="en-US" sz="2405"/>
              <a:t>Solution is to allow two kinds of block in file:</a:t>
            </a:r>
            <a:endParaRPr/>
          </a:p>
          <a:p>
            <a:pPr indent="-246888" lvl="1" marL="640080" rtl="0" algn="l">
              <a:lnSpc>
                <a:spcPct val="90000"/>
              </a:lnSpc>
              <a:spcBef>
                <a:spcPts val="444"/>
              </a:spcBef>
              <a:spcAft>
                <a:spcPts val="0"/>
              </a:spcAft>
              <a:buSzPts val="1887"/>
              <a:buChar char="➢"/>
            </a:pPr>
            <a:r>
              <a:rPr lang="en-US" sz="2220">
                <a:solidFill>
                  <a:schemeClr val="dk2"/>
                </a:solidFill>
              </a:rPr>
              <a:t>Anchor block</a:t>
            </a:r>
            <a:r>
              <a:rPr lang="en-US" sz="2220"/>
              <a:t> – contains the first records of chain</a:t>
            </a:r>
            <a:endParaRPr/>
          </a:p>
          <a:p>
            <a:pPr indent="-246888" lvl="1" marL="640080" rtl="0" algn="l">
              <a:lnSpc>
                <a:spcPct val="90000"/>
              </a:lnSpc>
              <a:spcBef>
                <a:spcPts val="444"/>
              </a:spcBef>
              <a:spcAft>
                <a:spcPts val="0"/>
              </a:spcAft>
              <a:buSzPts val="1887"/>
              <a:buChar char="➢"/>
            </a:pPr>
            <a:r>
              <a:rPr lang="en-US" sz="2220">
                <a:solidFill>
                  <a:schemeClr val="dk2"/>
                </a:solidFill>
              </a:rPr>
              <a:t>Overflow block</a:t>
            </a:r>
            <a:r>
              <a:rPr lang="en-US" sz="2220"/>
              <a:t> – contains records other than those that are the first records of chains.</a:t>
            </a:r>
            <a:endParaRPr/>
          </a:p>
          <a:p>
            <a:pPr indent="-129238" lvl="0" marL="274320" rtl="0" algn="l">
              <a:lnSpc>
                <a:spcPct val="90000"/>
              </a:lnSpc>
              <a:spcBef>
                <a:spcPts val="481"/>
              </a:spcBef>
              <a:spcAft>
                <a:spcPts val="0"/>
              </a:spcAft>
              <a:buSzPts val="2285"/>
              <a:buNone/>
            </a:pPr>
            <a:r>
              <a:t/>
            </a:r>
            <a:endParaRPr sz="2405"/>
          </a:p>
        </p:txBody>
      </p:sp>
      <p:pic>
        <p:nvPicPr>
          <p:cNvPr id="417" name="Google Shape;417;p36"/>
          <p:cNvPicPr preferRelativeResize="0"/>
          <p:nvPr/>
        </p:nvPicPr>
        <p:blipFill rotWithShape="1">
          <a:blip r:embed="rId3">
            <a:alphaModFix/>
          </a:blip>
          <a:srcRect b="10256" l="1631" r="2796" t="9946"/>
          <a:stretch/>
        </p:blipFill>
        <p:spPr>
          <a:xfrm>
            <a:off x="2019300" y="3933056"/>
            <a:ext cx="4424908" cy="2552452"/>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type="title"/>
          </p:nvPr>
        </p:nvSpPr>
        <p:spPr>
          <a:xfrm>
            <a:off x="457200" y="33265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Organization of Records in Files</a:t>
            </a:r>
            <a:endParaRPr/>
          </a:p>
        </p:txBody>
      </p:sp>
      <p:sp>
        <p:nvSpPr>
          <p:cNvPr id="423" name="Google Shape;423;p37"/>
          <p:cNvSpPr txBox="1"/>
          <p:nvPr>
            <p:ph idx="1" type="body"/>
          </p:nvPr>
        </p:nvSpPr>
        <p:spPr>
          <a:xfrm>
            <a:off x="457200" y="1556792"/>
            <a:ext cx="8229600" cy="482453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5"/>
              <a:buChar char="❖"/>
            </a:pPr>
            <a:r>
              <a:rPr b="1" lang="en-US" sz="2405">
                <a:solidFill>
                  <a:schemeClr val="dk2"/>
                </a:solidFill>
              </a:rPr>
              <a:t>Heap</a:t>
            </a:r>
            <a:r>
              <a:rPr b="1" lang="en-US" sz="2405"/>
              <a:t> </a:t>
            </a:r>
            <a:r>
              <a:rPr lang="en-US" sz="2405"/>
              <a:t>– a record can be placed anywhere in the file where there is space</a:t>
            </a:r>
            <a:endParaRPr/>
          </a:p>
          <a:p>
            <a:pPr indent="-274320" lvl="0" marL="274320" rtl="0" algn="l">
              <a:spcBef>
                <a:spcPts val="481"/>
              </a:spcBef>
              <a:spcAft>
                <a:spcPts val="0"/>
              </a:spcAft>
              <a:buSzPts val="2285"/>
              <a:buChar char="❖"/>
            </a:pPr>
            <a:r>
              <a:rPr b="1" lang="en-US" sz="2405">
                <a:solidFill>
                  <a:schemeClr val="dk2"/>
                </a:solidFill>
              </a:rPr>
              <a:t>Sequential </a:t>
            </a:r>
            <a:r>
              <a:rPr lang="en-US" sz="2405"/>
              <a:t>– store records in sequential order, based on the value of the search key of each record</a:t>
            </a:r>
            <a:endParaRPr/>
          </a:p>
          <a:p>
            <a:pPr indent="-274320" lvl="0" marL="274320" rtl="0" algn="l">
              <a:spcBef>
                <a:spcPts val="481"/>
              </a:spcBef>
              <a:spcAft>
                <a:spcPts val="0"/>
              </a:spcAft>
              <a:buSzPts val="2285"/>
              <a:buChar char="❖"/>
            </a:pPr>
            <a:r>
              <a:rPr b="1" lang="en-US" sz="2405">
                <a:solidFill>
                  <a:schemeClr val="dk2"/>
                </a:solidFill>
              </a:rPr>
              <a:t>Hashing</a:t>
            </a:r>
            <a:r>
              <a:rPr lang="en-US" sz="2405"/>
              <a:t> – a hash function computed on some attribute of each record; the result specifies in which block of the file the record should be placed</a:t>
            </a:r>
            <a:endParaRPr/>
          </a:p>
          <a:p>
            <a:pPr indent="-274320" lvl="0" marL="274320" rtl="0" algn="l">
              <a:spcBef>
                <a:spcPts val="481"/>
              </a:spcBef>
              <a:spcAft>
                <a:spcPts val="0"/>
              </a:spcAft>
              <a:buSzPts val="2285"/>
              <a:buChar char="❖"/>
            </a:pPr>
            <a:r>
              <a:rPr lang="en-US" sz="2405"/>
              <a:t>Records of each relation may be stored in a separate file. In a  </a:t>
            </a:r>
            <a:r>
              <a:rPr b="1" lang="en-US" sz="2405">
                <a:solidFill>
                  <a:schemeClr val="dk2"/>
                </a:solidFill>
              </a:rPr>
              <a:t>clustering file organization </a:t>
            </a:r>
            <a:r>
              <a:rPr lang="en-US" sz="2405"/>
              <a:t> records of several different relations can be stored in the same file</a:t>
            </a:r>
            <a:endParaRPr/>
          </a:p>
          <a:p>
            <a:pPr indent="-246888" lvl="1" marL="640080" rtl="0" algn="l">
              <a:spcBef>
                <a:spcPts val="444"/>
              </a:spcBef>
              <a:spcAft>
                <a:spcPts val="0"/>
              </a:spcAft>
              <a:buSzPts val="1887"/>
              <a:buChar char="➢"/>
            </a:pPr>
            <a:r>
              <a:rPr lang="en-US" sz="2220"/>
              <a:t>Motivation: store related records on the same block to minimize I/O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8"/>
          <p:cNvSpPr txBox="1"/>
          <p:nvPr>
            <p:ph type="title"/>
          </p:nvPr>
        </p:nvSpPr>
        <p:spPr>
          <a:xfrm>
            <a:off x="457200" y="269776"/>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Sequential File Organization</a:t>
            </a:r>
            <a:endParaRPr/>
          </a:p>
        </p:txBody>
      </p:sp>
      <p:sp>
        <p:nvSpPr>
          <p:cNvPr id="429" name="Google Shape;429;p38"/>
          <p:cNvSpPr txBox="1"/>
          <p:nvPr>
            <p:ph idx="1" type="body"/>
          </p:nvPr>
        </p:nvSpPr>
        <p:spPr>
          <a:xfrm>
            <a:off x="457200" y="1519436"/>
            <a:ext cx="7715200" cy="13335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470"/>
              <a:buChar char="❖"/>
            </a:pPr>
            <a:r>
              <a:rPr lang="en-US"/>
              <a:t>Suitable for applications that require sequential processing of the entire file </a:t>
            </a:r>
            <a:endParaRPr/>
          </a:p>
          <a:p>
            <a:pPr indent="-274320" lvl="0" marL="274320" rtl="0" algn="l">
              <a:lnSpc>
                <a:spcPct val="90000"/>
              </a:lnSpc>
              <a:spcBef>
                <a:spcPts val="520"/>
              </a:spcBef>
              <a:spcAft>
                <a:spcPts val="0"/>
              </a:spcAft>
              <a:buSzPts val="2470"/>
              <a:buChar char="❖"/>
            </a:pPr>
            <a:r>
              <a:rPr lang="en-US"/>
              <a:t>The records in the file are ordered by a </a:t>
            </a:r>
            <a:r>
              <a:rPr lang="en-US">
                <a:solidFill>
                  <a:schemeClr val="dk2"/>
                </a:solidFill>
              </a:rPr>
              <a:t>search-key</a:t>
            </a:r>
            <a:endParaRPr/>
          </a:p>
        </p:txBody>
      </p:sp>
      <p:pic>
        <p:nvPicPr>
          <p:cNvPr id="430" name="Google Shape;430;p38"/>
          <p:cNvPicPr preferRelativeResize="0"/>
          <p:nvPr/>
        </p:nvPicPr>
        <p:blipFill rotWithShape="1">
          <a:blip r:embed="rId3">
            <a:alphaModFix/>
          </a:blip>
          <a:srcRect b="2776" l="1665" r="1665" t="2777"/>
          <a:stretch/>
        </p:blipFill>
        <p:spPr>
          <a:xfrm>
            <a:off x="1847850" y="2885206"/>
            <a:ext cx="4967288" cy="3640138"/>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txBox="1"/>
          <p:nvPr>
            <p:ph type="title"/>
          </p:nvPr>
        </p:nvSpPr>
        <p:spPr>
          <a:xfrm>
            <a:off x="457200" y="26064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Sequential File Organization (Cont.)</a:t>
            </a:r>
            <a:endParaRPr/>
          </a:p>
        </p:txBody>
      </p:sp>
      <p:sp>
        <p:nvSpPr>
          <p:cNvPr id="436" name="Google Shape;436;p39"/>
          <p:cNvSpPr txBox="1"/>
          <p:nvPr>
            <p:ph idx="1" type="body"/>
          </p:nvPr>
        </p:nvSpPr>
        <p:spPr>
          <a:xfrm>
            <a:off x="387350" y="1484784"/>
            <a:ext cx="8299450" cy="2664296"/>
          </a:xfrm>
          <a:prstGeom prst="rect">
            <a:avLst/>
          </a:prstGeom>
          <a:noFill/>
          <a:ln>
            <a:noFill/>
          </a:ln>
        </p:spPr>
        <p:txBody>
          <a:bodyPr anchorCtr="0" anchor="t" bIns="45700" lIns="91425" spcFirstLastPara="1" rIns="91425" wrap="square" tIns="45700">
            <a:normAutofit/>
          </a:bodyPr>
          <a:lstStyle/>
          <a:p>
            <a:pPr indent="-368935" lvl="0" marL="457200" rtl="0" algn="l">
              <a:lnSpc>
                <a:spcPct val="90000"/>
              </a:lnSpc>
              <a:spcBef>
                <a:spcPts val="0"/>
              </a:spcBef>
              <a:spcAft>
                <a:spcPts val="0"/>
              </a:spcAft>
              <a:buSzPts val="2210"/>
              <a:buChar char="❖"/>
            </a:pPr>
            <a:r>
              <a:rPr lang="en-US" sz="2210"/>
              <a:t>Deletion – use pointer chains</a:t>
            </a:r>
            <a:endParaRPr/>
          </a:p>
          <a:p>
            <a:pPr indent="-368935" lvl="0" marL="457200" rtl="0" algn="l">
              <a:lnSpc>
                <a:spcPct val="90000"/>
              </a:lnSpc>
              <a:spcBef>
                <a:spcPts val="0"/>
              </a:spcBef>
              <a:spcAft>
                <a:spcPts val="0"/>
              </a:spcAft>
              <a:buSzPts val="2210"/>
              <a:buChar char="❖"/>
            </a:pPr>
            <a:r>
              <a:rPr lang="en-US" sz="2210"/>
              <a:t>Insertion –locate the position where the record is to be inserted</a:t>
            </a:r>
            <a:endParaRPr/>
          </a:p>
          <a:p>
            <a:pPr indent="-358140" lvl="1" marL="914400" rtl="0" algn="l">
              <a:lnSpc>
                <a:spcPct val="90000"/>
              </a:lnSpc>
              <a:spcBef>
                <a:spcPts val="0"/>
              </a:spcBef>
              <a:spcAft>
                <a:spcPts val="0"/>
              </a:spcAft>
              <a:buSzPts val="2040"/>
              <a:buChar char="➢"/>
            </a:pPr>
            <a:r>
              <a:rPr lang="en-US" sz="2040"/>
              <a:t>if there is free space insert there </a:t>
            </a:r>
            <a:endParaRPr/>
          </a:p>
          <a:p>
            <a:pPr indent="-358140" lvl="1" marL="914400" rtl="0" algn="l">
              <a:lnSpc>
                <a:spcPct val="90000"/>
              </a:lnSpc>
              <a:spcBef>
                <a:spcPts val="0"/>
              </a:spcBef>
              <a:spcAft>
                <a:spcPts val="0"/>
              </a:spcAft>
              <a:buSzPts val="2040"/>
              <a:buChar char="➢"/>
            </a:pPr>
            <a:r>
              <a:rPr lang="en-US" sz="2040"/>
              <a:t>if no free space, insert the record in an </a:t>
            </a:r>
            <a:r>
              <a:rPr lang="en-US" sz="2040">
                <a:solidFill>
                  <a:schemeClr val="dk2"/>
                </a:solidFill>
              </a:rPr>
              <a:t>overflow block</a:t>
            </a:r>
            <a:endParaRPr/>
          </a:p>
          <a:p>
            <a:pPr indent="-358140" lvl="1" marL="914400" rtl="0" algn="l">
              <a:lnSpc>
                <a:spcPct val="90000"/>
              </a:lnSpc>
              <a:spcBef>
                <a:spcPts val="0"/>
              </a:spcBef>
              <a:spcAft>
                <a:spcPts val="0"/>
              </a:spcAft>
              <a:buSzPts val="2040"/>
              <a:buChar char="➢"/>
            </a:pPr>
            <a:r>
              <a:rPr lang="en-US" sz="2040"/>
              <a:t>In either case, pointer chain must be updated</a:t>
            </a:r>
            <a:endParaRPr/>
          </a:p>
          <a:p>
            <a:pPr indent="-368935" lvl="0" marL="457200" rtl="0" algn="l">
              <a:lnSpc>
                <a:spcPct val="90000"/>
              </a:lnSpc>
              <a:spcBef>
                <a:spcPts val="0"/>
              </a:spcBef>
              <a:spcAft>
                <a:spcPts val="0"/>
              </a:spcAft>
              <a:buSzPts val="2210"/>
              <a:buChar char="❖"/>
            </a:pPr>
            <a:r>
              <a:rPr lang="en-US" sz="2210"/>
              <a:t>Need to reorganize the file  from time to time to restore sequential order</a:t>
            </a:r>
            <a:endParaRPr/>
          </a:p>
        </p:txBody>
      </p:sp>
      <p:pic>
        <p:nvPicPr>
          <p:cNvPr id="437" name="Google Shape;437;p39"/>
          <p:cNvPicPr preferRelativeResize="0"/>
          <p:nvPr/>
        </p:nvPicPr>
        <p:blipFill rotWithShape="1">
          <a:blip r:embed="rId3">
            <a:alphaModFix/>
          </a:blip>
          <a:srcRect b="1839" l="5917" r="5521" t="1578"/>
          <a:stretch/>
        </p:blipFill>
        <p:spPr>
          <a:xfrm>
            <a:off x="3275856" y="3717032"/>
            <a:ext cx="4320480" cy="2927836"/>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457200" y="269776"/>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400"/>
              <a:buFont typeface="Calibri"/>
              <a:buNone/>
            </a:pPr>
            <a:r>
              <a:rPr lang="en-US" sz="4400"/>
              <a:t>Physical Storage Media</a:t>
            </a:r>
            <a:endParaRPr sz="4400"/>
          </a:p>
        </p:txBody>
      </p:sp>
      <p:sp>
        <p:nvSpPr>
          <p:cNvPr id="133" name="Google Shape;133;p4"/>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1" lang="en-US">
                <a:solidFill>
                  <a:schemeClr val="dk2"/>
                </a:solidFill>
              </a:rPr>
              <a:t>Cache</a:t>
            </a:r>
            <a:r>
              <a:rPr lang="en-US"/>
              <a:t> – fastest and most costly form of storage; volatile; managed by the computer system hardware.</a:t>
            </a:r>
            <a:endParaRPr/>
          </a:p>
          <a:p>
            <a:pPr indent="-274320" lvl="0" marL="274320" rtl="0" algn="l">
              <a:spcBef>
                <a:spcPts val="520"/>
              </a:spcBef>
              <a:spcAft>
                <a:spcPts val="0"/>
              </a:spcAft>
              <a:buSzPts val="2470"/>
              <a:buChar char="⚫"/>
            </a:pPr>
            <a:r>
              <a:rPr b="1" lang="en-US">
                <a:solidFill>
                  <a:schemeClr val="dk2"/>
                </a:solidFill>
              </a:rPr>
              <a:t>Main memory</a:t>
            </a:r>
            <a:r>
              <a:rPr lang="en-US">
                <a:solidFill>
                  <a:schemeClr val="dk2"/>
                </a:solidFill>
              </a:rPr>
              <a:t>:</a:t>
            </a:r>
            <a:endParaRPr/>
          </a:p>
          <a:p>
            <a:pPr indent="-246888" lvl="1" marL="640080" rtl="0" algn="l">
              <a:spcBef>
                <a:spcPts val="480"/>
              </a:spcBef>
              <a:spcAft>
                <a:spcPts val="0"/>
              </a:spcAft>
              <a:buSzPts val="2040"/>
              <a:buChar char="⚫"/>
            </a:pPr>
            <a:r>
              <a:rPr lang="en-US"/>
              <a:t>fast access (10s to 100s of nanoseconds; 1 nanosecond = 10</a:t>
            </a:r>
            <a:r>
              <a:rPr baseline="30000" lang="en-US" sz="2000"/>
              <a:t>–9</a:t>
            </a:r>
            <a:r>
              <a:rPr lang="en-US"/>
              <a:t> seconds)</a:t>
            </a:r>
            <a:endParaRPr/>
          </a:p>
          <a:p>
            <a:pPr indent="-246888" lvl="1" marL="640080" rtl="0" algn="l">
              <a:spcBef>
                <a:spcPts val="480"/>
              </a:spcBef>
              <a:spcAft>
                <a:spcPts val="0"/>
              </a:spcAft>
              <a:buSzPts val="2040"/>
              <a:buChar char="⚫"/>
            </a:pPr>
            <a:r>
              <a:rPr lang="en-US"/>
              <a:t>generally too small (or too expensive) to store the entire database</a:t>
            </a:r>
            <a:endParaRPr/>
          </a:p>
          <a:p>
            <a:pPr indent="-246887" lvl="2" marL="914400" rtl="0" algn="l">
              <a:spcBef>
                <a:spcPts val="420"/>
              </a:spcBef>
              <a:spcAft>
                <a:spcPts val="0"/>
              </a:spcAft>
              <a:buSzPts val="1470"/>
              <a:buChar char="⚫"/>
            </a:pPr>
            <a:r>
              <a:rPr lang="en-US"/>
              <a:t>capacities of up to a few Gigabytes widely used currently</a:t>
            </a:r>
            <a:endParaRPr/>
          </a:p>
          <a:p>
            <a:pPr indent="-246887" lvl="2" marL="914400" rtl="0" algn="l">
              <a:spcBef>
                <a:spcPts val="420"/>
              </a:spcBef>
              <a:spcAft>
                <a:spcPts val="0"/>
              </a:spcAft>
              <a:buSzPts val="1470"/>
              <a:buChar char="⚫"/>
            </a:pPr>
            <a:r>
              <a:rPr lang="en-US"/>
              <a:t>Capacities have gone up and per-byte costs have decreased steadily and rapidly  (roughly factor of 2 every 2 to 3 years)</a:t>
            </a:r>
            <a:endParaRPr/>
          </a:p>
          <a:p>
            <a:pPr indent="-246888" lvl="1" marL="640080" rtl="0" algn="l">
              <a:spcBef>
                <a:spcPts val="480"/>
              </a:spcBef>
              <a:spcAft>
                <a:spcPts val="0"/>
              </a:spcAft>
              <a:buSzPts val="2040"/>
              <a:buChar char="⚫"/>
            </a:pPr>
            <a:r>
              <a:rPr b="1" lang="en-US">
                <a:solidFill>
                  <a:schemeClr val="dk2"/>
                </a:solidFill>
              </a:rPr>
              <a:t>Volatile</a:t>
            </a:r>
            <a:r>
              <a:rPr lang="en-US"/>
              <a:t> — contents of main memory are usually lost if a power failure or system crash occurs.</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type="title"/>
          </p:nvPr>
        </p:nvSpPr>
        <p:spPr>
          <a:xfrm>
            <a:off x="457200" y="764704"/>
            <a:ext cx="8229600" cy="71095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Clustering File Organization</a:t>
            </a:r>
            <a:endParaRPr sz="4500"/>
          </a:p>
        </p:txBody>
      </p:sp>
      <p:sp>
        <p:nvSpPr>
          <p:cNvPr id="443" name="Google Shape;443;p40"/>
          <p:cNvSpPr txBox="1"/>
          <p:nvPr>
            <p:ph idx="1" type="body"/>
          </p:nvPr>
        </p:nvSpPr>
        <p:spPr>
          <a:xfrm>
            <a:off x="457200" y="1628800"/>
            <a:ext cx="8229600" cy="2736304"/>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805"/>
              <a:buChar char="❖"/>
            </a:pPr>
            <a:r>
              <a:rPr lang="en-US" sz="1900"/>
              <a:t>Simple file structure stores each relation in a separate file </a:t>
            </a:r>
            <a:endParaRPr/>
          </a:p>
          <a:p>
            <a:pPr indent="-274320" lvl="0" marL="274320" rtl="0" algn="l">
              <a:lnSpc>
                <a:spcPct val="90000"/>
              </a:lnSpc>
              <a:spcBef>
                <a:spcPts val="380"/>
              </a:spcBef>
              <a:spcAft>
                <a:spcPts val="0"/>
              </a:spcAft>
              <a:buSzPts val="1805"/>
              <a:buChar char="❖"/>
            </a:pPr>
            <a:r>
              <a:rPr lang="en-US" sz="1900"/>
              <a:t>Can instead store several relations in one file using a </a:t>
            </a:r>
            <a:r>
              <a:rPr b="1" lang="en-US" sz="1900">
                <a:solidFill>
                  <a:schemeClr val="dk2"/>
                </a:solidFill>
              </a:rPr>
              <a:t>clustering</a:t>
            </a:r>
            <a:r>
              <a:rPr b="1" lang="en-US" sz="1900"/>
              <a:t> </a:t>
            </a:r>
            <a:r>
              <a:rPr lang="en-US" sz="1900"/>
              <a:t>file organization</a:t>
            </a:r>
            <a:endParaRPr/>
          </a:p>
          <a:p>
            <a:pPr indent="-274320" lvl="0" marL="274320" rtl="0" algn="l">
              <a:lnSpc>
                <a:spcPct val="90000"/>
              </a:lnSpc>
              <a:spcBef>
                <a:spcPts val="380"/>
              </a:spcBef>
              <a:spcAft>
                <a:spcPts val="0"/>
              </a:spcAft>
              <a:buSzPts val="1805"/>
              <a:buChar char="❖"/>
            </a:pPr>
            <a:r>
              <a:rPr lang="en-US" sz="1900"/>
              <a:t>E.g., clustering organization of </a:t>
            </a:r>
            <a:r>
              <a:rPr i="1" lang="en-US" sz="1900"/>
              <a:t>customer </a:t>
            </a:r>
            <a:r>
              <a:rPr lang="en-US" sz="1900"/>
              <a:t>and </a:t>
            </a:r>
            <a:r>
              <a:rPr i="1" lang="en-US" sz="1900"/>
              <a:t>depositor:</a:t>
            </a:r>
            <a:endParaRPr sz="1900"/>
          </a:p>
          <a:p>
            <a:pPr indent="-274320" lvl="0" marL="274320" rtl="0" algn="l">
              <a:spcBef>
                <a:spcPts val="380"/>
              </a:spcBef>
              <a:spcAft>
                <a:spcPts val="0"/>
              </a:spcAft>
              <a:buSzPts val="1805"/>
              <a:buChar char="❖"/>
            </a:pPr>
            <a:r>
              <a:rPr lang="en-US" sz="1900"/>
              <a:t>good for queries involving depositor join customer, and for queries involving one single customer and his accounts</a:t>
            </a:r>
            <a:endParaRPr/>
          </a:p>
          <a:p>
            <a:pPr indent="-274320" lvl="0" marL="274320" rtl="0" algn="l">
              <a:spcBef>
                <a:spcPts val="380"/>
              </a:spcBef>
              <a:spcAft>
                <a:spcPts val="0"/>
              </a:spcAft>
              <a:buSzPts val="1805"/>
              <a:buChar char="❖"/>
            </a:pPr>
            <a:r>
              <a:rPr lang="en-US" sz="1900"/>
              <a:t>bad for queries involving only customer</a:t>
            </a:r>
            <a:endParaRPr/>
          </a:p>
          <a:p>
            <a:pPr indent="-274320" lvl="0" marL="274320" rtl="0" algn="l">
              <a:spcBef>
                <a:spcPts val="380"/>
              </a:spcBef>
              <a:spcAft>
                <a:spcPts val="0"/>
              </a:spcAft>
              <a:buSzPts val="1805"/>
              <a:buChar char="❖"/>
            </a:pPr>
            <a:r>
              <a:rPr lang="en-US" sz="1900"/>
              <a:t>results in variable size records</a:t>
            </a:r>
            <a:endParaRPr/>
          </a:p>
          <a:p>
            <a:pPr indent="0" lvl="0" marL="0" rtl="0" algn="l">
              <a:spcBef>
                <a:spcPts val="380"/>
              </a:spcBef>
              <a:spcAft>
                <a:spcPts val="0"/>
              </a:spcAft>
              <a:buSzPts val="1805"/>
              <a:buNone/>
            </a:pPr>
            <a:r>
              <a:t/>
            </a:r>
            <a:endParaRPr sz="1900"/>
          </a:p>
        </p:txBody>
      </p:sp>
      <p:pic>
        <p:nvPicPr>
          <p:cNvPr id="444" name="Google Shape;444;p40"/>
          <p:cNvPicPr preferRelativeResize="0"/>
          <p:nvPr/>
        </p:nvPicPr>
        <p:blipFill rotWithShape="1">
          <a:blip r:embed="rId3">
            <a:alphaModFix/>
          </a:blip>
          <a:srcRect b="11863" l="1695" r="1695" t="12993"/>
          <a:stretch/>
        </p:blipFill>
        <p:spPr>
          <a:xfrm>
            <a:off x="2123729" y="4365104"/>
            <a:ext cx="4752528" cy="2301875"/>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457200" y="764704"/>
            <a:ext cx="8229600" cy="71095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Data Dictionary Storage</a:t>
            </a:r>
            <a:endParaRPr sz="4500"/>
          </a:p>
        </p:txBody>
      </p:sp>
      <p:sp>
        <p:nvSpPr>
          <p:cNvPr id="450" name="Google Shape;450;p41"/>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900"/>
              <a:buNone/>
            </a:pPr>
            <a:r>
              <a:rPr lang="en-US" sz="2000">
                <a:solidFill>
                  <a:schemeClr val="dk2"/>
                </a:solidFill>
              </a:rPr>
              <a:t>Data dictionary</a:t>
            </a:r>
            <a:r>
              <a:rPr lang="en-US" sz="2000"/>
              <a:t> (also called </a:t>
            </a:r>
            <a:r>
              <a:rPr lang="en-US" sz="2000">
                <a:solidFill>
                  <a:schemeClr val="dk2"/>
                </a:solidFill>
              </a:rPr>
              <a:t>system catalog</a:t>
            </a:r>
            <a:r>
              <a:rPr lang="en-US" sz="2000"/>
              <a:t>) stores </a:t>
            </a:r>
            <a:r>
              <a:rPr lang="en-US" sz="2000">
                <a:solidFill>
                  <a:schemeClr val="dk2"/>
                </a:solidFill>
              </a:rPr>
              <a:t>metadata</a:t>
            </a:r>
            <a:r>
              <a:rPr lang="en-US" sz="2000"/>
              <a:t>:  that is, data about data, such as</a:t>
            </a:r>
            <a:endParaRPr/>
          </a:p>
          <a:p>
            <a:pPr indent="-274320" lvl="0" marL="274320" rtl="0" algn="l">
              <a:lnSpc>
                <a:spcPct val="90000"/>
              </a:lnSpc>
              <a:spcBef>
                <a:spcPts val="400"/>
              </a:spcBef>
              <a:spcAft>
                <a:spcPts val="0"/>
              </a:spcAft>
              <a:buSzPts val="1900"/>
              <a:buChar char="❖"/>
            </a:pPr>
            <a:r>
              <a:rPr lang="en-US" sz="2000"/>
              <a:t>Information about relations</a:t>
            </a:r>
            <a:endParaRPr/>
          </a:p>
          <a:p>
            <a:pPr indent="-246888" lvl="1" marL="640080" rtl="0" algn="l">
              <a:lnSpc>
                <a:spcPct val="90000"/>
              </a:lnSpc>
              <a:spcBef>
                <a:spcPts val="400"/>
              </a:spcBef>
              <a:spcAft>
                <a:spcPts val="0"/>
              </a:spcAft>
              <a:buSzPts val="1700"/>
              <a:buChar char="➢"/>
            </a:pPr>
            <a:r>
              <a:rPr lang="en-US" sz="2000"/>
              <a:t>names of relations</a:t>
            </a:r>
            <a:endParaRPr/>
          </a:p>
          <a:p>
            <a:pPr indent="-246888" lvl="1" marL="640080" rtl="0" algn="l">
              <a:lnSpc>
                <a:spcPct val="90000"/>
              </a:lnSpc>
              <a:spcBef>
                <a:spcPts val="400"/>
              </a:spcBef>
              <a:spcAft>
                <a:spcPts val="0"/>
              </a:spcAft>
              <a:buSzPts val="1700"/>
              <a:buChar char="➢"/>
            </a:pPr>
            <a:r>
              <a:rPr lang="en-US" sz="2000"/>
              <a:t>names and types of attributes of each relation</a:t>
            </a:r>
            <a:endParaRPr/>
          </a:p>
          <a:p>
            <a:pPr indent="-246888" lvl="1" marL="640080" rtl="0" algn="l">
              <a:lnSpc>
                <a:spcPct val="90000"/>
              </a:lnSpc>
              <a:spcBef>
                <a:spcPts val="400"/>
              </a:spcBef>
              <a:spcAft>
                <a:spcPts val="0"/>
              </a:spcAft>
              <a:buSzPts val="1700"/>
              <a:buChar char="➢"/>
            </a:pPr>
            <a:r>
              <a:rPr lang="en-US" sz="2000"/>
              <a:t>names and definitions of views</a:t>
            </a:r>
            <a:endParaRPr/>
          </a:p>
          <a:p>
            <a:pPr indent="-246888" lvl="1" marL="640080" rtl="0" algn="l">
              <a:lnSpc>
                <a:spcPct val="90000"/>
              </a:lnSpc>
              <a:spcBef>
                <a:spcPts val="400"/>
              </a:spcBef>
              <a:spcAft>
                <a:spcPts val="0"/>
              </a:spcAft>
              <a:buSzPts val="1700"/>
              <a:buChar char="➢"/>
            </a:pPr>
            <a:r>
              <a:rPr lang="en-US" sz="2000"/>
              <a:t>integrity constraints</a:t>
            </a:r>
            <a:endParaRPr/>
          </a:p>
          <a:p>
            <a:pPr indent="-274320" lvl="0" marL="274320" rtl="0" algn="l">
              <a:lnSpc>
                <a:spcPct val="90000"/>
              </a:lnSpc>
              <a:spcBef>
                <a:spcPts val="400"/>
              </a:spcBef>
              <a:spcAft>
                <a:spcPts val="0"/>
              </a:spcAft>
              <a:buSzPts val="1900"/>
              <a:buChar char="❖"/>
            </a:pPr>
            <a:r>
              <a:rPr lang="en-US" sz="2000"/>
              <a:t>User and accounting information, including passwords</a:t>
            </a:r>
            <a:endParaRPr/>
          </a:p>
          <a:p>
            <a:pPr indent="-274320" lvl="0" marL="274320" rtl="0" algn="l">
              <a:lnSpc>
                <a:spcPct val="90000"/>
              </a:lnSpc>
              <a:spcBef>
                <a:spcPts val="400"/>
              </a:spcBef>
              <a:spcAft>
                <a:spcPts val="0"/>
              </a:spcAft>
              <a:buSzPts val="1900"/>
              <a:buChar char="❖"/>
            </a:pPr>
            <a:r>
              <a:rPr lang="en-US" sz="2000"/>
              <a:t>Statistical and descriptive data</a:t>
            </a:r>
            <a:endParaRPr/>
          </a:p>
          <a:p>
            <a:pPr indent="-246888" lvl="1" marL="640080" rtl="0" algn="l">
              <a:lnSpc>
                <a:spcPct val="90000"/>
              </a:lnSpc>
              <a:spcBef>
                <a:spcPts val="400"/>
              </a:spcBef>
              <a:spcAft>
                <a:spcPts val="0"/>
              </a:spcAft>
              <a:buSzPts val="1700"/>
              <a:buChar char="➢"/>
            </a:pPr>
            <a:r>
              <a:rPr lang="en-US" sz="2000"/>
              <a:t>number of tuples in each relation</a:t>
            </a:r>
            <a:endParaRPr/>
          </a:p>
          <a:p>
            <a:pPr indent="-274320" lvl="0" marL="274320" rtl="0" algn="l">
              <a:lnSpc>
                <a:spcPct val="90000"/>
              </a:lnSpc>
              <a:spcBef>
                <a:spcPts val="400"/>
              </a:spcBef>
              <a:spcAft>
                <a:spcPts val="0"/>
              </a:spcAft>
              <a:buSzPts val="1900"/>
              <a:buChar char="❖"/>
            </a:pPr>
            <a:r>
              <a:rPr lang="en-US" sz="2000"/>
              <a:t>Physical file organization information</a:t>
            </a:r>
            <a:endParaRPr/>
          </a:p>
          <a:p>
            <a:pPr indent="-246888" lvl="1" marL="640080" rtl="0" algn="l">
              <a:lnSpc>
                <a:spcPct val="90000"/>
              </a:lnSpc>
              <a:spcBef>
                <a:spcPts val="400"/>
              </a:spcBef>
              <a:spcAft>
                <a:spcPts val="0"/>
              </a:spcAft>
              <a:buSzPts val="1700"/>
              <a:buChar char="➢"/>
            </a:pPr>
            <a:r>
              <a:rPr lang="en-US" sz="2000"/>
              <a:t>How relation is stored (sequential/hash/…)</a:t>
            </a:r>
            <a:endParaRPr/>
          </a:p>
          <a:p>
            <a:pPr indent="-246888" lvl="1" marL="640080" rtl="0" algn="l">
              <a:lnSpc>
                <a:spcPct val="90000"/>
              </a:lnSpc>
              <a:spcBef>
                <a:spcPts val="400"/>
              </a:spcBef>
              <a:spcAft>
                <a:spcPts val="0"/>
              </a:spcAft>
              <a:buSzPts val="1700"/>
              <a:buChar char="➢"/>
            </a:pPr>
            <a:r>
              <a:rPr lang="en-US" sz="2000"/>
              <a:t>Physical location of relation </a:t>
            </a:r>
            <a:endParaRPr/>
          </a:p>
          <a:p>
            <a:pPr indent="-246887" lvl="2" marL="914400" rtl="0" algn="l">
              <a:lnSpc>
                <a:spcPct val="90000"/>
              </a:lnSpc>
              <a:spcBef>
                <a:spcPts val="400"/>
              </a:spcBef>
              <a:spcAft>
                <a:spcPts val="0"/>
              </a:spcAft>
              <a:buSzPts val="1400"/>
              <a:buChar char="■"/>
            </a:pPr>
            <a:r>
              <a:rPr lang="en-US" sz="2000"/>
              <a:t>operating system file name or </a:t>
            </a:r>
            <a:endParaRPr/>
          </a:p>
          <a:p>
            <a:pPr indent="-246887" lvl="2" marL="914400" rtl="0" algn="l">
              <a:lnSpc>
                <a:spcPct val="90000"/>
              </a:lnSpc>
              <a:spcBef>
                <a:spcPts val="400"/>
              </a:spcBef>
              <a:spcAft>
                <a:spcPts val="0"/>
              </a:spcAft>
              <a:buSzPts val="1400"/>
              <a:buChar char="■"/>
            </a:pPr>
            <a:r>
              <a:rPr lang="en-US" sz="2000"/>
              <a:t>disk addresses of blocks containing records of the relation </a:t>
            </a:r>
            <a:endParaRPr/>
          </a:p>
          <a:p>
            <a:pPr indent="0" lvl="0" marL="914400" rtl="0" algn="l">
              <a:spcBef>
                <a:spcPts val="400"/>
              </a:spcBef>
              <a:spcAft>
                <a:spcPts val="0"/>
              </a:spcAft>
              <a:buNone/>
            </a:pPr>
            <a:r>
              <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457200" y="764704"/>
            <a:ext cx="8229600" cy="71095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Data Dictionary Storage</a:t>
            </a:r>
            <a:endParaRPr sz="4500"/>
          </a:p>
        </p:txBody>
      </p:sp>
      <p:sp>
        <p:nvSpPr>
          <p:cNvPr id="456" name="Google Shape;456;p42"/>
          <p:cNvSpPr txBox="1"/>
          <p:nvPr>
            <p:ph idx="1" type="body"/>
          </p:nvPr>
        </p:nvSpPr>
        <p:spPr>
          <a:xfrm>
            <a:off x="457200" y="1628800"/>
            <a:ext cx="8507288" cy="4896544"/>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00"/>
              <a:buChar char="❖"/>
            </a:pPr>
            <a:r>
              <a:rPr lang="en-US" sz="2000"/>
              <a:t>Catalog structure:  can use either</a:t>
            </a:r>
            <a:endParaRPr/>
          </a:p>
          <a:p>
            <a:pPr indent="-246888" lvl="1" marL="640080" rtl="0" algn="l">
              <a:spcBef>
                <a:spcPts val="400"/>
              </a:spcBef>
              <a:spcAft>
                <a:spcPts val="0"/>
              </a:spcAft>
              <a:buSzPts val="1700"/>
              <a:buChar char="➢"/>
            </a:pPr>
            <a:r>
              <a:rPr lang="en-US" sz="2000"/>
              <a:t>specialized data structures designed for efficient access </a:t>
            </a:r>
            <a:endParaRPr/>
          </a:p>
          <a:p>
            <a:pPr indent="-246888" lvl="1" marL="640080" rtl="0" algn="l">
              <a:spcBef>
                <a:spcPts val="400"/>
              </a:spcBef>
              <a:spcAft>
                <a:spcPts val="0"/>
              </a:spcAft>
              <a:buSzPts val="1700"/>
              <a:buChar char="➢"/>
            </a:pPr>
            <a:r>
              <a:rPr lang="en-US" sz="2000"/>
              <a:t>a set of relations, with existing system features used to ensure efficient access</a:t>
            </a:r>
            <a:endParaRPr/>
          </a:p>
          <a:p>
            <a:pPr indent="-276733" lvl="1" marL="640080" rtl="0" algn="l">
              <a:spcBef>
                <a:spcPts val="0"/>
              </a:spcBef>
              <a:spcAft>
                <a:spcPts val="0"/>
              </a:spcAft>
              <a:buSzPts val="2000"/>
              <a:buChar char="➢"/>
            </a:pPr>
            <a:r>
              <a:rPr lang="en-US" sz="2000"/>
              <a:t>The latter alternative is usually preferred</a:t>
            </a:r>
            <a:endParaRPr/>
          </a:p>
          <a:p>
            <a:pPr indent="-274320" lvl="0" marL="274320" rtl="0" algn="l">
              <a:spcBef>
                <a:spcPts val="400"/>
              </a:spcBef>
              <a:spcAft>
                <a:spcPts val="0"/>
              </a:spcAft>
              <a:buSzPts val="1900"/>
              <a:buChar char="❖"/>
            </a:pPr>
            <a:r>
              <a:rPr lang="en-US" sz="2000"/>
              <a:t>A possible catalog representation:</a:t>
            </a:r>
            <a:endParaRPr/>
          </a:p>
          <a:p>
            <a:pPr indent="-274320" lvl="0" marL="274320" rtl="0" algn="l">
              <a:spcBef>
                <a:spcPts val="400"/>
              </a:spcBef>
              <a:spcAft>
                <a:spcPts val="0"/>
              </a:spcAft>
              <a:buSzPts val="1900"/>
              <a:buChar char="❖"/>
            </a:pPr>
            <a:r>
              <a:rPr i="1" lang="en-US" sz="2000"/>
              <a:t>Relation-metadata = (</a:t>
            </a:r>
            <a:r>
              <a:rPr i="1" lang="en-US" sz="2000" u="sng"/>
              <a:t>relation-name</a:t>
            </a:r>
            <a:r>
              <a:rPr i="1" lang="en-US" sz="2000"/>
              <a:t>, number-of-attributes, </a:t>
            </a:r>
            <a:br>
              <a:rPr i="1" lang="en-US" sz="2000"/>
            </a:br>
            <a:r>
              <a:rPr i="1" lang="en-US" sz="2000"/>
              <a:t>                                       storage-organization, location)</a:t>
            </a:r>
            <a:endParaRPr/>
          </a:p>
          <a:p>
            <a:pPr indent="-274320" lvl="0" marL="274320" rtl="0" algn="l">
              <a:spcBef>
                <a:spcPts val="400"/>
              </a:spcBef>
              <a:spcAft>
                <a:spcPts val="0"/>
              </a:spcAft>
              <a:buSzPts val="1900"/>
              <a:buChar char="❖"/>
            </a:pPr>
            <a:r>
              <a:rPr i="1" lang="en-US" sz="2000"/>
              <a:t>Attribute-metadata = (</a:t>
            </a:r>
            <a:r>
              <a:rPr i="1" lang="en-US" sz="2000" u="sng"/>
              <a:t>attribute-name, relation-name</a:t>
            </a:r>
            <a:r>
              <a:rPr i="1" lang="en-US" sz="2000"/>
              <a:t>, domain-type, </a:t>
            </a:r>
            <a:br>
              <a:rPr i="1" lang="en-US" sz="2000"/>
            </a:br>
            <a:r>
              <a:rPr i="1" lang="en-US" sz="2000"/>
              <a:t>	                              position, length)</a:t>
            </a:r>
            <a:endParaRPr/>
          </a:p>
          <a:p>
            <a:pPr indent="-274320" lvl="0" marL="274320" rtl="0" algn="l">
              <a:spcBef>
                <a:spcPts val="400"/>
              </a:spcBef>
              <a:spcAft>
                <a:spcPts val="0"/>
              </a:spcAft>
              <a:buSzPts val="1900"/>
              <a:buChar char="❖"/>
            </a:pPr>
            <a:r>
              <a:rPr i="1" lang="en-US" sz="2000"/>
              <a:t>User-metadata = (</a:t>
            </a:r>
            <a:r>
              <a:rPr i="1" lang="en-US" sz="2000" u="sng"/>
              <a:t>user-name</a:t>
            </a:r>
            <a:r>
              <a:rPr i="1" lang="en-US" sz="2000"/>
              <a:t>, encrypted-password, group)</a:t>
            </a:r>
            <a:endParaRPr/>
          </a:p>
          <a:p>
            <a:pPr indent="-274320" lvl="0" marL="274320" rtl="0" algn="l">
              <a:spcBef>
                <a:spcPts val="400"/>
              </a:spcBef>
              <a:spcAft>
                <a:spcPts val="0"/>
              </a:spcAft>
              <a:buSzPts val="1900"/>
              <a:buChar char="❖"/>
            </a:pPr>
            <a:r>
              <a:rPr i="1" lang="en-US" sz="2000"/>
              <a:t>Index-metadata = (</a:t>
            </a:r>
            <a:r>
              <a:rPr i="1" lang="en-US" sz="2000" u="sng"/>
              <a:t>index-name, relation-name</a:t>
            </a:r>
            <a:r>
              <a:rPr i="1" lang="en-US" sz="2000"/>
              <a:t>, index-type, </a:t>
            </a:r>
            <a:endParaRPr/>
          </a:p>
          <a:p>
            <a:pPr indent="-292735" lvl="0" marL="274320" rtl="0" algn="l">
              <a:spcBef>
                <a:spcPts val="0"/>
              </a:spcBef>
              <a:spcAft>
                <a:spcPts val="0"/>
              </a:spcAft>
              <a:buSzPts val="2000"/>
              <a:buChar char="❖"/>
            </a:pPr>
            <a:r>
              <a:rPr i="1" lang="en-US" sz="2000"/>
              <a:t>              index-attributes)</a:t>
            </a:r>
            <a:endParaRPr/>
          </a:p>
          <a:p>
            <a:pPr indent="-274320" lvl="0" marL="274320" rtl="0" algn="l">
              <a:spcBef>
                <a:spcPts val="400"/>
              </a:spcBef>
              <a:spcAft>
                <a:spcPts val="0"/>
              </a:spcAft>
              <a:buSzPts val="1900"/>
              <a:buChar char="❖"/>
            </a:pPr>
            <a:r>
              <a:rPr i="1" lang="en-US" sz="2000"/>
              <a:t>View-metadata = (</a:t>
            </a:r>
            <a:r>
              <a:rPr i="1" lang="en-US" sz="2000" u="sng"/>
              <a:t>view-name</a:t>
            </a:r>
            <a:r>
              <a:rPr i="1" lang="en-US" sz="2000"/>
              <a:t>, definition) </a:t>
            </a:r>
            <a:endParaRPr sz="2000"/>
          </a:p>
          <a:p>
            <a:pPr indent="-274320" lvl="0" marL="274320" rtl="0" algn="l">
              <a:spcBef>
                <a:spcPts val="400"/>
              </a:spcBef>
              <a:spcAft>
                <a:spcPts val="0"/>
              </a:spcAft>
              <a:buSzPts val="1900"/>
              <a:buFont typeface="Arial"/>
              <a:buNone/>
            </a:pPr>
            <a:r>
              <a:rPr i="1" lang="en-US" sz="2000"/>
              <a:t>	</a:t>
            </a:r>
            <a:endParaRPr sz="2000"/>
          </a:p>
          <a:p>
            <a:pPr indent="0" lvl="0" marL="0" rtl="0" algn="l">
              <a:spcBef>
                <a:spcPts val="320"/>
              </a:spcBef>
              <a:spcAft>
                <a:spcPts val="0"/>
              </a:spcAft>
              <a:buSzPts val="1520"/>
              <a:buNone/>
            </a:pPr>
            <a:r>
              <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txBox="1"/>
          <p:nvPr>
            <p:ph type="title"/>
          </p:nvPr>
        </p:nvSpPr>
        <p:spPr>
          <a:xfrm>
            <a:off x="457200" y="764704"/>
            <a:ext cx="8229600" cy="71095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Large Objects</a:t>
            </a:r>
            <a:endParaRPr sz="4500"/>
          </a:p>
        </p:txBody>
      </p:sp>
      <p:sp>
        <p:nvSpPr>
          <p:cNvPr id="462" name="Google Shape;462;p43"/>
          <p:cNvSpPr txBox="1"/>
          <p:nvPr>
            <p:ph idx="1" type="body"/>
          </p:nvPr>
        </p:nvSpPr>
        <p:spPr>
          <a:xfrm>
            <a:off x="457200" y="1628800"/>
            <a:ext cx="8507288" cy="4896544"/>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95"/>
              <a:buChar char="❖"/>
            </a:pPr>
            <a:r>
              <a:rPr lang="en-US" sz="2100"/>
              <a:t>Large objects : </a:t>
            </a:r>
            <a:r>
              <a:rPr b="1" lang="en-US" sz="2100"/>
              <a:t>binary large objects (blobs) </a:t>
            </a:r>
            <a:r>
              <a:rPr lang="en-US" sz="2100"/>
              <a:t>and </a:t>
            </a:r>
            <a:r>
              <a:rPr b="1" lang="en-US" sz="2100"/>
              <a:t>character large objects (clobs)</a:t>
            </a:r>
            <a:endParaRPr/>
          </a:p>
          <a:p>
            <a:pPr indent="-246888" lvl="1" marL="640080" rtl="0" algn="l">
              <a:spcBef>
                <a:spcPts val="420"/>
              </a:spcBef>
              <a:spcAft>
                <a:spcPts val="0"/>
              </a:spcAft>
              <a:buSzPts val="1785"/>
              <a:buChar char="➢"/>
            </a:pPr>
            <a:r>
              <a:rPr lang="en-US" sz="2100"/>
              <a:t>Examples include: </a:t>
            </a:r>
            <a:endParaRPr/>
          </a:p>
          <a:p>
            <a:pPr indent="-246887" lvl="2" marL="914400" rtl="0" algn="l">
              <a:spcBef>
                <a:spcPts val="420"/>
              </a:spcBef>
              <a:spcAft>
                <a:spcPts val="0"/>
              </a:spcAft>
              <a:buSzPts val="1470"/>
              <a:buChar char="■"/>
            </a:pPr>
            <a:r>
              <a:rPr lang="en-US"/>
              <a:t>text documents</a:t>
            </a:r>
            <a:endParaRPr/>
          </a:p>
          <a:p>
            <a:pPr indent="-246887" lvl="2" marL="914400" rtl="0" algn="l">
              <a:spcBef>
                <a:spcPts val="420"/>
              </a:spcBef>
              <a:spcAft>
                <a:spcPts val="0"/>
              </a:spcAft>
              <a:buSzPts val="1470"/>
              <a:buChar char="■"/>
            </a:pPr>
            <a:r>
              <a:rPr lang="en-US"/>
              <a:t>graphical data such as images and computer aided designs audio and video data</a:t>
            </a:r>
            <a:endParaRPr/>
          </a:p>
          <a:p>
            <a:pPr indent="-274320" lvl="0" marL="274320" rtl="0" algn="l">
              <a:spcBef>
                <a:spcPts val="420"/>
              </a:spcBef>
              <a:spcAft>
                <a:spcPts val="0"/>
              </a:spcAft>
              <a:buSzPts val="1995"/>
              <a:buChar char="❖"/>
            </a:pPr>
            <a:r>
              <a:rPr lang="en-US" sz="2100"/>
              <a:t>Large objects may need to be stored in a contiguous sequence of bytes when brought into memory.</a:t>
            </a:r>
            <a:endParaRPr/>
          </a:p>
          <a:p>
            <a:pPr indent="-246888" lvl="1" marL="640080" rtl="0" algn="l">
              <a:spcBef>
                <a:spcPts val="420"/>
              </a:spcBef>
              <a:spcAft>
                <a:spcPts val="0"/>
              </a:spcAft>
              <a:buSzPts val="1785"/>
              <a:buChar char="➢"/>
            </a:pPr>
            <a:r>
              <a:rPr lang="en-US" sz="2100"/>
              <a:t>If an object is bigger than a page, contiguous pages of the buffer pool must be allocated to store it.</a:t>
            </a:r>
            <a:endParaRPr/>
          </a:p>
          <a:p>
            <a:pPr indent="-246888" lvl="1" marL="640080" rtl="0" algn="l">
              <a:spcBef>
                <a:spcPts val="420"/>
              </a:spcBef>
              <a:spcAft>
                <a:spcPts val="0"/>
              </a:spcAft>
              <a:buSzPts val="1785"/>
              <a:buChar char="➢"/>
            </a:pPr>
            <a:r>
              <a:rPr lang="en-US" sz="2100"/>
              <a:t>May be preferable to disallow direct access to data, and only allow access through a file-system-like API, to remove need for contiguous storage.</a:t>
            </a:r>
            <a:endParaRPr/>
          </a:p>
          <a:p>
            <a:pPr indent="0" lvl="0" marL="0" rtl="0" algn="l">
              <a:spcBef>
                <a:spcPts val="420"/>
              </a:spcBef>
              <a:spcAft>
                <a:spcPts val="0"/>
              </a:spcAft>
              <a:buSzPts val="1995"/>
              <a:buNone/>
            </a:pPr>
            <a:r>
              <a:t/>
            </a:r>
            <a:endParaRPr sz="21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type="title"/>
          </p:nvPr>
        </p:nvSpPr>
        <p:spPr>
          <a:xfrm>
            <a:off x="457200" y="764704"/>
            <a:ext cx="8229600" cy="71095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500"/>
              <a:t>Modifying Large Objects</a:t>
            </a:r>
            <a:endParaRPr sz="4500"/>
          </a:p>
        </p:txBody>
      </p:sp>
      <p:sp>
        <p:nvSpPr>
          <p:cNvPr id="468" name="Google Shape;468;p44"/>
          <p:cNvSpPr txBox="1"/>
          <p:nvPr>
            <p:ph idx="1" type="body"/>
          </p:nvPr>
        </p:nvSpPr>
        <p:spPr>
          <a:xfrm>
            <a:off x="457200" y="1628800"/>
            <a:ext cx="8507288" cy="4896544"/>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If the application requires insert/delete of bytes from specified regions of an object:</a:t>
            </a:r>
            <a:endParaRPr/>
          </a:p>
          <a:p>
            <a:pPr indent="-355600" lvl="1" marL="914400" rtl="0" algn="l">
              <a:spcBef>
                <a:spcPts val="0"/>
              </a:spcBef>
              <a:spcAft>
                <a:spcPts val="0"/>
              </a:spcAft>
              <a:buSzPts val="2000"/>
              <a:buChar char="➢"/>
            </a:pPr>
            <a:r>
              <a:rPr lang="en-US" sz="2000"/>
              <a:t>B</a:t>
            </a:r>
            <a:r>
              <a:rPr baseline="30000" lang="en-US" sz="2000"/>
              <a:t>+</a:t>
            </a:r>
            <a:r>
              <a:rPr lang="en-US" sz="2000"/>
              <a:t>-tree file organization can be modified to represent large objects</a:t>
            </a:r>
            <a:endParaRPr/>
          </a:p>
          <a:p>
            <a:pPr indent="-355600" lvl="1" marL="914400" rtl="0" algn="l">
              <a:spcBef>
                <a:spcPts val="0"/>
              </a:spcBef>
              <a:spcAft>
                <a:spcPts val="0"/>
              </a:spcAft>
              <a:buSzPts val="2000"/>
              <a:buChar char="➢"/>
            </a:pPr>
            <a:r>
              <a:rPr lang="en-US" sz="2000"/>
              <a:t>Each leaf page of the tree stores between half and 1 page worth of data from the object</a:t>
            </a:r>
            <a:endParaRPr/>
          </a:p>
          <a:p>
            <a:pPr indent="-381000" lvl="0" marL="457200" rtl="0" algn="l">
              <a:spcBef>
                <a:spcPts val="0"/>
              </a:spcBef>
              <a:spcAft>
                <a:spcPts val="0"/>
              </a:spcAft>
              <a:buSzPts val="2400"/>
              <a:buChar char="❖"/>
            </a:pPr>
            <a:r>
              <a:rPr lang="en-US" sz="2400"/>
              <a:t>Special-purpose application programs outside the database are used to manipulate large objects:</a:t>
            </a:r>
            <a:endParaRPr/>
          </a:p>
          <a:p>
            <a:pPr indent="-355600" lvl="1" marL="914400" rtl="0" algn="l">
              <a:spcBef>
                <a:spcPts val="0"/>
              </a:spcBef>
              <a:spcAft>
                <a:spcPts val="0"/>
              </a:spcAft>
              <a:buSzPts val="2000"/>
              <a:buChar char="➢"/>
            </a:pPr>
            <a:r>
              <a:rPr lang="en-US" sz="2000"/>
              <a:t>Text data treated as a byte string manipulated by editors and formatters.</a:t>
            </a:r>
            <a:endParaRPr/>
          </a:p>
          <a:p>
            <a:pPr indent="-355600" lvl="1" marL="914400" rtl="0" algn="l">
              <a:spcBef>
                <a:spcPts val="0"/>
              </a:spcBef>
              <a:spcAft>
                <a:spcPts val="0"/>
              </a:spcAft>
              <a:buSzPts val="2000"/>
              <a:buChar char="➢"/>
            </a:pPr>
            <a:r>
              <a:rPr lang="en-US" sz="2000"/>
              <a:t>Graphical data and audio/video data is typically created and displayed by separate application</a:t>
            </a:r>
            <a:endParaRPr/>
          </a:p>
          <a:p>
            <a:pPr indent="-355600" lvl="1" marL="914400" rtl="0" algn="l">
              <a:spcBef>
                <a:spcPts val="0"/>
              </a:spcBef>
              <a:spcAft>
                <a:spcPts val="0"/>
              </a:spcAft>
              <a:buSzPts val="2000"/>
              <a:buChar char="➢"/>
            </a:pPr>
            <a:r>
              <a:rPr i="1" lang="en-US" sz="2000"/>
              <a:t>checkout/checkin</a:t>
            </a:r>
            <a:r>
              <a:rPr lang="en-US" sz="2000"/>
              <a:t> method for concurrency control and creation of versions</a:t>
            </a:r>
            <a:endParaRPr/>
          </a:p>
          <a:p>
            <a:pPr indent="0" lvl="0" marL="0" rtl="0" algn="l">
              <a:spcBef>
                <a:spcPts val="400"/>
              </a:spcBef>
              <a:spcAft>
                <a:spcPts val="0"/>
              </a:spcAft>
              <a:buSzPts val="19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457200" y="269776"/>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400"/>
              <a:buFont typeface="Calibri"/>
              <a:buNone/>
            </a:pPr>
            <a:r>
              <a:rPr lang="en-US" sz="4400"/>
              <a:t>Physical Storage Media</a:t>
            </a:r>
            <a:endParaRPr sz="4400"/>
          </a:p>
        </p:txBody>
      </p:sp>
      <p:sp>
        <p:nvSpPr>
          <p:cNvPr id="139" name="Google Shape;139;p5"/>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5"/>
              <a:buChar char="⚫"/>
            </a:pPr>
            <a:r>
              <a:rPr b="1" lang="en-US" sz="2405">
                <a:solidFill>
                  <a:schemeClr val="dk2"/>
                </a:solidFill>
              </a:rPr>
              <a:t>Flash memory</a:t>
            </a:r>
            <a:r>
              <a:rPr lang="en-US" sz="2405"/>
              <a:t> </a:t>
            </a:r>
            <a:endParaRPr/>
          </a:p>
          <a:p>
            <a:pPr indent="-246888" lvl="1" marL="640080" rtl="0" algn="l">
              <a:spcBef>
                <a:spcPts val="444"/>
              </a:spcBef>
              <a:spcAft>
                <a:spcPts val="0"/>
              </a:spcAft>
              <a:buSzPts val="1887"/>
              <a:buChar char="⚫"/>
            </a:pPr>
            <a:r>
              <a:rPr lang="en-US" sz="2220"/>
              <a:t>Data survives power failure</a:t>
            </a:r>
            <a:endParaRPr/>
          </a:p>
          <a:p>
            <a:pPr indent="-246888" lvl="1" marL="640080" rtl="0" algn="l">
              <a:spcBef>
                <a:spcPts val="444"/>
              </a:spcBef>
              <a:spcAft>
                <a:spcPts val="0"/>
              </a:spcAft>
              <a:buSzPts val="1887"/>
              <a:buChar char="⚫"/>
            </a:pPr>
            <a:r>
              <a:rPr lang="en-US" sz="2220"/>
              <a:t>Data can be written at a location only once, but location can be erased and written to again </a:t>
            </a:r>
            <a:endParaRPr/>
          </a:p>
          <a:p>
            <a:pPr indent="-246887" lvl="2" marL="914400" rtl="0" algn="l">
              <a:spcBef>
                <a:spcPts val="388"/>
              </a:spcBef>
              <a:spcAft>
                <a:spcPts val="0"/>
              </a:spcAft>
              <a:buSzPts val="1359"/>
              <a:buChar char="⚫"/>
            </a:pPr>
            <a:r>
              <a:rPr lang="en-US" sz="1942"/>
              <a:t>Can support only a limited number of write/erase cycles.</a:t>
            </a:r>
            <a:endParaRPr/>
          </a:p>
          <a:p>
            <a:pPr indent="-246887" lvl="2" marL="914400" rtl="0" algn="l">
              <a:spcBef>
                <a:spcPts val="388"/>
              </a:spcBef>
              <a:spcAft>
                <a:spcPts val="0"/>
              </a:spcAft>
              <a:buSzPts val="1359"/>
              <a:buChar char="⚫"/>
            </a:pPr>
            <a:r>
              <a:rPr lang="en-US" sz="1942"/>
              <a:t>Erasing of memory has to be done to an entire  bank of memory </a:t>
            </a:r>
            <a:endParaRPr/>
          </a:p>
          <a:p>
            <a:pPr indent="-246888" lvl="1" marL="640080" rtl="0" algn="l">
              <a:spcBef>
                <a:spcPts val="444"/>
              </a:spcBef>
              <a:spcAft>
                <a:spcPts val="0"/>
              </a:spcAft>
              <a:buSzPts val="1887"/>
              <a:buChar char="⚫"/>
            </a:pPr>
            <a:r>
              <a:rPr lang="en-US" sz="2220"/>
              <a:t>Reads are roughly as fast as main memory</a:t>
            </a:r>
            <a:endParaRPr/>
          </a:p>
          <a:p>
            <a:pPr indent="-246888" lvl="1" marL="640080" rtl="0" algn="l">
              <a:spcBef>
                <a:spcPts val="444"/>
              </a:spcBef>
              <a:spcAft>
                <a:spcPts val="0"/>
              </a:spcAft>
              <a:buSzPts val="1887"/>
              <a:buChar char="⚫"/>
            </a:pPr>
            <a:r>
              <a:rPr lang="en-US" sz="2220"/>
              <a:t>But writes are slow (few microseconds), erase is slower</a:t>
            </a:r>
            <a:endParaRPr/>
          </a:p>
          <a:p>
            <a:pPr indent="-246888" lvl="1" marL="640080" rtl="0" algn="l">
              <a:spcBef>
                <a:spcPts val="444"/>
              </a:spcBef>
              <a:spcAft>
                <a:spcPts val="0"/>
              </a:spcAft>
              <a:buSzPts val="1887"/>
              <a:buChar char="⚫"/>
            </a:pPr>
            <a:r>
              <a:rPr lang="en-US" sz="2220"/>
              <a:t>Cost per unit of storage roughly similar to main memory </a:t>
            </a:r>
            <a:endParaRPr/>
          </a:p>
          <a:p>
            <a:pPr indent="-246888" lvl="1" marL="640080" rtl="0" algn="l">
              <a:spcBef>
                <a:spcPts val="444"/>
              </a:spcBef>
              <a:spcAft>
                <a:spcPts val="0"/>
              </a:spcAft>
              <a:buSzPts val="1887"/>
              <a:buChar char="⚫"/>
            </a:pPr>
            <a:r>
              <a:rPr lang="en-US" sz="2220"/>
              <a:t>Widely used in embedded devices such as digital cameras</a:t>
            </a:r>
            <a:endParaRPr/>
          </a:p>
          <a:p>
            <a:pPr indent="-246888" lvl="1" marL="640080" rtl="0" algn="l">
              <a:spcBef>
                <a:spcPts val="444"/>
              </a:spcBef>
              <a:spcAft>
                <a:spcPts val="0"/>
              </a:spcAft>
              <a:buSzPts val="1887"/>
              <a:buChar char="⚫"/>
            </a:pPr>
            <a:r>
              <a:rPr lang="en-US" sz="2220"/>
              <a:t>also known as EEPROM (Electrically Erasable Programmable Read-Only Memory)</a:t>
            </a:r>
            <a:endParaRPr/>
          </a:p>
          <a:p>
            <a:pPr indent="-129238" lvl="0" marL="274320" rtl="0" algn="l">
              <a:spcBef>
                <a:spcPts val="481"/>
              </a:spcBef>
              <a:spcAft>
                <a:spcPts val="0"/>
              </a:spcAft>
              <a:buSzPts val="2285"/>
              <a:buNone/>
            </a:pPr>
            <a:r>
              <a:t/>
            </a:r>
            <a:endParaRPr sz="240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457200" y="269776"/>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400"/>
              <a:buFont typeface="Calibri"/>
              <a:buNone/>
            </a:pPr>
            <a:r>
              <a:rPr lang="en-US" sz="4400"/>
              <a:t>Physical Storage Media</a:t>
            </a:r>
            <a:endParaRPr sz="4400"/>
          </a:p>
        </p:txBody>
      </p:sp>
      <p:sp>
        <p:nvSpPr>
          <p:cNvPr id="145" name="Google Shape;145;p6"/>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758"/>
              <a:buChar char="⚫"/>
            </a:pPr>
            <a:r>
              <a:rPr b="1" lang="en-US" sz="1850">
                <a:solidFill>
                  <a:schemeClr val="dk2"/>
                </a:solidFill>
              </a:rPr>
              <a:t>Magnetic-disk</a:t>
            </a:r>
            <a:endParaRPr/>
          </a:p>
          <a:p>
            <a:pPr indent="-246888" lvl="1" marL="640080" rtl="0" algn="l">
              <a:lnSpc>
                <a:spcPct val="90000"/>
              </a:lnSpc>
              <a:spcBef>
                <a:spcPts val="370"/>
              </a:spcBef>
              <a:spcAft>
                <a:spcPts val="0"/>
              </a:spcAft>
              <a:buSzPts val="1573"/>
              <a:buChar char="⚫"/>
            </a:pPr>
            <a:r>
              <a:rPr lang="en-US" sz="1850"/>
              <a:t>Data is stored on spinning disk, and read/written magnetically</a:t>
            </a:r>
            <a:endParaRPr/>
          </a:p>
          <a:p>
            <a:pPr indent="-246888" lvl="1" marL="640080" rtl="0" algn="l">
              <a:lnSpc>
                <a:spcPct val="90000"/>
              </a:lnSpc>
              <a:spcBef>
                <a:spcPts val="370"/>
              </a:spcBef>
              <a:spcAft>
                <a:spcPts val="0"/>
              </a:spcAft>
              <a:buSzPts val="1573"/>
              <a:buChar char="⚫"/>
            </a:pPr>
            <a:r>
              <a:rPr lang="en-US" sz="1850"/>
              <a:t>Primary medium for the long-term storage of data; typically stores entire database.</a:t>
            </a:r>
            <a:endParaRPr/>
          </a:p>
          <a:p>
            <a:pPr indent="-246888" lvl="1" marL="640080" rtl="0" algn="l">
              <a:lnSpc>
                <a:spcPct val="90000"/>
              </a:lnSpc>
              <a:spcBef>
                <a:spcPts val="370"/>
              </a:spcBef>
              <a:spcAft>
                <a:spcPts val="0"/>
              </a:spcAft>
              <a:buSzPts val="1573"/>
              <a:buChar char="⚫"/>
            </a:pPr>
            <a:r>
              <a:rPr lang="en-US" sz="1850"/>
              <a:t>Data must be moved from disk to main memory for access, and written back for storage</a:t>
            </a:r>
            <a:endParaRPr/>
          </a:p>
          <a:p>
            <a:pPr indent="-246887" lvl="2" marL="914400" rtl="0" algn="l">
              <a:lnSpc>
                <a:spcPct val="90000"/>
              </a:lnSpc>
              <a:spcBef>
                <a:spcPts val="370"/>
              </a:spcBef>
              <a:spcAft>
                <a:spcPts val="0"/>
              </a:spcAft>
              <a:buSzPts val="1295"/>
              <a:buChar char="⚫"/>
            </a:pPr>
            <a:r>
              <a:rPr lang="en-US" sz="1850"/>
              <a:t>Much slower access than main memory </a:t>
            </a:r>
            <a:endParaRPr/>
          </a:p>
          <a:p>
            <a:pPr indent="-246888" lvl="1" marL="640080" rtl="0" algn="l">
              <a:lnSpc>
                <a:spcPct val="90000"/>
              </a:lnSpc>
              <a:spcBef>
                <a:spcPts val="370"/>
              </a:spcBef>
              <a:spcAft>
                <a:spcPts val="0"/>
              </a:spcAft>
              <a:buSzPts val="1573"/>
              <a:buChar char="⚫"/>
            </a:pPr>
            <a:r>
              <a:rPr b="1" lang="en-US" sz="1850">
                <a:solidFill>
                  <a:schemeClr val="dk2"/>
                </a:solidFill>
              </a:rPr>
              <a:t>direct-access</a:t>
            </a:r>
            <a:r>
              <a:rPr lang="en-US" sz="1850"/>
              <a:t> –  possible to read data on disk in any order, unlike magnetic tape</a:t>
            </a:r>
            <a:endParaRPr/>
          </a:p>
          <a:p>
            <a:pPr indent="-246888" lvl="1" marL="640080" rtl="0" algn="l">
              <a:lnSpc>
                <a:spcPct val="90000"/>
              </a:lnSpc>
              <a:spcBef>
                <a:spcPts val="370"/>
              </a:spcBef>
              <a:spcAft>
                <a:spcPts val="0"/>
              </a:spcAft>
              <a:buSzPts val="1573"/>
              <a:buChar char="⚫"/>
            </a:pPr>
            <a:r>
              <a:rPr lang="en-US" sz="1850">
                <a:solidFill>
                  <a:schemeClr val="dk2"/>
                </a:solidFill>
              </a:rPr>
              <a:t>Hard disks</a:t>
            </a:r>
            <a:r>
              <a:rPr lang="en-US" sz="1850"/>
              <a:t>  vs  </a:t>
            </a:r>
            <a:r>
              <a:rPr lang="en-US" sz="1850">
                <a:solidFill>
                  <a:schemeClr val="dk2"/>
                </a:solidFill>
              </a:rPr>
              <a:t>floppy disks</a:t>
            </a:r>
            <a:endParaRPr/>
          </a:p>
          <a:p>
            <a:pPr indent="-246888" lvl="1" marL="640080" rtl="0" algn="l">
              <a:lnSpc>
                <a:spcPct val="90000"/>
              </a:lnSpc>
              <a:spcBef>
                <a:spcPts val="370"/>
              </a:spcBef>
              <a:spcAft>
                <a:spcPts val="0"/>
              </a:spcAft>
              <a:buSzPts val="1573"/>
              <a:buChar char="⚫"/>
            </a:pPr>
            <a:r>
              <a:rPr lang="en-US" sz="1850"/>
              <a:t>Capacities range up to roughly 100-500 GB currently</a:t>
            </a:r>
            <a:endParaRPr/>
          </a:p>
          <a:p>
            <a:pPr indent="-246887" lvl="2" marL="914400" rtl="0" algn="l">
              <a:lnSpc>
                <a:spcPct val="90000"/>
              </a:lnSpc>
              <a:spcBef>
                <a:spcPts val="370"/>
              </a:spcBef>
              <a:spcAft>
                <a:spcPts val="0"/>
              </a:spcAft>
              <a:buSzPts val="1295"/>
              <a:buChar char="⚫"/>
            </a:pPr>
            <a:r>
              <a:rPr lang="en-US" sz="1850"/>
              <a:t>Much larger capacity and cost/byte than main memory/flash memory</a:t>
            </a:r>
            <a:endParaRPr/>
          </a:p>
          <a:p>
            <a:pPr indent="-246887" lvl="2" marL="914400" rtl="0" algn="l">
              <a:lnSpc>
                <a:spcPct val="90000"/>
              </a:lnSpc>
              <a:spcBef>
                <a:spcPts val="370"/>
              </a:spcBef>
              <a:spcAft>
                <a:spcPts val="0"/>
              </a:spcAft>
              <a:buSzPts val="1295"/>
              <a:buChar char="⚫"/>
            </a:pPr>
            <a:r>
              <a:rPr lang="en-US" sz="1850"/>
              <a:t>Growing constantly and rapidly with technology improvements (factor of 2 to 3 every 2 years)</a:t>
            </a:r>
            <a:endParaRPr/>
          </a:p>
          <a:p>
            <a:pPr indent="-246888" lvl="1" marL="640080" rtl="0" algn="l">
              <a:lnSpc>
                <a:spcPct val="90000"/>
              </a:lnSpc>
              <a:spcBef>
                <a:spcPts val="370"/>
              </a:spcBef>
              <a:spcAft>
                <a:spcPts val="0"/>
              </a:spcAft>
              <a:buSzPts val="1573"/>
              <a:buChar char="⚫"/>
            </a:pPr>
            <a:r>
              <a:rPr lang="en-US" sz="1850"/>
              <a:t>Survives power failures and system crashes</a:t>
            </a:r>
            <a:endParaRPr/>
          </a:p>
          <a:p>
            <a:pPr indent="-246887" lvl="2" marL="914400" rtl="0" algn="l">
              <a:lnSpc>
                <a:spcPct val="90000"/>
              </a:lnSpc>
              <a:spcBef>
                <a:spcPts val="370"/>
              </a:spcBef>
              <a:spcAft>
                <a:spcPts val="0"/>
              </a:spcAft>
              <a:buSzPts val="1295"/>
              <a:buChar char="⚫"/>
            </a:pPr>
            <a:r>
              <a:rPr lang="en-US" sz="1850"/>
              <a:t>disk failure can destroy data, but is very rare</a:t>
            </a:r>
            <a:endParaRPr sz="18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457200" y="269776"/>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400"/>
              <a:buFont typeface="Calibri"/>
              <a:buNone/>
            </a:pPr>
            <a:r>
              <a:rPr lang="en-US" sz="4400"/>
              <a:t>Physical Storage Media</a:t>
            </a:r>
            <a:endParaRPr sz="4400"/>
          </a:p>
        </p:txBody>
      </p:sp>
      <p:sp>
        <p:nvSpPr>
          <p:cNvPr id="151" name="Google Shape;151;p7"/>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42"/>
              <a:buChar char="⚫"/>
            </a:pPr>
            <a:r>
              <a:rPr b="1" lang="en-US" sz="2150">
                <a:solidFill>
                  <a:schemeClr val="dk2"/>
                </a:solidFill>
              </a:rPr>
              <a:t>Optical storage</a:t>
            </a:r>
            <a:r>
              <a:rPr lang="en-US" sz="2150"/>
              <a:t> </a:t>
            </a:r>
            <a:endParaRPr/>
          </a:p>
          <a:p>
            <a:pPr indent="-246888" lvl="1" marL="640080" rtl="0" algn="l">
              <a:spcBef>
                <a:spcPts val="430"/>
              </a:spcBef>
              <a:spcAft>
                <a:spcPts val="0"/>
              </a:spcAft>
              <a:buSzPts val="1828"/>
              <a:buChar char="⚫"/>
            </a:pPr>
            <a:r>
              <a:rPr lang="en-US" sz="2150"/>
              <a:t>non-volatile, data is read optically from a spinning disk using a laser </a:t>
            </a:r>
            <a:endParaRPr/>
          </a:p>
          <a:p>
            <a:pPr indent="-246888" lvl="1" marL="640080" rtl="0" algn="l">
              <a:spcBef>
                <a:spcPts val="430"/>
              </a:spcBef>
              <a:spcAft>
                <a:spcPts val="0"/>
              </a:spcAft>
              <a:buSzPts val="1828"/>
              <a:buChar char="⚫"/>
            </a:pPr>
            <a:r>
              <a:rPr lang="en-US" sz="2150"/>
              <a:t>CD-ROM (640 MB) and DVD (4.7 to 17 GB) most popular forms</a:t>
            </a:r>
            <a:endParaRPr/>
          </a:p>
          <a:p>
            <a:pPr indent="-246888" lvl="1" marL="640080" rtl="0" algn="l">
              <a:spcBef>
                <a:spcPts val="430"/>
              </a:spcBef>
              <a:spcAft>
                <a:spcPts val="0"/>
              </a:spcAft>
              <a:buSzPts val="1828"/>
              <a:buChar char="⚫"/>
            </a:pPr>
            <a:r>
              <a:rPr lang="en-US" sz="2150"/>
              <a:t>Write-one, read-many (WORM) optical disks used for archival storage (CD-R and DVD-R)</a:t>
            </a:r>
            <a:endParaRPr/>
          </a:p>
          <a:p>
            <a:pPr indent="-246888" lvl="1" marL="640080" rtl="0" algn="l">
              <a:spcBef>
                <a:spcPts val="430"/>
              </a:spcBef>
              <a:spcAft>
                <a:spcPts val="0"/>
              </a:spcAft>
              <a:buSzPts val="1828"/>
              <a:buChar char="⚫"/>
            </a:pPr>
            <a:r>
              <a:rPr lang="en-US" sz="2150"/>
              <a:t>Multiple write versions also available (CD-RW, DVD-RW, and DVD-RAM)</a:t>
            </a:r>
            <a:endParaRPr/>
          </a:p>
          <a:p>
            <a:pPr indent="-246888" lvl="1" marL="640080" rtl="0" algn="l">
              <a:spcBef>
                <a:spcPts val="430"/>
              </a:spcBef>
              <a:spcAft>
                <a:spcPts val="0"/>
              </a:spcAft>
              <a:buSzPts val="1828"/>
              <a:buChar char="⚫"/>
            </a:pPr>
            <a:r>
              <a:rPr lang="en-US" sz="2150"/>
              <a:t>Reads and writes are slower than with magnetic disk </a:t>
            </a:r>
            <a:endParaRPr/>
          </a:p>
          <a:p>
            <a:pPr indent="-246888" lvl="1" marL="640080" rtl="0" algn="l">
              <a:spcBef>
                <a:spcPts val="430"/>
              </a:spcBef>
              <a:spcAft>
                <a:spcPts val="0"/>
              </a:spcAft>
              <a:buSzPts val="1828"/>
              <a:buChar char="⚫"/>
            </a:pPr>
            <a:r>
              <a:rPr b="1" lang="en-US" sz="2150">
                <a:solidFill>
                  <a:schemeClr val="dk2"/>
                </a:solidFill>
              </a:rPr>
              <a:t>Juke-box</a:t>
            </a:r>
            <a:r>
              <a:rPr lang="en-US" sz="2150"/>
              <a:t> systems, with large numbers of removable disks, a few drives, and a mechanism for automatic loading/unloading of disks available for storing large volumes of data</a:t>
            </a:r>
            <a:endParaRPr/>
          </a:p>
          <a:p>
            <a:pPr indent="-151320" lvl="2" marL="914400" rtl="0" algn="l">
              <a:lnSpc>
                <a:spcPct val="90000"/>
              </a:lnSpc>
              <a:spcBef>
                <a:spcPts val="430"/>
              </a:spcBef>
              <a:spcAft>
                <a:spcPts val="0"/>
              </a:spcAft>
              <a:buSzPts val="1505"/>
              <a:buNone/>
            </a:pPr>
            <a:r>
              <a:t/>
            </a:r>
            <a:endParaRPr sz="21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457200" y="269776"/>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400"/>
              <a:buFont typeface="Calibri"/>
              <a:buNone/>
            </a:pPr>
            <a:r>
              <a:rPr lang="en-US" sz="4400"/>
              <a:t>Physical Storage Media</a:t>
            </a:r>
            <a:endParaRPr sz="4400"/>
          </a:p>
        </p:txBody>
      </p:sp>
      <p:sp>
        <p:nvSpPr>
          <p:cNvPr id="157" name="Google Shape;157;p8"/>
          <p:cNvSpPr txBox="1"/>
          <p:nvPr>
            <p:ph idx="1" type="body"/>
          </p:nvPr>
        </p:nvSpPr>
        <p:spPr>
          <a:xfrm>
            <a:off x="457200" y="1628800"/>
            <a:ext cx="8229600" cy="4896544"/>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b="1" lang="en-US">
                <a:solidFill>
                  <a:schemeClr val="dk2"/>
                </a:solidFill>
              </a:rPr>
              <a:t>Tape storage</a:t>
            </a:r>
            <a:r>
              <a:rPr lang="en-US">
                <a:solidFill>
                  <a:schemeClr val="dk2"/>
                </a:solidFill>
              </a:rPr>
              <a:t> </a:t>
            </a:r>
            <a:endParaRPr/>
          </a:p>
          <a:p>
            <a:pPr indent="-246888" lvl="1" marL="640080" rtl="0" algn="l">
              <a:spcBef>
                <a:spcPts val="480"/>
              </a:spcBef>
              <a:spcAft>
                <a:spcPts val="0"/>
              </a:spcAft>
              <a:buSzPts val="2040"/>
              <a:buChar char="⚫"/>
            </a:pPr>
            <a:r>
              <a:rPr lang="en-US"/>
              <a:t>non-volatile, used primarily for backup (to recover from disk failure), and for archival data</a:t>
            </a:r>
            <a:endParaRPr/>
          </a:p>
          <a:p>
            <a:pPr indent="-246888" lvl="1" marL="640080" rtl="0" algn="l">
              <a:spcBef>
                <a:spcPts val="480"/>
              </a:spcBef>
              <a:spcAft>
                <a:spcPts val="0"/>
              </a:spcAft>
              <a:buSzPts val="2040"/>
              <a:buChar char="⚫"/>
            </a:pPr>
            <a:r>
              <a:rPr b="1" lang="en-US">
                <a:solidFill>
                  <a:schemeClr val="dk2"/>
                </a:solidFill>
              </a:rPr>
              <a:t>sequential-access</a:t>
            </a:r>
            <a:r>
              <a:rPr b="1" lang="en-US"/>
              <a:t> </a:t>
            </a:r>
            <a:r>
              <a:rPr lang="en-US"/>
              <a:t>– much slower than disk </a:t>
            </a:r>
            <a:endParaRPr/>
          </a:p>
          <a:p>
            <a:pPr indent="-246888" lvl="1" marL="640080" rtl="0" algn="l">
              <a:spcBef>
                <a:spcPts val="480"/>
              </a:spcBef>
              <a:spcAft>
                <a:spcPts val="0"/>
              </a:spcAft>
              <a:buSzPts val="2040"/>
              <a:buChar char="⚫"/>
            </a:pPr>
            <a:r>
              <a:rPr lang="en-US"/>
              <a:t>very high capacity (40 to 300 GB tapes available)</a:t>
            </a:r>
            <a:endParaRPr/>
          </a:p>
          <a:p>
            <a:pPr indent="-246888" lvl="1" marL="640080" rtl="0" algn="l">
              <a:spcBef>
                <a:spcPts val="480"/>
              </a:spcBef>
              <a:spcAft>
                <a:spcPts val="0"/>
              </a:spcAft>
              <a:buSzPts val="2040"/>
              <a:buChar char="⚫"/>
            </a:pPr>
            <a:r>
              <a:rPr lang="en-US"/>
              <a:t>tape can be removed from drive ⇒ storage costs much cheaper than disk, but drives are expensive</a:t>
            </a:r>
            <a:endParaRPr/>
          </a:p>
          <a:p>
            <a:pPr indent="-246888" lvl="1" marL="640080" rtl="0" algn="l">
              <a:spcBef>
                <a:spcPts val="480"/>
              </a:spcBef>
              <a:spcAft>
                <a:spcPts val="0"/>
              </a:spcAft>
              <a:buSzPts val="2040"/>
              <a:buChar char="⚫"/>
            </a:pPr>
            <a:r>
              <a:rPr lang="en-US"/>
              <a:t>Tape jukeboxes available for storing massive amounts of data </a:t>
            </a:r>
            <a:endParaRPr/>
          </a:p>
          <a:p>
            <a:pPr indent="-246887" lvl="2" marL="914400" rtl="0" algn="l">
              <a:spcBef>
                <a:spcPts val="420"/>
              </a:spcBef>
              <a:spcAft>
                <a:spcPts val="0"/>
              </a:spcAft>
              <a:buSzPts val="1470"/>
              <a:buChar char="⚫"/>
            </a:pPr>
            <a:r>
              <a:rPr lang="en-US"/>
              <a:t>hundreds of terabytes (1 terabyte = 10</a:t>
            </a:r>
            <a:r>
              <a:rPr baseline="30000" lang="en-US" sz="2000"/>
              <a:t>9 </a:t>
            </a:r>
            <a:r>
              <a:rPr lang="en-US"/>
              <a:t>bytes) to even a petabyte (1 petabyte = 10</a:t>
            </a:r>
            <a:r>
              <a:rPr baseline="30000" lang="en-US" sz="2000"/>
              <a:t>12</a:t>
            </a:r>
            <a:r>
              <a:rPr lang="en-US"/>
              <a:t> bytes)</a:t>
            </a:r>
            <a:endParaRPr baseline="30000" sz="2000"/>
          </a:p>
          <a:p>
            <a:pPr indent="0" lvl="2" marL="667512" rtl="0" algn="l">
              <a:lnSpc>
                <a:spcPct val="90000"/>
              </a:lnSpc>
              <a:spcBef>
                <a:spcPts val="430"/>
              </a:spcBef>
              <a:spcAft>
                <a:spcPts val="0"/>
              </a:spcAft>
              <a:buSzPts val="1505"/>
              <a:buNone/>
            </a:pPr>
            <a:r>
              <a:t/>
            </a:r>
            <a:endParaRPr sz="21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457200" y="269776"/>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400"/>
              <a:buFont typeface="Calibri"/>
              <a:buNone/>
            </a:pPr>
            <a:r>
              <a:rPr lang="en-US" sz="4400"/>
              <a:t>Storage Hierarchy</a:t>
            </a:r>
            <a:endParaRPr sz="4400"/>
          </a:p>
        </p:txBody>
      </p:sp>
      <p:pic>
        <p:nvPicPr>
          <p:cNvPr id="163" name="Google Shape;163;p9"/>
          <p:cNvPicPr preferRelativeResize="0"/>
          <p:nvPr>
            <p:ph idx="1" type="body"/>
          </p:nvPr>
        </p:nvPicPr>
        <p:blipFill rotWithShape="1">
          <a:blip r:embed="rId3">
            <a:alphaModFix/>
          </a:blip>
          <a:srcRect b="1319" l="7327" r="7327" t="1584"/>
          <a:stretch/>
        </p:blipFill>
        <p:spPr>
          <a:xfrm>
            <a:off x="1703078" y="1628775"/>
            <a:ext cx="5737843" cy="4895850"/>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2020-08-19T06:19:15Z</dcterms:created>
  <dc:creator>NV</dc:creator>
</cp:coreProperties>
</file>