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</p:sldIdLst>
  <p:sldSz cy="6858000" cx="9144000"/>
  <p:notesSz cx="6858000" cy="9144000"/>
  <p:embeddedFontLst>
    <p:embeddedFont>
      <p:font typeface="Roboto"/>
      <p:regular r:id="rId100"/>
      <p:bold r:id="rId101"/>
      <p:italic r:id="rId102"/>
      <p:boldItalic r:id="rId103"/>
    </p:embeddedFont>
    <p:embeddedFont>
      <p:font typeface="Constantia"/>
      <p:regular r:id="rId104"/>
      <p:bold r:id="rId105"/>
      <p:italic r:id="rId106"/>
      <p:boldItalic r:id="rId107"/>
    </p:embeddedFont>
    <p:embeddedFont>
      <p:font typeface="Helvetica Neue"/>
      <p:regular r:id="rId108"/>
      <p:bold r:id="rId109"/>
      <p:italic r:id="rId110"/>
      <p:boldItalic r:id="rId1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2" roundtripDataSignature="AMtx7mg/RmjwcnNAOpaDHA5qSEH2St4X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C0A6387-62F5-47BC-A3C4-26FD5BB8F305}">
  <a:tblStyle styleId="{2C0A6387-62F5-47BC-A3C4-26FD5BB8F305}" styleName="Table_0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fill>
          <a:solidFill>
            <a:srgbClr val="CAD4EA"/>
          </a:solidFill>
        </a:fill>
      </a:tcStyle>
    </a:band1H>
    <a:band2H>
      <a:tcTxStyle/>
    </a:band2H>
    <a:band1V>
      <a:tcTxStyle/>
      <a:tcStyle>
        <a:fill>
          <a:solidFill>
            <a:srgbClr val="CAD4EA"/>
          </a:solidFill>
        </a:fill>
      </a:tcStyle>
    </a:band1V>
    <a:band2V>
      <a:tcTxStyle/>
    </a:band2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font" Target="fonts/Constantia-boldItalic.fntdata"/><Relationship Id="rId106" Type="http://schemas.openxmlformats.org/officeDocument/2006/relationships/font" Target="fonts/Constantia-italic.fntdata"/><Relationship Id="rId105" Type="http://schemas.openxmlformats.org/officeDocument/2006/relationships/font" Target="fonts/Constantia-bold.fntdata"/><Relationship Id="rId104" Type="http://schemas.openxmlformats.org/officeDocument/2006/relationships/font" Target="fonts/Constantia-regular.fntdata"/><Relationship Id="rId109" Type="http://schemas.openxmlformats.org/officeDocument/2006/relationships/font" Target="fonts/HelveticaNeue-bold.fntdata"/><Relationship Id="rId108" Type="http://schemas.openxmlformats.org/officeDocument/2006/relationships/font" Target="fonts/HelveticaNeue-regular.fntdata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font" Target="fonts/Roboto-boldItalic.fntdata"/><Relationship Id="rId102" Type="http://schemas.openxmlformats.org/officeDocument/2006/relationships/font" Target="fonts/Roboto-italic.fntdata"/><Relationship Id="rId101" Type="http://schemas.openxmlformats.org/officeDocument/2006/relationships/font" Target="fonts/Roboto-bold.fntdata"/><Relationship Id="rId100" Type="http://schemas.openxmlformats.org/officeDocument/2006/relationships/font" Target="fonts/Roboto-regular.fntdata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slide" Target="slides/slide92.xml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5" Type="http://schemas.openxmlformats.org/officeDocument/2006/relationships/slide" Target="slides/slide8.xml"/><Relationship Id="rId110" Type="http://schemas.openxmlformats.org/officeDocument/2006/relationships/font" Target="fonts/HelveticaNeue-italic.fntdata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12" Type="http://customschemas.google.com/relationships/presentationmetadata" Target="metadata"/><Relationship Id="rId111" Type="http://schemas.openxmlformats.org/officeDocument/2006/relationships/font" Target="fonts/HelveticaNeue-boldItalic.fntdata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ed0e5fa11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ed0e5fa114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d0e5fa114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ed0e5fa114_0_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4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4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4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4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5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5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5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5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5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5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5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5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5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5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6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6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6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6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6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6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6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6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6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6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7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7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7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7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7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7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7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7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7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7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8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8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8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8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8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8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8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8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8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8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8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8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9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9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4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4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" name="Google Shape;23;p9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2"/>
          <p:cNvSpPr/>
          <p:nvPr/>
        </p:nvSpPr>
        <p:spPr>
          <a:xfrm flipH="1" rot="-10380000">
            <a:off x="3165753" y="1108077"/>
            <a:ext cx="52578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9" name="Google Shape;89;p102"/>
          <p:cNvSpPr/>
          <p:nvPr/>
        </p:nvSpPr>
        <p:spPr>
          <a:xfrm flipH="1" rot="-10380000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0" name="Google Shape;90;p102"/>
          <p:cNvSpPr txBox="1"/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02"/>
          <p:cNvSpPr txBox="1"/>
          <p:nvPr>
            <p:ph idx="1" type="body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rmAutofit/>
          </a:bodyPr>
          <a:lstStyle>
            <a:lvl1pPr indent="-228600" lvl="0" marL="457200" algn="l"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indent="-293369" lvl="1" marL="914400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73050" lvl="2" marL="137160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indent="-265747" lvl="3" marL="18288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indent="-265747" lvl="4" marL="22860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0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0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02"/>
          <p:cNvSpPr txBox="1"/>
          <p:nvPr>
            <p:ph idx="12" type="sldNum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102"/>
          <p:cNvSpPr/>
          <p:nvPr>
            <p:ph idx="2" type="pic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30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6" name="Google Shape;96;p102"/>
          <p:cNvSpPr/>
          <p:nvPr/>
        </p:nvSpPr>
        <p:spPr>
          <a:xfrm flipH="1" rot="10800000">
            <a:off x="-9525" y="5816600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7" name="Google Shape;97;p102"/>
          <p:cNvSpPr/>
          <p:nvPr/>
        </p:nvSpPr>
        <p:spPr>
          <a:xfrm flipH="1" rot="10800000">
            <a:off x="4381500" y="6219825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03"/>
          <p:cNvSpPr txBox="1"/>
          <p:nvPr>
            <p:ph idx="1" type="body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0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0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0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4"/>
          <p:cNvSpPr txBox="1"/>
          <p:nvPr>
            <p:ph type="title"/>
          </p:nvPr>
        </p:nvSpPr>
        <p:spPr>
          <a:xfrm rot="5400000">
            <a:off x="5052218" y="2491583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04"/>
          <p:cNvSpPr txBox="1"/>
          <p:nvPr>
            <p:ph idx="1" type="body"/>
          </p:nvPr>
        </p:nvSpPr>
        <p:spPr>
          <a:xfrm rot="5400000">
            <a:off x="861219" y="510383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0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0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0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5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6"/>
          <p:cNvSpPr txBox="1"/>
          <p:nvPr>
            <p:ph idx="1" type="body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6"/>
          <p:cNvSpPr txBox="1"/>
          <p:nvPr>
            <p:ph idx="2" type="body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96"/>
          <p:cNvSpPr txBox="1"/>
          <p:nvPr>
            <p:ph idx="3" type="body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96"/>
          <p:cNvSpPr txBox="1"/>
          <p:nvPr>
            <p:ph idx="4" type="body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9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3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3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5" name="Google Shape;55;p9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7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sz="5600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7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9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8"/>
          <p:cNvSpPr txBox="1"/>
          <p:nvPr>
            <p:ph idx="1" type="body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98"/>
          <p:cNvSpPr txBox="1"/>
          <p:nvPr>
            <p:ph idx="2" type="body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9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9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1"/>
          <p:cNvSpPr txBox="1"/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1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01"/>
          <p:cNvSpPr txBox="1"/>
          <p:nvPr>
            <p:ph idx="2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97510" lvl="0" marL="45720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0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2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" name="Google Shape;11;p92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" name="Google Shape;12;p9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92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4" name="Google Shape;14;p9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5" name="Google Shape;15;p9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6" name="Google Shape;16;p9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" name="Google Shape;17;p92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18" name="Google Shape;18;p92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9" name="Google Shape;19;p92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1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8" name="Google Shape;28;p91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9" name="Google Shape;29;p9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91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1" name="Google Shape;31;p9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2" name="Google Shape;32;p9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3" name="Google Shape;33;p9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4" name="Google Shape;34;p91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35" name="Google Shape;35;p91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6" name="Google Shape;36;p91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3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7.png"/><Relationship Id="rId4" Type="http://schemas.openxmlformats.org/officeDocument/2006/relationships/image" Target="../media/image26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0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8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9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9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3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27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</a:pPr>
            <a:r>
              <a:rPr lang="en-US"/>
              <a:t>Indexing and Hashing</a:t>
            </a:r>
            <a:endParaRPr/>
          </a:p>
        </p:txBody>
      </p:sp>
      <p:sp>
        <p:nvSpPr>
          <p:cNvPr id="115" name="Google Shape;115;p1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/>
          <a:p>
            <a:pPr indent="0" lvl="0" marL="0" marR="45720" rtl="0" algn="r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Chapter - 12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/>
          <p:nvPr>
            <p:ph type="title"/>
          </p:nvPr>
        </p:nvSpPr>
        <p:spPr>
          <a:xfrm>
            <a:off x="394554" y="2420888"/>
            <a:ext cx="1441142" cy="4365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20"/>
              <a:buFont typeface="Calibri"/>
              <a:buNone/>
            </a:pPr>
            <a:r>
              <a:rPr lang="en-US" sz="2520"/>
              <a:t>Multilevel Index</a:t>
            </a:r>
            <a:endParaRPr/>
          </a:p>
        </p:txBody>
      </p:sp>
      <p:pic>
        <p:nvPicPr>
          <p:cNvPr id="188" name="Google Shape;188;p10"/>
          <p:cNvPicPr preferRelativeResize="0"/>
          <p:nvPr/>
        </p:nvPicPr>
        <p:blipFill rotWithShape="1">
          <a:blip r:embed="rId3">
            <a:alphaModFix/>
          </a:blip>
          <a:srcRect b="1276" l="17943" r="17464" t="1595"/>
          <a:stretch/>
        </p:blipFill>
        <p:spPr>
          <a:xfrm>
            <a:off x="2435498" y="527050"/>
            <a:ext cx="5376862" cy="6065838"/>
          </a:xfrm>
          <a:prstGeom prst="rect">
            <a:avLst/>
          </a:prstGeom>
          <a:noFill/>
          <a:ln cap="flat" cmpd="tri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 txBox="1"/>
          <p:nvPr>
            <p:ph type="title"/>
          </p:nvPr>
        </p:nvSpPr>
        <p:spPr>
          <a:xfrm>
            <a:off x="457200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Index Update:  Deletion</a:t>
            </a:r>
            <a:endParaRPr/>
          </a:p>
        </p:txBody>
      </p:sp>
      <p:sp>
        <p:nvSpPr>
          <p:cNvPr id="194" name="Google Shape;194;p11"/>
          <p:cNvSpPr txBox="1"/>
          <p:nvPr>
            <p:ph idx="1" type="body"/>
          </p:nvPr>
        </p:nvSpPr>
        <p:spPr>
          <a:xfrm>
            <a:off x="457200" y="1484784"/>
            <a:ext cx="8229600" cy="2557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1710"/>
              <a:buChar char="❖"/>
            </a:pPr>
            <a:r>
              <a:rPr lang="en-US" sz="1800"/>
              <a:t>If deleted record was the only record in the file with its particular search-key value, the search-key is deleted from the index also.</a:t>
            </a:r>
            <a:endParaRPr/>
          </a:p>
          <a:p>
            <a:pPr indent="-274320" lvl="0" marL="274320" rtl="0" algn="just">
              <a:spcBef>
                <a:spcPts val="360"/>
              </a:spcBef>
              <a:spcAft>
                <a:spcPts val="0"/>
              </a:spcAft>
              <a:buSzPts val="1710"/>
              <a:buChar char="❖"/>
            </a:pPr>
            <a:r>
              <a:rPr lang="en-US" sz="1800"/>
              <a:t>Single-level index deletion:</a:t>
            </a:r>
            <a:endParaRPr/>
          </a:p>
          <a:p>
            <a:pPr indent="-246888" lvl="1" marL="640080" rtl="0" algn="just">
              <a:spcBef>
                <a:spcPts val="360"/>
              </a:spcBef>
              <a:spcAft>
                <a:spcPts val="0"/>
              </a:spcAft>
              <a:buSzPts val="1530"/>
              <a:buChar char="➢"/>
            </a:pPr>
            <a:r>
              <a:rPr lang="en-US" sz="1800"/>
              <a:t>Dense indices – deletion of search-key is similar to file record deletion.</a:t>
            </a:r>
            <a:endParaRPr/>
          </a:p>
          <a:p>
            <a:pPr indent="-246888" lvl="1" marL="640080" rtl="0" algn="just">
              <a:spcBef>
                <a:spcPts val="360"/>
              </a:spcBef>
              <a:spcAft>
                <a:spcPts val="0"/>
              </a:spcAft>
              <a:buSzPts val="1530"/>
              <a:buChar char="➢"/>
            </a:pPr>
            <a:r>
              <a:rPr lang="en-US" sz="1800"/>
              <a:t>Sparse indices – if an entry for the search key exists in the index, it is deleted by replacing the entry in the index with the next search-key value in the file (in search-key order).  If the next search-key value already has an index entry, the entry is deleted instead of being replaced.</a:t>
            </a:r>
            <a:endParaRPr/>
          </a:p>
        </p:txBody>
      </p:sp>
      <p:pic>
        <p:nvPicPr>
          <p:cNvPr id="195" name="Google Shape;195;p11"/>
          <p:cNvPicPr preferRelativeResize="0"/>
          <p:nvPr/>
        </p:nvPicPr>
        <p:blipFill rotWithShape="1">
          <a:blip r:embed="rId3">
            <a:alphaModFix/>
          </a:blip>
          <a:srcRect b="20775" l="832" r="831" t="21053"/>
          <a:stretch/>
        </p:blipFill>
        <p:spPr>
          <a:xfrm>
            <a:off x="4667250" y="4291013"/>
            <a:ext cx="4413250" cy="2557462"/>
          </a:xfrm>
          <a:prstGeom prst="rect">
            <a:avLst/>
          </a:prstGeom>
          <a:noFill/>
          <a:ln cap="flat" cmpd="tri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96" name="Google Shape;196;p11"/>
          <p:cNvPicPr preferRelativeResize="0"/>
          <p:nvPr/>
        </p:nvPicPr>
        <p:blipFill rotWithShape="1">
          <a:blip r:embed="rId4">
            <a:alphaModFix/>
          </a:blip>
          <a:srcRect b="22678" l="934" r="1122" t="22430"/>
          <a:stretch/>
        </p:blipFill>
        <p:spPr>
          <a:xfrm>
            <a:off x="63500" y="4291013"/>
            <a:ext cx="4413250" cy="2557462"/>
          </a:xfrm>
          <a:prstGeom prst="rect">
            <a:avLst/>
          </a:prstGeom>
          <a:noFill/>
          <a:ln cap="flat" cmpd="tri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"/>
          <p:cNvSpPr txBox="1"/>
          <p:nvPr>
            <p:ph type="title"/>
          </p:nvPr>
        </p:nvSpPr>
        <p:spPr>
          <a:xfrm>
            <a:off x="457200" y="1166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Index Update:  Insertion</a:t>
            </a:r>
            <a:endParaRPr/>
          </a:p>
        </p:txBody>
      </p:sp>
      <p:sp>
        <p:nvSpPr>
          <p:cNvPr id="202" name="Google Shape;202;p12"/>
          <p:cNvSpPr txBox="1"/>
          <p:nvPr>
            <p:ph idx="1" type="body"/>
          </p:nvPr>
        </p:nvSpPr>
        <p:spPr>
          <a:xfrm>
            <a:off x="371474" y="1340768"/>
            <a:ext cx="8521005" cy="280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710"/>
              <a:buChar char="❖"/>
            </a:pPr>
            <a:r>
              <a:rPr lang="en-US" sz="1800"/>
              <a:t>Single-level index insertion:</a:t>
            </a:r>
            <a:endParaRPr/>
          </a:p>
          <a:p>
            <a:pPr indent="-246888" lvl="1" marL="640080" rtl="0" algn="l">
              <a:spcBef>
                <a:spcPts val="360"/>
              </a:spcBef>
              <a:spcAft>
                <a:spcPts val="0"/>
              </a:spcAft>
              <a:buSzPts val="1530"/>
              <a:buChar char="➢"/>
            </a:pPr>
            <a:r>
              <a:rPr lang="en-US" sz="1800"/>
              <a:t>Perform a lookup using the search-key value appearing in the record to be inserted.</a:t>
            </a:r>
            <a:endParaRPr/>
          </a:p>
          <a:p>
            <a:pPr indent="-246888" lvl="1" marL="640080" rtl="0" algn="l">
              <a:spcBef>
                <a:spcPts val="360"/>
              </a:spcBef>
              <a:spcAft>
                <a:spcPts val="0"/>
              </a:spcAft>
              <a:buSzPts val="1530"/>
              <a:buChar char="➢"/>
            </a:pPr>
            <a:r>
              <a:rPr lang="en-US" sz="1800"/>
              <a:t>Dense indices – if the search-key value does not appear in the index, insert it.</a:t>
            </a:r>
            <a:endParaRPr/>
          </a:p>
          <a:p>
            <a:pPr indent="-246888" lvl="1" marL="640080" rtl="0" algn="l">
              <a:spcBef>
                <a:spcPts val="360"/>
              </a:spcBef>
              <a:spcAft>
                <a:spcPts val="0"/>
              </a:spcAft>
              <a:buSzPts val="1530"/>
              <a:buChar char="➢"/>
            </a:pPr>
            <a:r>
              <a:rPr lang="en-US" sz="1800"/>
              <a:t>Sparse indices – if index stores an entry for each block of the file, no change needs to be made to the index unless a new block is created.  In this case, the first search-key value appearing in the new block is inserted into the index.</a:t>
            </a:r>
            <a:endParaRPr/>
          </a:p>
          <a:p>
            <a:pPr indent="-274320" lvl="0" marL="274320" rtl="0" algn="l">
              <a:spcBef>
                <a:spcPts val="360"/>
              </a:spcBef>
              <a:spcAft>
                <a:spcPts val="0"/>
              </a:spcAft>
              <a:buSzPts val="1710"/>
              <a:buChar char="❖"/>
            </a:pPr>
            <a:r>
              <a:rPr lang="en-US" sz="1800"/>
              <a:t>Multilevel insertion (as well as deletion) algorithms are simple extensions of the single-level algorithms</a:t>
            </a:r>
            <a:endParaRPr/>
          </a:p>
        </p:txBody>
      </p:sp>
      <p:pic>
        <p:nvPicPr>
          <p:cNvPr id="203" name="Google Shape;203;p12"/>
          <p:cNvPicPr preferRelativeResize="0"/>
          <p:nvPr/>
        </p:nvPicPr>
        <p:blipFill rotWithShape="1">
          <a:blip r:embed="rId3">
            <a:alphaModFix/>
          </a:blip>
          <a:srcRect b="20775" l="832" r="831" t="21053"/>
          <a:stretch/>
        </p:blipFill>
        <p:spPr>
          <a:xfrm>
            <a:off x="4667250" y="4387850"/>
            <a:ext cx="4413250" cy="2557463"/>
          </a:xfrm>
          <a:prstGeom prst="rect">
            <a:avLst/>
          </a:prstGeom>
          <a:noFill/>
          <a:ln cap="flat" cmpd="tri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204" name="Google Shape;204;p12"/>
          <p:cNvPicPr preferRelativeResize="0"/>
          <p:nvPr/>
        </p:nvPicPr>
        <p:blipFill rotWithShape="1">
          <a:blip r:embed="rId4">
            <a:alphaModFix/>
          </a:blip>
          <a:srcRect b="22678" l="934" r="1122" t="22430"/>
          <a:stretch/>
        </p:blipFill>
        <p:spPr>
          <a:xfrm>
            <a:off x="63500" y="4387850"/>
            <a:ext cx="4413250" cy="2557463"/>
          </a:xfrm>
          <a:prstGeom prst="rect">
            <a:avLst/>
          </a:prstGeom>
          <a:noFill/>
          <a:ln cap="flat" cmpd="tri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"/>
          <p:cNvSpPr txBox="1"/>
          <p:nvPr>
            <p:ph type="title"/>
          </p:nvPr>
        </p:nvSpPr>
        <p:spPr>
          <a:xfrm>
            <a:off x="457200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Primary Indexing</a:t>
            </a:r>
            <a:endParaRPr/>
          </a:p>
        </p:txBody>
      </p:sp>
      <p:sp>
        <p:nvSpPr>
          <p:cNvPr id="210" name="Google Shape;210;p13"/>
          <p:cNvSpPr txBox="1"/>
          <p:nvPr>
            <p:ph idx="1" type="body"/>
          </p:nvPr>
        </p:nvSpPr>
        <p:spPr>
          <a:xfrm>
            <a:off x="457200" y="1556792"/>
            <a:ext cx="8435280" cy="1512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29"/>
              <a:buChar char="❖"/>
            </a:pPr>
            <a:r>
              <a:rPr lang="en-US" sz="1820"/>
              <a:t>Main file should be sorted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SzPts val="1729"/>
              <a:buChar char="❖"/>
            </a:pPr>
            <a:r>
              <a:rPr lang="en-US" sz="1820"/>
              <a:t>Primary key should be used as anchor attribute / search attribute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SzPts val="1729"/>
              <a:buChar char="❖"/>
            </a:pPr>
            <a:r>
              <a:rPr lang="en-US" sz="1820"/>
              <a:t>Example of sparse indexing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SzPts val="1729"/>
              <a:buChar char="❖"/>
            </a:pPr>
            <a:r>
              <a:rPr lang="en-US" sz="1820"/>
              <a:t>No. of entries in index file = No. of blocks acquired by the main file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SzPts val="1729"/>
              <a:buChar char="❖"/>
            </a:pPr>
            <a:r>
              <a:rPr lang="en-US" sz="1820"/>
              <a:t>No. of block access required = log</a:t>
            </a:r>
            <a:r>
              <a:rPr baseline="-25000" lang="en-US" sz="1820"/>
              <a:t>2</a:t>
            </a:r>
            <a:r>
              <a:rPr lang="en-US" sz="1820"/>
              <a:t> n + 1</a:t>
            </a:r>
            <a:endParaRPr sz="1820"/>
          </a:p>
        </p:txBody>
      </p:sp>
      <p:graphicFrame>
        <p:nvGraphicFramePr>
          <p:cNvPr id="211" name="Google Shape;211;p13"/>
          <p:cNvGraphicFramePr/>
          <p:nvPr/>
        </p:nvGraphicFramePr>
        <p:xfrm>
          <a:off x="6012160" y="31834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720075"/>
                <a:gridCol w="1008100"/>
                <a:gridCol w="946450"/>
              </a:tblGrid>
              <a:tr h="432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PK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Age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: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100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2" name="Google Shape;212;p13"/>
          <p:cNvGraphicFramePr/>
          <p:nvPr/>
        </p:nvGraphicFramePr>
        <p:xfrm>
          <a:off x="1344454" y="34647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1067300"/>
                <a:gridCol w="1152125"/>
              </a:tblGrid>
              <a:tr h="432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Search Key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Block Pointer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Block 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Block 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: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: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: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3" name="Google Shape;213;p13"/>
          <p:cNvSpPr txBox="1"/>
          <p:nvPr/>
        </p:nvSpPr>
        <p:spPr>
          <a:xfrm>
            <a:off x="1835696" y="6047812"/>
            <a:ext cx="11669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Index File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14" name="Google Shape;214;p13"/>
          <p:cNvSpPr/>
          <p:nvPr/>
        </p:nvSpPr>
        <p:spPr>
          <a:xfrm>
            <a:off x="5652120" y="3645024"/>
            <a:ext cx="144016" cy="158417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215" name="Google Shape;215;p13"/>
          <p:cNvCxnSpPr/>
          <p:nvPr/>
        </p:nvCxnSpPr>
        <p:spPr>
          <a:xfrm flipH="1" rot="10800000">
            <a:off x="3635896" y="3645024"/>
            <a:ext cx="2016224" cy="648072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6" name="Google Shape;216;p13"/>
          <p:cNvSpPr/>
          <p:nvPr/>
        </p:nvSpPr>
        <p:spPr>
          <a:xfrm>
            <a:off x="899592" y="4077072"/>
            <a:ext cx="219964" cy="1656184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17" name="Google Shape;217;p13"/>
          <p:cNvSpPr txBox="1"/>
          <p:nvPr/>
        </p:nvSpPr>
        <p:spPr>
          <a:xfrm>
            <a:off x="107504" y="3183489"/>
            <a:ext cx="10929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Anchor Attribute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18" name="Google Shape;218;p13"/>
          <p:cNvSpPr txBox="1"/>
          <p:nvPr/>
        </p:nvSpPr>
        <p:spPr>
          <a:xfrm>
            <a:off x="4716016" y="4437112"/>
            <a:ext cx="9361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Block 1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19" name="Google Shape;219;p13"/>
          <p:cNvSpPr txBox="1"/>
          <p:nvPr/>
        </p:nvSpPr>
        <p:spPr>
          <a:xfrm>
            <a:off x="4766324" y="5301208"/>
            <a:ext cx="9361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Block 2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20" name="Google Shape;220;p13"/>
          <p:cNvSpPr/>
          <p:nvPr/>
        </p:nvSpPr>
        <p:spPr>
          <a:xfrm>
            <a:off x="5702428" y="5354927"/>
            <a:ext cx="82858" cy="387621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"/>
          <p:cNvSpPr txBox="1"/>
          <p:nvPr>
            <p:ph type="title"/>
          </p:nvPr>
        </p:nvSpPr>
        <p:spPr>
          <a:xfrm>
            <a:off x="457200" y="704088"/>
            <a:ext cx="8229600" cy="7806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</a:pPr>
            <a:r>
              <a:rPr lang="en-US" sz="4500"/>
              <a:t>Primary Indexing</a:t>
            </a:r>
            <a:endParaRPr sz="4500"/>
          </a:p>
        </p:txBody>
      </p:sp>
      <p:sp>
        <p:nvSpPr>
          <p:cNvPr id="226" name="Google Shape;226;p14"/>
          <p:cNvSpPr txBox="1"/>
          <p:nvPr>
            <p:ph idx="1" type="body"/>
          </p:nvPr>
        </p:nvSpPr>
        <p:spPr>
          <a:xfrm>
            <a:off x="457200" y="1484784"/>
            <a:ext cx="8229600" cy="4839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185"/>
              <a:buChar char="❖"/>
            </a:pPr>
            <a:r>
              <a:rPr lang="en-US" sz="2300"/>
              <a:t>Block Size = 1024 B,  	No of records = 30000 </a:t>
            </a:r>
            <a:endParaRPr/>
          </a:p>
          <a:p>
            <a:pPr indent="-274320" lvl="0" marL="274320" rtl="0" algn="l">
              <a:spcBef>
                <a:spcPts val="460"/>
              </a:spcBef>
              <a:spcAft>
                <a:spcPts val="0"/>
              </a:spcAft>
              <a:buSzPts val="2185"/>
              <a:buChar char="❖"/>
            </a:pPr>
            <a:r>
              <a:rPr lang="en-US" sz="2300"/>
              <a:t>Record Size = 100B(Main file)   = 15B (Index file)</a:t>
            </a:r>
            <a:endParaRPr/>
          </a:p>
          <a:p>
            <a:pPr indent="-246888" lvl="1" marL="640080" rtl="0" algn="l">
              <a:spcBef>
                <a:spcPts val="460"/>
              </a:spcBef>
              <a:spcAft>
                <a:spcPts val="0"/>
              </a:spcAft>
              <a:buSzPts val="1955"/>
              <a:buChar char="➢"/>
            </a:pPr>
            <a:r>
              <a:rPr lang="en-US" sz="2300"/>
              <a:t>Blocking Factor = Block Size / record size = 10.24 ~=10</a:t>
            </a:r>
            <a:endParaRPr/>
          </a:p>
          <a:p>
            <a:pPr indent="-246888" lvl="1" marL="640080" rtl="0" algn="l">
              <a:spcBef>
                <a:spcPts val="460"/>
              </a:spcBef>
              <a:spcAft>
                <a:spcPts val="0"/>
              </a:spcAft>
              <a:buSzPts val="1955"/>
              <a:buChar char="➢"/>
            </a:pPr>
            <a:r>
              <a:rPr lang="en-US" sz="2300"/>
              <a:t>No. of blocks for main file = no. of records in main file / 					blocking factor</a:t>
            </a:r>
            <a:endParaRPr/>
          </a:p>
          <a:p>
            <a:pPr indent="-295783" lvl="1" marL="640080" rtl="0" algn="l">
              <a:spcBef>
                <a:spcPts val="0"/>
              </a:spcBef>
              <a:spcAft>
                <a:spcPts val="0"/>
              </a:spcAft>
              <a:buSzPts val="2300"/>
              <a:buChar char="➢"/>
            </a:pPr>
            <a:r>
              <a:rPr lang="en-US" sz="2300"/>
              <a:t>      = 30000 / 10 = 3000</a:t>
            </a:r>
            <a:endParaRPr/>
          </a:p>
          <a:p>
            <a:pPr indent="-246888" lvl="1" marL="640080" rtl="0" algn="l">
              <a:spcBef>
                <a:spcPts val="460"/>
              </a:spcBef>
              <a:spcAft>
                <a:spcPts val="0"/>
              </a:spcAft>
              <a:buSzPts val="1955"/>
              <a:buChar char="➢"/>
            </a:pPr>
            <a:r>
              <a:rPr lang="en-US" sz="2300"/>
              <a:t>No. of block access required = log</a:t>
            </a:r>
            <a:r>
              <a:rPr baseline="-25000" lang="en-US" sz="2300"/>
              <a:t>2</a:t>
            </a:r>
            <a:r>
              <a:rPr lang="en-US" sz="2300"/>
              <a:t> n = log</a:t>
            </a:r>
            <a:r>
              <a:rPr baseline="-25000" lang="en-US" sz="2300"/>
              <a:t>2</a:t>
            </a:r>
            <a:r>
              <a:rPr lang="en-US" sz="2300"/>
              <a:t> 3000 = 11.45 = 12</a:t>
            </a:r>
            <a:endParaRPr/>
          </a:p>
          <a:p>
            <a:pPr indent="-274320" lvl="0" marL="274320" rtl="0" algn="l">
              <a:spcBef>
                <a:spcPts val="460"/>
              </a:spcBef>
              <a:spcAft>
                <a:spcPts val="0"/>
              </a:spcAft>
              <a:buSzPts val="2185"/>
              <a:buChar char="❖"/>
            </a:pPr>
            <a:r>
              <a:rPr lang="en-US" sz="2300"/>
              <a:t>With Primary Index: </a:t>
            </a:r>
            <a:endParaRPr/>
          </a:p>
          <a:p>
            <a:pPr indent="-246888" lvl="1" marL="640080" rtl="0" algn="l">
              <a:spcBef>
                <a:spcPts val="460"/>
              </a:spcBef>
              <a:spcAft>
                <a:spcPts val="0"/>
              </a:spcAft>
              <a:buSzPts val="1955"/>
              <a:buChar char="➢"/>
            </a:pPr>
            <a:r>
              <a:rPr lang="en-US" sz="2300"/>
              <a:t>Blocking Factor = ? </a:t>
            </a:r>
            <a:endParaRPr/>
          </a:p>
          <a:p>
            <a:pPr indent="-246888" lvl="1" marL="640080" rtl="0" algn="l">
              <a:spcBef>
                <a:spcPts val="460"/>
              </a:spcBef>
              <a:spcAft>
                <a:spcPts val="0"/>
              </a:spcAft>
              <a:buSzPts val="1955"/>
              <a:buChar char="➢"/>
            </a:pPr>
            <a:r>
              <a:rPr lang="en-US" sz="2300"/>
              <a:t>No. of blocks for index file =?</a:t>
            </a:r>
            <a:endParaRPr/>
          </a:p>
          <a:p>
            <a:pPr indent="-246888" lvl="1" marL="640080" rtl="0" algn="l">
              <a:spcBef>
                <a:spcPts val="460"/>
              </a:spcBef>
              <a:spcAft>
                <a:spcPts val="0"/>
              </a:spcAft>
              <a:buSzPts val="1955"/>
              <a:buChar char="➢"/>
            </a:pPr>
            <a:r>
              <a:rPr lang="en-US" sz="2300"/>
              <a:t>No. of block access required = ?</a:t>
            </a:r>
            <a:endParaRPr sz="2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 txBox="1"/>
          <p:nvPr>
            <p:ph type="title"/>
          </p:nvPr>
        </p:nvSpPr>
        <p:spPr>
          <a:xfrm>
            <a:off x="457200" y="704088"/>
            <a:ext cx="8229600" cy="7806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</a:pPr>
            <a:r>
              <a:rPr lang="en-US" sz="4500"/>
              <a:t>Primary Indexing</a:t>
            </a:r>
            <a:endParaRPr sz="4500"/>
          </a:p>
        </p:txBody>
      </p:sp>
      <p:sp>
        <p:nvSpPr>
          <p:cNvPr id="232" name="Google Shape;232;p15"/>
          <p:cNvSpPr txBox="1"/>
          <p:nvPr>
            <p:ph idx="1" type="body"/>
          </p:nvPr>
        </p:nvSpPr>
        <p:spPr>
          <a:xfrm>
            <a:off x="457200" y="1484784"/>
            <a:ext cx="8229600" cy="4839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185"/>
              <a:buChar char="❖"/>
            </a:pPr>
            <a:r>
              <a:rPr lang="en-US" sz="2300"/>
              <a:t>Block Size = 1024 B	No of records = 30000 </a:t>
            </a:r>
            <a:endParaRPr/>
          </a:p>
          <a:p>
            <a:pPr indent="-274320" lvl="0" marL="274320" rtl="0" algn="l">
              <a:spcBef>
                <a:spcPts val="460"/>
              </a:spcBef>
              <a:spcAft>
                <a:spcPts val="0"/>
              </a:spcAft>
              <a:buSzPts val="2185"/>
              <a:buChar char="❖"/>
            </a:pPr>
            <a:r>
              <a:rPr lang="en-US" sz="2300"/>
              <a:t>Record Size = 100B(Main file)   = 15B (Index file)</a:t>
            </a:r>
            <a:endParaRPr/>
          </a:p>
          <a:p>
            <a:pPr indent="-246888" lvl="1" marL="640080" rtl="0" algn="l">
              <a:spcBef>
                <a:spcPts val="460"/>
              </a:spcBef>
              <a:spcAft>
                <a:spcPts val="0"/>
              </a:spcAft>
              <a:buSzPts val="1955"/>
              <a:buChar char="➢"/>
            </a:pPr>
            <a:r>
              <a:rPr lang="en-US" sz="2300"/>
              <a:t>Blocking Factor = Block Size / record size = 10.24 ~=10</a:t>
            </a:r>
            <a:endParaRPr/>
          </a:p>
          <a:p>
            <a:pPr indent="-246888" lvl="1" marL="640080" rtl="0" algn="l">
              <a:spcBef>
                <a:spcPts val="460"/>
              </a:spcBef>
              <a:spcAft>
                <a:spcPts val="0"/>
              </a:spcAft>
              <a:buSzPts val="1955"/>
              <a:buChar char="➢"/>
            </a:pPr>
            <a:r>
              <a:rPr lang="en-US" sz="2300"/>
              <a:t>No. of blocks for main file = no. of records in main file / 					blocking factor</a:t>
            </a:r>
            <a:endParaRPr/>
          </a:p>
          <a:p>
            <a:pPr indent="-295783" lvl="1" marL="640080" rtl="0" algn="l">
              <a:spcBef>
                <a:spcPts val="0"/>
              </a:spcBef>
              <a:spcAft>
                <a:spcPts val="0"/>
              </a:spcAft>
              <a:buSzPts val="2300"/>
              <a:buChar char="➢"/>
            </a:pPr>
            <a:r>
              <a:rPr lang="en-US" sz="2300"/>
              <a:t>      = 30000 / 10 = 3000</a:t>
            </a:r>
            <a:endParaRPr/>
          </a:p>
          <a:p>
            <a:pPr indent="-246888" lvl="1" marL="640080" rtl="0" algn="l">
              <a:spcBef>
                <a:spcPts val="460"/>
              </a:spcBef>
              <a:spcAft>
                <a:spcPts val="0"/>
              </a:spcAft>
              <a:buSzPts val="1955"/>
              <a:buChar char="➢"/>
            </a:pPr>
            <a:r>
              <a:rPr lang="en-US" sz="2300"/>
              <a:t>No. of block access required = log</a:t>
            </a:r>
            <a:r>
              <a:rPr baseline="-25000" lang="en-US" sz="2300"/>
              <a:t>2</a:t>
            </a:r>
            <a:r>
              <a:rPr lang="en-US" sz="2300"/>
              <a:t> n = log</a:t>
            </a:r>
            <a:r>
              <a:rPr baseline="-25000" lang="en-US" sz="2300"/>
              <a:t>2</a:t>
            </a:r>
            <a:r>
              <a:rPr lang="en-US" sz="2300"/>
              <a:t> 3000 = 11.45 = 12</a:t>
            </a:r>
            <a:endParaRPr/>
          </a:p>
          <a:p>
            <a:pPr indent="-274320" lvl="0" marL="274320" rtl="0" algn="l">
              <a:spcBef>
                <a:spcPts val="460"/>
              </a:spcBef>
              <a:spcAft>
                <a:spcPts val="0"/>
              </a:spcAft>
              <a:buSzPts val="2185"/>
              <a:buChar char="❖"/>
            </a:pPr>
            <a:r>
              <a:rPr lang="en-US" sz="2300"/>
              <a:t>With Primary Index: </a:t>
            </a:r>
            <a:endParaRPr/>
          </a:p>
          <a:p>
            <a:pPr indent="-246888" lvl="1" marL="640080" rtl="0" algn="l">
              <a:spcBef>
                <a:spcPts val="460"/>
              </a:spcBef>
              <a:spcAft>
                <a:spcPts val="0"/>
              </a:spcAft>
              <a:buSzPts val="1955"/>
              <a:buChar char="➢"/>
            </a:pPr>
            <a:r>
              <a:rPr lang="en-US" sz="2300"/>
              <a:t>Blocking Factor = 1024 / 15 ~= 68</a:t>
            </a:r>
            <a:endParaRPr/>
          </a:p>
          <a:p>
            <a:pPr indent="-246888" lvl="1" marL="640080" rtl="0" algn="l">
              <a:spcBef>
                <a:spcPts val="460"/>
              </a:spcBef>
              <a:spcAft>
                <a:spcPts val="0"/>
              </a:spcAft>
              <a:buSzPts val="1955"/>
              <a:buChar char="➢"/>
            </a:pPr>
            <a:r>
              <a:rPr lang="en-US" sz="2300"/>
              <a:t>No. of blocks for index file = 3000 / 68 ~=44.7 = 45</a:t>
            </a:r>
            <a:endParaRPr/>
          </a:p>
          <a:p>
            <a:pPr indent="-246888" lvl="1" marL="640080" rtl="0" algn="l">
              <a:spcBef>
                <a:spcPts val="460"/>
              </a:spcBef>
              <a:spcAft>
                <a:spcPts val="0"/>
              </a:spcAft>
              <a:buSzPts val="1955"/>
              <a:buChar char="➢"/>
            </a:pPr>
            <a:r>
              <a:rPr lang="en-US" sz="2300"/>
              <a:t>No. of block access required = log</a:t>
            </a:r>
            <a:r>
              <a:rPr baseline="-25000" lang="en-US" sz="2300"/>
              <a:t>2</a:t>
            </a:r>
            <a:r>
              <a:rPr lang="en-US" sz="2300"/>
              <a:t> n + 1 = log</a:t>
            </a:r>
            <a:r>
              <a:rPr baseline="-25000" lang="en-US" sz="2300"/>
              <a:t>2</a:t>
            </a:r>
            <a:r>
              <a:rPr lang="en-US" sz="2300"/>
              <a:t> 45 +1 ~=6+1 = 7</a:t>
            </a:r>
            <a:endParaRPr sz="2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"/>
          <p:cNvSpPr txBox="1"/>
          <p:nvPr>
            <p:ph type="title"/>
          </p:nvPr>
        </p:nvSpPr>
        <p:spPr>
          <a:xfrm>
            <a:off x="457200" y="1166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Clustered Indexing</a:t>
            </a:r>
            <a:endParaRPr/>
          </a:p>
        </p:txBody>
      </p:sp>
      <p:sp>
        <p:nvSpPr>
          <p:cNvPr id="238" name="Google Shape;238;p16"/>
          <p:cNvSpPr txBox="1"/>
          <p:nvPr>
            <p:ph idx="1" type="body"/>
          </p:nvPr>
        </p:nvSpPr>
        <p:spPr>
          <a:xfrm>
            <a:off x="186159" y="1268760"/>
            <a:ext cx="8706321" cy="1512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710"/>
              <a:buChar char="❖"/>
            </a:pPr>
            <a:r>
              <a:rPr lang="en-US" sz="1800"/>
              <a:t>Main file should be sorted</a:t>
            </a:r>
            <a:endParaRPr/>
          </a:p>
          <a:p>
            <a:pPr indent="-274320" lvl="0" marL="274320" rtl="0" algn="l">
              <a:spcBef>
                <a:spcPts val="360"/>
              </a:spcBef>
              <a:spcAft>
                <a:spcPts val="0"/>
              </a:spcAft>
              <a:buSzPts val="1710"/>
              <a:buChar char="❖"/>
            </a:pPr>
            <a:r>
              <a:rPr lang="en-US" sz="1800"/>
              <a:t>Non key attribute can be used as anchor attribute / search attribute</a:t>
            </a:r>
            <a:endParaRPr/>
          </a:p>
          <a:p>
            <a:pPr indent="-274320" lvl="0" marL="274320" rtl="0" algn="l">
              <a:spcBef>
                <a:spcPts val="360"/>
              </a:spcBef>
              <a:spcAft>
                <a:spcPts val="0"/>
              </a:spcAft>
              <a:buSzPts val="1710"/>
              <a:buChar char="❖"/>
            </a:pPr>
            <a:r>
              <a:rPr lang="en-US" sz="1800"/>
              <a:t>There will be one entry for each unique value of non key attribute</a:t>
            </a:r>
            <a:endParaRPr/>
          </a:p>
          <a:p>
            <a:pPr indent="-274320" lvl="0" marL="274320" rtl="0" algn="l">
              <a:spcBef>
                <a:spcPts val="360"/>
              </a:spcBef>
              <a:spcAft>
                <a:spcPts val="0"/>
              </a:spcAft>
              <a:buSzPts val="1710"/>
              <a:buChar char="❖"/>
            </a:pPr>
            <a:r>
              <a:rPr lang="en-US" sz="1800"/>
              <a:t>No. of entries in index file = ?     Example of sparse or dense = ?</a:t>
            </a:r>
            <a:endParaRPr/>
          </a:p>
          <a:p>
            <a:pPr indent="-274320" lvl="0" marL="274320" rtl="0" algn="l">
              <a:spcBef>
                <a:spcPts val="360"/>
              </a:spcBef>
              <a:spcAft>
                <a:spcPts val="0"/>
              </a:spcAft>
              <a:buSzPts val="1710"/>
              <a:buChar char="❖"/>
            </a:pPr>
            <a:r>
              <a:rPr lang="en-US" sz="1800"/>
              <a:t>No. of block access required &gt;= log</a:t>
            </a:r>
            <a:r>
              <a:rPr baseline="-25000" lang="en-US" sz="1800"/>
              <a:t>2</a:t>
            </a:r>
            <a:r>
              <a:rPr lang="en-US" sz="1800"/>
              <a:t> n + 1, if no. of block acquired by index file is n.</a:t>
            </a:r>
            <a:endParaRPr sz="1800"/>
          </a:p>
        </p:txBody>
      </p:sp>
      <p:graphicFrame>
        <p:nvGraphicFramePr>
          <p:cNvPr id="239" name="Google Shape;239;p16"/>
          <p:cNvGraphicFramePr/>
          <p:nvPr/>
        </p:nvGraphicFramePr>
        <p:xfrm>
          <a:off x="6012160" y="29249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720075"/>
                <a:gridCol w="1008100"/>
                <a:gridCol w="946450"/>
              </a:tblGrid>
              <a:tr h="31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NK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Age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: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0" name="Google Shape;240;p16"/>
          <p:cNvGraphicFramePr/>
          <p:nvPr/>
        </p:nvGraphicFramePr>
        <p:xfrm>
          <a:off x="1344454" y="34647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1067300"/>
                <a:gridCol w="1152125"/>
              </a:tblGrid>
              <a:tr h="537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Search Key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Block Pointer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Block 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Block 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Block 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Block 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: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: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: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: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1" name="Google Shape;241;p16"/>
          <p:cNvSpPr txBox="1"/>
          <p:nvPr/>
        </p:nvSpPr>
        <p:spPr>
          <a:xfrm>
            <a:off x="1835696" y="6309320"/>
            <a:ext cx="11669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Index File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2" name="Google Shape;242;p16"/>
          <p:cNvSpPr/>
          <p:nvPr/>
        </p:nvSpPr>
        <p:spPr>
          <a:xfrm>
            <a:off x="5652120" y="3429000"/>
            <a:ext cx="144016" cy="158417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243" name="Google Shape;243;p16"/>
          <p:cNvCxnSpPr/>
          <p:nvPr/>
        </p:nvCxnSpPr>
        <p:spPr>
          <a:xfrm flipH="1" rot="10800000">
            <a:off x="3635896" y="3429000"/>
            <a:ext cx="2016224" cy="864096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4" name="Google Shape;244;p16"/>
          <p:cNvSpPr/>
          <p:nvPr/>
        </p:nvSpPr>
        <p:spPr>
          <a:xfrm>
            <a:off x="900089" y="4103040"/>
            <a:ext cx="219964" cy="1656184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5" name="Google Shape;245;p16"/>
          <p:cNvSpPr txBox="1"/>
          <p:nvPr/>
        </p:nvSpPr>
        <p:spPr>
          <a:xfrm>
            <a:off x="107504" y="3183489"/>
            <a:ext cx="10929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Anchor Attribute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6" name="Google Shape;246;p16"/>
          <p:cNvSpPr txBox="1"/>
          <p:nvPr/>
        </p:nvSpPr>
        <p:spPr>
          <a:xfrm>
            <a:off x="4716016" y="4221088"/>
            <a:ext cx="9361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Block 1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7" name="Google Shape;247;p16"/>
          <p:cNvSpPr txBox="1"/>
          <p:nvPr/>
        </p:nvSpPr>
        <p:spPr>
          <a:xfrm>
            <a:off x="4766324" y="5301208"/>
            <a:ext cx="9361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Block 2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8" name="Google Shape;248;p16"/>
          <p:cNvSpPr/>
          <p:nvPr/>
        </p:nvSpPr>
        <p:spPr>
          <a:xfrm>
            <a:off x="5702428" y="5085184"/>
            <a:ext cx="93708" cy="1062217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249" name="Google Shape;249;p16"/>
          <p:cNvCxnSpPr/>
          <p:nvPr/>
        </p:nvCxnSpPr>
        <p:spPr>
          <a:xfrm flipH="1" rot="10800000">
            <a:off x="3563888" y="3506654"/>
            <a:ext cx="2088232" cy="1146482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0" name="Google Shape;250;p16"/>
          <p:cNvCxnSpPr/>
          <p:nvPr/>
        </p:nvCxnSpPr>
        <p:spPr>
          <a:xfrm flipH="1" rot="10800000">
            <a:off x="3589042" y="3563724"/>
            <a:ext cx="2063078" cy="1386736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1" name="Google Shape;251;p16"/>
          <p:cNvSpPr/>
          <p:nvPr/>
        </p:nvSpPr>
        <p:spPr>
          <a:xfrm>
            <a:off x="5702428" y="6232478"/>
            <a:ext cx="133133" cy="369333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2" name="Google Shape;252;p16"/>
          <p:cNvSpPr txBox="1"/>
          <p:nvPr/>
        </p:nvSpPr>
        <p:spPr>
          <a:xfrm>
            <a:off x="4788714" y="6218463"/>
            <a:ext cx="9361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Block 3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3" name="Google Shape;253;p16"/>
          <p:cNvSpPr txBox="1"/>
          <p:nvPr/>
        </p:nvSpPr>
        <p:spPr>
          <a:xfrm>
            <a:off x="186159" y="4454674"/>
            <a:ext cx="9361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Block 101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254" name="Google Shape;254;p16"/>
          <p:cNvCxnSpPr/>
          <p:nvPr/>
        </p:nvCxnSpPr>
        <p:spPr>
          <a:xfrm>
            <a:off x="3635896" y="5300300"/>
            <a:ext cx="2088232" cy="932178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"/>
          <p:cNvSpPr txBox="1"/>
          <p:nvPr>
            <p:ph type="title"/>
          </p:nvPr>
        </p:nvSpPr>
        <p:spPr>
          <a:xfrm>
            <a:off x="457200" y="1166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Secondary Indexing</a:t>
            </a:r>
            <a:endParaRPr/>
          </a:p>
        </p:txBody>
      </p:sp>
      <p:sp>
        <p:nvSpPr>
          <p:cNvPr id="260" name="Google Shape;260;p17"/>
          <p:cNvSpPr txBox="1"/>
          <p:nvPr>
            <p:ph idx="1" type="body"/>
          </p:nvPr>
        </p:nvSpPr>
        <p:spPr>
          <a:xfrm>
            <a:off x="186159" y="1268760"/>
            <a:ext cx="8706321" cy="1512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710"/>
              <a:buChar char="❖"/>
            </a:pPr>
            <a:r>
              <a:rPr lang="en-US" sz="1800"/>
              <a:t>Main file is unsorted</a:t>
            </a:r>
            <a:endParaRPr/>
          </a:p>
          <a:p>
            <a:pPr indent="-274320" lvl="0" marL="274320" rtl="0" algn="l">
              <a:spcBef>
                <a:spcPts val="360"/>
              </a:spcBef>
              <a:spcAft>
                <a:spcPts val="0"/>
              </a:spcAft>
              <a:buSzPts val="1710"/>
              <a:buChar char="❖"/>
            </a:pPr>
            <a:r>
              <a:rPr lang="en-US" sz="1800"/>
              <a:t>Key or Non key attribute can be used as anchor attribute / search attribute</a:t>
            </a:r>
            <a:endParaRPr/>
          </a:p>
          <a:p>
            <a:pPr indent="-274320" lvl="0" marL="274320" rtl="0" algn="l">
              <a:spcBef>
                <a:spcPts val="360"/>
              </a:spcBef>
              <a:spcAft>
                <a:spcPts val="0"/>
              </a:spcAft>
              <a:buSzPts val="1710"/>
              <a:buChar char="❖"/>
            </a:pPr>
            <a:r>
              <a:rPr lang="en-US" sz="1800"/>
              <a:t>There will be one entry for each unique value of non key attribute</a:t>
            </a:r>
            <a:endParaRPr/>
          </a:p>
          <a:p>
            <a:pPr indent="-274320" lvl="0" marL="274320" rtl="0" algn="l">
              <a:spcBef>
                <a:spcPts val="360"/>
              </a:spcBef>
              <a:spcAft>
                <a:spcPts val="0"/>
              </a:spcAft>
              <a:buSzPts val="1710"/>
              <a:buChar char="❖"/>
            </a:pPr>
            <a:r>
              <a:rPr lang="en-US" sz="1800"/>
              <a:t>Example of dense indexing</a:t>
            </a:r>
            <a:endParaRPr/>
          </a:p>
          <a:p>
            <a:pPr indent="-274320" lvl="0" marL="274320" rtl="0" algn="l">
              <a:spcBef>
                <a:spcPts val="360"/>
              </a:spcBef>
              <a:spcAft>
                <a:spcPts val="0"/>
              </a:spcAft>
              <a:buSzPts val="1710"/>
              <a:buChar char="❖"/>
            </a:pPr>
            <a:r>
              <a:rPr lang="en-US" sz="1800"/>
              <a:t>No. of block access required &gt;= log</a:t>
            </a:r>
            <a:r>
              <a:rPr baseline="-25000" lang="en-US" sz="1800"/>
              <a:t>2</a:t>
            </a:r>
            <a:r>
              <a:rPr lang="en-US" sz="1800"/>
              <a:t> n + 1, if no. of block acquired by index file is n.</a:t>
            </a:r>
            <a:endParaRPr sz="1800"/>
          </a:p>
        </p:txBody>
      </p:sp>
      <p:graphicFrame>
        <p:nvGraphicFramePr>
          <p:cNvPr id="261" name="Google Shape;261;p17"/>
          <p:cNvGraphicFramePr/>
          <p:nvPr/>
        </p:nvGraphicFramePr>
        <p:xfrm>
          <a:off x="6012160" y="29249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720075"/>
                <a:gridCol w="1008100"/>
                <a:gridCol w="946450"/>
              </a:tblGrid>
              <a:tr h="31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NK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</a:rPr>
                        <a:t>Age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: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2" name="Google Shape;262;p17"/>
          <p:cNvGraphicFramePr/>
          <p:nvPr/>
        </p:nvGraphicFramePr>
        <p:xfrm>
          <a:off x="1344454" y="34647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1067300"/>
                <a:gridCol w="1152125"/>
              </a:tblGrid>
              <a:tr h="537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Search Key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Block Pointer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Block 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Block 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Block 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Block 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: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: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: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: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3" name="Google Shape;263;p17"/>
          <p:cNvSpPr txBox="1"/>
          <p:nvPr/>
        </p:nvSpPr>
        <p:spPr>
          <a:xfrm>
            <a:off x="1835696" y="6309320"/>
            <a:ext cx="11669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Index File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64" name="Google Shape;264;p17"/>
          <p:cNvSpPr/>
          <p:nvPr/>
        </p:nvSpPr>
        <p:spPr>
          <a:xfrm>
            <a:off x="5652120" y="3429000"/>
            <a:ext cx="144016" cy="158417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265" name="Google Shape;265;p17"/>
          <p:cNvCxnSpPr/>
          <p:nvPr/>
        </p:nvCxnSpPr>
        <p:spPr>
          <a:xfrm flipH="1" rot="10800000">
            <a:off x="3635896" y="3429000"/>
            <a:ext cx="2016224" cy="864096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6" name="Google Shape;266;p17"/>
          <p:cNvSpPr/>
          <p:nvPr/>
        </p:nvSpPr>
        <p:spPr>
          <a:xfrm>
            <a:off x="900089" y="4103040"/>
            <a:ext cx="219964" cy="1656184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67" name="Google Shape;267;p17"/>
          <p:cNvSpPr txBox="1"/>
          <p:nvPr/>
        </p:nvSpPr>
        <p:spPr>
          <a:xfrm>
            <a:off x="107504" y="3183489"/>
            <a:ext cx="10929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Anchor Attribute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68" name="Google Shape;268;p17"/>
          <p:cNvSpPr txBox="1"/>
          <p:nvPr/>
        </p:nvSpPr>
        <p:spPr>
          <a:xfrm>
            <a:off x="4716016" y="4221088"/>
            <a:ext cx="9361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Block 1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69" name="Google Shape;269;p17"/>
          <p:cNvSpPr txBox="1"/>
          <p:nvPr/>
        </p:nvSpPr>
        <p:spPr>
          <a:xfrm>
            <a:off x="4766324" y="5301208"/>
            <a:ext cx="9361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Block 2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70" name="Google Shape;270;p17"/>
          <p:cNvSpPr/>
          <p:nvPr/>
        </p:nvSpPr>
        <p:spPr>
          <a:xfrm>
            <a:off x="5702428" y="5085184"/>
            <a:ext cx="93708" cy="1062217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271" name="Google Shape;271;p17"/>
          <p:cNvCxnSpPr/>
          <p:nvPr/>
        </p:nvCxnSpPr>
        <p:spPr>
          <a:xfrm flipH="1" rot="10800000">
            <a:off x="3563888" y="3506654"/>
            <a:ext cx="2088232" cy="1146482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2" name="Google Shape;272;p17"/>
          <p:cNvCxnSpPr/>
          <p:nvPr/>
        </p:nvCxnSpPr>
        <p:spPr>
          <a:xfrm flipH="1" rot="10800000">
            <a:off x="3589042" y="3563724"/>
            <a:ext cx="2063078" cy="1386736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3" name="Google Shape;273;p17"/>
          <p:cNvSpPr/>
          <p:nvPr/>
        </p:nvSpPr>
        <p:spPr>
          <a:xfrm>
            <a:off x="5702428" y="6232478"/>
            <a:ext cx="133133" cy="369333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74" name="Google Shape;274;p17"/>
          <p:cNvSpPr txBox="1"/>
          <p:nvPr/>
        </p:nvSpPr>
        <p:spPr>
          <a:xfrm>
            <a:off x="4788714" y="6218463"/>
            <a:ext cx="9361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Block 3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75" name="Google Shape;275;p17"/>
          <p:cNvSpPr txBox="1"/>
          <p:nvPr/>
        </p:nvSpPr>
        <p:spPr>
          <a:xfrm>
            <a:off x="186159" y="4454674"/>
            <a:ext cx="9361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Block 101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276" name="Google Shape;276;p17"/>
          <p:cNvCxnSpPr/>
          <p:nvPr/>
        </p:nvCxnSpPr>
        <p:spPr>
          <a:xfrm>
            <a:off x="3635896" y="5300300"/>
            <a:ext cx="2088232" cy="932178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8"/>
          <p:cNvSpPr txBox="1"/>
          <p:nvPr>
            <p:ph type="title"/>
          </p:nvPr>
        </p:nvSpPr>
        <p:spPr>
          <a:xfrm>
            <a:off x="457200" y="704088"/>
            <a:ext cx="8229600" cy="7806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</a:pPr>
            <a:r>
              <a:rPr lang="en-US" sz="4500"/>
              <a:t>Secondary Indexing</a:t>
            </a:r>
            <a:endParaRPr sz="4500"/>
          </a:p>
        </p:txBody>
      </p:sp>
      <p:sp>
        <p:nvSpPr>
          <p:cNvPr id="282" name="Google Shape;282;p18"/>
          <p:cNvSpPr txBox="1"/>
          <p:nvPr>
            <p:ph idx="1" type="body"/>
          </p:nvPr>
        </p:nvSpPr>
        <p:spPr>
          <a:xfrm>
            <a:off x="457200" y="1484784"/>
            <a:ext cx="8229600" cy="4839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185"/>
              <a:buChar char="❖"/>
            </a:pPr>
            <a:r>
              <a:rPr lang="en-US" sz="2300"/>
              <a:t>Block Size = 1024 B,  	No of records = 30,000 </a:t>
            </a:r>
            <a:endParaRPr/>
          </a:p>
          <a:p>
            <a:pPr indent="-274320" lvl="0" marL="274320" rtl="0" algn="l">
              <a:spcBef>
                <a:spcPts val="460"/>
              </a:spcBef>
              <a:spcAft>
                <a:spcPts val="0"/>
              </a:spcAft>
              <a:buSzPts val="2185"/>
              <a:buChar char="❖"/>
            </a:pPr>
            <a:r>
              <a:rPr lang="en-US" sz="2300"/>
              <a:t>Record Size = 100B(Main file)   = 15B (Index file)</a:t>
            </a:r>
            <a:endParaRPr/>
          </a:p>
          <a:p>
            <a:pPr indent="-246888" lvl="1" marL="640080" rtl="0" algn="l">
              <a:spcBef>
                <a:spcPts val="460"/>
              </a:spcBef>
              <a:spcAft>
                <a:spcPts val="0"/>
              </a:spcAft>
              <a:buSzPts val="1955"/>
              <a:buChar char="➢"/>
            </a:pPr>
            <a:r>
              <a:rPr lang="en-US" sz="2300"/>
              <a:t>Blocking Factor = ⌊Block Size / record size ⌋ = 10.24 ~=10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1955"/>
              <a:buChar char="➢"/>
            </a:pPr>
            <a:r>
              <a:rPr lang="en-US" sz="2300"/>
              <a:t>No. of blocks for main file = </a:t>
            </a:r>
            <a:r>
              <a:rPr b="0" i="0" lang="en-US" sz="2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⌈</a:t>
            </a:r>
            <a:r>
              <a:rPr lang="en-US" sz="2300"/>
              <a:t>no. of records in main file / 					blocking factor</a:t>
            </a:r>
            <a:r>
              <a:rPr b="0" i="0" lang="en-US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⌉ </a:t>
            </a:r>
            <a:endParaRPr sz="2300"/>
          </a:p>
          <a:p>
            <a:pPr indent="-246888" lvl="1" marL="640080" rtl="0" algn="l">
              <a:spcBef>
                <a:spcPts val="0"/>
              </a:spcBef>
              <a:spcAft>
                <a:spcPts val="0"/>
              </a:spcAft>
              <a:buSzPts val="1530"/>
              <a:buChar char="➢"/>
            </a:pPr>
            <a:r>
              <a:rPr lang="en-US" sz="2300"/>
              <a:t>      = </a:t>
            </a:r>
            <a:r>
              <a:rPr b="0" i="0" lang="en-US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⌈ </a:t>
            </a:r>
            <a:r>
              <a:rPr lang="en-US" sz="2300"/>
              <a:t>30000 / 10</a:t>
            </a:r>
            <a:r>
              <a:rPr b="0" i="0" lang="en-US" sz="20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⌉ </a:t>
            </a:r>
            <a:r>
              <a:rPr lang="en-US" sz="2300"/>
              <a:t> = 3000</a:t>
            </a:r>
            <a:endParaRPr/>
          </a:p>
          <a:p>
            <a:pPr indent="-246888" lvl="1" marL="640080" rtl="0" algn="l">
              <a:spcBef>
                <a:spcPts val="460"/>
              </a:spcBef>
              <a:spcAft>
                <a:spcPts val="0"/>
              </a:spcAft>
              <a:buSzPts val="1955"/>
              <a:buChar char="➢"/>
            </a:pPr>
            <a:r>
              <a:rPr lang="en-US" sz="2300"/>
              <a:t>No. of block access required = n = 3000</a:t>
            </a:r>
            <a:endParaRPr/>
          </a:p>
          <a:p>
            <a:pPr indent="-274320" lvl="0" marL="274320" rtl="0" algn="l">
              <a:spcBef>
                <a:spcPts val="460"/>
              </a:spcBef>
              <a:spcAft>
                <a:spcPts val="0"/>
              </a:spcAft>
              <a:buSzPts val="2185"/>
              <a:buChar char="❖"/>
            </a:pPr>
            <a:r>
              <a:rPr lang="en-US" sz="2300"/>
              <a:t>With Secondary Index: </a:t>
            </a:r>
            <a:endParaRPr/>
          </a:p>
          <a:p>
            <a:pPr indent="-246888" lvl="1" marL="640080" rtl="0" algn="l">
              <a:spcBef>
                <a:spcPts val="460"/>
              </a:spcBef>
              <a:spcAft>
                <a:spcPts val="0"/>
              </a:spcAft>
              <a:buSzPts val="1955"/>
              <a:buChar char="➢"/>
            </a:pPr>
            <a:r>
              <a:rPr lang="en-US" sz="2300"/>
              <a:t>Blocking Factor = ? </a:t>
            </a:r>
            <a:endParaRPr/>
          </a:p>
          <a:p>
            <a:pPr indent="-246888" lvl="1" marL="640080" rtl="0" algn="l">
              <a:spcBef>
                <a:spcPts val="460"/>
              </a:spcBef>
              <a:spcAft>
                <a:spcPts val="0"/>
              </a:spcAft>
              <a:buSzPts val="1955"/>
              <a:buChar char="➢"/>
            </a:pPr>
            <a:r>
              <a:rPr lang="en-US" sz="2300"/>
              <a:t>No. of blocks for index file =?</a:t>
            </a:r>
            <a:endParaRPr/>
          </a:p>
          <a:p>
            <a:pPr indent="-246888" lvl="1" marL="640080" rtl="0" algn="l">
              <a:spcBef>
                <a:spcPts val="460"/>
              </a:spcBef>
              <a:spcAft>
                <a:spcPts val="0"/>
              </a:spcAft>
              <a:buSzPts val="1955"/>
              <a:buChar char="➢"/>
            </a:pPr>
            <a:r>
              <a:rPr lang="en-US" sz="2300"/>
              <a:t>No. of block access required = ?</a:t>
            </a:r>
            <a:r>
              <a:rPr b="0" i="0" lang="en-US" sz="16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"/>
          <p:cNvSpPr txBox="1"/>
          <p:nvPr>
            <p:ph type="title"/>
          </p:nvPr>
        </p:nvSpPr>
        <p:spPr>
          <a:xfrm>
            <a:off x="457200" y="704088"/>
            <a:ext cx="8229600" cy="7806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</a:pPr>
            <a:r>
              <a:rPr lang="en-US" sz="4500"/>
              <a:t>Secondary Indexing</a:t>
            </a:r>
            <a:endParaRPr sz="4500"/>
          </a:p>
        </p:txBody>
      </p:sp>
      <p:sp>
        <p:nvSpPr>
          <p:cNvPr id="288" name="Google Shape;288;p19"/>
          <p:cNvSpPr txBox="1"/>
          <p:nvPr>
            <p:ph idx="1" type="body"/>
          </p:nvPr>
        </p:nvSpPr>
        <p:spPr>
          <a:xfrm>
            <a:off x="457200" y="1484775"/>
            <a:ext cx="8600100" cy="48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185"/>
              <a:buChar char="❖"/>
            </a:pPr>
            <a:r>
              <a:rPr lang="en-US" sz="2300"/>
              <a:t>Block Size = 1024 B,  	No of records = 30,000 </a:t>
            </a:r>
            <a:endParaRPr/>
          </a:p>
          <a:p>
            <a:pPr indent="-274320" lvl="0" marL="274320" rtl="0" algn="l">
              <a:spcBef>
                <a:spcPts val="460"/>
              </a:spcBef>
              <a:spcAft>
                <a:spcPts val="0"/>
              </a:spcAft>
              <a:buSzPts val="2185"/>
              <a:buChar char="❖"/>
            </a:pPr>
            <a:r>
              <a:rPr lang="en-US" sz="2300"/>
              <a:t>Record Size = 100B(Main file)   = 15B (Index file)</a:t>
            </a:r>
            <a:endParaRPr/>
          </a:p>
          <a:p>
            <a:pPr indent="-240538" lvl="1" marL="640080" rtl="0" algn="l">
              <a:spcBef>
                <a:spcPts val="460"/>
              </a:spcBef>
              <a:spcAft>
                <a:spcPts val="0"/>
              </a:spcAft>
              <a:buSzPts val="1855"/>
              <a:buChar char="➢"/>
            </a:pPr>
            <a:r>
              <a:rPr lang="en-US" sz="2200"/>
              <a:t>Blocking Factor = ⌊Block Size / record size ⌋ = 10.24 ~=10</a:t>
            </a:r>
            <a:endParaRPr sz="2300"/>
          </a:p>
          <a:p>
            <a:pPr indent="-240538" lvl="1" marL="640080" rtl="0" algn="l">
              <a:spcBef>
                <a:spcPts val="460"/>
              </a:spcBef>
              <a:spcAft>
                <a:spcPts val="0"/>
              </a:spcAft>
              <a:buSzPts val="1855"/>
              <a:buChar char="➢"/>
            </a:pPr>
            <a:r>
              <a:rPr lang="en-US" sz="2200"/>
              <a:t>No. of blocks for main file = </a:t>
            </a:r>
            <a:r>
              <a:rPr b="0" i="0" lang="en-US" sz="2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⌈</a:t>
            </a:r>
            <a:r>
              <a:rPr lang="en-US" sz="2200"/>
              <a:t>no. of records in main file / 					blocking factor</a:t>
            </a:r>
            <a:r>
              <a:rPr b="0" i="0" lang="en-US" sz="2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⌉ </a:t>
            </a:r>
            <a:endParaRPr sz="2200"/>
          </a:p>
          <a:p>
            <a:pPr indent="-289433" lvl="1" marL="640080" rtl="0" algn="l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-US" sz="2200"/>
              <a:t>      = </a:t>
            </a:r>
            <a:r>
              <a:rPr b="0" i="0" lang="en-US" sz="2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⌈ </a:t>
            </a:r>
            <a:r>
              <a:rPr lang="en-US" sz="2200"/>
              <a:t>30000 / 10</a:t>
            </a:r>
            <a:r>
              <a:rPr b="0" i="0" lang="en-US" sz="2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⌉ </a:t>
            </a:r>
            <a:r>
              <a:rPr lang="en-US" sz="2200"/>
              <a:t> = 3000</a:t>
            </a:r>
            <a:endParaRPr sz="2300"/>
          </a:p>
          <a:p>
            <a:pPr indent="-240538" lvl="1" marL="640080" rtl="0" algn="l">
              <a:spcBef>
                <a:spcPts val="460"/>
              </a:spcBef>
              <a:spcAft>
                <a:spcPts val="0"/>
              </a:spcAft>
              <a:buSzPts val="1855"/>
              <a:buChar char="➢"/>
            </a:pPr>
            <a:r>
              <a:rPr lang="en-US" sz="2200"/>
              <a:t>No. of block access required = n = </a:t>
            </a:r>
            <a:r>
              <a:rPr b="1" lang="en-US" sz="2200"/>
              <a:t>3000</a:t>
            </a:r>
            <a:endParaRPr sz="2300"/>
          </a:p>
          <a:p>
            <a:pPr indent="-274320" lvl="0" marL="274320" rtl="0" algn="l">
              <a:spcBef>
                <a:spcPts val="460"/>
              </a:spcBef>
              <a:spcAft>
                <a:spcPts val="0"/>
              </a:spcAft>
              <a:buSzPts val="2185"/>
              <a:buChar char="❖"/>
            </a:pPr>
            <a:r>
              <a:rPr lang="en-US" sz="2300"/>
              <a:t>With Secondary Index: </a:t>
            </a:r>
            <a:endParaRPr/>
          </a:p>
          <a:p>
            <a:pPr indent="-240538" lvl="1" marL="640080" rtl="0" algn="l">
              <a:spcBef>
                <a:spcPts val="460"/>
              </a:spcBef>
              <a:spcAft>
                <a:spcPts val="0"/>
              </a:spcAft>
              <a:buSzPts val="1855"/>
              <a:buChar char="➢"/>
            </a:pPr>
            <a:r>
              <a:rPr lang="en-US" sz="2200"/>
              <a:t>Blocking Factor = ⌊Block Size / record size ⌋ = ⌊1024 / 15⌋ =68</a:t>
            </a:r>
            <a:endParaRPr sz="2300"/>
          </a:p>
          <a:p>
            <a:pPr indent="-240538" lvl="1" marL="640080" rtl="0" algn="l">
              <a:spcBef>
                <a:spcPts val="460"/>
              </a:spcBef>
              <a:spcAft>
                <a:spcPts val="0"/>
              </a:spcAft>
              <a:buSzPts val="1855"/>
              <a:buChar char="➢"/>
            </a:pPr>
            <a:r>
              <a:rPr lang="en-US" sz="2200"/>
              <a:t>No. of blocks for index file = </a:t>
            </a:r>
            <a:r>
              <a:rPr b="0" i="0" lang="en-US" sz="2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⌈ </a:t>
            </a:r>
            <a:r>
              <a:rPr lang="en-US" sz="2200"/>
              <a:t>30000 / 68</a:t>
            </a:r>
            <a:r>
              <a:rPr b="0" i="0" lang="en-US" sz="2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⌉ </a:t>
            </a:r>
            <a:r>
              <a:rPr lang="en-US" sz="2200"/>
              <a:t> = 442</a:t>
            </a:r>
            <a:endParaRPr sz="2300"/>
          </a:p>
          <a:p>
            <a:pPr indent="-240538" lvl="1" marL="640080" rtl="0" algn="l">
              <a:spcBef>
                <a:spcPts val="460"/>
              </a:spcBef>
              <a:spcAft>
                <a:spcPts val="0"/>
              </a:spcAft>
              <a:buSzPts val="1855"/>
              <a:buChar char="➢"/>
            </a:pPr>
            <a:r>
              <a:rPr lang="en-US" sz="2200"/>
              <a:t>No. of block access required = </a:t>
            </a:r>
            <a:r>
              <a:rPr b="0" i="0" lang="en-US" sz="2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⌈ </a:t>
            </a:r>
            <a:r>
              <a:rPr lang="en-US" sz="2200"/>
              <a:t>log</a:t>
            </a:r>
            <a:r>
              <a:rPr baseline="-25000" lang="en-US" sz="2200"/>
              <a:t>2</a:t>
            </a:r>
            <a:r>
              <a:rPr lang="en-US" sz="2200"/>
              <a:t> n + 1</a:t>
            </a:r>
            <a:r>
              <a:rPr b="0" i="0" lang="en-US" sz="2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⌉</a:t>
            </a:r>
            <a:r>
              <a:rPr lang="en-US" sz="2200"/>
              <a:t> = </a:t>
            </a:r>
            <a:r>
              <a:rPr b="0" i="0" lang="en-US" sz="2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⌈ </a:t>
            </a:r>
            <a:r>
              <a:rPr lang="en-US" sz="2200"/>
              <a:t>log</a:t>
            </a:r>
            <a:r>
              <a:rPr baseline="-25000" lang="en-US" sz="2200"/>
              <a:t>2</a:t>
            </a:r>
            <a:r>
              <a:rPr lang="en-US" sz="2200"/>
              <a:t> 442 + 1</a:t>
            </a:r>
            <a:r>
              <a:rPr b="0" i="0" lang="en-US" sz="2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⌉ 						</a:t>
            </a:r>
            <a:r>
              <a:rPr b="0" i="0" lang="en-US" sz="2200">
                <a:solidFill>
                  <a:srgbClr val="333333"/>
                </a:solidFill>
              </a:rPr>
              <a:t>~ = 9+1 =</a:t>
            </a:r>
            <a:r>
              <a:rPr b="1" i="0" lang="en-US" sz="2200">
                <a:solidFill>
                  <a:srgbClr val="333333"/>
                </a:solidFill>
              </a:rPr>
              <a:t>10</a:t>
            </a:r>
            <a:endParaRPr b="1"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/>
          <p:nvPr>
            <p:ph type="title"/>
          </p:nvPr>
        </p:nvSpPr>
        <p:spPr>
          <a:xfrm>
            <a:off x="457200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Basic Concept</a:t>
            </a:r>
            <a:endParaRPr/>
          </a:p>
        </p:txBody>
      </p:sp>
      <p:graphicFrame>
        <p:nvGraphicFramePr>
          <p:cNvPr id="121" name="Google Shape;121;p2"/>
          <p:cNvGraphicFramePr/>
          <p:nvPr/>
        </p:nvGraphicFramePr>
        <p:xfrm>
          <a:off x="6012160" y="15476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674650"/>
              </a:tblGrid>
              <a:tr h="432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R1  </a:t>
                      </a:r>
                      <a:endParaRPr b="0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R100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R101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R200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R201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R300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: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: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R1,00,000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2" name="Google Shape;122;p2"/>
          <p:cNvSpPr/>
          <p:nvPr/>
        </p:nvSpPr>
        <p:spPr>
          <a:xfrm>
            <a:off x="5580112" y="1547664"/>
            <a:ext cx="288032" cy="80121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5516488" y="3308153"/>
            <a:ext cx="288032" cy="80121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5562854" y="2405090"/>
            <a:ext cx="288032" cy="80121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5571731" y="5042763"/>
            <a:ext cx="288032" cy="80121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6" name="Google Shape;126;p2"/>
          <p:cNvSpPr txBox="1"/>
          <p:nvPr/>
        </p:nvSpPr>
        <p:spPr>
          <a:xfrm>
            <a:off x="4572000" y="1763606"/>
            <a:ext cx="8640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Block 1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4572000" y="2621032"/>
            <a:ext cx="9361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Block 2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4211960" y="5258705"/>
            <a:ext cx="13045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Block 1000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9" name="Google Shape;129;p2"/>
          <p:cNvSpPr txBox="1"/>
          <p:nvPr/>
        </p:nvSpPr>
        <p:spPr>
          <a:xfrm>
            <a:off x="4508376" y="3500708"/>
            <a:ext cx="9361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Block 3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30" name="Google Shape;130;p2"/>
          <p:cNvSpPr/>
          <p:nvPr/>
        </p:nvSpPr>
        <p:spPr>
          <a:xfrm flipH="1" rot="-5400000">
            <a:off x="7234014" y="-25102"/>
            <a:ext cx="292596" cy="2592288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31" name="Google Shape;131;p2"/>
          <p:cNvSpPr txBox="1"/>
          <p:nvPr/>
        </p:nvSpPr>
        <p:spPr>
          <a:xfrm>
            <a:off x="7092280" y="724054"/>
            <a:ext cx="14401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100B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aphicFrame>
        <p:nvGraphicFramePr>
          <p:cNvPr id="132" name="Google Shape;132;p2"/>
          <p:cNvGraphicFramePr/>
          <p:nvPr/>
        </p:nvGraphicFramePr>
        <p:xfrm>
          <a:off x="683568" y="19984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1358800"/>
                <a:gridCol w="1337325"/>
              </a:tblGrid>
              <a:tr h="432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Search Key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Block Pointer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Block 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R101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Block 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R201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Block 3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R99897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: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3" name="Google Shape;133;p2"/>
          <p:cNvCxnSpPr/>
          <p:nvPr/>
        </p:nvCxnSpPr>
        <p:spPr>
          <a:xfrm flipH="1" rot="10800000">
            <a:off x="3419872" y="1547664"/>
            <a:ext cx="2177005" cy="1258034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4" name="Google Shape;134;p2"/>
          <p:cNvCxnSpPr/>
          <p:nvPr/>
        </p:nvCxnSpPr>
        <p:spPr>
          <a:xfrm>
            <a:off x="3379676" y="3184450"/>
            <a:ext cx="2327100" cy="1056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5" name="Google Shape;135;p2"/>
          <p:cNvSpPr txBox="1"/>
          <p:nvPr/>
        </p:nvSpPr>
        <p:spPr>
          <a:xfrm>
            <a:off x="1259632" y="4636570"/>
            <a:ext cx="11669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Index File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36" name="Google Shape;136;p2"/>
          <p:cNvSpPr txBox="1"/>
          <p:nvPr/>
        </p:nvSpPr>
        <p:spPr>
          <a:xfrm flipH="1">
            <a:off x="495071" y="5243177"/>
            <a:ext cx="26961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Access should be fast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Binary Search ?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"/>
          <p:cNvSpPr txBox="1"/>
          <p:nvPr>
            <p:ph type="title"/>
          </p:nvPr>
        </p:nvSpPr>
        <p:spPr>
          <a:xfrm>
            <a:off x="457200" y="34178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B</a:t>
            </a:r>
            <a:r>
              <a:rPr baseline="30000" lang="en-US"/>
              <a:t>+</a:t>
            </a:r>
            <a:r>
              <a:rPr lang="en-US"/>
              <a:t>-Tree Index Files</a:t>
            </a:r>
            <a:endParaRPr/>
          </a:p>
        </p:txBody>
      </p:sp>
      <p:sp>
        <p:nvSpPr>
          <p:cNvPr id="294" name="Google Shape;294;p20"/>
          <p:cNvSpPr txBox="1"/>
          <p:nvPr>
            <p:ph idx="1" type="body"/>
          </p:nvPr>
        </p:nvSpPr>
        <p:spPr>
          <a:xfrm>
            <a:off x="457200" y="1556792"/>
            <a:ext cx="8435280" cy="495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48"/>
              <a:buChar char="❖"/>
            </a:pPr>
            <a:r>
              <a:rPr lang="en-US" sz="2050"/>
              <a:t>B</a:t>
            </a:r>
            <a:r>
              <a:rPr baseline="30000" lang="en-US" sz="2050"/>
              <a:t>+</a:t>
            </a:r>
            <a:r>
              <a:rPr lang="en-US" sz="2050"/>
              <a:t>-tree indices are an alternative to indexed-sequential files</a:t>
            </a:r>
            <a:endParaRPr sz="2050"/>
          </a:p>
          <a:p>
            <a:pPr indent="-274320" lvl="0" marL="274320" rtl="0" algn="l">
              <a:spcBef>
                <a:spcPts val="410"/>
              </a:spcBef>
              <a:spcAft>
                <a:spcPts val="0"/>
              </a:spcAft>
              <a:buSzPts val="1948"/>
              <a:buChar char="❖"/>
            </a:pPr>
            <a:r>
              <a:rPr lang="en-US" sz="2050"/>
              <a:t>Disadvantage of indexed-sequential files: </a:t>
            </a:r>
            <a:endParaRPr/>
          </a:p>
          <a:p>
            <a:pPr indent="-246888" lvl="1" marL="640080" rtl="0" algn="l">
              <a:spcBef>
                <a:spcPts val="410"/>
              </a:spcBef>
              <a:spcAft>
                <a:spcPts val="0"/>
              </a:spcAft>
              <a:buSzPts val="1742"/>
              <a:buChar char="➢"/>
            </a:pPr>
            <a:r>
              <a:rPr lang="en-US" sz="2050"/>
              <a:t>performance degrades as file grows, since many overflow blocks get created.  </a:t>
            </a:r>
            <a:endParaRPr/>
          </a:p>
          <a:p>
            <a:pPr indent="-246888" lvl="1" marL="640080" rtl="0" algn="l">
              <a:spcBef>
                <a:spcPts val="410"/>
              </a:spcBef>
              <a:spcAft>
                <a:spcPts val="0"/>
              </a:spcAft>
              <a:buSzPts val="1742"/>
              <a:buChar char="➢"/>
            </a:pPr>
            <a:r>
              <a:rPr lang="en-US" sz="2050"/>
              <a:t>Periodic reorganization of entire file is required.</a:t>
            </a:r>
            <a:endParaRPr/>
          </a:p>
          <a:p>
            <a:pPr indent="-274320" lvl="0" marL="274320" rtl="0" algn="l">
              <a:spcBef>
                <a:spcPts val="410"/>
              </a:spcBef>
              <a:spcAft>
                <a:spcPts val="0"/>
              </a:spcAft>
              <a:buSzPts val="1948"/>
              <a:buChar char="❖"/>
            </a:pPr>
            <a:r>
              <a:rPr lang="en-US" sz="2050"/>
              <a:t>Advantage of B</a:t>
            </a:r>
            <a:r>
              <a:rPr baseline="30000" lang="en-US" sz="2050"/>
              <a:t>+</a:t>
            </a:r>
            <a:r>
              <a:rPr lang="en-US" sz="2050"/>
              <a:t>-tree index files:  </a:t>
            </a:r>
            <a:endParaRPr/>
          </a:p>
          <a:p>
            <a:pPr indent="-246888" lvl="1" marL="640080" rtl="0" algn="l">
              <a:spcBef>
                <a:spcPts val="410"/>
              </a:spcBef>
              <a:spcAft>
                <a:spcPts val="0"/>
              </a:spcAft>
              <a:buSzPts val="1742"/>
              <a:buChar char="➢"/>
            </a:pPr>
            <a:r>
              <a:rPr lang="en-US" sz="2050"/>
              <a:t>automatically reorganizes itself with small, local changes, in the face of insertions and deletions.  </a:t>
            </a:r>
            <a:endParaRPr/>
          </a:p>
          <a:p>
            <a:pPr indent="-246888" lvl="1" marL="640080" rtl="0" algn="l">
              <a:spcBef>
                <a:spcPts val="410"/>
              </a:spcBef>
              <a:spcAft>
                <a:spcPts val="0"/>
              </a:spcAft>
              <a:buSzPts val="1742"/>
              <a:buChar char="➢"/>
            </a:pPr>
            <a:r>
              <a:rPr lang="en-US" sz="2050"/>
              <a:t>Reorganization of entire file is not required to maintain performance.</a:t>
            </a:r>
            <a:endParaRPr/>
          </a:p>
          <a:p>
            <a:pPr indent="-274320" lvl="0" marL="274320" rtl="0" algn="l">
              <a:spcBef>
                <a:spcPts val="410"/>
              </a:spcBef>
              <a:spcAft>
                <a:spcPts val="0"/>
              </a:spcAft>
              <a:buSzPts val="1948"/>
              <a:buChar char="❖"/>
            </a:pPr>
            <a:r>
              <a:rPr lang="en-US" sz="2050"/>
              <a:t>Disadvantage of B</a:t>
            </a:r>
            <a:r>
              <a:rPr baseline="30000" lang="en-US" sz="2050"/>
              <a:t>+</a:t>
            </a:r>
            <a:r>
              <a:rPr lang="en-US" sz="2050"/>
              <a:t>-trees: </a:t>
            </a:r>
            <a:endParaRPr/>
          </a:p>
          <a:p>
            <a:pPr indent="-246888" lvl="1" marL="640080" rtl="0" algn="l">
              <a:spcBef>
                <a:spcPts val="410"/>
              </a:spcBef>
              <a:spcAft>
                <a:spcPts val="0"/>
              </a:spcAft>
              <a:buSzPts val="1742"/>
              <a:buChar char="➢"/>
            </a:pPr>
            <a:r>
              <a:rPr lang="en-US" sz="2050"/>
              <a:t>extra insertion and deletion overhead, space overhead.</a:t>
            </a:r>
            <a:endParaRPr/>
          </a:p>
          <a:p>
            <a:pPr indent="-274320" lvl="0" marL="274320" rtl="0" algn="l">
              <a:spcBef>
                <a:spcPts val="410"/>
              </a:spcBef>
              <a:spcAft>
                <a:spcPts val="0"/>
              </a:spcAft>
              <a:buSzPts val="1948"/>
              <a:buChar char="❖"/>
            </a:pPr>
            <a:r>
              <a:rPr lang="en-US" sz="2050"/>
              <a:t>Advantages of B</a:t>
            </a:r>
            <a:r>
              <a:rPr baseline="30000" lang="en-US" sz="2050"/>
              <a:t>+</a:t>
            </a:r>
            <a:r>
              <a:rPr lang="en-US" sz="2050"/>
              <a:t>-trees:</a:t>
            </a:r>
            <a:endParaRPr/>
          </a:p>
          <a:p>
            <a:pPr indent="-246888" lvl="1" marL="640080" rtl="0" algn="l">
              <a:spcBef>
                <a:spcPts val="410"/>
              </a:spcBef>
              <a:spcAft>
                <a:spcPts val="0"/>
              </a:spcAft>
              <a:buSzPts val="1742"/>
              <a:buChar char="➢"/>
            </a:pPr>
            <a:r>
              <a:rPr lang="en-US" sz="2050"/>
              <a:t> outweigh disadvantages, and they are used extensively.</a:t>
            </a:r>
            <a:endParaRPr/>
          </a:p>
        </p:txBody>
      </p:sp>
      <p:sp>
        <p:nvSpPr>
          <p:cNvPr id="295" name="Google Shape;295;p20"/>
          <p:cNvSpPr txBox="1"/>
          <p:nvPr/>
        </p:nvSpPr>
        <p:spPr>
          <a:xfrm>
            <a:off x="3826864" y="1057246"/>
            <a:ext cx="255198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1"/>
          <p:cNvSpPr txBox="1"/>
          <p:nvPr>
            <p:ph type="title"/>
          </p:nvPr>
        </p:nvSpPr>
        <p:spPr>
          <a:xfrm>
            <a:off x="457200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B</a:t>
            </a:r>
            <a:r>
              <a:rPr baseline="30000" lang="en-US"/>
              <a:t>+</a:t>
            </a:r>
            <a:r>
              <a:rPr lang="en-US"/>
              <a:t>-Tree Index Files</a:t>
            </a:r>
            <a:endParaRPr/>
          </a:p>
        </p:txBody>
      </p:sp>
      <p:sp>
        <p:nvSpPr>
          <p:cNvPr id="301" name="Google Shape;301;p21"/>
          <p:cNvSpPr txBox="1"/>
          <p:nvPr>
            <p:ph idx="1" type="body"/>
          </p:nvPr>
        </p:nvSpPr>
        <p:spPr>
          <a:xfrm>
            <a:off x="457200" y="1556792"/>
            <a:ext cx="8291264" cy="4968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60"/>
              <a:buChar char="❖"/>
            </a:pPr>
            <a:r>
              <a:rPr lang="en-US" sz="2800"/>
              <a:t>A B</a:t>
            </a:r>
            <a:r>
              <a:rPr baseline="30000" lang="en-US" sz="2800"/>
              <a:t>+</a:t>
            </a:r>
            <a:r>
              <a:rPr lang="en-US" sz="2800"/>
              <a:t>-tree is a rooted tree satisfying the following properties:</a:t>
            </a:r>
            <a:endParaRPr sz="2800"/>
          </a:p>
          <a:p>
            <a:pPr indent="-246888" lvl="1" marL="64008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380"/>
              <a:buChar char="➢"/>
            </a:pPr>
            <a:r>
              <a:rPr lang="en-US" sz="2800"/>
              <a:t>All paths from root to leaf are of the same length</a:t>
            </a:r>
            <a:endParaRPr/>
          </a:p>
          <a:p>
            <a:pPr indent="-246888" lvl="1" marL="64008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380"/>
              <a:buChar char="➢"/>
            </a:pPr>
            <a:r>
              <a:rPr lang="en-US" sz="2800"/>
              <a:t>Each node that is not a root or a leaf has between [</a:t>
            </a:r>
            <a:r>
              <a:rPr i="1" lang="en-US" sz="2800"/>
              <a:t>n</a:t>
            </a:r>
            <a:r>
              <a:rPr lang="en-US" sz="2800"/>
              <a:t>/2] and </a:t>
            </a:r>
            <a:r>
              <a:rPr i="1" lang="en-US" sz="2800"/>
              <a:t>n</a:t>
            </a:r>
            <a:r>
              <a:rPr lang="en-US" sz="2800"/>
              <a:t> children.</a:t>
            </a:r>
            <a:endParaRPr/>
          </a:p>
          <a:p>
            <a:pPr indent="-246888" lvl="1" marL="64008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380"/>
              <a:buChar char="➢"/>
            </a:pPr>
            <a:r>
              <a:rPr lang="en-US" sz="2800"/>
              <a:t>A leaf node has between [(</a:t>
            </a:r>
            <a:r>
              <a:rPr i="1" lang="en-US" sz="2800"/>
              <a:t>n</a:t>
            </a:r>
            <a:r>
              <a:rPr lang="en-US" sz="2800"/>
              <a:t>–1)/2] and </a:t>
            </a:r>
            <a:r>
              <a:rPr i="1" lang="en-US" sz="2800"/>
              <a:t>n</a:t>
            </a:r>
            <a:r>
              <a:rPr lang="en-US" sz="2800"/>
              <a:t>–1 values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660"/>
              <a:buChar char="❖"/>
            </a:pPr>
            <a:r>
              <a:rPr lang="en-US" sz="2800"/>
              <a:t>Special cases: </a:t>
            </a:r>
            <a:endParaRPr/>
          </a:p>
          <a:p>
            <a:pPr indent="-246888" lvl="1" marL="64008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380"/>
              <a:buChar char="➢"/>
            </a:pPr>
            <a:r>
              <a:rPr lang="en-US" sz="2800"/>
              <a:t>If the root is not a leaf, it has at least 2 children.</a:t>
            </a:r>
            <a:endParaRPr/>
          </a:p>
          <a:p>
            <a:pPr indent="-246888" lvl="1" marL="64008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380"/>
              <a:buChar char="➢"/>
            </a:pPr>
            <a:r>
              <a:rPr lang="en-US" sz="2800"/>
              <a:t>If the root is a leaf (that is, there are no other nodes in the tree), it can have between 0 and (</a:t>
            </a:r>
            <a:r>
              <a:rPr i="1" lang="en-US" sz="2800"/>
              <a:t>n</a:t>
            </a:r>
            <a:r>
              <a:rPr lang="en-US" sz="2800"/>
              <a:t>–1) values.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2"/>
          <p:cNvSpPr txBox="1"/>
          <p:nvPr>
            <p:ph type="title"/>
          </p:nvPr>
        </p:nvSpPr>
        <p:spPr>
          <a:xfrm>
            <a:off x="457200" y="40466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B</a:t>
            </a:r>
            <a:r>
              <a:rPr baseline="30000" lang="en-US"/>
              <a:t>+</a:t>
            </a:r>
            <a:r>
              <a:rPr lang="en-US"/>
              <a:t>-Tree Node Structure</a:t>
            </a:r>
            <a:endParaRPr/>
          </a:p>
        </p:txBody>
      </p:sp>
      <p:sp>
        <p:nvSpPr>
          <p:cNvPr id="307" name="Google Shape;307;p22"/>
          <p:cNvSpPr txBox="1"/>
          <p:nvPr>
            <p:ph idx="1" type="body"/>
          </p:nvPr>
        </p:nvSpPr>
        <p:spPr>
          <a:xfrm>
            <a:off x="457200" y="1665700"/>
            <a:ext cx="8229600" cy="46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❖"/>
            </a:pPr>
            <a:r>
              <a:rPr lang="en-US"/>
              <a:t>Typical node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➢"/>
            </a:pPr>
            <a:r>
              <a:rPr lang="en-US"/>
              <a:t>K</a:t>
            </a:r>
            <a:r>
              <a:rPr baseline="-25000" lang="en-US"/>
              <a:t>i</a:t>
            </a:r>
            <a:r>
              <a:rPr lang="en-US"/>
              <a:t> are the search-key values 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➢"/>
            </a:pPr>
            <a:r>
              <a:rPr lang="en-US"/>
              <a:t>P</a:t>
            </a:r>
            <a:r>
              <a:rPr baseline="-25000" lang="en-US"/>
              <a:t>i</a:t>
            </a:r>
            <a:r>
              <a:rPr lang="en-US"/>
              <a:t> are pointers to children (for non-leaf nodes) or pointers to records or buckets of records (for leaf nodes).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❖"/>
            </a:pPr>
            <a:r>
              <a:rPr lang="en-US"/>
              <a:t>The search-keys in a node are ordered </a:t>
            </a:r>
            <a:endParaRPr/>
          </a:p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710"/>
              <a:buChar char="❖"/>
            </a:pPr>
            <a:r>
              <a:rPr lang="en-US"/>
              <a:t> </a:t>
            </a:r>
            <a:r>
              <a:rPr i="1" lang="en-US"/>
              <a:t>K</a:t>
            </a:r>
            <a:r>
              <a:rPr baseline="-25000" lang="en-US"/>
              <a:t>1 </a:t>
            </a:r>
            <a:r>
              <a:rPr lang="en-US"/>
              <a:t>&lt; </a:t>
            </a:r>
            <a:r>
              <a:rPr i="1" lang="en-US"/>
              <a:t>K</a:t>
            </a:r>
            <a:r>
              <a:rPr baseline="-25000" lang="en-US"/>
              <a:t>2 </a:t>
            </a:r>
            <a:r>
              <a:rPr lang="en-US"/>
              <a:t>&lt; </a:t>
            </a:r>
            <a:r>
              <a:rPr i="1" lang="en-US"/>
              <a:t>K</a:t>
            </a:r>
            <a:r>
              <a:rPr baseline="-25000" lang="en-US"/>
              <a:t>3 </a:t>
            </a:r>
            <a:r>
              <a:rPr lang="en-US"/>
              <a:t>&lt; </a:t>
            </a:r>
            <a:r>
              <a:rPr i="1" lang="en-US"/>
              <a:t>. . .</a:t>
            </a:r>
            <a:r>
              <a:rPr baseline="-25000" lang="en-US"/>
              <a:t> </a:t>
            </a:r>
            <a:r>
              <a:rPr lang="en-US"/>
              <a:t>&lt; </a:t>
            </a:r>
            <a:r>
              <a:rPr i="1" lang="en-US"/>
              <a:t>K</a:t>
            </a:r>
            <a:r>
              <a:rPr baseline="-25000" i="1" lang="en-US"/>
              <a:t>n–</a:t>
            </a:r>
            <a:r>
              <a:rPr baseline="-25000" lang="en-US"/>
              <a:t>1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Font typeface="Arial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Font typeface="Arial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08" name="Google Shape;308;p22"/>
          <p:cNvPicPr preferRelativeResize="0"/>
          <p:nvPr/>
        </p:nvPicPr>
        <p:blipFill rotWithShape="1">
          <a:blip r:embed="rId3">
            <a:alphaModFix/>
          </a:blip>
          <a:srcRect b="43677" l="1379" r="1897" t="43678"/>
          <a:stretch/>
        </p:blipFill>
        <p:spPr>
          <a:xfrm>
            <a:off x="1259632" y="2408312"/>
            <a:ext cx="6937376" cy="681037"/>
          </a:xfrm>
          <a:prstGeom prst="rect">
            <a:avLst/>
          </a:prstGeom>
          <a:noFill/>
          <a:ln cap="flat" cmpd="tri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"/>
          <p:cNvSpPr txBox="1"/>
          <p:nvPr>
            <p:ph type="title"/>
          </p:nvPr>
        </p:nvSpPr>
        <p:spPr>
          <a:xfrm>
            <a:off x="457200" y="19776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Leaf Nodes in B</a:t>
            </a:r>
            <a:r>
              <a:rPr baseline="30000" lang="en-US"/>
              <a:t>+</a:t>
            </a:r>
            <a:r>
              <a:rPr lang="en-US"/>
              <a:t>-Trees</a:t>
            </a:r>
            <a:endParaRPr/>
          </a:p>
        </p:txBody>
      </p:sp>
      <p:sp>
        <p:nvSpPr>
          <p:cNvPr id="314" name="Google Shape;314;p23"/>
          <p:cNvSpPr txBox="1"/>
          <p:nvPr>
            <p:ph idx="1" type="body"/>
          </p:nvPr>
        </p:nvSpPr>
        <p:spPr>
          <a:xfrm>
            <a:off x="457200" y="1288728"/>
            <a:ext cx="8435280" cy="2644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805"/>
              <a:buChar char="❖"/>
            </a:pPr>
            <a:r>
              <a:rPr lang="en-US" sz="1900"/>
              <a:t>Properties of a leaf node:</a:t>
            </a:r>
            <a:endParaRPr/>
          </a:p>
          <a:p>
            <a:pPr indent="-246888" lvl="1" marL="640080" rtl="0" algn="l">
              <a:spcBef>
                <a:spcPts val="380"/>
              </a:spcBef>
              <a:spcAft>
                <a:spcPts val="0"/>
              </a:spcAft>
              <a:buSzPts val="1615"/>
              <a:buChar char="➢"/>
            </a:pPr>
            <a:r>
              <a:rPr lang="en-US" sz="1900"/>
              <a:t>For </a:t>
            </a:r>
            <a:r>
              <a:rPr i="1" lang="en-US" sz="1900"/>
              <a:t>i</a:t>
            </a:r>
            <a:r>
              <a:rPr lang="en-US" sz="1900"/>
              <a:t> = 1, 2, . . ., </a:t>
            </a:r>
            <a:r>
              <a:rPr i="1" lang="en-US" sz="1900"/>
              <a:t>n–</a:t>
            </a:r>
            <a:r>
              <a:rPr lang="en-US" sz="1900"/>
              <a:t>1, pointer </a:t>
            </a:r>
            <a:r>
              <a:rPr i="1" lang="en-US" sz="1900"/>
              <a:t>P</a:t>
            </a:r>
            <a:r>
              <a:rPr baseline="-25000" i="1" lang="en-US" sz="1900"/>
              <a:t>i</a:t>
            </a:r>
            <a:r>
              <a:rPr lang="en-US" sz="1900"/>
              <a:t> either points to a file record with search-key value </a:t>
            </a:r>
            <a:r>
              <a:rPr i="1" lang="en-US" sz="1900"/>
              <a:t>K</a:t>
            </a:r>
            <a:r>
              <a:rPr baseline="-25000" i="1" lang="en-US" sz="1900"/>
              <a:t>i</a:t>
            </a:r>
            <a:r>
              <a:rPr lang="en-US" sz="1900"/>
              <a:t>, or to a bucket of pointers to file records, each record having search-key value </a:t>
            </a:r>
            <a:r>
              <a:rPr i="1" lang="en-US" sz="1900"/>
              <a:t>K</a:t>
            </a:r>
            <a:r>
              <a:rPr baseline="-25000" i="1" lang="en-US" sz="1900"/>
              <a:t>i</a:t>
            </a:r>
            <a:r>
              <a:rPr i="1" lang="en-US" sz="1900"/>
              <a:t>.  </a:t>
            </a:r>
            <a:r>
              <a:rPr lang="en-US" sz="1900"/>
              <a:t>Only need bucket structure if search-key does not form a primary key.</a:t>
            </a:r>
            <a:endParaRPr/>
          </a:p>
          <a:p>
            <a:pPr indent="-246888" lvl="1" marL="640080" rtl="0" algn="l">
              <a:spcBef>
                <a:spcPts val="380"/>
              </a:spcBef>
              <a:spcAft>
                <a:spcPts val="0"/>
              </a:spcAft>
              <a:buSzPts val="1615"/>
              <a:buChar char="➢"/>
            </a:pPr>
            <a:r>
              <a:rPr lang="en-US" sz="1900"/>
              <a:t>If </a:t>
            </a:r>
            <a:r>
              <a:rPr i="1" lang="en-US" sz="1900"/>
              <a:t>L</a:t>
            </a:r>
            <a:r>
              <a:rPr baseline="-25000" i="1" lang="en-US" sz="1900"/>
              <a:t>i</a:t>
            </a:r>
            <a:r>
              <a:rPr i="1" lang="en-US" sz="1900"/>
              <a:t>, L</a:t>
            </a:r>
            <a:r>
              <a:rPr baseline="-25000" i="1" lang="en-US" sz="1900"/>
              <a:t>j</a:t>
            </a:r>
            <a:r>
              <a:rPr lang="en-US" sz="1900"/>
              <a:t> are leaf nodes and </a:t>
            </a:r>
            <a:r>
              <a:rPr i="1" lang="en-US" sz="1900"/>
              <a:t>i </a:t>
            </a:r>
            <a:r>
              <a:rPr lang="en-US" sz="1900"/>
              <a:t>&lt; </a:t>
            </a:r>
            <a:r>
              <a:rPr i="1" lang="en-US" sz="1900"/>
              <a:t>j, L</a:t>
            </a:r>
            <a:r>
              <a:rPr baseline="-25000" i="1" lang="en-US" sz="1900"/>
              <a:t>i</a:t>
            </a:r>
            <a:r>
              <a:rPr lang="en-US" sz="1900"/>
              <a:t>’s search-key values are less than </a:t>
            </a:r>
            <a:r>
              <a:rPr i="1" lang="en-US" sz="1900"/>
              <a:t>L</a:t>
            </a:r>
            <a:r>
              <a:rPr baseline="-25000" i="1" lang="en-US" sz="1900"/>
              <a:t>j</a:t>
            </a:r>
            <a:r>
              <a:rPr lang="en-US" sz="1900"/>
              <a:t>’s search-key values</a:t>
            </a:r>
            <a:endParaRPr/>
          </a:p>
          <a:p>
            <a:pPr indent="-246888" lvl="1" marL="640080" rtl="0" algn="l">
              <a:spcBef>
                <a:spcPts val="380"/>
              </a:spcBef>
              <a:spcAft>
                <a:spcPts val="0"/>
              </a:spcAft>
              <a:buSzPts val="1615"/>
              <a:buChar char="➢"/>
            </a:pPr>
            <a:r>
              <a:rPr i="1" lang="en-US" sz="1900"/>
              <a:t>P</a:t>
            </a:r>
            <a:r>
              <a:rPr baseline="-25000" i="1" lang="en-US" sz="1900"/>
              <a:t>n</a:t>
            </a:r>
            <a:r>
              <a:rPr lang="en-US" sz="1900"/>
              <a:t> points to next leaf node in search-key order</a:t>
            </a:r>
            <a:endParaRPr/>
          </a:p>
        </p:txBody>
      </p:sp>
      <p:pic>
        <p:nvPicPr>
          <p:cNvPr id="315" name="Google Shape;315;p23"/>
          <p:cNvPicPr preferRelativeResize="0"/>
          <p:nvPr/>
        </p:nvPicPr>
        <p:blipFill rotWithShape="1">
          <a:blip r:embed="rId3">
            <a:alphaModFix/>
          </a:blip>
          <a:srcRect b="25727" l="1174" r="1007" t="25951"/>
          <a:stretch/>
        </p:blipFill>
        <p:spPr>
          <a:xfrm>
            <a:off x="971600" y="4149079"/>
            <a:ext cx="6600775" cy="2280295"/>
          </a:xfrm>
          <a:prstGeom prst="rect">
            <a:avLst/>
          </a:prstGeom>
          <a:noFill/>
          <a:ln cap="flat" cmpd="tri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graphicFrame>
        <p:nvGraphicFramePr>
          <p:cNvPr id="321" name="Google Shape;321;p24"/>
          <p:cNvGraphicFramePr/>
          <p:nvPr/>
        </p:nvGraphicFramePr>
        <p:xfrm>
          <a:off x="3391713" y="27054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08275"/>
                <a:gridCol w="852850"/>
                <a:gridCol w="208275"/>
                <a:gridCol w="939325"/>
                <a:gridCol w="20827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3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2" name="Google Shape;322;p24"/>
          <p:cNvSpPr txBox="1"/>
          <p:nvPr/>
        </p:nvSpPr>
        <p:spPr>
          <a:xfrm>
            <a:off x="3923928" y="2276872"/>
            <a:ext cx="3080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k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aphicFrame>
        <p:nvGraphicFramePr>
          <p:cNvPr id="323" name="Google Shape;323;p24"/>
          <p:cNvGraphicFramePr/>
          <p:nvPr/>
        </p:nvGraphicFramePr>
        <p:xfrm>
          <a:off x="114267" y="44995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08275"/>
                <a:gridCol w="797050"/>
                <a:gridCol w="208275"/>
                <a:gridCol w="877850"/>
                <a:gridCol w="208275"/>
              </a:tblGrid>
              <a:tr h="369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2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4" name="Google Shape;324;p24"/>
          <p:cNvGraphicFramePr/>
          <p:nvPr/>
        </p:nvGraphicFramePr>
        <p:xfrm>
          <a:off x="3347864" y="44995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08275"/>
                <a:gridCol w="894600"/>
                <a:gridCol w="208275"/>
                <a:gridCol w="985275"/>
                <a:gridCol w="20827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3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5" name="Google Shape;325;p24"/>
          <p:cNvGraphicFramePr/>
          <p:nvPr/>
        </p:nvGraphicFramePr>
        <p:xfrm>
          <a:off x="6484146" y="44995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36850"/>
                <a:gridCol w="628400"/>
                <a:gridCol w="236850"/>
                <a:gridCol w="514150"/>
                <a:gridCol w="216025"/>
                <a:gridCol w="432050"/>
                <a:gridCol w="240400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5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6" name="Google Shape;326;p24"/>
          <p:cNvSpPr txBox="1"/>
          <p:nvPr/>
        </p:nvSpPr>
        <p:spPr>
          <a:xfrm>
            <a:off x="683568" y="5041223"/>
            <a:ext cx="6562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x &lt; k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27" name="Google Shape;327;p24"/>
          <p:cNvSpPr txBox="1"/>
          <p:nvPr/>
        </p:nvSpPr>
        <p:spPr>
          <a:xfrm>
            <a:off x="3595793" y="5049653"/>
            <a:ext cx="7829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x &gt;= k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28" name="Google Shape;328;p24"/>
          <p:cNvSpPr txBox="1"/>
          <p:nvPr/>
        </p:nvSpPr>
        <p:spPr>
          <a:xfrm>
            <a:off x="6484146" y="2705406"/>
            <a:ext cx="15438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Internal node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29" name="Google Shape;329;p24"/>
          <p:cNvSpPr txBox="1"/>
          <p:nvPr/>
        </p:nvSpPr>
        <p:spPr>
          <a:xfrm>
            <a:off x="7419658" y="3753394"/>
            <a:ext cx="12671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Leaf nodes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330" name="Google Shape;330;p24"/>
          <p:cNvCxnSpPr/>
          <p:nvPr/>
        </p:nvCxnSpPr>
        <p:spPr>
          <a:xfrm flipH="1">
            <a:off x="1264080" y="3074738"/>
            <a:ext cx="2227800" cy="14247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1" name="Google Shape;331;p24"/>
          <p:cNvCxnSpPr/>
          <p:nvPr/>
        </p:nvCxnSpPr>
        <p:spPr>
          <a:xfrm>
            <a:off x="4600220" y="3074738"/>
            <a:ext cx="0" cy="14247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2" name="Google Shape;332;p24"/>
          <p:cNvCxnSpPr/>
          <p:nvPr/>
        </p:nvCxnSpPr>
        <p:spPr>
          <a:xfrm>
            <a:off x="5708561" y="3074738"/>
            <a:ext cx="2028000" cy="14247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3" name="Google Shape;333;p24"/>
          <p:cNvCxnSpPr/>
          <p:nvPr/>
        </p:nvCxnSpPr>
        <p:spPr>
          <a:xfrm>
            <a:off x="2414011" y="4684226"/>
            <a:ext cx="933900" cy="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4" name="Google Shape;334;p24"/>
          <p:cNvCxnSpPr/>
          <p:nvPr/>
        </p:nvCxnSpPr>
        <p:spPr>
          <a:xfrm>
            <a:off x="5852578" y="4673644"/>
            <a:ext cx="631500" cy="105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5" name="Google Shape;335;p24"/>
          <p:cNvSpPr txBox="1"/>
          <p:nvPr/>
        </p:nvSpPr>
        <p:spPr>
          <a:xfrm>
            <a:off x="539552" y="2132856"/>
            <a:ext cx="21602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Insert 2,4,6,7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5"/>
          <p:cNvSpPr txBox="1"/>
          <p:nvPr>
            <p:ph type="title"/>
          </p:nvPr>
        </p:nvSpPr>
        <p:spPr>
          <a:xfrm>
            <a:off x="457200" y="41379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Example of a B</a:t>
            </a:r>
            <a:r>
              <a:rPr baseline="30000" lang="en-US"/>
              <a:t>+</a:t>
            </a:r>
            <a:r>
              <a:rPr lang="en-US"/>
              <a:t>-tree</a:t>
            </a:r>
            <a:endParaRPr/>
          </a:p>
        </p:txBody>
      </p:sp>
      <p:sp>
        <p:nvSpPr>
          <p:cNvPr id="341" name="Google Shape;341;p25"/>
          <p:cNvSpPr txBox="1"/>
          <p:nvPr/>
        </p:nvSpPr>
        <p:spPr>
          <a:xfrm>
            <a:off x="2943225" y="5216925"/>
            <a:ext cx="37587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aseline="30000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-tree for </a:t>
            </a:r>
            <a:r>
              <a:rPr i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file (</a:t>
            </a:r>
            <a:r>
              <a:rPr i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= 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3)</a:t>
            </a:r>
            <a:endParaRPr/>
          </a:p>
        </p:txBody>
      </p:sp>
      <p:pic>
        <p:nvPicPr>
          <p:cNvPr id="342" name="Google Shape;342;p25"/>
          <p:cNvPicPr preferRelativeResize="0"/>
          <p:nvPr/>
        </p:nvPicPr>
        <p:blipFill rotWithShape="1">
          <a:blip r:embed="rId3">
            <a:alphaModFix/>
          </a:blip>
          <a:srcRect b="29736" l="1259" r="1618" t="29016"/>
          <a:stretch/>
        </p:blipFill>
        <p:spPr>
          <a:xfrm>
            <a:off x="660400" y="2276872"/>
            <a:ext cx="8053388" cy="2565400"/>
          </a:xfrm>
          <a:prstGeom prst="rect">
            <a:avLst/>
          </a:prstGeom>
          <a:noFill/>
          <a:ln cap="flat" cmpd="tri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6"/>
          <p:cNvSpPr txBox="1"/>
          <p:nvPr>
            <p:ph type="title"/>
          </p:nvPr>
        </p:nvSpPr>
        <p:spPr>
          <a:xfrm>
            <a:off x="457200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Example of B</a:t>
            </a:r>
            <a:r>
              <a:rPr baseline="30000" lang="en-US"/>
              <a:t>+</a:t>
            </a:r>
            <a:r>
              <a:rPr lang="en-US"/>
              <a:t>-tree</a:t>
            </a:r>
            <a:endParaRPr/>
          </a:p>
        </p:txBody>
      </p:sp>
      <p:sp>
        <p:nvSpPr>
          <p:cNvPr id="348" name="Google Shape;348;p26"/>
          <p:cNvSpPr txBox="1"/>
          <p:nvPr>
            <p:ph idx="1" type="body"/>
          </p:nvPr>
        </p:nvSpPr>
        <p:spPr>
          <a:xfrm>
            <a:off x="683576" y="3960825"/>
            <a:ext cx="8165400" cy="24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❖"/>
            </a:pPr>
            <a:r>
              <a:rPr lang="en-US"/>
              <a:t>Leaf nodes must have between 2 and 4 values </a:t>
            </a:r>
            <a:br>
              <a:rPr lang="en-US"/>
            </a:br>
            <a:r>
              <a:rPr lang="en-US"/>
              <a:t>(⎡(</a:t>
            </a:r>
            <a:r>
              <a:rPr i="1" lang="en-US"/>
              <a:t>n</a:t>
            </a:r>
            <a:r>
              <a:rPr lang="en-US"/>
              <a:t>–1)/2⎤ and </a:t>
            </a:r>
            <a:r>
              <a:rPr i="1" lang="en-US"/>
              <a:t>n </a:t>
            </a:r>
            <a:r>
              <a:rPr lang="en-US"/>
              <a:t>–1, with </a:t>
            </a:r>
            <a:r>
              <a:rPr i="1" lang="en-US"/>
              <a:t>n</a:t>
            </a:r>
            <a:r>
              <a:rPr lang="en-US"/>
              <a:t> = 5).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❖"/>
            </a:pPr>
            <a:r>
              <a:rPr lang="en-US"/>
              <a:t>Non-leaf nodes other than root must have between 3 and 5 children (⎡(</a:t>
            </a:r>
            <a:r>
              <a:rPr i="1" lang="en-US"/>
              <a:t>n</a:t>
            </a:r>
            <a:r>
              <a:rPr lang="en-US"/>
              <a:t>/2⎤ and </a:t>
            </a:r>
            <a:r>
              <a:rPr i="1" lang="en-US"/>
              <a:t>n </a:t>
            </a:r>
            <a:r>
              <a:rPr lang="en-US"/>
              <a:t>with </a:t>
            </a:r>
            <a:r>
              <a:rPr i="1" lang="en-US"/>
              <a:t>n</a:t>
            </a:r>
            <a:r>
              <a:rPr lang="en-US"/>
              <a:t> =5).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❖"/>
            </a:pPr>
            <a:r>
              <a:rPr lang="en-US"/>
              <a:t>Root must have at least 2 children.</a:t>
            </a:r>
            <a:endParaRPr/>
          </a:p>
        </p:txBody>
      </p:sp>
      <p:sp>
        <p:nvSpPr>
          <p:cNvPr id="349" name="Google Shape;349;p26"/>
          <p:cNvSpPr txBox="1"/>
          <p:nvPr/>
        </p:nvSpPr>
        <p:spPr>
          <a:xfrm>
            <a:off x="2776552" y="3379800"/>
            <a:ext cx="36261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aseline="30000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-tree for </a:t>
            </a:r>
            <a:r>
              <a:rPr i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 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(</a:t>
            </a:r>
            <a:r>
              <a:rPr i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5)</a:t>
            </a:r>
            <a:endParaRPr/>
          </a:p>
        </p:txBody>
      </p:sp>
      <p:pic>
        <p:nvPicPr>
          <p:cNvPr id="350" name="Google Shape;350;p26"/>
          <p:cNvPicPr preferRelativeResize="0"/>
          <p:nvPr/>
        </p:nvPicPr>
        <p:blipFill rotWithShape="1">
          <a:blip r:embed="rId3">
            <a:alphaModFix/>
          </a:blip>
          <a:srcRect b="36995" l="1346" r="1175" t="37668"/>
          <a:stretch/>
        </p:blipFill>
        <p:spPr>
          <a:xfrm>
            <a:off x="736600" y="1849884"/>
            <a:ext cx="7359650" cy="1435100"/>
          </a:xfrm>
          <a:prstGeom prst="rect">
            <a:avLst/>
          </a:prstGeom>
          <a:noFill/>
          <a:ln cap="flat" cmpd="tri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7"/>
          <p:cNvSpPr txBox="1"/>
          <p:nvPr>
            <p:ph type="title"/>
          </p:nvPr>
        </p:nvSpPr>
        <p:spPr>
          <a:xfrm>
            <a:off x="457200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356" name="Google Shape;356;p27"/>
          <p:cNvSpPr txBox="1"/>
          <p:nvPr>
            <p:ph idx="1" type="body"/>
          </p:nvPr>
        </p:nvSpPr>
        <p:spPr>
          <a:xfrm>
            <a:off x="457200" y="1484784"/>
            <a:ext cx="8229600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❖"/>
            </a:pPr>
            <a:r>
              <a:rPr lang="en-US"/>
              <a:t>Construct B+ tree for following data {2,4,7,10,17,21,28} of order 4</a:t>
            </a:r>
            <a:endParaRPr/>
          </a:p>
        </p:txBody>
      </p:sp>
      <p:graphicFrame>
        <p:nvGraphicFramePr>
          <p:cNvPr id="357" name="Google Shape;357;p27"/>
          <p:cNvGraphicFramePr/>
          <p:nvPr/>
        </p:nvGraphicFramePr>
        <p:xfrm>
          <a:off x="3419872" y="2708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  <a:gridCol w="432050"/>
                <a:gridCol w="240400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2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8" name="Google Shape;358;p27"/>
          <p:cNvGraphicFramePr/>
          <p:nvPr/>
        </p:nvGraphicFramePr>
        <p:xfrm>
          <a:off x="3452682" y="37797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  <a:gridCol w="432050"/>
                <a:gridCol w="240400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 </a:t>
                      </a: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9" name="Google Shape;359;p27"/>
          <p:cNvGraphicFramePr/>
          <p:nvPr/>
        </p:nvGraphicFramePr>
        <p:xfrm>
          <a:off x="144541" y="5188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  <a:gridCol w="432050"/>
                <a:gridCol w="240400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2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0" name="Google Shape;360;p27"/>
          <p:cNvGraphicFramePr/>
          <p:nvPr/>
        </p:nvGraphicFramePr>
        <p:xfrm>
          <a:off x="3203848" y="5188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  <a:gridCol w="432050"/>
                <a:gridCol w="240400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4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61" name="Google Shape;361;p27"/>
          <p:cNvCxnSpPr/>
          <p:nvPr/>
        </p:nvCxnSpPr>
        <p:spPr>
          <a:xfrm flipH="1">
            <a:off x="755576" y="4149081"/>
            <a:ext cx="2808312" cy="1039469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2" name="Google Shape;362;p27"/>
          <p:cNvCxnSpPr/>
          <p:nvPr/>
        </p:nvCxnSpPr>
        <p:spPr>
          <a:xfrm>
            <a:off x="4456204" y="4149080"/>
            <a:ext cx="0" cy="10395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3" name="Google Shape;363;p27"/>
          <p:cNvCxnSpPr/>
          <p:nvPr/>
        </p:nvCxnSpPr>
        <p:spPr>
          <a:xfrm>
            <a:off x="2649253" y="5373216"/>
            <a:ext cx="554700" cy="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ed0e5fa114_0_0"/>
          <p:cNvSpPr txBox="1"/>
          <p:nvPr>
            <p:ph type="title"/>
          </p:nvPr>
        </p:nvSpPr>
        <p:spPr>
          <a:xfrm>
            <a:off x="457200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369" name="Google Shape;369;ged0e5fa114_0_0"/>
          <p:cNvSpPr txBox="1"/>
          <p:nvPr>
            <p:ph idx="1" type="body"/>
          </p:nvPr>
        </p:nvSpPr>
        <p:spPr>
          <a:xfrm>
            <a:off x="457200" y="1484784"/>
            <a:ext cx="8229600" cy="51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❖"/>
            </a:pPr>
            <a:r>
              <a:rPr lang="en-US"/>
              <a:t>Construct B+ tree for following data {2,4,7,10,17,21,28} of order 4</a:t>
            </a:r>
            <a:endParaRPr/>
          </a:p>
        </p:txBody>
      </p:sp>
      <p:graphicFrame>
        <p:nvGraphicFramePr>
          <p:cNvPr id="370" name="Google Shape;370;ged0e5fa114_0_0"/>
          <p:cNvGraphicFramePr/>
          <p:nvPr/>
        </p:nvGraphicFramePr>
        <p:xfrm>
          <a:off x="3419872" y="2708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  <a:gridCol w="432050"/>
                <a:gridCol w="240400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2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1" name="Google Shape;371;ged0e5fa114_0_0"/>
          <p:cNvGraphicFramePr/>
          <p:nvPr/>
        </p:nvGraphicFramePr>
        <p:xfrm>
          <a:off x="3452682" y="37797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  <a:gridCol w="432050"/>
                <a:gridCol w="240400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4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2" name="Google Shape;372;ged0e5fa114_0_0"/>
          <p:cNvGraphicFramePr/>
          <p:nvPr/>
        </p:nvGraphicFramePr>
        <p:xfrm>
          <a:off x="144541" y="5188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  <a:gridCol w="432050"/>
                <a:gridCol w="240400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2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3" name="Google Shape;373;ged0e5fa114_0_0"/>
          <p:cNvGraphicFramePr/>
          <p:nvPr/>
        </p:nvGraphicFramePr>
        <p:xfrm>
          <a:off x="3203848" y="5188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  <a:gridCol w="432050"/>
                <a:gridCol w="240400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4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4" name="Google Shape;374;ged0e5fa114_0_0"/>
          <p:cNvGraphicFramePr/>
          <p:nvPr/>
        </p:nvGraphicFramePr>
        <p:xfrm>
          <a:off x="6291738" y="5188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  <a:gridCol w="432050"/>
                <a:gridCol w="240400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7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75" name="Google Shape;375;ged0e5fa114_0_0"/>
          <p:cNvCxnSpPr/>
          <p:nvPr/>
        </p:nvCxnSpPr>
        <p:spPr>
          <a:xfrm flipH="1">
            <a:off x="755588" y="4149081"/>
            <a:ext cx="2808300" cy="10395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6" name="Google Shape;376;ged0e5fa114_0_0"/>
          <p:cNvCxnSpPr/>
          <p:nvPr/>
        </p:nvCxnSpPr>
        <p:spPr>
          <a:xfrm>
            <a:off x="4456204" y="4149080"/>
            <a:ext cx="0" cy="10395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7" name="Google Shape;377;ged0e5fa114_0_0"/>
          <p:cNvCxnSpPr/>
          <p:nvPr/>
        </p:nvCxnSpPr>
        <p:spPr>
          <a:xfrm>
            <a:off x="5148064" y="4149080"/>
            <a:ext cx="2396100" cy="10395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8" name="Google Shape;378;ged0e5fa114_0_0"/>
          <p:cNvCxnSpPr/>
          <p:nvPr/>
        </p:nvCxnSpPr>
        <p:spPr>
          <a:xfrm>
            <a:off x="2649253" y="5373216"/>
            <a:ext cx="554700" cy="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9" name="Google Shape;379;ged0e5fa114_0_0"/>
          <p:cNvCxnSpPr/>
          <p:nvPr/>
        </p:nvCxnSpPr>
        <p:spPr>
          <a:xfrm flipH="1" rot="10800000">
            <a:off x="5690074" y="5373322"/>
            <a:ext cx="601800" cy="36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ed0e5fa114_0_15"/>
          <p:cNvSpPr txBox="1"/>
          <p:nvPr>
            <p:ph type="title"/>
          </p:nvPr>
        </p:nvSpPr>
        <p:spPr>
          <a:xfrm>
            <a:off x="457200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385" name="Google Shape;385;ged0e5fa114_0_15"/>
          <p:cNvSpPr txBox="1"/>
          <p:nvPr>
            <p:ph idx="1" type="body"/>
          </p:nvPr>
        </p:nvSpPr>
        <p:spPr>
          <a:xfrm>
            <a:off x="457200" y="1484784"/>
            <a:ext cx="8229600" cy="51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❖"/>
            </a:pPr>
            <a:r>
              <a:rPr lang="en-US"/>
              <a:t>Construct B+ tree for following data {2,4,7,10,17,21,28} of order 4</a:t>
            </a:r>
            <a:endParaRPr/>
          </a:p>
        </p:txBody>
      </p:sp>
      <p:graphicFrame>
        <p:nvGraphicFramePr>
          <p:cNvPr id="386" name="Google Shape;386;ged0e5fa114_0_15"/>
          <p:cNvGraphicFramePr/>
          <p:nvPr/>
        </p:nvGraphicFramePr>
        <p:xfrm>
          <a:off x="3419872" y="2708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  <a:gridCol w="432050"/>
                <a:gridCol w="240400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2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7" name="Google Shape;387;ged0e5fa114_0_15"/>
          <p:cNvGraphicFramePr/>
          <p:nvPr/>
        </p:nvGraphicFramePr>
        <p:xfrm>
          <a:off x="3452682" y="37797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  <a:gridCol w="432050"/>
                <a:gridCol w="240400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4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8" name="Google Shape;388;ged0e5fa114_0_15"/>
          <p:cNvGraphicFramePr/>
          <p:nvPr/>
        </p:nvGraphicFramePr>
        <p:xfrm>
          <a:off x="144541" y="5188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  <a:gridCol w="432050"/>
                <a:gridCol w="240400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800"/>
                        <a:t> 2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9" name="Google Shape;389;ged0e5fa114_0_15"/>
          <p:cNvGraphicFramePr/>
          <p:nvPr/>
        </p:nvGraphicFramePr>
        <p:xfrm>
          <a:off x="3203848" y="5188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  <a:gridCol w="432050"/>
                <a:gridCol w="240400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4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0" name="Google Shape;390;ged0e5fa114_0_15"/>
          <p:cNvGraphicFramePr/>
          <p:nvPr/>
        </p:nvGraphicFramePr>
        <p:xfrm>
          <a:off x="6291738" y="5188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  <a:gridCol w="432050"/>
                <a:gridCol w="240400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7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91" name="Google Shape;391;ged0e5fa114_0_15"/>
          <p:cNvCxnSpPr/>
          <p:nvPr/>
        </p:nvCxnSpPr>
        <p:spPr>
          <a:xfrm flipH="1">
            <a:off x="755588" y="4149081"/>
            <a:ext cx="2808300" cy="10395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2" name="Google Shape;392;ged0e5fa114_0_15"/>
          <p:cNvCxnSpPr/>
          <p:nvPr/>
        </p:nvCxnSpPr>
        <p:spPr>
          <a:xfrm>
            <a:off x="4456204" y="4149080"/>
            <a:ext cx="0" cy="10395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3" name="Google Shape;393;ged0e5fa114_0_15"/>
          <p:cNvCxnSpPr/>
          <p:nvPr/>
        </p:nvCxnSpPr>
        <p:spPr>
          <a:xfrm>
            <a:off x="5148064" y="4149080"/>
            <a:ext cx="2396100" cy="10395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4" name="Google Shape;394;ged0e5fa114_0_15"/>
          <p:cNvCxnSpPr/>
          <p:nvPr/>
        </p:nvCxnSpPr>
        <p:spPr>
          <a:xfrm>
            <a:off x="2649253" y="5373216"/>
            <a:ext cx="554700" cy="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5" name="Google Shape;395;ged0e5fa114_0_15"/>
          <p:cNvCxnSpPr/>
          <p:nvPr/>
        </p:nvCxnSpPr>
        <p:spPr>
          <a:xfrm flipH="1" rot="10800000">
            <a:off x="5690074" y="5373322"/>
            <a:ext cx="601800" cy="36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 txBox="1"/>
          <p:nvPr>
            <p:ph type="title"/>
          </p:nvPr>
        </p:nvSpPr>
        <p:spPr>
          <a:xfrm>
            <a:off x="457200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Basic Concepts</a:t>
            </a:r>
            <a:endParaRPr/>
          </a:p>
        </p:txBody>
      </p:sp>
      <p:sp>
        <p:nvSpPr>
          <p:cNvPr id="142" name="Google Shape;142;p3"/>
          <p:cNvSpPr txBox="1"/>
          <p:nvPr>
            <p:ph idx="1" type="body"/>
          </p:nvPr>
        </p:nvSpPr>
        <p:spPr>
          <a:xfrm>
            <a:off x="457200" y="1475656"/>
            <a:ext cx="8229600" cy="5193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109"/>
              <a:buChar char="❖"/>
            </a:pPr>
            <a:r>
              <a:rPr lang="en-US" sz="2220"/>
              <a:t>Indexing mechanisms used to speed up access to desired data.</a:t>
            </a:r>
            <a:endParaRPr/>
          </a:p>
          <a:p>
            <a:pPr indent="-246888" lvl="1" marL="640080" rtl="0" algn="l">
              <a:spcBef>
                <a:spcPts val="444"/>
              </a:spcBef>
              <a:spcAft>
                <a:spcPts val="0"/>
              </a:spcAft>
              <a:buSzPts val="1887"/>
              <a:buChar char="➢"/>
            </a:pPr>
            <a:r>
              <a:rPr lang="en-US" sz="2220"/>
              <a:t>E.g., author catalog in library</a:t>
            </a:r>
            <a:endParaRPr/>
          </a:p>
          <a:p>
            <a:pPr indent="-274320" lvl="0" marL="274320" rtl="0" algn="l">
              <a:spcBef>
                <a:spcPts val="444"/>
              </a:spcBef>
              <a:spcAft>
                <a:spcPts val="0"/>
              </a:spcAft>
              <a:buSzPts val="2109"/>
              <a:buChar char="❖"/>
            </a:pPr>
            <a:r>
              <a:rPr b="1" lang="en-US" sz="2220">
                <a:solidFill>
                  <a:schemeClr val="dk2"/>
                </a:solidFill>
              </a:rPr>
              <a:t>Search Key</a:t>
            </a:r>
            <a:r>
              <a:rPr lang="en-US" sz="2220"/>
              <a:t> - attribute to set of attributes used to look up records in a file.</a:t>
            </a:r>
            <a:endParaRPr/>
          </a:p>
          <a:p>
            <a:pPr indent="-274320" lvl="0" marL="274320" rtl="0" algn="l">
              <a:spcBef>
                <a:spcPts val="444"/>
              </a:spcBef>
              <a:spcAft>
                <a:spcPts val="0"/>
              </a:spcAft>
              <a:buSzPts val="2109"/>
              <a:buChar char="❖"/>
            </a:pPr>
            <a:r>
              <a:rPr lang="en-US" sz="2220"/>
              <a:t>An </a:t>
            </a:r>
            <a:r>
              <a:rPr b="1" lang="en-US" sz="2220">
                <a:solidFill>
                  <a:schemeClr val="dk2"/>
                </a:solidFill>
              </a:rPr>
              <a:t>index file</a:t>
            </a:r>
            <a:r>
              <a:rPr b="1" lang="en-US" sz="2220"/>
              <a:t> </a:t>
            </a:r>
            <a:r>
              <a:rPr lang="en-US" sz="2220"/>
              <a:t>consists of records (called </a:t>
            </a:r>
            <a:r>
              <a:rPr b="1" lang="en-US" sz="2220">
                <a:solidFill>
                  <a:schemeClr val="dk2"/>
                </a:solidFill>
              </a:rPr>
              <a:t>index entries</a:t>
            </a:r>
            <a:r>
              <a:rPr lang="en-US" sz="2220"/>
              <a:t>) of the form</a:t>
            </a:r>
            <a:br>
              <a:rPr lang="en-US" sz="2220"/>
            </a:br>
            <a:br>
              <a:rPr lang="en-US" sz="2220"/>
            </a:br>
            <a:endParaRPr sz="2220"/>
          </a:p>
          <a:p>
            <a:pPr indent="-274320" lvl="0" marL="274320" rtl="0" algn="l">
              <a:spcBef>
                <a:spcPts val="444"/>
              </a:spcBef>
              <a:spcAft>
                <a:spcPts val="0"/>
              </a:spcAft>
              <a:buSzPts val="2109"/>
              <a:buChar char="❖"/>
            </a:pPr>
            <a:r>
              <a:rPr lang="en-US" sz="2220"/>
              <a:t>Index files are typically much smaller than the original file </a:t>
            </a:r>
            <a:endParaRPr/>
          </a:p>
          <a:p>
            <a:pPr indent="-274320" lvl="0" marL="274320" rtl="0" algn="l">
              <a:spcBef>
                <a:spcPts val="444"/>
              </a:spcBef>
              <a:spcAft>
                <a:spcPts val="0"/>
              </a:spcAft>
              <a:buSzPts val="2109"/>
              <a:buChar char="❖"/>
            </a:pPr>
            <a:r>
              <a:rPr lang="en-US" sz="2220"/>
              <a:t>Two basic kinds of indices:</a:t>
            </a:r>
            <a:endParaRPr/>
          </a:p>
          <a:p>
            <a:pPr indent="-246888" lvl="1" marL="640080" rtl="0" algn="l">
              <a:spcBef>
                <a:spcPts val="444"/>
              </a:spcBef>
              <a:spcAft>
                <a:spcPts val="0"/>
              </a:spcAft>
              <a:buSzPts val="1887"/>
              <a:buChar char="➢"/>
            </a:pPr>
            <a:r>
              <a:rPr b="1" lang="en-US" sz="2220"/>
              <a:t>Ordered indices:  </a:t>
            </a:r>
            <a:r>
              <a:rPr lang="en-US" sz="2220"/>
              <a:t>search keys are stored in sorted order</a:t>
            </a:r>
            <a:endParaRPr/>
          </a:p>
          <a:p>
            <a:pPr indent="-246888" lvl="1" marL="640080" rtl="0" algn="l">
              <a:spcBef>
                <a:spcPts val="444"/>
              </a:spcBef>
              <a:spcAft>
                <a:spcPts val="0"/>
              </a:spcAft>
              <a:buSzPts val="1887"/>
              <a:buChar char="➢"/>
            </a:pPr>
            <a:r>
              <a:rPr b="1" lang="en-US" sz="2220"/>
              <a:t>Hash indices:</a:t>
            </a:r>
            <a:r>
              <a:rPr lang="en-US" sz="2220"/>
              <a:t>  search keys are distributed uniformly across “buckets” using a “hash function”. </a:t>
            </a:r>
            <a:endParaRPr/>
          </a:p>
          <a:p>
            <a:pPr indent="-140398" lvl="0" marL="274320" rtl="0" algn="l">
              <a:spcBef>
                <a:spcPts val="444"/>
              </a:spcBef>
              <a:spcAft>
                <a:spcPts val="0"/>
              </a:spcAft>
              <a:buSzPts val="2109"/>
              <a:buNone/>
            </a:pPr>
            <a:r>
              <a:t/>
            </a:r>
            <a:endParaRPr sz="2220"/>
          </a:p>
        </p:txBody>
      </p:sp>
      <p:sp>
        <p:nvSpPr>
          <p:cNvPr id="143" name="Google Shape;143;p3"/>
          <p:cNvSpPr/>
          <p:nvPr/>
        </p:nvSpPr>
        <p:spPr>
          <a:xfrm>
            <a:off x="2987824" y="3764905"/>
            <a:ext cx="1506538" cy="3841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search-key</a:t>
            </a:r>
            <a:endParaRPr/>
          </a:p>
        </p:txBody>
      </p:sp>
      <p:sp>
        <p:nvSpPr>
          <p:cNvPr id="144" name="Google Shape;144;p3"/>
          <p:cNvSpPr/>
          <p:nvPr/>
        </p:nvSpPr>
        <p:spPr>
          <a:xfrm>
            <a:off x="4462612" y="3763318"/>
            <a:ext cx="1184275" cy="3841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pointer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 txBox="1"/>
          <p:nvPr>
            <p:ph type="title"/>
          </p:nvPr>
        </p:nvSpPr>
        <p:spPr>
          <a:xfrm>
            <a:off x="457200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401" name="Google Shape;401;p28"/>
          <p:cNvSpPr txBox="1"/>
          <p:nvPr>
            <p:ph idx="1" type="body"/>
          </p:nvPr>
        </p:nvSpPr>
        <p:spPr>
          <a:xfrm>
            <a:off x="457200" y="1484784"/>
            <a:ext cx="8229600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❖"/>
            </a:pPr>
            <a:r>
              <a:rPr lang="en-US"/>
              <a:t>Construct B+ tree for following data {2,4,7,10,17,21,28} of order 4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graphicFrame>
        <p:nvGraphicFramePr>
          <p:cNvPr id="402" name="Google Shape;402;p28"/>
          <p:cNvGraphicFramePr/>
          <p:nvPr/>
        </p:nvGraphicFramePr>
        <p:xfrm>
          <a:off x="3419872" y="2708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  <a:gridCol w="432050"/>
                <a:gridCol w="240400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2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3" name="Google Shape;403;p28"/>
          <p:cNvGraphicFramePr/>
          <p:nvPr/>
        </p:nvGraphicFramePr>
        <p:xfrm>
          <a:off x="3452682" y="37797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  <a:gridCol w="432050"/>
                <a:gridCol w="240400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4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4" name="Google Shape;404;p28"/>
          <p:cNvGraphicFramePr/>
          <p:nvPr/>
        </p:nvGraphicFramePr>
        <p:xfrm>
          <a:off x="144541" y="5188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  <a:gridCol w="432050"/>
                <a:gridCol w="240400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2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5" name="Google Shape;405;p28"/>
          <p:cNvGraphicFramePr/>
          <p:nvPr/>
        </p:nvGraphicFramePr>
        <p:xfrm>
          <a:off x="3203848" y="5188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  <a:gridCol w="432050"/>
                <a:gridCol w="240400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800"/>
                        <a:t> 4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6" name="Google Shape;406;p28"/>
          <p:cNvGraphicFramePr/>
          <p:nvPr/>
        </p:nvGraphicFramePr>
        <p:xfrm>
          <a:off x="6291738" y="5188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  <a:gridCol w="432050"/>
                <a:gridCol w="240400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7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07" name="Google Shape;407;p28"/>
          <p:cNvCxnSpPr/>
          <p:nvPr/>
        </p:nvCxnSpPr>
        <p:spPr>
          <a:xfrm flipH="1">
            <a:off x="755576" y="4149081"/>
            <a:ext cx="2808312" cy="1039469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8" name="Google Shape;408;p28"/>
          <p:cNvCxnSpPr/>
          <p:nvPr/>
        </p:nvCxnSpPr>
        <p:spPr>
          <a:xfrm>
            <a:off x="4456204" y="4149080"/>
            <a:ext cx="0" cy="10395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9" name="Google Shape;409;p28"/>
          <p:cNvCxnSpPr/>
          <p:nvPr/>
        </p:nvCxnSpPr>
        <p:spPr>
          <a:xfrm>
            <a:off x="5148064" y="4149080"/>
            <a:ext cx="2396100" cy="10395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0" name="Google Shape;410;p28"/>
          <p:cNvCxnSpPr/>
          <p:nvPr/>
        </p:nvCxnSpPr>
        <p:spPr>
          <a:xfrm>
            <a:off x="2649253" y="5373216"/>
            <a:ext cx="554700" cy="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1" name="Google Shape;411;p28"/>
          <p:cNvCxnSpPr/>
          <p:nvPr/>
        </p:nvCxnSpPr>
        <p:spPr>
          <a:xfrm flipH="1" rot="10800000">
            <a:off x="5690074" y="5373322"/>
            <a:ext cx="601800" cy="36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2" name="Google Shape;412;p28"/>
          <p:cNvSpPr/>
          <p:nvPr/>
        </p:nvSpPr>
        <p:spPr>
          <a:xfrm flipH="1" rot="8875044">
            <a:off x="7425259" y="3735253"/>
            <a:ext cx="716133" cy="1188585"/>
          </a:xfrm>
          <a:prstGeom prst="curvedLeftArrow">
            <a:avLst>
              <a:gd fmla="val 0" name="adj1"/>
              <a:gd fmla="val 50000" name="adj2"/>
              <a:gd fmla="val 26805" name="adj3"/>
            </a:avLst>
          </a:prstGeom>
          <a:solidFill>
            <a:schemeClr val="accen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9"/>
          <p:cNvSpPr txBox="1"/>
          <p:nvPr>
            <p:ph type="title"/>
          </p:nvPr>
        </p:nvSpPr>
        <p:spPr>
          <a:xfrm>
            <a:off x="457200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418" name="Google Shape;418;p29"/>
          <p:cNvSpPr txBox="1"/>
          <p:nvPr>
            <p:ph idx="1" type="body"/>
          </p:nvPr>
        </p:nvSpPr>
        <p:spPr>
          <a:xfrm>
            <a:off x="457200" y="1484784"/>
            <a:ext cx="8229600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❖"/>
            </a:pPr>
            <a:r>
              <a:rPr lang="en-US"/>
              <a:t>Construct B+ tree for following data {2,4,7,10,17,21,28} of order 4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graphicFrame>
        <p:nvGraphicFramePr>
          <p:cNvPr id="419" name="Google Shape;419;p29"/>
          <p:cNvGraphicFramePr/>
          <p:nvPr/>
        </p:nvGraphicFramePr>
        <p:xfrm>
          <a:off x="3419872" y="2708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  <a:gridCol w="432050"/>
                <a:gridCol w="240400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2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20" name="Google Shape;420;p29"/>
          <p:cNvGraphicFramePr/>
          <p:nvPr/>
        </p:nvGraphicFramePr>
        <p:xfrm>
          <a:off x="3452682" y="37797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  <a:gridCol w="432050"/>
                <a:gridCol w="240400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4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21" name="Google Shape;421;p29"/>
          <p:cNvGraphicFramePr/>
          <p:nvPr/>
        </p:nvGraphicFramePr>
        <p:xfrm>
          <a:off x="144541" y="5188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  <a:gridCol w="432050"/>
                <a:gridCol w="240400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2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22" name="Google Shape;422;p29"/>
          <p:cNvGraphicFramePr/>
          <p:nvPr/>
        </p:nvGraphicFramePr>
        <p:xfrm>
          <a:off x="3203848" y="5188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  <a:gridCol w="432050"/>
                <a:gridCol w="240400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4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23" name="Google Shape;423;p29"/>
          <p:cNvGraphicFramePr/>
          <p:nvPr/>
        </p:nvGraphicFramePr>
        <p:xfrm>
          <a:off x="6291738" y="5188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  <a:gridCol w="432050"/>
                <a:gridCol w="240400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7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24" name="Google Shape;424;p29"/>
          <p:cNvCxnSpPr/>
          <p:nvPr/>
        </p:nvCxnSpPr>
        <p:spPr>
          <a:xfrm flipH="1">
            <a:off x="755576" y="4149081"/>
            <a:ext cx="2808312" cy="1039469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5" name="Google Shape;425;p29"/>
          <p:cNvCxnSpPr/>
          <p:nvPr/>
        </p:nvCxnSpPr>
        <p:spPr>
          <a:xfrm>
            <a:off x="4456204" y="4149080"/>
            <a:ext cx="0" cy="10395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6" name="Google Shape;426;p29"/>
          <p:cNvCxnSpPr/>
          <p:nvPr/>
        </p:nvCxnSpPr>
        <p:spPr>
          <a:xfrm>
            <a:off x="5148064" y="4149080"/>
            <a:ext cx="2396100" cy="10395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7" name="Google Shape;427;p29"/>
          <p:cNvCxnSpPr/>
          <p:nvPr/>
        </p:nvCxnSpPr>
        <p:spPr>
          <a:xfrm>
            <a:off x="2649253" y="5373216"/>
            <a:ext cx="554700" cy="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8" name="Google Shape;428;p29"/>
          <p:cNvCxnSpPr/>
          <p:nvPr/>
        </p:nvCxnSpPr>
        <p:spPr>
          <a:xfrm flipH="1" rot="10800000">
            <a:off x="5690074" y="5373322"/>
            <a:ext cx="601800" cy="36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429" name="Google Shape;429;p29"/>
          <p:cNvGraphicFramePr/>
          <p:nvPr/>
        </p:nvGraphicFramePr>
        <p:xfrm>
          <a:off x="6753441" y="41148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  <a:gridCol w="432050"/>
                <a:gridCol w="240400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10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30" name="Google Shape;430;p29"/>
          <p:cNvCxnSpPr/>
          <p:nvPr/>
        </p:nvCxnSpPr>
        <p:spPr>
          <a:xfrm>
            <a:off x="5957394" y="3964415"/>
            <a:ext cx="2048400" cy="1503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1" name="Google Shape;431;p29"/>
          <p:cNvSpPr/>
          <p:nvPr/>
        </p:nvSpPr>
        <p:spPr>
          <a:xfrm flipH="1" rot="6867189">
            <a:off x="7430828" y="2823291"/>
            <a:ext cx="383035" cy="1306828"/>
          </a:xfrm>
          <a:prstGeom prst="curvedLeftArrow">
            <a:avLst>
              <a:gd fmla="val 0" name="adj1"/>
              <a:gd fmla="val 50000" name="adj2"/>
              <a:gd fmla="val 26805" name="adj3"/>
            </a:avLst>
          </a:prstGeom>
          <a:solidFill>
            <a:schemeClr val="accen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0"/>
          <p:cNvSpPr txBox="1"/>
          <p:nvPr>
            <p:ph type="title"/>
          </p:nvPr>
        </p:nvSpPr>
        <p:spPr>
          <a:xfrm>
            <a:off x="457200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437" name="Google Shape;437;p30"/>
          <p:cNvSpPr txBox="1"/>
          <p:nvPr>
            <p:ph idx="1" type="body"/>
          </p:nvPr>
        </p:nvSpPr>
        <p:spPr>
          <a:xfrm>
            <a:off x="457200" y="1484784"/>
            <a:ext cx="8229600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❖"/>
            </a:pPr>
            <a:r>
              <a:rPr lang="en-US"/>
              <a:t>Construct B+ tree for following data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{2,4,7,10,17,21,28}</a:t>
            </a:r>
            <a:endParaRPr/>
          </a:p>
        </p:txBody>
      </p:sp>
      <p:graphicFrame>
        <p:nvGraphicFramePr>
          <p:cNvPr id="438" name="Google Shape;438;p30"/>
          <p:cNvGraphicFramePr/>
          <p:nvPr/>
        </p:nvGraphicFramePr>
        <p:xfrm>
          <a:off x="3419872" y="2708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  <a:gridCol w="432050"/>
                <a:gridCol w="240400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7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9" name="Google Shape;439;p30"/>
          <p:cNvGraphicFramePr/>
          <p:nvPr/>
        </p:nvGraphicFramePr>
        <p:xfrm>
          <a:off x="1300288" y="37896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  <a:gridCol w="432050"/>
                <a:gridCol w="240400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4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0" name="Google Shape;440;p30"/>
          <p:cNvGraphicFramePr/>
          <p:nvPr/>
        </p:nvGraphicFramePr>
        <p:xfrm>
          <a:off x="144541" y="5188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08275"/>
                <a:gridCol w="417925"/>
                <a:gridCol w="208275"/>
                <a:gridCol w="331000"/>
                <a:gridCol w="208275"/>
              </a:tblGrid>
              <a:tr h="359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2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1" name="Google Shape;441;p30"/>
          <p:cNvGraphicFramePr/>
          <p:nvPr/>
        </p:nvGraphicFramePr>
        <p:xfrm>
          <a:off x="1835696" y="52057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08275"/>
                <a:gridCol w="503950"/>
                <a:gridCol w="208275"/>
                <a:gridCol w="399100"/>
                <a:gridCol w="20827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4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2" name="Google Shape;442;p30"/>
          <p:cNvGraphicFramePr/>
          <p:nvPr/>
        </p:nvGraphicFramePr>
        <p:xfrm>
          <a:off x="3779912" y="52199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08275"/>
                <a:gridCol w="481225"/>
                <a:gridCol w="208275"/>
                <a:gridCol w="381125"/>
                <a:gridCol w="20827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7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43" name="Google Shape;443;p30"/>
          <p:cNvCxnSpPr/>
          <p:nvPr/>
        </p:nvCxnSpPr>
        <p:spPr>
          <a:xfrm flipH="1">
            <a:off x="755576" y="4133401"/>
            <a:ext cx="554595" cy="1055149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4" name="Google Shape;444;p30"/>
          <p:cNvCxnSpPr/>
          <p:nvPr/>
        </p:nvCxnSpPr>
        <p:spPr>
          <a:xfrm>
            <a:off x="2049583" y="4180438"/>
            <a:ext cx="550200" cy="10254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5" name="Google Shape;445;p30"/>
          <p:cNvCxnSpPr/>
          <p:nvPr/>
        </p:nvCxnSpPr>
        <p:spPr>
          <a:xfrm flipH="1">
            <a:off x="4523482" y="4133401"/>
            <a:ext cx="754200" cy="10866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6" name="Google Shape;446;p30"/>
          <p:cNvCxnSpPr/>
          <p:nvPr/>
        </p:nvCxnSpPr>
        <p:spPr>
          <a:xfrm>
            <a:off x="1518301" y="5390420"/>
            <a:ext cx="317400" cy="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7" name="Google Shape;447;p30"/>
          <p:cNvCxnSpPr/>
          <p:nvPr/>
        </p:nvCxnSpPr>
        <p:spPr>
          <a:xfrm>
            <a:off x="3419872" y="5404574"/>
            <a:ext cx="263066" cy="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448" name="Google Shape;448;p30"/>
          <p:cNvGraphicFramePr/>
          <p:nvPr/>
        </p:nvGraphicFramePr>
        <p:xfrm>
          <a:off x="5255334" y="37640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  <a:gridCol w="432050"/>
                <a:gridCol w="240400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10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9" name="Google Shape;449;p30"/>
          <p:cNvGraphicFramePr/>
          <p:nvPr/>
        </p:nvGraphicFramePr>
        <p:xfrm>
          <a:off x="5554998" y="5188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47225"/>
                <a:gridCol w="571200"/>
                <a:gridCol w="247225"/>
                <a:gridCol w="452375"/>
                <a:gridCol w="2472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10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50" name="Google Shape;450;p30"/>
          <p:cNvCxnSpPr/>
          <p:nvPr/>
        </p:nvCxnSpPr>
        <p:spPr>
          <a:xfrm>
            <a:off x="6228184" y="4133401"/>
            <a:ext cx="209400" cy="10551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451" name="Google Shape;451;p30"/>
          <p:cNvGraphicFramePr/>
          <p:nvPr/>
        </p:nvGraphicFramePr>
        <p:xfrm>
          <a:off x="6628279" y="58929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31550"/>
                <a:gridCol w="639500"/>
                <a:gridCol w="233300"/>
                <a:gridCol w="506450"/>
                <a:gridCol w="231550"/>
                <a:gridCol w="425575"/>
                <a:gridCol w="236800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17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28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52" name="Google Shape;452;p30"/>
          <p:cNvCxnSpPr/>
          <p:nvPr/>
        </p:nvCxnSpPr>
        <p:spPr>
          <a:xfrm>
            <a:off x="6948265" y="4158935"/>
            <a:ext cx="932400" cy="17340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3" name="Google Shape;453;p30"/>
          <p:cNvCxnSpPr/>
          <p:nvPr/>
        </p:nvCxnSpPr>
        <p:spPr>
          <a:xfrm>
            <a:off x="5237603" y="5390420"/>
            <a:ext cx="317395" cy="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4" name="Google Shape;454;p30"/>
          <p:cNvCxnSpPr/>
          <p:nvPr/>
        </p:nvCxnSpPr>
        <p:spPr>
          <a:xfrm rot="5400000">
            <a:off x="6621983" y="5379366"/>
            <a:ext cx="704400" cy="692100"/>
          </a:xfrm>
          <a:prstGeom prst="bentConnector5">
            <a:avLst>
              <a:gd fmla="val 0" name="adj1"/>
              <a:gd fmla="val 0" name="adj2"/>
              <a:gd fmla="val 50062" name="adj3"/>
            </a:avLst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5" name="Google Shape;455;p30"/>
          <p:cNvCxnSpPr/>
          <p:nvPr/>
        </p:nvCxnSpPr>
        <p:spPr>
          <a:xfrm flipH="1">
            <a:off x="2552588" y="3078252"/>
            <a:ext cx="1011300" cy="7113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6" name="Google Shape;456;p30"/>
          <p:cNvCxnSpPr/>
          <p:nvPr/>
        </p:nvCxnSpPr>
        <p:spPr>
          <a:xfrm>
            <a:off x="4349712" y="3078252"/>
            <a:ext cx="2157900" cy="6858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Question</a:t>
            </a:r>
            <a:endParaRPr/>
          </a:p>
        </p:txBody>
      </p:sp>
      <p:sp>
        <p:nvSpPr>
          <p:cNvPr id="462" name="Google Shape;462;p31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❖"/>
            </a:pPr>
            <a:r>
              <a:rPr lang="en-US"/>
              <a:t>Insert the following elements {5,10,12,13,14,1,2,3,4} into a empty B+ tree of order = 3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2"/>
          <p:cNvSpPr txBox="1"/>
          <p:nvPr>
            <p:ph type="title"/>
          </p:nvPr>
        </p:nvSpPr>
        <p:spPr>
          <a:xfrm>
            <a:off x="457200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B+ Tree</a:t>
            </a:r>
            <a:endParaRPr/>
          </a:p>
        </p:txBody>
      </p:sp>
      <p:sp>
        <p:nvSpPr>
          <p:cNvPr id="468" name="Google Shape;468;p32"/>
          <p:cNvSpPr txBox="1"/>
          <p:nvPr>
            <p:ph idx="1" type="body"/>
          </p:nvPr>
        </p:nvSpPr>
        <p:spPr>
          <a:xfrm>
            <a:off x="457200" y="1484784"/>
            <a:ext cx="8229600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❖"/>
            </a:pPr>
            <a:r>
              <a:rPr lang="en-US"/>
              <a:t>Construct B+ tree for following data {10,3,6,8,4,2,1} of order 3</a:t>
            </a:r>
            <a:endParaRPr/>
          </a:p>
        </p:txBody>
      </p:sp>
      <p:graphicFrame>
        <p:nvGraphicFramePr>
          <p:cNvPr id="469" name="Google Shape;469;p32"/>
          <p:cNvGraphicFramePr/>
          <p:nvPr/>
        </p:nvGraphicFramePr>
        <p:xfrm>
          <a:off x="3419872" y="2708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3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0" name="Google Shape;470;p32"/>
          <p:cNvGraphicFramePr/>
          <p:nvPr/>
        </p:nvGraphicFramePr>
        <p:xfrm>
          <a:off x="3452682" y="37797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6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1" name="Google Shape;471;p32"/>
          <p:cNvGraphicFramePr/>
          <p:nvPr/>
        </p:nvGraphicFramePr>
        <p:xfrm>
          <a:off x="1744285" y="5188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3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2" name="Google Shape;472;p32"/>
          <p:cNvGraphicFramePr/>
          <p:nvPr/>
        </p:nvGraphicFramePr>
        <p:xfrm>
          <a:off x="4803592" y="5188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6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73" name="Google Shape;473;p32"/>
          <p:cNvCxnSpPr/>
          <p:nvPr/>
        </p:nvCxnSpPr>
        <p:spPr>
          <a:xfrm flipH="1">
            <a:off x="2660289" y="4149081"/>
            <a:ext cx="903600" cy="10395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4" name="Google Shape;474;p32"/>
          <p:cNvCxnSpPr/>
          <p:nvPr/>
        </p:nvCxnSpPr>
        <p:spPr>
          <a:xfrm>
            <a:off x="4499992" y="4149081"/>
            <a:ext cx="1219800" cy="10395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5" name="Google Shape;475;p32"/>
          <p:cNvSpPr txBox="1"/>
          <p:nvPr/>
        </p:nvSpPr>
        <p:spPr>
          <a:xfrm>
            <a:off x="5642260" y="5620598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8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76" name="Google Shape;476;p32"/>
          <p:cNvSpPr/>
          <p:nvPr/>
        </p:nvSpPr>
        <p:spPr>
          <a:xfrm flipH="1" rot="8677072">
            <a:off x="6051356" y="3630875"/>
            <a:ext cx="424259" cy="1358298"/>
          </a:xfrm>
          <a:prstGeom prst="curvedLeftArrow">
            <a:avLst>
              <a:gd fmla="val 0" name="adj1"/>
              <a:gd fmla="val 50000" name="adj2"/>
              <a:gd fmla="val 26805" name="adj3"/>
            </a:avLst>
          </a:prstGeom>
          <a:solidFill>
            <a:schemeClr val="accen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3"/>
          <p:cNvSpPr txBox="1"/>
          <p:nvPr>
            <p:ph type="title"/>
          </p:nvPr>
        </p:nvSpPr>
        <p:spPr>
          <a:xfrm>
            <a:off x="457200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B+ Tree</a:t>
            </a:r>
            <a:endParaRPr/>
          </a:p>
        </p:txBody>
      </p:sp>
      <p:sp>
        <p:nvSpPr>
          <p:cNvPr id="482" name="Google Shape;482;p33"/>
          <p:cNvSpPr txBox="1"/>
          <p:nvPr>
            <p:ph idx="1" type="body"/>
          </p:nvPr>
        </p:nvSpPr>
        <p:spPr>
          <a:xfrm>
            <a:off x="457200" y="1484784"/>
            <a:ext cx="8229600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❖"/>
            </a:pPr>
            <a:r>
              <a:rPr lang="en-US"/>
              <a:t>Construct B+ tree for following data {10,3,6,8,4,2,1} of order 3</a:t>
            </a:r>
            <a:endParaRPr/>
          </a:p>
        </p:txBody>
      </p:sp>
      <p:graphicFrame>
        <p:nvGraphicFramePr>
          <p:cNvPr id="483" name="Google Shape;483;p33"/>
          <p:cNvGraphicFramePr/>
          <p:nvPr/>
        </p:nvGraphicFramePr>
        <p:xfrm>
          <a:off x="3419872" y="2708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3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4" name="Google Shape;484;p33"/>
          <p:cNvGraphicFramePr/>
          <p:nvPr/>
        </p:nvGraphicFramePr>
        <p:xfrm>
          <a:off x="3452682" y="37797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6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5" name="Google Shape;485;p33"/>
          <p:cNvGraphicFramePr/>
          <p:nvPr/>
        </p:nvGraphicFramePr>
        <p:xfrm>
          <a:off x="1744285" y="5188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800"/>
                        <a:t> 3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6" name="Google Shape;486;p33"/>
          <p:cNvGraphicFramePr/>
          <p:nvPr/>
        </p:nvGraphicFramePr>
        <p:xfrm>
          <a:off x="3988891" y="5188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6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87" name="Google Shape;487;p33"/>
          <p:cNvCxnSpPr/>
          <p:nvPr/>
        </p:nvCxnSpPr>
        <p:spPr>
          <a:xfrm flipH="1">
            <a:off x="2660289" y="4149081"/>
            <a:ext cx="903600" cy="10395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8" name="Google Shape;488;p33"/>
          <p:cNvCxnSpPr/>
          <p:nvPr/>
        </p:nvCxnSpPr>
        <p:spPr>
          <a:xfrm>
            <a:off x="4480024" y="4189730"/>
            <a:ext cx="425002" cy="967462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489" name="Google Shape;489;p33"/>
          <p:cNvGraphicFramePr/>
          <p:nvPr/>
        </p:nvGraphicFramePr>
        <p:xfrm>
          <a:off x="6263485" y="51856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8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90" name="Google Shape;490;p33"/>
          <p:cNvCxnSpPr/>
          <p:nvPr/>
        </p:nvCxnSpPr>
        <p:spPr>
          <a:xfrm>
            <a:off x="5148064" y="4158209"/>
            <a:ext cx="2031600" cy="10275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4"/>
          <p:cNvSpPr txBox="1"/>
          <p:nvPr>
            <p:ph type="title"/>
          </p:nvPr>
        </p:nvSpPr>
        <p:spPr>
          <a:xfrm>
            <a:off x="457200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B+ Tree</a:t>
            </a:r>
            <a:endParaRPr/>
          </a:p>
        </p:txBody>
      </p:sp>
      <p:sp>
        <p:nvSpPr>
          <p:cNvPr id="496" name="Google Shape;496;p34"/>
          <p:cNvSpPr txBox="1"/>
          <p:nvPr>
            <p:ph idx="1" type="body"/>
          </p:nvPr>
        </p:nvSpPr>
        <p:spPr>
          <a:xfrm>
            <a:off x="457200" y="1484784"/>
            <a:ext cx="8229600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❖"/>
            </a:pPr>
            <a:r>
              <a:rPr lang="en-US"/>
              <a:t>Construct B+ tree for following data {10,3,6,8,</a:t>
            </a:r>
            <a:r>
              <a:rPr b="1" lang="en-US"/>
              <a:t>4</a:t>
            </a:r>
            <a:r>
              <a:rPr lang="en-US"/>
              <a:t>,2,1} of order 3</a:t>
            </a:r>
            <a:endParaRPr/>
          </a:p>
        </p:txBody>
      </p:sp>
      <p:graphicFrame>
        <p:nvGraphicFramePr>
          <p:cNvPr id="497" name="Google Shape;497;p34"/>
          <p:cNvGraphicFramePr/>
          <p:nvPr/>
        </p:nvGraphicFramePr>
        <p:xfrm>
          <a:off x="3452682" y="37797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6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8" name="Google Shape;498;p34"/>
          <p:cNvGraphicFramePr/>
          <p:nvPr/>
        </p:nvGraphicFramePr>
        <p:xfrm>
          <a:off x="1744285" y="5188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3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9" name="Google Shape;499;p34"/>
          <p:cNvGraphicFramePr/>
          <p:nvPr/>
        </p:nvGraphicFramePr>
        <p:xfrm>
          <a:off x="3988891" y="5188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6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00" name="Google Shape;500;p34"/>
          <p:cNvCxnSpPr/>
          <p:nvPr/>
        </p:nvCxnSpPr>
        <p:spPr>
          <a:xfrm flipH="1">
            <a:off x="2660289" y="4149081"/>
            <a:ext cx="903600" cy="10395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1" name="Google Shape;501;p34"/>
          <p:cNvCxnSpPr/>
          <p:nvPr/>
        </p:nvCxnSpPr>
        <p:spPr>
          <a:xfrm>
            <a:off x="4480024" y="4189730"/>
            <a:ext cx="425002" cy="967462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502" name="Google Shape;502;p34"/>
          <p:cNvGraphicFramePr/>
          <p:nvPr/>
        </p:nvGraphicFramePr>
        <p:xfrm>
          <a:off x="6263485" y="51856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8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03" name="Google Shape;503;p34"/>
          <p:cNvCxnSpPr/>
          <p:nvPr/>
        </p:nvCxnSpPr>
        <p:spPr>
          <a:xfrm>
            <a:off x="5148064" y="4158209"/>
            <a:ext cx="2031600" cy="10275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4" name="Google Shape;504;p34"/>
          <p:cNvSpPr txBox="1"/>
          <p:nvPr/>
        </p:nvSpPr>
        <p:spPr>
          <a:xfrm>
            <a:off x="1623934" y="5795154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2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05" name="Google Shape;505;p34"/>
          <p:cNvSpPr/>
          <p:nvPr/>
        </p:nvSpPr>
        <p:spPr>
          <a:xfrm rot="-8645118">
            <a:off x="1998888" y="3409126"/>
            <a:ext cx="532216" cy="1479908"/>
          </a:xfrm>
          <a:prstGeom prst="curvedLeftArrow">
            <a:avLst>
              <a:gd fmla="val 0" name="adj1"/>
              <a:gd fmla="val 50000" name="adj2"/>
              <a:gd fmla="val 26805" name="adj3"/>
            </a:avLst>
          </a:prstGeom>
          <a:solidFill>
            <a:schemeClr val="accen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06" name="Google Shape;506;p34"/>
          <p:cNvSpPr txBox="1"/>
          <p:nvPr/>
        </p:nvSpPr>
        <p:spPr>
          <a:xfrm>
            <a:off x="1441446" y="3856402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3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507" name="Google Shape;507;p34"/>
          <p:cNvCxnSpPr/>
          <p:nvPr/>
        </p:nvCxnSpPr>
        <p:spPr>
          <a:xfrm rot="10800000">
            <a:off x="4067944" y="3140968"/>
            <a:ext cx="0" cy="504056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8" name="Google Shape;508;p34"/>
          <p:cNvSpPr txBox="1"/>
          <p:nvPr/>
        </p:nvSpPr>
        <p:spPr>
          <a:xfrm>
            <a:off x="3555582" y="3083704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6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5"/>
          <p:cNvSpPr txBox="1"/>
          <p:nvPr>
            <p:ph type="title"/>
          </p:nvPr>
        </p:nvSpPr>
        <p:spPr>
          <a:xfrm>
            <a:off x="457200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B+ Tree</a:t>
            </a:r>
            <a:endParaRPr/>
          </a:p>
        </p:txBody>
      </p:sp>
      <p:sp>
        <p:nvSpPr>
          <p:cNvPr id="514" name="Google Shape;514;p35"/>
          <p:cNvSpPr txBox="1"/>
          <p:nvPr>
            <p:ph idx="1" type="body"/>
          </p:nvPr>
        </p:nvSpPr>
        <p:spPr>
          <a:xfrm>
            <a:off x="457200" y="1484784"/>
            <a:ext cx="8229600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❖"/>
            </a:pPr>
            <a:r>
              <a:rPr lang="en-US"/>
              <a:t>Construct B+ tree for following data {10,3,6,8,4,2,</a:t>
            </a:r>
            <a:r>
              <a:rPr b="1" lang="en-US"/>
              <a:t>1</a:t>
            </a:r>
            <a:r>
              <a:rPr lang="en-US"/>
              <a:t>} of order 3</a:t>
            </a:r>
            <a:endParaRPr/>
          </a:p>
        </p:txBody>
      </p:sp>
      <p:graphicFrame>
        <p:nvGraphicFramePr>
          <p:cNvPr id="515" name="Google Shape;515;p35"/>
          <p:cNvGraphicFramePr/>
          <p:nvPr/>
        </p:nvGraphicFramePr>
        <p:xfrm>
          <a:off x="2289470" y="36278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3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6" name="Google Shape;516;p35"/>
          <p:cNvGraphicFramePr/>
          <p:nvPr/>
        </p:nvGraphicFramePr>
        <p:xfrm>
          <a:off x="390776" y="5188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2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7" name="Google Shape;517;p35"/>
          <p:cNvGraphicFramePr/>
          <p:nvPr/>
        </p:nvGraphicFramePr>
        <p:xfrm>
          <a:off x="2647754" y="5196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3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18" name="Google Shape;518;p35"/>
          <p:cNvCxnSpPr/>
          <p:nvPr/>
        </p:nvCxnSpPr>
        <p:spPr>
          <a:xfrm flipH="1">
            <a:off x="960999" y="3997225"/>
            <a:ext cx="1418259" cy="1170573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9" name="Google Shape;519;p35"/>
          <p:cNvCxnSpPr/>
          <p:nvPr/>
        </p:nvCxnSpPr>
        <p:spPr>
          <a:xfrm>
            <a:off x="3205605" y="3997225"/>
            <a:ext cx="19800" cy="11706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520" name="Google Shape;520;p35"/>
          <p:cNvGraphicFramePr/>
          <p:nvPr/>
        </p:nvGraphicFramePr>
        <p:xfrm>
          <a:off x="4738742" y="51677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6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21" name="Google Shape;521;p35"/>
          <p:cNvCxnSpPr/>
          <p:nvPr/>
        </p:nvCxnSpPr>
        <p:spPr>
          <a:xfrm>
            <a:off x="5584739" y="4068811"/>
            <a:ext cx="70200" cy="10989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522" name="Google Shape;522;p35"/>
          <p:cNvGraphicFramePr/>
          <p:nvPr/>
        </p:nvGraphicFramePr>
        <p:xfrm>
          <a:off x="3655865" y="24365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6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23" name="Google Shape;523;p35"/>
          <p:cNvGraphicFramePr/>
          <p:nvPr/>
        </p:nvGraphicFramePr>
        <p:xfrm>
          <a:off x="5488135" y="36717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800"/>
                        <a:t> 8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24" name="Google Shape;524;p35"/>
          <p:cNvGraphicFramePr/>
          <p:nvPr/>
        </p:nvGraphicFramePr>
        <p:xfrm>
          <a:off x="6829632" y="5196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8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25" name="Google Shape;525;p35"/>
          <p:cNvCxnSpPr/>
          <p:nvPr/>
        </p:nvCxnSpPr>
        <p:spPr>
          <a:xfrm>
            <a:off x="6404270" y="4041068"/>
            <a:ext cx="1341600" cy="11553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6" name="Google Shape;526;p35"/>
          <p:cNvCxnSpPr/>
          <p:nvPr/>
        </p:nvCxnSpPr>
        <p:spPr>
          <a:xfrm flipH="1">
            <a:off x="3205691" y="2798061"/>
            <a:ext cx="534900" cy="8298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7" name="Google Shape;527;p35"/>
          <p:cNvCxnSpPr/>
          <p:nvPr/>
        </p:nvCxnSpPr>
        <p:spPr>
          <a:xfrm>
            <a:off x="4572944" y="2822088"/>
            <a:ext cx="1831200" cy="8496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6"/>
          <p:cNvSpPr txBox="1"/>
          <p:nvPr>
            <p:ph type="title"/>
          </p:nvPr>
        </p:nvSpPr>
        <p:spPr>
          <a:xfrm>
            <a:off x="457200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B+ Tree</a:t>
            </a:r>
            <a:endParaRPr/>
          </a:p>
        </p:txBody>
      </p:sp>
      <p:sp>
        <p:nvSpPr>
          <p:cNvPr id="533" name="Google Shape;533;p36"/>
          <p:cNvSpPr txBox="1"/>
          <p:nvPr>
            <p:ph idx="1" type="body"/>
          </p:nvPr>
        </p:nvSpPr>
        <p:spPr>
          <a:xfrm>
            <a:off x="457200" y="1484784"/>
            <a:ext cx="8229600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❖"/>
            </a:pPr>
            <a:r>
              <a:rPr lang="en-US"/>
              <a:t>Construct B+ tree for following data {10,3,6,8,4,2,</a:t>
            </a:r>
            <a:r>
              <a:rPr b="1" lang="en-US"/>
              <a:t>1</a:t>
            </a:r>
            <a:r>
              <a:rPr lang="en-US"/>
              <a:t>} of order 3</a:t>
            </a:r>
            <a:endParaRPr/>
          </a:p>
        </p:txBody>
      </p:sp>
      <p:graphicFrame>
        <p:nvGraphicFramePr>
          <p:cNvPr id="534" name="Google Shape;534;p36"/>
          <p:cNvGraphicFramePr/>
          <p:nvPr/>
        </p:nvGraphicFramePr>
        <p:xfrm>
          <a:off x="2289470" y="36278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3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35" name="Google Shape;535;p36"/>
          <p:cNvGraphicFramePr/>
          <p:nvPr/>
        </p:nvGraphicFramePr>
        <p:xfrm>
          <a:off x="390776" y="5188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36" name="Google Shape;536;p36"/>
          <p:cNvGraphicFramePr/>
          <p:nvPr/>
        </p:nvGraphicFramePr>
        <p:xfrm>
          <a:off x="2647754" y="5196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3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37" name="Google Shape;537;p36"/>
          <p:cNvCxnSpPr/>
          <p:nvPr/>
        </p:nvCxnSpPr>
        <p:spPr>
          <a:xfrm flipH="1">
            <a:off x="960999" y="3997225"/>
            <a:ext cx="1418259" cy="1170573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8" name="Google Shape;538;p36"/>
          <p:cNvCxnSpPr/>
          <p:nvPr/>
        </p:nvCxnSpPr>
        <p:spPr>
          <a:xfrm>
            <a:off x="3205605" y="3997225"/>
            <a:ext cx="19800" cy="11706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539" name="Google Shape;539;p36"/>
          <p:cNvGraphicFramePr/>
          <p:nvPr/>
        </p:nvGraphicFramePr>
        <p:xfrm>
          <a:off x="4738742" y="51677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6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40" name="Google Shape;540;p36"/>
          <p:cNvCxnSpPr/>
          <p:nvPr/>
        </p:nvCxnSpPr>
        <p:spPr>
          <a:xfrm>
            <a:off x="5584739" y="4068811"/>
            <a:ext cx="70200" cy="10989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541" name="Google Shape;541;p36"/>
          <p:cNvGraphicFramePr/>
          <p:nvPr/>
        </p:nvGraphicFramePr>
        <p:xfrm>
          <a:off x="3655865" y="24365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6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42" name="Google Shape;542;p36"/>
          <p:cNvGraphicFramePr/>
          <p:nvPr/>
        </p:nvGraphicFramePr>
        <p:xfrm>
          <a:off x="5488135" y="36717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8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43" name="Google Shape;543;p36"/>
          <p:cNvGraphicFramePr/>
          <p:nvPr/>
        </p:nvGraphicFramePr>
        <p:xfrm>
          <a:off x="6829632" y="51608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8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44" name="Google Shape;544;p36"/>
          <p:cNvCxnSpPr/>
          <p:nvPr/>
        </p:nvCxnSpPr>
        <p:spPr>
          <a:xfrm>
            <a:off x="6404270" y="4041068"/>
            <a:ext cx="1341600" cy="11199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5" name="Google Shape;545;p36"/>
          <p:cNvCxnSpPr/>
          <p:nvPr/>
        </p:nvCxnSpPr>
        <p:spPr>
          <a:xfrm flipH="1">
            <a:off x="3205691" y="2798061"/>
            <a:ext cx="534900" cy="8298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6" name="Google Shape;546;p36"/>
          <p:cNvCxnSpPr/>
          <p:nvPr/>
        </p:nvCxnSpPr>
        <p:spPr>
          <a:xfrm>
            <a:off x="4572944" y="2822088"/>
            <a:ext cx="1831200" cy="8496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7" name="Google Shape;547;p36"/>
          <p:cNvCxnSpPr/>
          <p:nvPr/>
        </p:nvCxnSpPr>
        <p:spPr>
          <a:xfrm>
            <a:off x="2223046" y="5373216"/>
            <a:ext cx="424800" cy="78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8" name="Google Shape;548;p36"/>
          <p:cNvCxnSpPr/>
          <p:nvPr/>
        </p:nvCxnSpPr>
        <p:spPr>
          <a:xfrm>
            <a:off x="4476936" y="5344625"/>
            <a:ext cx="261900" cy="78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9" name="Google Shape;549;p36"/>
          <p:cNvCxnSpPr/>
          <p:nvPr/>
        </p:nvCxnSpPr>
        <p:spPr>
          <a:xfrm flipH="1" rot="10800000">
            <a:off x="6571012" y="5345564"/>
            <a:ext cx="258600" cy="69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7"/>
          <p:cNvSpPr txBox="1"/>
          <p:nvPr>
            <p:ph type="title"/>
          </p:nvPr>
        </p:nvSpPr>
        <p:spPr>
          <a:xfrm>
            <a:off x="457200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Deleting a node in B+ Tree</a:t>
            </a:r>
            <a:endParaRPr/>
          </a:p>
        </p:txBody>
      </p:sp>
      <p:sp>
        <p:nvSpPr>
          <p:cNvPr id="555" name="Google Shape;555;p37"/>
          <p:cNvSpPr txBox="1"/>
          <p:nvPr>
            <p:ph idx="1" type="body"/>
          </p:nvPr>
        </p:nvSpPr>
        <p:spPr>
          <a:xfrm>
            <a:off x="457200" y="1484784"/>
            <a:ext cx="8229600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❖"/>
            </a:pPr>
            <a:r>
              <a:rPr lang="en-US"/>
              <a:t>Delete node 8</a:t>
            </a:r>
            <a:endParaRPr/>
          </a:p>
        </p:txBody>
      </p:sp>
      <p:graphicFrame>
        <p:nvGraphicFramePr>
          <p:cNvPr id="556" name="Google Shape;556;p37"/>
          <p:cNvGraphicFramePr/>
          <p:nvPr/>
        </p:nvGraphicFramePr>
        <p:xfrm>
          <a:off x="2289470" y="36278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3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7" name="Google Shape;557;p37"/>
          <p:cNvGraphicFramePr/>
          <p:nvPr/>
        </p:nvGraphicFramePr>
        <p:xfrm>
          <a:off x="390776" y="5188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8" name="Google Shape;558;p37"/>
          <p:cNvGraphicFramePr/>
          <p:nvPr/>
        </p:nvGraphicFramePr>
        <p:xfrm>
          <a:off x="2647754" y="5196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3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59" name="Google Shape;559;p37"/>
          <p:cNvCxnSpPr/>
          <p:nvPr/>
        </p:nvCxnSpPr>
        <p:spPr>
          <a:xfrm flipH="1">
            <a:off x="960999" y="3997225"/>
            <a:ext cx="1418259" cy="1170573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0" name="Google Shape;560;p37"/>
          <p:cNvCxnSpPr/>
          <p:nvPr/>
        </p:nvCxnSpPr>
        <p:spPr>
          <a:xfrm>
            <a:off x="3205605" y="3997225"/>
            <a:ext cx="19800" cy="11706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561" name="Google Shape;561;p37"/>
          <p:cNvGraphicFramePr/>
          <p:nvPr/>
        </p:nvGraphicFramePr>
        <p:xfrm>
          <a:off x="4738742" y="51677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6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62" name="Google Shape;562;p37"/>
          <p:cNvCxnSpPr/>
          <p:nvPr/>
        </p:nvCxnSpPr>
        <p:spPr>
          <a:xfrm>
            <a:off x="5584739" y="4068811"/>
            <a:ext cx="70200" cy="10989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563" name="Google Shape;563;p37"/>
          <p:cNvGraphicFramePr/>
          <p:nvPr/>
        </p:nvGraphicFramePr>
        <p:xfrm>
          <a:off x="3655865" y="24365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6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64" name="Google Shape;564;p37"/>
          <p:cNvGraphicFramePr/>
          <p:nvPr/>
        </p:nvGraphicFramePr>
        <p:xfrm>
          <a:off x="5488135" y="36717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8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65" name="Google Shape;565;p37"/>
          <p:cNvGraphicFramePr/>
          <p:nvPr/>
        </p:nvGraphicFramePr>
        <p:xfrm>
          <a:off x="6829632" y="5196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 8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66" name="Google Shape;566;p37"/>
          <p:cNvCxnSpPr/>
          <p:nvPr/>
        </p:nvCxnSpPr>
        <p:spPr>
          <a:xfrm>
            <a:off x="6404270" y="4041068"/>
            <a:ext cx="1341600" cy="11553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7" name="Google Shape;567;p37"/>
          <p:cNvCxnSpPr/>
          <p:nvPr/>
        </p:nvCxnSpPr>
        <p:spPr>
          <a:xfrm flipH="1">
            <a:off x="3205691" y="2798061"/>
            <a:ext cx="534900" cy="8298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8" name="Google Shape;568;p37"/>
          <p:cNvCxnSpPr/>
          <p:nvPr/>
        </p:nvCxnSpPr>
        <p:spPr>
          <a:xfrm>
            <a:off x="4572944" y="2822088"/>
            <a:ext cx="1831200" cy="8496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9" name="Google Shape;569;p37"/>
          <p:cNvSpPr/>
          <p:nvPr/>
        </p:nvSpPr>
        <p:spPr>
          <a:xfrm>
            <a:off x="7075018" y="5030814"/>
            <a:ext cx="627133" cy="700482"/>
          </a:xfrm>
          <a:prstGeom prst="ellipse">
            <a:avLst/>
          </a:prstGeom>
          <a:noFill/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570" name="Google Shape;570;p37"/>
          <p:cNvCxnSpPr/>
          <p:nvPr/>
        </p:nvCxnSpPr>
        <p:spPr>
          <a:xfrm>
            <a:off x="2223046" y="5373216"/>
            <a:ext cx="424800" cy="78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1" name="Google Shape;571;p37"/>
          <p:cNvCxnSpPr/>
          <p:nvPr/>
        </p:nvCxnSpPr>
        <p:spPr>
          <a:xfrm>
            <a:off x="4493176" y="5348544"/>
            <a:ext cx="245700" cy="39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2" name="Google Shape;572;p37"/>
          <p:cNvCxnSpPr/>
          <p:nvPr/>
        </p:nvCxnSpPr>
        <p:spPr>
          <a:xfrm>
            <a:off x="6558682" y="5348544"/>
            <a:ext cx="245566" cy="392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 txBox="1"/>
          <p:nvPr>
            <p:ph type="title"/>
          </p:nvPr>
        </p:nvSpPr>
        <p:spPr>
          <a:xfrm>
            <a:off x="457200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Index Evaluation Metrics</a:t>
            </a:r>
            <a:endParaRPr/>
          </a:p>
        </p:txBody>
      </p:sp>
      <p:sp>
        <p:nvSpPr>
          <p:cNvPr id="150" name="Google Shape;150;p4"/>
          <p:cNvSpPr txBox="1"/>
          <p:nvPr>
            <p:ph idx="1" type="body"/>
          </p:nvPr>
        </p:nvSpPr>
        <p:spPr>
          <a:xfrm>
            <a:off x="457200" y="1556792"/>
            <a:ext cx="8229600" cy="4824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❖"/>
            </a:pPr>
            <a:r>
              <a:rPr lang="en-US"/>
              <a:t>Access types supported efficiently.  E.g., 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➢"/>
            </a:pPr>
            <a:r>
              <a:rPr lang="en-US"/>
              <a:t>records with a specified value in the attribute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➢"/>
            </a:pPr>
            <a:r>
              <a:rPr lang="en-US"/>
              <a:t>or records with an attribute value falling in a specified range of values.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❖"/>
            </a:pPr>
            <a:r>
              <a:rPr lang="en-US"/>
              <a:t>Access time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❖"/>
            </a:pPr>
            <a:r>
              <a:rPr lang="en-US"/>
              <a:t>Insertion time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❖"/>
            </a:pPr>
            <a:r>
              <a:rPr lang="en-US"/>
              <a:t>Deletion time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❖"/>
            </a:pPr>
            <a:r>
              <a:rPr lang="en-US"/>
              <a:t>Space overhead</a:t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8"/>
          <p:cNvSpPr txBox="1"/>
          <p:nvPr>
            <p:ph type="title"/>
          </p:nvPr>
        </p:nvSpPr>
        <p:spPr>
          <a:xfrm>
            <a:off x="457200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Deleting a node in B+ Tree</a:t>
            </a:r>
            <a:endParaRPr/>
          </a:p>
        </p:txBody>
      </p:sp>
      <p:sp>
        <p:nvSpPr>
          <p:cNvPr id="578" name="Google Shape;578;p38"/>
          <p:cNvSpPr txBox="1"/>
          <p:nvPr>
            <p:ph idx="1" type="body"/>
          </p:nvPr>
        </p:nvSpPr>
        <p:spPr>
          <a:xfrm>
            <a:off x="457200" y="1484784"/>
            <a:ext cx="8229600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❖"/>
            </a:pPr>
            <a:r>
              <a:rPr lang="en-US"/>
              <a:t>Delete node 8</a:t>
            </a:r>
            <a:endParaRPr/>
          </a:p>
        </p:txBody>
      </p:sp>
      <p:graphicFrame>
        <p:nvGraphicFramePr>
          <p:cNvPr id="579" name="Google Shape;579;p38"/>
          <p:cNvGraphicFramePr/>
          <p:nvPr/>
        </p:nvGraphicFramePr>
        <p:xfrm>
          <a:off x="2289470" y="36278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3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80" name="Google Shape;580;p38"/>
          <p:cNvGraphicFramePr/>
          <p:nvPr/>
        </p:nvGraphicFramePr>
        <p:xfrm>
          <a:off x="390776" y="5188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81" name="Google Shape;581;p38"/>
          <p:cNvGraphicFramePr/>
          <p:nvPr/>
        </p:nvGraphicFramePr>
        <p:xfrm>
          <a:off x="2647754" y="5196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3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82" name="Google Shape;582;p38"/>
          <p:cNvCxnSpPr/>
          <p:nvPr/>
        </p:nvCxnSpPr>
        <p:spPr>
          <a:xfrm flipH="1">
            <a:off x="960999" y="3997225"/>
            <a:ext cx="1418259" cy="1170573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3" name="Google Shape;583;p38"/>
          <p:cNvCxnSpPr/>
          <p:nvPr/>
        </p:nvCxnSpPr>
        <p:spPr>
          <a:xfrm>
            <a:off x="3205605" y="3997225"/>
            <a:ext cx="19800" cy="11706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584" name="Google Shape;584;p38"/>
          <p:cNvGraphicFramePr/>
          <p:nvPr/>
        </p:nvGraphicFramePr>
        <p:xfrm>
          <a:off x="4738742" y="51677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6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85" name="Google Shape;585;p38"/>
          <p:cNvCxnSpPr/>
          <p:nvPr/>
        </p:nvCxnSpPr>
        <p:spPr>
          <a:xfrm>
            <a:off x="5584739" y="4068811"/>
            <a:ext cx="70200" cy="10989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586" name="Google Shape;586;p38"/>
          <p:cNvGraphicFramePr/>
          <p:nvPr/>
        </p:nvGraphicFramePr>
        <p:xfrm>
          <a:off x="3655865" y="24365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6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87" name="Google Shape;587;p38"/>
          <p:cNvGraphicFramePr/>
          <p:nvPr/>
        </p:nvGraphicFramePr>
        <p:xfrm>
          <a:off x="5488135" y="36717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8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88" name="Google Shape;588;p38"/>
          <p:cNvGraphicFramePr/>
          <p:nvPr/>
        </p:nvGraphicFramePr>
        <p:xfrm>
          <a:off x="6829632" y="5196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10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89" name="Google Shape;589;p38"/>
          <p:cNvCxnSpPr/>
          <p:nvPr/>
        </p:nvCxnSpPr>
        <p:spPr>
          <a:xfrm>
            <a:off x="6404270" y="4041068"/>
            <a:ext cx="1341600" cy="11553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0" name="Google Shape;590;p38"/>
          <p:cNvCxnSpPr/>
          <p:nvPr/>
        </p:nvCxnSpPr>
        <p:spPr>
          <a:xfrm flipH="1">
            <a:off x="3205691" y="2798061"/>
            <a:ext cx="534900" cy="8298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1" name="Google Shape;591;p38"/>
          <p:cNvCxnSpPr/>
          <p:nvPr/>
        </p:nvCxnSpPr>
        <p:spPr>
          <a:xfrm>
            <a:off x="4572944" y="2822088"/>
            <a:ext cx="1831200" cy="8496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2" name="Google Shape;592;p38"/>
          <p:cNvSpPr/>
          <p:nvPr/>
        </p:nvSpPr>
        <p:spPr>
          <a:xfrm>
            <a:off x="5743635" y="3506161"/>
            <a:ext cx="627133" cy="700482"/>
          </a:xfrm>
          <a:prstGeom prst="ellipse">
            <a:avLst/>
          </a:prstGeom>
          <a:noFill/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593" name="Google Shape;593;p38"/>
          <p:cNvCxnSpPr/>
          <p:nvPr/>
        </p:nvCxnSpPr>
        <p:spPr>
          <a:xfrm>
            <a:off x="2223046" y="5373216"/>
            <a:ext cx="424800" cy="78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94" name="Google Shape;594;p38"/>
          <p:cNvCxnSpPr/>
          <p:nvPr/>
        </p:nvCxnSpPr>
        <p:spPr>
          <a:xfrm flipH="1" rot="10800000">
            <a:off x="4480024" y="5352555"/>
            <a:ext cx="258600" cy="285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95" name="Google Shape;595;p38"/>
          <p:cNvCxnSpPr/>
          <p:nvPr/>
        </p:nvCxnSpPr>
        <p:spPr>
          <a:xfrm>
            <a:off x="6546016" y="5381057"/>
            <a:ext cx="283500" cy="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9"/>
          <p:cNvSpPr txBox="1"/>
          <p:nvPr>
            <p:ph type="title"/>
          </p:nvPr>
        </p:nvSpPr>
        <p:spPr>
          <a:xfrm>
            <a:off x="457200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Deleting a node in B+ Tree</a:t>
            </a:r>
            <a:endParaRPr/>
          </a:p>
        </p:txBody>
      </p:sp>
      <p:sp>
        <p:nvSpPr>
          <p:cNvPr id="601" name="Google Shape;601;p39"/>
          <p:cNvSpPr txBox="1"/>
          <p:nvPr>
            <p:ph idx="1" type="body"/>
          </p:nvPr>
        </p:nvSpPr>
        <p:spPr>
          <a:xfrm>
            <a:off x="457200" y="1484784"/>
            <a:ext cx="8229600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❖"/>
            </a:pPr>
            <a:r>
              <a:rPr lang="en-US"/>
              <a:t>Delete node 8</a:t>
            </a:r>
            <a:endParaRPr/>
          </a:p>
        </p:txBody>
      </p:sp>
      <p:graphicFrame>
        <p:nvGraphicFramePr>
          <p:cNvPr id="602" name="Google Shape;602;p39"/>
          <p:cNvGraphicFramePr/>
          <p:nvPr/>
        </p:nvGraphicFramePr>
        <p:xfrm>
          <a:off x="2289470" y="36278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3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03" name="Google Shape;603;p39"/>
          <p:cNvGraphicFramePr/>
          <p:nvPr/>
        </p:nvGraphicFramePr>
        <p:xfrm>
          <a:off x="390776" y="5188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04" name="Google Shape;604;p39"/>
          <p:cNvGraphicFramePr/>
          <p:nvPr/>
        </p:nvGraphicFramePr>
        <p:xfrm>
          <a:off x="2647754" y="5196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3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05" name="Google Shape;605;p39"/>
          <p:cNvCxnSpPr/>
          <p:nvPr/>
        </p:nvCxnSpPr>
        <p:spPr>
          <a:xfrm flipH="1">
            <a:off x="960999" y="3997225"/>
            <a:ext cx="1418259" cy="1170573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6" name="Google Shape;606;p39"/>
          <p:cNvCxnSpPr/>
          <p:nvPr/>
        </p:nvCxnSpPr>
        <p:spPr>
          <a:xfrm>
            <a:off x="3205605" y="3997225"/>
            <a:ext cx="19800" cy="11706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607" name="Google Shape;607;p39"/>
          <p:cNvGraphicFramePr/>
          <p:nvPr/>
        </p:nvGraphicFramePr>
        <p:xfrm>
          <a:off x="4738742" y="51932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6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08" name="Google Shape;608;p39"/>
          <p:cNvCxnSpPr/>
          <p:nvPr/>
        </p:nvCxnSpPr>
        <p:spPr>
          <a:xfrm>
            <a:off x="4067944" y="4022701"/>
            <a:ext cx="1587000" cy="11706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9" name="Google Shape;609;p39"/>
          <p:cNvCxnSpPr/>
          <p:nvPr/>
        </p:nvCxnSpPr>
        <p:spPr>
          <a:xfrm>
            <a:off x="2223046" y="5373216"/>
            <a:ext cx="424800" cy="78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0" name="Google Shape;610;p39"/>
          <p:cNvCxnSpPr/>
          <p:nvPr/>
        </p:nvCxnSpPr>
        <p:spPr>
          <a:xfrm flipH="1" rot="10800000">
            <a:off x="4480024" y="5378055"/>
            <a:ext cx="258600" cy="30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0"/>
          <p:cNvSpPr txBox="1"/>
          <p:nvPr>
            <p:ph type="title"/>
          </p:nvPr>
        </p:nvSpPr>
        <p:spPr>
          <a:xfrm>
            <a:off x="457200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Deleting a node in B+ Tree</a:t>
            </a:r>
            <a:endParaRPr/>
          </a:p>
        </p:txBody>
      </p:sp>
      <p:sp>
        <p:nvSpPr>
          <p:cNvPr id="616" name="Google Shape;616;p40"/>
          <p:cNvSpPr txBox="1"/>
          <p:nvPr>
            <p:ph idx="1" type="body"/>
          </p:nvPr>
        </p:nvSpPr>
        <p:spPr>
          <a:xfrm>
            <a:off x="457200" y="1484784"/>
            <a:ext cx="8229600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❖"/>
            </a:pPr>
            <a:r>
              <a:rPr lang="en-US"/>
              <a:t>Delete node 6</a:t>
            </a:r>
            <a:endParaRPr/>
          </a:p>
        </p:txBody>
      </p:sp>
      <p:graphicFrame>
        <p:nvGraphicFramePr>
          <p:cNvPr id="617" name="Google Shape;617;p40"/>
          <p:cNvGraphicFramePr/>
          <p:nvPr/>
        </p:nvGraphicFramePr>
        <p:xfrm>
          <a:off x="2289470" y="36278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3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18" name="Google Shape;618;p40"/>
          <p:cNvGraphicFramePr/>
          <p:nvPr/>
        </p:nvGraphicFramePr>
        <p:xfrm>
          <a:off x="390776" y="5188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19" name="Google Shape;619;p40"/>
          <p:cNvGraphicFramePr/>
          <p:nvPr/>
        </p:nvGraphicFramePr>
        <p:xfrm>
          <a:off x="2647754" y="5196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3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20" name="Google Shape;620;p40"/>
          <p:cNvCxnSpPr/>
          <p:nvPr/>
        </p:nvCxnSpPr>
        <p:spPr>
          <a:xfrm flipH="1">
            <a:off x="960999" y="3997225"/>
            <a:ext cx="1418259" cy="1170573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1" name="Google Shape;621;p40"/>
          <p:cNvCxnSpPr/>
          <p:nvPr/>
        </p:nvCxnSpPr>
        <p:spPr>
          <a:xfrm>
            <a:off x="3205605" y="3997225"/>
            <a:ext cx="19800" cy="11706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622" name="Google Shape;622;p40"/>
          <p:cNvGraphicFramePr/>
          <p:nvPr/>
        </p:nvGraphicFramePr>
        <p:xfrm>
          <a:off x="4738742" y="51677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6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23" name="Google Shape;623;p40"/>
          <p:cNvCxnSpPr/>
          <p:nvPr/>
        </p:nvCxnSpPr>
        <p:spPr>
          <a:xfrm>
            <a:off x="5584739" y="4068811"/>
            <a:ext cx="70200" cy="10989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624" name="Google Shape;624;p40"/>
          <p:cNvGraphicFramePr/>
          <p:nvPr/>
        </p:nvGraphicFramePr>
        <p:xfrm>
          <a:off x="3655865" y="24365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6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25" name="Google Shape;625;p40"/>
          <p:cNvGraphicFramePr/>
          <p:nvPr/>
        </p:nvGraphicFramePr>
        <p:xfrm>
          <a:off x="5488135" y="36717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8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26" name="Google Shape;626;p40"/>
          <p:cNvGraphicFramePr/>
          <p:nvPr/>
        </p:nvGraphicFramePr>
        <p:xfrm>
          <a:off x="6829632" y="5196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8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27" name="Google Shape;627;p40"/>
          <p:cNvCxnSpPr/>
          <p:nvPr/>
        </p:nvCxnSpPr>
        <p:spPr>
          <a:xfrm>
            <a:off x="6404270" y="4041068"/>
            <a:ext cx="1341600" cy="11553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8" name="Google Shape;628;p40"/>
          <p:cNvCxnSpPr/>
          <p:nvPr/>
        </p:nvCxnSpPr>
        <p:spPr>
          <a:xfrm flipH="1">
            <a:off x="3205691" y="2798061"/>
            <a:ext cx="534900" cy="8298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9" name="Google Shape;629;p40"/>
          <p:cNvCxnSpPr/>
          <p:nvPr/>
        </p:nvCxnSpPr>
        <p:spPr>
          <a:xfrm>
            <a:off x="4572944" y="2822088"/>
            <a:ext cx="1831200" cy="8496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0" name="Google Shape;630;p40"/>
          <p:cNvSpPr/>
          <p:nvPr/>
        </p:nvSpPr>
        <p:spPr>
          <a:xfrm>
            <a:off x="4984330" y="5022975"/>
            <a:ext cx="627133" cy="700482"/>
          </a:xfrm>
          <a:prstGeom prst="ellipse">
            <a:avLst/>
          </a:prstGeom>
          <a:noFill/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31" name="Google Shape;631;p40"/>
          <p:cNvSpPr/>
          <p:nvPr/>
        </p:nvSpPr>
        <p:spPr>
          <a:xfrm>
            <a:off x="3912599" y="2270993"/>
            <a:ext cx="627133" cy="700482"/>
          </a:xfrm>
          <a:prstGeom prst="ellipse">
            <a:avLst/>
          </a:prstGeom>
          <a:noFill/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1"/>
          <p:cNvSpPr txBox="1"/>
          <p:nvPr>
            <p:ph type="title"/>
          </p:nvPr>
        </p:nvSpPr>
        <p:spPr>
          <a:xfrm>
            <a:off x="457200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Deleting a node in B+ Tree</a:t>
            </a:r>
            <a:endParaRPr/>
          </a:p>
        </p:txBody>
      </p:sp>
      <p:sp>
        <p:nvSpPr>
          <p:cNvPr id="637" name="Google Shape;637;p41"/>
          <p:cNvSpPr txBox="1"/>
          <p:nvPr>
            <p:ph idx="1" type="body"/>
          </p:nvPr>
        </p:nvSpPr>
        <p:spPr>
          <a:xfrm>
            <a:off x="457200" y="1484784"/>
            <a:ext cx="8229600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❖"/>
            </a:pPr>
            <a:r>
              <a:rPr lang="en-US"/>
              <a:t>Delete node 8</a:t>
            </a:r>
            <a:endParaRPr/>
          </a:p>
        </p:txBody>
      </p:sp>
      <p:graphicFrame>
        <p:nvGraphicFramePr>
          <p:cNvPr id="638" name="Google Shape;638;p41"/>
          <p:cNvGraphicFramePr/>
          <p:nvPr/>
        </p:nvGraphicFramePr>
        <p:xfrm>
          <a:off x="2289470" y="36278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3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39" name="Google Shape;639;p41"/>
          <p:cNvGraphicFramePr/>
          <p:nvPr/>
        </p:nvGraphicFramePr>
        <p:xfrm>
          <a:off x="390776" y="51885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40" name="Google Shape;640;p41"/>
          <p:cNvGraphicFramePr/>
          <p:nvPr/>
        </p:nvGraphicFramePr>
        <p:xfrm>
          <a:off x="2647754" y="51963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3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41" name="Google Shape;641;p41"/>
          <p:cNvCxnSpPr/>
          <p:nvPr/>
        </p:nvCxnSpPr>
        <p:spPr>
          <a:xfrm flipH="1">
            <a:off x="960999" y="3997225"/>
            <a:ext cx="1418259" cy="1170573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2" name="Google Shape;642;p41"/>
          <p:cNvCxnSpPr/>
          <p:nvPr/>
        </p:nvCxnSpPr>
        <p:spPr>
          <a:xfrm>
            <a:off x="3205605" y="3997225"/>
            <a:ext cx="19800" cy="11706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643" name="Google Shape;643;p41"/>
          <p:cNvGraphicFramePr/>
          <p:nvPr/>
        </p:nvGraphicFramePr>
        <p:xfrm>
          <a:off x="4738742" y="51677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8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44" name="Google Shape;644;p41"/>
          <p:cNvCxnSpPr/>
          <p:nvPr/>
        </p:nvCxnSpPr>
        <p:spPr>
          <a:xfrm>
            <a:off x="4067944" y="3997225"/>
            <a:ext cx="1587000" cy="11706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2"/>
          <p:cNvSpPr txBox="1"/>
          <p:nvPr>
            <p:ph type="title"/>
          </p:nvPr>
        </p:nvSpPr>
        <p:spPr>
          <a:xfrm>
            <a:off x="457200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Question</a:t>
            </a:r>
            <a:endParaRPr/>
          </a:p>
        </p:txBody>
      </p:sp>
      <p:sp>
        <p:nvSpPr>
          <p:cNvPr id="650" name="Google Shape;650;p42"/>
          <p:cNvSpPr txBox="1"/>
          <p:nvPr>
            <p:ph idx="1" type="body"/>
          </p:nvPr>
        </p:nvSpPr>
        <p:spPr>
          <a:xfrm>
            <a:off x="457194" y="1556792"/>
            <a:ext cx="8229600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❖"/>
            </a:pPr>
            <a:r>
              <a:rPr lang="en-US"/>
              <a:t>Construct B+ tree for elements :- 1,4,7,10,17,19,20,21,25,28,31,42 of order 3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❖"/>
            </a:pPr>
            <a:r>
              <a:rPr lang="en-US"/>
              <a:t>Delete node 20 from tree.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❖"/>
            </a:pPr>
            <a:r>
              <a:rPr b="1" lang="en-US"/>
              <a:t>Gate Question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❖"/>
            </a:pPr>
            <a:r>
              <a:rPr lang="en-US"/>
              <a:t>The following key values are inserted into B+ tree of order 3, where B+ tree is initially empty and the key values are:- 10,3,6,84,2,1</a:t>
            </a:r>
            <a:endParaRPr/>
          </a:p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710"/>
              <a:buChar char="❖"/>
            </a:pPr>
            <a:r>
              <a:rPr lang="en-US"/>
              <a:t>   The minimum number of times leaf nodes would       get split up as a result of these insertions is</a:t>
            </a:r>
            <a:endParaRPr/>
          </a:p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710"/>
              <a:buChar char="❖"/>
            </a:pPr>
            <a:r>
              <a:rPr lang="en-US"/>
              <a:t>a) 2      b)   3       c)     4       d) 5</a:t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3"/>
          <p:cNvSpPr txBox="1"/>
          <p:nvPr>
            <p:ph type="title"/>
          </p:nvPr>
        </p:nvSpPr>
        <p:spPr>
          <a:xfrm>
            <a:off x="457200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Gate Question</a:t>
            </a:r>
            <a:endParaRPr/>
          </a:p>
        </p:txBody>
      </p:sp>
      <p:sp>
        <p:nvSpPr>
          <p:cNvPr id="656" name="Google Shape;656;p43"/>
          <p:cNvSpPr txBox="1"/>
          <p:nvPr>
            <p:ph idx="1" type="body"/>
          </p:nvPr>
        </p:nvSpPr>
        <p:spPr>
          <a:xfrm>
            <a:off x="457194" y="1556792"/>
            <a:ext cx="8229600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❖"/>
            </a:pPr>
            <a:r>
              <a:rPr lang="en-US"/>
              <a:t>With reference to the B+ tree index shown below, the minimum no. of nodes (including root node) that must be fetched in order to satisfy the following query: “Get all records with a search key greater than or equal to 7 and less than 15” is _______</a:t>
            </a:r>
            <a:endParaRPr/>
          </a:p>
        </p:txBody>
      </p:sp>
      <p:graphicFrame>
        <p:nvGraphicFramePr>
          <p:cNvPr id="657" name="Google Shape;657;p43"/>
          <p:cNvGraphicFramePr/>
          <p:nvPr/>
        </p:nvGraphicFramePr>
        <p:xfrm>
          <a:off x="2559494" y="45091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 5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58" name="Google Shape;658;p43"/>
          <p:cNvGraphicFramePr/>
          <p:nvPr/>
        </p:nvGraphicFramePr>
        <p:xfrm>
          <a:off x="457194" y="55326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08275"/>
                <a:gridCol w="468975"/>
                <a:gridCol w="208275"/>
                <a:gridCol w="371425"/>
                <a:gridCol w="208275"/>
              </a:tblGrid>
              <a:tr h="416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 1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3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59" name="Google Shape;659;p43"/>
          <p:cNvGraphicFramePr/>
          <p:nvPr/>
        </p:nvGraphicFramePr>
        <p:xfrm>
          <a:off x="2184231" y="55438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08275"/>
                <a:gridCol w="452900"/>
                <a:gridCol w="208275"/>
                <a:gridCol w="358700"/>
                <a:gridCol w="20827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7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60" name="Google Shape;660;p43"/>
          <p:cNvCxnSpPr/>
          <p:nvPr/>
        </p:nvCxnSpPr>
        <p:spPr>
          <a:xfrm flipH="1">
            <a:off x="1189845" y="4874767"/>
            <a:ext cx="1389300" cy="6579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1" name="Google Shape;661;p43"/>
          <p:cNvCxnSpPr/>
          <p:nvPr/>
        </p:nvCxnSpPr>
        <p:spPr>
          <a:xfrm flipH="1">
            <a:off x="2902329" y="4878452"/>
            <a:ext cx="573300" cy="6654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662" name="Google Shape;662;p43"/>
          <p:cNvGraphicFramePr/>
          <p:nvPr/>
        </p:nvGraphicFramePr>
        <p:xfrm>
          <a:off x="3863281" y="55326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45175"/>
                <a:gridCol w="481050"/>
                <a:gridCol w="245175"/>
                <a:gridCol w="380975"/>
                <a:gridCol w="24517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9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11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63" name="Google Shape;663;p43"/>
          <p:cNvCxnSpPr/>
          <p:nvPr/>
        </p:nvCxnSpPr>
        <p:spPr>
          <a:xfrm flipH="1">
            <a:off x="4661976" y="4874767"/>
            <a:ext cx="786900" cy="6579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664" name="Google Shape;664;p43"/>
          <p:cNvGraphicFramePr/>
          <p:nvPr/>
        </p:nvGraphicFramePr>
        <p:xfrm>
          <a:off x="3655865" y="37562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 9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65" name="Google Shape;665;p43"/>
          <p:cNvGraphicFramePr/>
          <p:nvPr/>
        </p:nvGraphicFramePr>
        <p:xfrm>
          <a:off x="5331542" y="45054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13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17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66" name="Google Shape;666;p43"/>
          <p:cNvGraphicFramePr/>
          <p:nvPr/>
        </p:nvGraphicFramePr>
        <p:xfrm>
          <a:off x="5698374" y="55107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33550"/>
                <a:gridCol w="500550"/>
                <a:gridCol w="233550"/>
                <a:gridCol w="396400"/>
                <a:gridCol w="233550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 13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67" name="Google Shape;667;p43"/>
          <p:cNvCxnSpPr/>
          <p:nvPr/>
        </p:nvCxnSpPr>
        <p:spPr>
          <a:xfrm>
            <a:off x="6247677" y="4874767"/>
            <a:ext cx="249600" cy="6360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8" name="Google Shape;668;p43"/>
          <p:cNvCxnSpPr/>
          <p:nvPr/>
        </p:nvCxnSpPr>
        <p:spPr>
          <a:xfrm flipH="1">
            <a:off x="3475563" y="4125563"/>
            <a:ext cx="215700" cy="3837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9" name="Google Shape;669;p43"/>
          <p:cNvCxnSpPr/>
          <p:nvPr/>
        </p:nvCxnSpPr>
        <p:spPr>
          <a:xfrm>
            <a:off x="4572000" y="4125563"/>
            <a:ext cx="1675800" cy="3798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0" name="Google Shape;670;p43"/>
          <p:cNvCxnSpPr/>
          <p:nvPr/>
        </p:nvCxnSpPr>
        <p:spPr>
          <a:xfrm flipH="1" rot="10800000">
            <a:off x="1922425" y="5728682"/>
            <a:ext cx="261900" cy="123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1" name="Google Shape;671;p43"/>
          <p:cNvCxnSpPr/>
          <p:nvPr/>
        </p:nvCxnSpPr>
        <p:spPr>
          <a:xfrm>
            <a:off x="3601475" y="5709511"/>
            <a:ext cx="261900" cy="78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2" name="Google Shape;672;p43"/>
          <p:cNvCxnSpPr/>
          <p:nvPr/>
        </p:nvCxnSpPr>
        <p:spPr>
          <a:xfrm flipH="1" rot="10800000">
            <a:off x="5460883" y="5695450"/>
            <a:ext cx="237600" cy="219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673" name="Google Shape;673;p43"/>
          <p:cNvGraphicFramePr/>
          <p:nvPr/>
        </p:nvGraphicFramePr>
        <p:xfrm>
          <a:off x="7488593" y="55132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33550"/>
                <a:gridCol w="500550"/>
                <a:gridCol w="233550"/>
                <a:gridCol w="396400"/>
                <a:gridCol w="233550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 17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74" name="Google Shape;674;p43"/>
          <p:cNvCxnSpPr/>
          <p:nvPr/>
        </p:nvCxnSpPr>
        <p:spPr>
          <a:xfrm>
            <a:off x="7046478" y="4885753"/>
            <a:ext cx="1240800" cy="6276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5" name="Google Shape;675;p43"/>
          <p:cNvSpPr txBox="1"/>
          <p:nvPr/>
        </p:nvSpPr>
        <p:spPr>
          <a:xfrm>
            <a:off x="5852367" y="3140968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5</a:t>
            </a:r>
            <a:endParaRPr b="1"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4"/>
          <p:cNvSpPr txBox="1"/>
          <p:nvPr>
            <p:ph type="title"/>
          </p:nvPr>
        </p:nvSpPr>
        <p:spPr>
          <a:xfrm>
            <a:off x="457200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Observations about B</a:t>
            </a:r>
            <a:r>
              <a:rPr baseline="30000" lang="en-US"/>
              <a:t>+</a:t>
            </a:r>
            <a:r>
              <a:rPr lang="en-US"/>
              <a:t>-trees</a:t>
            </a:r>
            <a:endParaRPr/>
          </a:p>
        </p:txBody>
      </p:sp>
      <p:sp>
        <p:nvSpPr>
          <p:cNvPr id="681" name="Google Shape;681;p44"/>
          <p:cNvSpPr txBox="1"/>
          <p:nvPr>
            <p:ph idx="1" type="body"/>
          </p:nvPr>
        </p:nvSpPr>
        <p:spPr>
          <a:xfrm>
            <a:off x="457200" y="1628800"/>
            <a:ext cx="8229600" cy="4824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470"/>
              <a:buChar char="❖"/>
            </a:pPr>
            <a:r>
              <a:rPr lang="en-US"/>
              <a:t>Since the inter-node connections are done by pointers, “logically” close blocks need not be “physically” close.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❖"/>
            </a:pPr>
            <a:r>
              <a:rPr lang="en-US"/>
              <a:t>The non-leaf levels of the B</a:t>
            </a:r>
            <a:r>
              <a:rPr baseline="30000" lang="en-US"/>
              <a:t>+</a:t>
            </a:r>
            <a:r>
              <a:rPr lang="en-US"/>
              <a:t>-tree form a hierarchy of sparse indices.</a:t>
            </a:r>
            <a:endParaRPr/>
          </a:p>
          <a:p>
            <a:pPr indent="-274320" lvl="0" marL="274320" rtl="0" algn="just">
              <a:spcBef>
                <a:spcPts val="520"/>
              </a:spcBef>
              <a:spcAft>
                <a:spcPts val="0"/>
              </a:spcAft>
              <a:buSzPts val="2470"/>
              <a:buChar char="❖"/>
            </a:pPr>
            <a:r>
              <a:rPr lang="en-US"/>
              <a:t>The B</a:t>
            </a:r>
            <a:r>
              <a:rPr baseline="30000" lang="en-US"/>
              <a:t>+</a:t>
            </a:r>
            <a:r>
              <a:rPr lang="en-US"/>
              <a:t>-tree contains a relatively small number of levels (logarithmic in the size of the main file), thus searches can be conducted efficiently.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❖"/>
            </a:pPr>
            <a:r>
              <a:rPr lang="en-US"/>
              <a:t>Insertions and deletions to the main file can be handled efficiently, as the index can be restructured in logarithmic time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5"/>
          <p:cNvSpPr txBox="1"/>
          <p:nvPr>
            <p:ph type="title"/>
          </p:nvPr>
        </p:nvSpPr>
        <p:spPr>
          <a:xfrm>
            <a:off x="457200" y="3397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Searching in B</a:t>
            </a:r>
            <a:r>
              <a:rPr baseline="30000" lang="en-US"/>
              <a:t>+</a:t>
            </a:r>
            <a:r>
              <a:rPr lang="en-US"/>
              <a:t>-Trees</a:t>
            </a:r>
            <a:endParaRPr/>
          </a:p>
        </p:txBody>
      </p:sp>
      <p:sp>
        <p:nvSpPr>
          <p:cNvPr id="687" name="Google Shape;687;p45"/>
          <p:cNvSpPr txBox="1"/>
          <p:nvPr>
            <p:ph idx="1" type="body"/>
          </p:nvPr>
        </p:nvSpPr>
        <p:spPr>
          <a:xfrm>
            <a:off x="539552" y="1497305"/>
            <a:ext cx="8147248" cy="5173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81000" rtl="0" algn="l">
              <a:spcBef>
                <a:spcPts val="0"/>
              </a:spcBef>
              <a:spcAft>
                <a:spcPts val="0"/>
              </a:spcAft>
              <a:buSzPts val="2090"/>
              <a:buChar char="❖"/>
            </a:pPr>
            <a:r>
              <a:rPr lang="en-US" sz="2200"/>
              <a:t>Find all records with a search-key value of </a:t>
            </a:r>
            <a:r>
              <a:rPr i="1" lang="en-US" sz="2200"/>
              <a:t>k.</a:t>
            </a:r>
            <a:endParaRPr/>
          </a:p>
          <a:p>
            <a:pPr indent="-342900" lvl="1" marL="800100" rtl="0" algn="l">
              <a:spcBef>
                <a:spcPts val="440"/>
              </a:spcBef>
              <a:spcAft>
                <a:spcPts val="0"/>
              </a:spcAft>
              <a:buSzPts val="1870"/>
              <a:buFont typeface="Arial"/>
              <a:buChar char="➢"/>
            </a:pPr>
            <a:r>
              <a:rPr lang="en-US" sz="2200"/>
              <a:t>Start with the root node</a:t>
            </a:r>
            <a:endParaRPr/>
          </a:p>
          <a:p>
            <a:pPr indent="-342900" lvl="2" marL="1200150" rtl="0" algn="l">
              <a:spcBef>
                <a:spcPts val="440"/>
              </a:spcBef>
              <a:spcAft>
                <a:spcPts val="0"/>
              </a:spcAft>
              <a:buSzPts val="1540"/>
              <a:buFont typeface="Arial"/>
              <a:buChar char="■"/>
            </a:pPr>
            <a:r>
              <a:rPr lang="en-US" sz="2200"/>
              <a:t>Examine the node for the smallest search-key value &gt; </a:t>
            </a:r>
            <a:r>
              <a:rPr i="1" lang="en-US" sz="2200"/>
              <a:t>k.</a:t>
            </a:r>
            <a:endParaRPr sz="2200"/>
          </a:p>
          <a:p>
            <a:pPr indent="-342900" lvl="2" marL="1200150" rtl="0" algn="l">
              <a:spcBef>
                <a:spcPts val="440"/>
              </a:spcBef>
              <a:spcAft>
                <a:spcPts val="0"/>
              </a:spcAft>
              <a:buSzPts val="1540"/>
              <a:buFont typeface="Arial"/>
              <a:buChar char="■"/>
            </a:pPr>
            <a:r>
              <a:rPr lang="en-US" sz="2200"/>
              <a:t>If such a value exists, assume it is </a:t>
            </a:r>
            <a:r>
              <a:rPr i="1" lang="en-US" sz="2200"/>
              <a:t>K</a:t>
            </a:r>
            <a:r>
              <a:rPr baseline="-25000" i="1" lang="en-US" sz="2200"/>
              <a:t>j</a:t>
            </a:r>
            <a:r>
              <a:rPr i="1" lang="en-US" sz="2200"/>
              <a:t>.  </a:t>
            </a:r>
            <a:r>
              <a:rPr lang="en-US" sz="2200"/>
              <a:t>Then follow </a:t>
            </a:r>
            <a:r>
              <a:rPr i="1" lang="en-US" sz="2200"/>
              <a:t>P</a:t>
            </a:r>
            <a:r>
              <a:rPr baseline="-25000" i="1" lang="en-US" sz="2200"/>
              <a:t>i</a:t>
            </a:r>
            <a:r>
              <a:rPr lang="en-US" sz="2200"/>
              <a:t> </a:t>
            </a:r>
            <a:r>
              <a:rPr i="1" lang="en-US" sz="2200"/>
              <a:t> </a:t>
            </a:r>
            <a:r>
              <a:rPr lang="en-US" sz="2200"/>
              <a:t>to the child node</a:t>
            </a:r>
            <a:endParaRPr/>
          </a:p>
          <a:p>
            <a:pPr indent="-342900" lvl="2" marL="1200150" rtl="0" algn="l">
              <a:spcBef>
                <a:spcPts val="440"/>
              </a:spcBef>
              <a:spcAft>
                <a:spcPts val="0"/>
              </a:spcAft>
              <a:buSzPts val="1540"/>
              <a:buFont typeface="Arial"/>
              <a:buChar char="■"/>
            </a:pPr>
            <a:r>
              <a:rPr lang="en-US" sz="2200"/>
              <a:t>Otherwise </a:t>
            </a:r>
            <a:r>
              <a:rPr i="1" lang="en-US" sz="2200"/>
              <a:t>k</a:t>
            </a:r>
            <a:r>
              <a:rPr lang="en-US" sz="2200"/>
              <a:t> ≥ </a:t>
            </a:r>
            <a:r>
              <a:rPr i="1" lang="en-US" sz="2200"/>
              <a:t>K</a:t>
            </a:r>
            <a:r>
              <a:rPr baseline="-25000" i="1" lang="en-US" sz="2200"/>
              <a:t>m</a:t>
            </a:r>
            <a:r>
              <a:rPr baseline="-25000" lang="en-US" sz="2200"/>
              <a:t>–1</a:t>
            </a:r>
            <a:r>
              <a:rPr lang="en-US" sz="2200"/>
              <a:t>, where there are </a:t>
            </a:r>
            <a:r>
              <a:rPr i="1" lang="en-US" sz="2200"/>
              <a:t>m</a:t>
            </a:r>
            <a:r>
              <a:rPr lang="en-US" sz="2200"/>
              <a:t> pointers in the node.  Then follow </a:t>
            </a:r>
            <a:r>
              <a:rPr i="1" lang="en-US" sz="2200"/>
              <a:t>P</a:t>
            </a:r>
            <a:r>
              <a:rPr baseline="-25000" i="1" lang="en-US" sz="2200"/>
              <a:t>m</a:t>
            </a:r>
            <a:r>
              <a:rPr lang="en-US" sz="2200"/>
              <a:t> to the child node.</a:t>
            </a:r>
            <a:endParaRPr/>
          </a:p>
          <a:p>
            <a:pPr indent="-342900" lvl="1" marL="800100" rtl="0" algn="l">
              <a:spcBef>
                <a:spcPts val="440"/>
              </a:spcBef>
              <a:spcAft>
                <a:spcPts val="0"/>
              </a:spcAft>
              <a:buSzPts val="1870"/>
              <a:buFont typeface="Arial"/>
              <a:buChar char="➢"/>
            </a:pPr>
            <a:r>
              <a:rPr lang="en-US" sz="2200"/>
              <a:t>If the node reached by following the pointer above is not a leaf node, repeat the above procedure on the node, and follow the corresponding pointer.</a:t>
            </a:r>
            <a:endParaRPr/>
          </a:p>
          <a:p>
            <a:pPr indent="-342900" lvl="1" marL="800100" rtl="0" algn="l">
              <a:spcBef>
                <a:spcPts val="440"/>
              </a:spcBef>
              <a:spcAft>
                <a:spcPts val="0"/>
              </a:spcAft>
              <a:buSzPts val="1870"/>
              <a:buFont typeface="Arial"/>
              <a:buChar char="➢"/>
            </a:pPr>
            <a:r>
              <a:rPr lang="en-US" sz="2200"/>
              <a:t>Eventually reach a leaf node.  If for some </a:t>
            </a:r>
            <a:r>
              <a:rPr i="1" lang="en-US" sz="2200"/>
              <a:t>i</a:t>
            </a:r>
            <a:r>
              <a:rPr lang="en-US" sz="2200"/>
              <a:t>, key </a:t>
            </a:r>
            <a:r>
              <a:rPr i="1" lang="en-US" sz="2200"/>
              <a:t>K</a:t>
            </a:r>
            <a:r>
              <a:rPr baseline="-25000" i="1" lang="en-US" sz="2200"/>
              <a:t>i</a:t>
            </a:r>
            <a:r>
              <a:rPr i="1" lang="en-US" sz="2200"/>
              <a:t> = </a:t>
            </a:r>
            <a:r>
              <a:rPr lang="en-US" sz="2200"/>
              <a:t>k  follow pointer </a:t>
            </a:r>
            <a:r>
              <a:rPr i="1" lang="en-US" sz="2200"/>
              <a:t>P</a:t>
            </a:r>
            <a:r>
              <a:rPr baseline="-25000" i="1" lang="en-US" sz="2200"/>
              <a:t>i</a:t>
            </a:r>
            <a:r>
              <a:rPr i="1" lang="en-US" sz="2200"/>
              <a:t>  </a:t>
            </a:r>
            <a:r>
              <a:rPr lang="en-US" sz="2200"/>
              <a:t>to the desired record or bucket.  Else no record with search-key value </a:t>
            </a:r>
            <a:r>
              <a:rPr i="1" lang="en-US" sz="2200"/>
              <a:t>k</a:t>
            </a:r>
            <a:r>
              <a:rPr lang="en-US" sz="2200"/>
              <a:t> exists.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6"/>
          <p:cNvSpPr txBox="1"/>
          <p:nvPr>
            <p:ph type="title"/>
          </p:nvPr>
        </p:nvSpPr>
        <p:spPr>
          <a:xfrm>
            <a:off x="457200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Queries on B</a:t>
            </a:r>
            <a:r>
              <a:rPr baseline="30000" lang="en-US"/>
              <a:t>+-</a:t>
            </a:r>
            <a:r>
              <a:rPr lang="en-US"/>
              <a:t>Trees</a:t>
            </a:r>
            <a:endParaRPr/>
          </a:p>
        </p:txBody>
      </p:sp>
      <p:sp>
        <p:nvSpPr>
          <p:cNvPr id="693" name="Google Shape;693;p46"/>
          <p:cNvSpPr txBox="1"/>
          <p:nvPr>
            <p:ph idx="1" type="body"/>
          </p:nvPr>
        </p:nvSpPr>
        <p:spPr>
          <a:xfrm>
            <a:off x="539552" y="1523702"/>
            <a:ext cx="8147248" cy="507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090"/>
              <a:buChar char="❖"/>
            </a:pPr>
            <a:r>
              <a:rPr lang="en-US" sz="2200"/>
              <a:t>In processing a query, a path is traversed in the tree from the root to some leaf node.</a:t>
            </a:r>
            <a:endParaRPr/>
          </a:p>
          <a:p>
            <a:pPr indent="-274320" lvl="0" marL="274320" rtl="0" algn="l">
              <a:spcBef>
                <a:spcPts val="440"/>
              </a:spcBef>
              <a:spcAft>
                <a:spcPts val="0"/>
              </a:spcAft>
              <a:buSzPts val="2090"/>
              <a:buChar char="❖"/>
            </a:pPr>
            <a:r>
              <a:rPr lang="en-US" sz="2200"/>
              <a:t>If there are </a:t>
            </a:r>
            <a:r>
              <a:rPr i="1" lang="en-US" sz="2200"/>
              <a:t>K</a:t>
            </a:r>
            <a:r>
              <a:rPr lang="en-US" sz="2200"/>
              <a:t> search-key values in the file, the path is no longer than ⎡ log</a:t>
            </a:r>
            <a:r>
              <a:rPr baseline="-25000" lang="en-US" sz="2200"/>
              <a:t>⎡</a:t>
            </a:r>
            <a:r>
              <a:rPr baseline="-25000" i="1" lang="en-US" sz="2200"/>
              <a:t>n</a:t>
            </a:r>
            <a:r>
              <a:rPr baseline="-25000" lang="en-US" sz="2200"/>
              <a:t>/2⎤</a:t>
            </a:r>
            <a:r>
              <a:rPr lang="en-US" sz="2200"/>
              <a:t>(</a:t>
            </a:r>
            <a:r>
              <a:rPr i="1" lang="en-US" sz="2200"/>
              <a:t>K</a:t>
            </a:r>
            <a:r>
              <a:rPr lang="en-US" sz="2200"/>
              <a:t>)⎤.</a:t>
            </a:r>
            <a:endParaRPr/>
          </a:p>
          <a:p>
            <a:pPr indent="-274320" lvl="0" marL="274320" rtl="0" algn="l">
              <a:spcBef>
                <a:spcPts val="440"/>
              </a:spcBef>
              <a:spcAft>
                <a:spcPts val="0"/>
              </a:spcAft>
              <a:buSzPts val="2090"/>
              <a:buChar char="❖"/>
            </a:pPr>
            <a:r>
              <a:rPr lang="en-US" sz="2200"/>
              <a:t>A node is generally the same size as a disk block, typically 4 kilobytes, and </a:t>
            </a:r>
            <a:r>
              <a:rPr i="1" lang="en-US" sz="2200"/>
              <a:t>n</a:t>
            </a:r>
            <a:r>
              <a:rPr lang="en-US" sz="2200"/>
              <a:t> is typically around 100 (40 bytes per index entry).</a:t>
            </a:r>
            <a:endParaRPr/>
          </a:p>
          <a:p>
            <a:pPr indent="-274320" lvl="0" marL="274320" rtl="0" algn="l">
              <a:spcBef>
                <a:spcPts val="440"/>
              </a:spcBef>
              <a:spcAft>
                <a:spcPts val="0"/>
              </a:spcAft>
              <a:buSzPts val="2090"/>
              <a:buChar char="❖"/>
            </a:pPr>
            <a:r>
              <a:rPr lang="en-US" sz="2200"/>
              <a:t>With 1 million search key values and </a:t>
            </a:r>
            <a:r>
              <a:rPr i="1" lang="en-US" sz="2200"/>
              <a:t>n</a:t>
            </a:r>
            <a:r>
              <a:rPr lang="en-US" sz="2200"/>
              <a:t> = 100, at most </a:t>
            </a:r>
            <a:br>
              <a:rPr i="1" lang="en-US" sz="2200"/>
            </a:br>
            <a:r>
              <a:rPr i="1" lang="en-US" sz="2200"/>
              <a:t>log</a:t>
            </a:r>
            <a:r>
              <a:rPr baseline="-25000" lang="en-US" sz="2200"/>
              <a:t>50</a:t>
            </a:r>
            <a:r>
              <a:rPr lang="en-US" sz="2200"/>
              <a:t>(1,000,000) = 4 nodes are accessed in a lookup.</a:t>
            </a:r>
            <a:endParaRPr/>
          </a:p>
          <a:p>
            <a:pPr indent="-274320" lvl="0" marL="274320" rtl="0" algn="l">
              <a:spcBef>
                <a:spcPts val="440"/>
              </a:spcBef>
              <a:spcAft>
                <a:spcPts val="0"/>
              </a:spcAft>
              <a:buSzPts val="2090"/>
              <a:buChar char="❖"/>
            </a:pPr>
            <a:r>
              <a:rPr lang="en-US" sz="2200"/>
              <a:t>Contrast this with a balanced binary tree with 1 million search key values — around 20 nodes are accessed in a lookup</a:t>
            </a:r>
            <a:endParaRPr/>
          </a:p>
          <a:p>
            <a:pPr indent="-246888" lvl="1" marL="640080" rtl="0" algn="l">
              <a:spcBef>
                <a:spcPts val="440"/>
              </a:spcBef>
              <a:spcAft>
                <a:spcPts val="0"/>
              </a:spcAft>
              <a:buSzPts val="1870"/>
              <a:buChar char="➢"/>
            </a:pPr>
            <a:r>
              <a:rPr lang="en-US" sz="2200"/>
              <a:t>above difference is significant since every node access may need a disk I/O, costing around 20 milliseconds!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7"/>
          <p:cNvSpPr txBox="1"/>
          <p:nvPr>
            <p:ph type="title"/>
          </p:nvPr>
        </p:nvSpPr>
        <p:spPr>
          <a:xfrm>
            <a:off x="457200" y="34178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Updates on B</a:t>
            </a:r>
            <a:r>
              <a:rPr baseline="30000" lang="en-US"/>
              <a:t>+</a:t>
            </a:r>
            <a:r>
              <a:rPr lang="en-US"/>
              <a:t>-Trees:  Insertion</a:t>
            </a:r>
            <a:endParaRPr/>
          </a:p>
        </p:txBody>
      </p:sp>
      <p:sp>
        <p:nvSpPr>
          <p:cNvPr id="699" name="Google Shape;699;p47"/>
          <p:cNvSpPr txBox="1"/>
          <p:nvPr>
            <p:ph idx="1" type="body"/>
          </p:nvPr>
        </p:nvSpPr>
        <p:spPr>
          <a:xfrm>
            <a:off x="457200" y="1628800"/>
            <a:ext cx="8229600" cy="4887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❖"/>
            </a:pPr>
            <a:r>
              <a:rPr lang="en-US"/>
              <a:t>Find the leaf node in which the search-key value would appear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❖"/>
            </a:pPr>
            <a:r>
              <a:rPr lang="en-US"/>
              <a:t>If the search-key value is already there in the leaf node, record is added to file and if necessary a pointer is inserted into the bucket.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❖"/>
            </a:pPr>
            <a:r>
              <a:rPr lang="en-US"/>
              <a:t>If the search-key value is not there, then add the record to the main file and create a bucket if necessary.  Then:</a:t>
            </a:r>
            <a:endParaRPr/>
          </a:p>
          <a:p>
            <a:pPr indent="-246888" lvl="1" marL="64008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➢"/>
            </a:pPr>
            <a:r>
              <a:rPr lang="en-US"/>
              <a:t>If there is room in the leaf node, insert (key-value, pointer) pair in the leaf node</a:t>
            </a:r>
            <a:endParaRPr/>
          </a:p>
          <a:p>
            <a:pPr indent="-246888" lvl="1" marL="64008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➢"/>
            </a:pPr>
            <a:r>
              <a:rPr lang="en-US"/>
              <a:t>Otherwise, split the node (along with the new (key-value, pointer) entry)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 txBox="1"/>
          <p:nvPr>
            <p:ph type="title"/>
          </p:nvPr>
        </p:nvSpPr>
        <p:spPr>
          <a:xfrm>
            <a:off x="457200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Types of Indexing</a:t>
            </a:r>
            <a:endParaRPr/>
          </a:p>
        </p:txBody>
      </p:sp>
      <p:sp>
        <p:nvSpPr>
          <p:cNvPr id="156" name="Google Shape;156;p5"/>
          <p:cNvSpPr txBox="1"/>
          <p:nvPr>
            <p:ph idx="1" type="body"/>
          </p:nvPr>
        </p:nvSpPr>
        <p:spPr>
          <a:xfrm>
            <a:off x="457200" y="1556792"/>
            <a:ext cx="8229600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0035" lvl="0" marL="27432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 sz="1800"/>
              <a:t>Indexing techniques evaluated on basis of :-</a:t>
            </a:r>
            <a:endParaRPr sz="1800"/>
          </a:p>
          <a:p>
            <a:pPr indent="-274320" lvl="0" marL="274320" rtl="0" algn="l">
              <a:spcBef>
                <a:spcPts val="360"/>
              </a:spcBef>
              <a:spcAft>
                <a:spcPts val="0"/>
              </a:spcAft>
              <a:buSzPts val="1710"/>
              <a:buChar char="❖"/>
            </a:pPr>
            <a:r>
              <a:rPr lang="en-US" sz="1800"/>
              <a:t>In an </a:t>
            </a:r>
            <a:r>
              <a:rPr b="1" lang="en-US" sz="1800">
                <a:solidFill>
                  <a:schemeClr val="dk2"/>
                </a:solidFill>
              </a:rPr>
              <a:t>ordered index</a:t>
            </a:r>
            <a:r>
              <a:rPr b="1" lang="en-US" sz="1800"/>
              <a:t>, </a:t>
            </a:r>
            <a:r>
              <a:rPr lang="en-US" sz="1800"/>
              <a:t>index entries are stored sorted on the search key value.  E.g., author catalog in library.</a:t>
            </a:r>
            <a:endParaRPr/>
          </a:p>
          <a:p>
            <a:pPr indent="-274320" lvl="0" marL="274320" rtl="0" algn="l">
              <a:spcBef>
                <a:spcPts val="360"/>
              </a:spcBef>
              <a:spcAft>
                <a:spcPts val="0"/>
              </a:spcAft>
              <a:buSzPts val="1710"/>
              <a:buChar char="❖"/>
            </a:pPr>
            <a:r>
              <a:rPr b="1" lang="en-US" sz="1800">
                <a:solidFill>
                  <a:schemeClr val="dk2"/>
                </a:solidFill>
              </a:rPr>
              <a:t>Primary index</a:t>
            </a:r>
            <a:r>
              <a:rPr b="1" lang="en-US" sz="1800"/>
              <a:t>: </a:t>
            </a:r>
            <a:endParaRPr/>
          </a:p>
          <a:p>
            <a:pPr indent="-246888" lvl="1" marL="640080" rtl="0" algn="l">
              <a:spcBef>
                <a:spcPts val="360"/>
              </a:spcBef>
              <a:spcAft>
                <a:spcPts val="0"/>
              </a:spcAft>
              <a:buSzPts val="1530"/>
              <a:buChar char="➢"/>
            </a:pPr>
            <a:r>
              <a:rPr lang="en-US" sz="1800"/>
              <a:t>in a sequentially ordered file, the index whose search key specifies the sequential order of the file.</a:t>
            </a:r>
            <a:endParaRPr/>
          </a:p>
          <a:p>
            <a:pPr indent="-246888" lvl="1" marL="640080" rtl="0" algn="l">
              <a:spcBef>
                <a:spcPts val="360"/>
              </a:spcBef>
              <a:spcAft>
                <a:spcPts val="0"/>
              </a:spcAft>
              <a:buSzPts val="1530"/>
              <a:buChar char="➢"/>
            </a:pPr>
            <a:r>
              <a:rPr lang="en-US" sz="1800"/>
              <a:t>Primary key is used as search key</a:t>
            </a:r>
            <a:endParaRPr/>
          </a:p>
          <a:p>
            <a:pPr indent="-274320" lvl="0" marL="274320" rtl="0" algn="l">
              <a:spcBef>
                <a:spcPts val="360"/>
              </a:spcBef>
              <a:spcAft>
                <a:spcPts val="0"/>
              </a:spcAft>
              <a:buSzPts val="1710"/>
              <a:buChar char="❖"/>
            </a:pPr>
            <a:r>
              <a:rPr b="1" lang="en-US" sz="1800">
                <a:solidFill>
                  <a:schemeClr val="dk2"/>
                </a:solidFill>
              </a:rPr>
              <a:t>Clustering index</a:t>
            </a:r>
            <a:endParaRPr sz="1800">
              <a:solidFill>
                <a:schemeClr val="dk2"/>
              </a:solidFill>
            </a:endParaRPr>
          </a:p>
          <a:p>
            <a:pPr indent="-246888" lvl="1" marL="640080" rtl="0" algn="l">
              <a:spcBef>
                <a:spcPts val="360"/>
              </a:spcBef>
              <a:spcAft>
                <a:spcPts val="0"/>
              </a:spcAft>
              <a:buSzPts val="1530"/>
              <a:buChar char="➢"/>
            </a:pPr>
            <a:r>
              <a:rPr lang="en-US" sz="1800"/>
              <a:t>Records must be in order</a:t>
            </a:r>
            <a:endParaRPr/>
          </a:p>
          <a:p>
            <a:pPr indent="-246888" lvl="1" marL="640080" rtl="0" algn="l">
              <a:spcBef>
                <a:spcPts val="360"/>
              </a:spcBef>
              <a:spcAft>
                <a:spcPts val="0"/>
              </a:spcAft>
              <a:buSzPts val="1530"/>
              <a:buChar char="➢"/>
            </a:pPr>
            <a:r>
              <a:rPr lang="en-US" sz="1800"/>
              <a:t>The search key of a primary index is usually but not necessarily the primary key.</a:t>
            </a:r>
            <a:endParaRPr/>
          </a:p>
          <a:p>
            <a:pPr indent="-274320" lvl="0" marL="274320" rtl="0" algn="l">
              <a:spcBef>
                <a:spcPts val="360"/>
              </a:spcBef>
              <a:spcAft>
                <a:spcPts val="0"/>
              </a:spcAft>
              <a:buSzPts val="1710"/>
              <a:buChar char="❖"/>
            </a:pPr>
            <a:r>
              <a:rPr b="1" lang="en-US" sz="1800">
                <a:solidFill>
                  <a:schemeClr val="dk2"/>
                </a:solidFill>
              </a:rPr>
              <a:t>Secondary index</a:t>
            </a:r>
            <a:r>
              <a:rPr lang="en-US" sz="1800"/>
              <a:t>:</a:t>
            </a:r>
            <a:r>
              <a:rPr b="1" lang="en-US" sz="1800"/>
              <a:t> </a:t>
            </a:r>
            <a:endParaRPr/>
          </a:p>
          <a:p>
            <a:pPr indent="-246888" lvl="1" marL="640080" rtl="0" algn="l">
              <a:spcBef>
                <a:spcPts val="360"/>
              </a:spcBef>
              <a:spcAft>
                <a:spcPts val="0"/>
              </a:spcAft>
              <a:buSzPts val="1530"/>
              <a:buChar char="➢"/>
            </a:pPr>
            <a:r>
              <a:rPr lang="en-US" sz="1800"/>
              <a:t>File is unsorted</a:t>
            </a:r>
            <a:endParaRPr/>
          </a:p>
          <a:p>
            <a:pPr indent="-246888" lvl="1" marL="640080" rtl="0" algn="l">
              <a:spcBef>
                <a:spcPts val="360"/>
              </a:spcBef>
              <a:spcAft>
                <a:spcPts val="0"/>
              </a:spcAft>
              <a:buSzPts val="1530"/>
              <a:buChar char="➢"/>
            </a:pPr>
            <a:r>
              <a:rPr lang="en-US" sz="1800"/>
              <a:t>Any key or non key attribute is used for indexing (</a:t>
            </a:r>
            <a:r>
              <a:rPr lang="en-US" sz="1800">
                <a:solidFill>
                  <a:schemeClr val="dk2"/>
                </a:solidFill>
              </a:rPr>
              <a:t>non-clustering index</a:t>
            </a:r>
            <a:r>
              <a:rPr b="1" lang="en-US" sz="1800">
                <a:solidFill>
                  <a:schemeClr val="dk2"/>
                </a:solidFill>
              </a:rPr>
              <a:t>)</a:t>
            </a:r>
            <a:endParaRPr/>
          </a:p>
          <a:p>
            <a:pPr indent="-292735" lvl="0" marL="27432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❖"/>
            </a:pPr>
            <a:r>
              <a:rPr b="1" lang="en-US" sz="2000">
                <a:solidFill>
                  <a:schemeClr val="dk2"/>
                </a:solidFill>
              </a:rPr>
              <a:t>Index file should always be sorted</a:t>
            </a:r>
            <a:endParaRPr sz="2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8"/>
          <p:cNvSpPr txBox="1"/>
          <p:nvPr>
            <p:ph type="title"/>
          </p:nvPr>
        </p:nvSpPr>
        <p:spPr>
          <a:xfrm>
            <a:off x="457200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Updates on B</a:t>
            </a:r>
            <a:r>
              <a:rPr baseline="30000" lang="en-US"/>
              <a:t>+</a:t>
            </a:r>
            <a:r>
              <a:rPr lang="en-US"/>
              <a:t>-Trees:  Insertion</a:t>
            </a:r>
            <a:endParaRPr/>
          </a:p>
        </p:txBody>
      </p:sp>
      <p:sp>
        <p:nvSpPr>
          <p:cNvPr id="705" name="Google Shape;705;p48"/>
          <p:cNvSpPr txBox="1"/>
          <p:nvPr>
            <p:ph idx="1" type="body"/>
          </p:nvPr>
        </p:nvSpPr>
        <p:spPr>
          <a:xfrm>
            <a:off x="539552" y="1560160"/>
            <a:ext cx="8363272" cy="316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-US" sz="2000"/>
              <a:t>Splitting a node:</a:t>
            </a:r>
            <a:endParaRPr/>
          </a:p>
          <a:p>
            <a:pPr indent="-246888" lvl="1" marL="640080" rtl="0" algn="l">
              <a:spcBef>
                <a:spcPts val="400"/>
              </a:spcBef>
              <a:spcAft>
                <a:spcPts val="0"/>
              </a:spcAft>
              <a:buSzPts val="1700"/>
              <a:buChar char="➢"/>
            </a:pPr>
            <a:r>
              <a:rPr lang="en-US" sz="2000"/>
              <a:t>take the </a:t>
            </a:r>
            <a:r>
              <a:rPr i="1" lang="en-US" sz="2000"/>
              <a:t>n</a:t>
            </a:r>
            <a:r>
              <a:rPr lang="en-US" sz="2000"/>
              <a:t>(search-key value, pointer) pairs (including the one being inserted) in sorted order.  Place the first ⎡ </a:t>
            </a:r>
            <a:r>
              <a:rPr i="1" lang="en-US" sz="2000"/>
              <a:t>n</a:t>
            </a:r>
            <a:r>
              <a:rPr lang="en-US" sz="2000"/>
              <a:t>/2</a:t>
            </a:r>
            <a:r>
              <a:rPr i="1" lang="en-US" sz="2000"/>
              <a:t> </a:t>
            </a:r>
            <a:r>
              <a:rPr lang="en-US" sz="2000"/>
              <a:t>⎤ in the original node, and the rest in a new node.</a:t>
            </a:r>
            <a:endParaRPr/>
          </a:p>
          <a:p>
            <a:pPr indent="-246888" lvl="1" marL="640080" rtl="0" algn="l">
              <a:spcBef>
                <a:spcPts val="400"/>
              </a:spcBef>
              <a:spcAft>
                <a:spcPts val="0"/>
              </a:spcAft>
              <a:buSzPts val="1700"/>
              <a:buChar char="➢"/>
            </a:pPr>
            <a:r>
              <a:rPr lang="en-US" sz="2000"/>
              <a:t>let the new node be </a:t>
            </a:r>
            <a:r>
              <a:rPr i="1" lang="en-US" sz="2000"/>
              <a:t>p,</a:t>
            </a:r>
            <a:r>
              <a:rPr lang="en-US" sz="2000"/>
              <a:t> and let </a:t>
            </a:r>
            <a:r>
              <a:rPr i="1" lang="en-US" sz="2000"/>
              <a:t>k</a:t>
            </a:r>
            <a:r>
              <a:rPr lang="en-US" sz="2000"/>
              <a:t> be the least key value in </a:t>
            </a:r>
            <a:r>
              <a:rPr i="1" lang="en-US" sz="2000"/>
              <a:t>p.  </a:t>
            </a:r>
            <a:r>
              <a:rPr lang="en-US" sz="2000"/>
              <a:t>Insert (</a:t>
            </a:r>
            <a:r>
              <a:rPr i="1" lang="en-US" sz="2000"/>
              <a:t>k,p</a:t>
            </a:r>
            <a:r>
              <a:rPr lang="en-US" sz="2000"/>
              <a:t>) in the parent of the node being split. If the parent is full, split it and propagate the split further up.</a:t>
            </a:r>
            <a:endParaRPr/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Char char="❖"/>
            </a:pPr>
            <a:r>
              <a:rPr lang="en-US" sz="2000"/>
              <a:t>The splitting of nodes proceeds upwards till a node that is not full is found.  In the worst case the root node may be split increasing the height of the tree by 1. </a:t>
            </a:r>
            <a:endParaRPr/>
          </a:p>
        </p:txBody>
      </p:sp>
      <p:pic>
        <p:nvPicPr>
          <p:cNvPr id="706" name="Google Shape;706;p48"/>
          <p:cNvPicPr preferRelativeResize="0"/>
          <p:nvPr/>
        </p:nvPicPr>
        <p:blipFill rotWithShape="1">
          <a:blip r:embed="rId3">
            <a:alphaModFix/>
          </a:blip>
          <a:srcRect b="37790" l="1308" r="1162" t="38567"/>
          <a:stretch/>
        </p:blipFill>
        <p:spPr>
          <a:xfrm>
            <a:off x="1187289" y="4948552"/>
            <a:ext cx="6635750" cy="1072736"/>
          </a:xfrm>
          <a:prstGeom prst="rect">
            <a:avLst/>
          </a:prstGeom>
          <a:noFill/>
          <a:ln cap="flat" cmpd="tri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707" name="Google Shape;707;p48"/>
          <p:cNvSpPr txBox="1"/>
          <p:nvPr/>
        </p:nvSpPr>
        <p:spPr>
          <a:xfrm>
            <a:off x="412782" y="6156012"/>
            <a:ext cx="83632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 of splitting node containing Brighton and Downtown on inserting clearview 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9"/>
          <p:cNvSpPr txBox="1"/>
          <p:nvPr>
            <p:ph type="title"/>
          </p:nvPr>
        </p:nvSpPr>
        <p:spPr>
          <a:xfrm>
            <a:off x="819150" y="515144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</a:pPr>
            <a:r>
              <a:rPr lang="en-US" sz="4500"/>
              <a:t>Updates on B</a:t>
            </a:r>
            <a:r>
              <a:rPr baseline="30000" lang="en-US" sz="4500"/>
              <a:t>+</a:t>
            </a:r>
            <a:r>
              <a:rPr lang="en-US" sz="4500"/>
              <a:t>-Trees:  Insertion</a:t>
            </a:r>
            <a:endParaRPr/>
          </a:p>
        </p:txBody>
      </p:sp>
      <p:sp>
        <p:nvSpPr>
          <p:cNvPr id="713" name="Google Shape;713;p49"/>
          <p:cNvSpPr txBox="1"/>
          <p:nvPr/>
        </p:nvSpPr>
        <p:spPr>
          <a:xfrm>
            <a:off x="2071703" y="6302650"/>
            <a:ext cx="64260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aseline="30000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-Tree before and after insertion of “Clearview”</a:t>
            </a:r>
            <a:endParaRPr/>
          </a:p>
        </p:txBody>
      </p:sp>
      <p:pic>
        <p:nvPicPr>
          <p:cNvPr id="714" name="Google Shape;714;p49"/>
          <p:cNvPicPr preferRelativeResize="0"/>
          <p:nvPr/>
        </p:nvPicPr>
        <p:blipFill rotWithShape="1">
          <a:blip r:embed="rId3">
            <a:alphaModFix/>
          </a:blip>
          <a:srcRect b="31429" l="1070" r="713" t="30952"/>
          <a:stretch/>
        </p:blipFill>
        <p:spPr>
          <a:xfrm>
            <a:off x="428625" y="3765822"/>
            <a:ext cx="8339138" cy="2393950"/>
          </a:xfrm>
          <a:prstGeom prst="rect">
            <a:avLst/>
          </a:prstGeom>
          <a:noFill/>
          <a:ln cap="flat" cmpd="tri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715" name="Google Shape;715;p49"/>
          <p:cNvPicPr preferRelativeResize="0"/>
          <p:nvPr/>
        </p:nvPicPr>
        <p:blipFill rotWithShape="1">
          <a:blip r:embed="rId4">
            <a:alphaModFix/>
          </a:blip>
          <a:srcRect b="29736" l="1259" r="1618" t="29016"/>
          <a:stretch/>
        </p:blipFill>
        <p:spPr>
          <a:xfrm>
            <a:off x="717550" y="1230585"/>
            <a:ext cx="7675563" cy="2444750"/>
          </a:xfrm>
          <a:prstGeom prst="rect">
            <a:avLst/>
          </a:prstGeom>
          <a:noFill/>
          <a:ln cap="flat" cmpd="tri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0"/>
          <p:cNvSpPr txBox="1"/>
          <p:nvPr>
            <p:ph type="title"/>
          </p:nvPr>
        </p:nvSpPr>
        <p:spPr>
          <a:xfrm>
            <a:off x="457200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Updates on B</a:t>
            </a:r>
            <a:r>
              <a:rPr baseline="30000" lang="en-US"/>
              <a:t>+</a:t>
            </a:r>
            <a:r>
              <a:rPr lang="en-US"/>
              <a:t>-Trees: Deletion</a:t>
            </a:r>
            <a:endParaRPr/>
          </a:p>
        </p:txBody>
      </p:sp>
      <p:sp>
        <p:nvSpPr>
          <p:cNvPr id="721" name="Google Shape;721;p50"/>
          <p:cNvSpPr txBox="1"/>
          <p:nvPr>
            <p:ph idx="1" type="body"/>
          </p:nvPr>
        </p:nvSpPr>
        <p:spPr>
          <a:xfrm>
            <a:off x="483828" y="1556792"/>
            <a:ext cx="7832587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5"/>
              <a:buChar char="❖"/>
            </a:pPr>
            <a:r>
              <a:rPr lang="en-US" sz="2405"/>
              <a:t>Find the record to be deleted, and remove it from the main file and from the bucket (if present)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SzPts val="2285"/>
              <a:buChar char="❖"/>
            </a:pPr>
            <a:r>
              <a:rPr lang="en-US" sz="2405"/>
              <a:t>Remove (search-key value, pointer) from the leaf node if there is no bucket or if the bucket has become empty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SzPts val="2285"/>
              <a:buChar char="❖"/>
            </a:pPr>
            <a:r>
              <a:rPr lang="en-US" sz="2405"/>
              <a:t>If the node has too few entries due to the removal, and the entries in the node and a sibling fit into a single node, then </a:t>
            </a:r>
            <a:endParaRPr/>
          </a:p>
          <a:p>
            <a:pPr indent="-246888" lvl="1" marL="64008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1887"/>
              <a:buChar char="➢"/>
            </a:pPr>
            <a:r>
              <a:rPr lang="en-US" sz="2220"/>
              <a:t>Insert all the search-key values in the two nodes into a single node (the one on the left), and delete the other node.</a:t>
            </a:r>
            <a:endParaRPr/>
          </a:p>
          <a:p>
            <a:pPr indent="-246888" lvl="1" marL="64008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1887"/>
              <a:buChar char="➢"/>
            </a:pPr>
            <a:r>
              <a:rPr lang="en-US" sz="2220"/>
              <a:t>Delete the pair (</a:t>
            </a:r>
            <a:r>
              <a:rPr i="1" lang="en-US" sz="2220"/>
              <a:t>K</a:t>
            </a:r>
            <a:r>
              <a:rPr baseline="-25000" i="1" lang="en-US" sz="2220"/>
              <a:t>i–</a:t>
            </a:r>
            <a:r>
              <a:rPr baseline="-25000" lang="en-US" sz="2220"/>
              <a:t>1</a:t>
            </a:r>
            <a:r>
              <a:rPr lang="en-US" sz="2220"/>
              <a:t>, </a:t>
            </a:r>
            <a:r>
              <a:rPr i="1" lang="en-US" sz="2220"/>
              <a:t>P</a:t>
            </a:r>
            <a:r>
              <a:rPr baseline="-25000" i="1" lang="en-US" sz="2220"/>
              <a:t>i</a:t>
            </a:r>
            <a:r>
              <a:rPr i="1" lang="en-US" sz="2220"/>
              <a:t>),</a:t>
            </a:r>
            <a:r>
              <a:rPr lang="en-US" sz="2220"/>
              <a:t> where </a:t>
            </a:r>
            <a:r>
              <a:rPr i="1" lang="en-US" sz="2220"/>
              <a:t>P</a:t>
            </a:r>
            <a:r>
              <a:rPr baseline="-25000" i="1" lang="en-US" sz="2220"/>
              <a:t>i</a:t>
            </a:r>
            <a:r>
              <a:rPr lang="en-US" sz="2220"/>
              <a:t> is the pointer to the deleted node, from its parent, recursively using the above procedure.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1"/>
          <p:cNvSpPr txBox="1"/>
          <p:nvPr>
            <p:ph type="title"/>
          </p:nvPr>
        </p:nvSpPr>
        <p:spPr>
          <a:xfrm>
            <a:off x="457200" y="40466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Updates on B</a:t>
            </a:r>
            <a:r>
              <a:rPr baseline="30000" lang="en-US"/>
              <a:t>+</a:t>
            </a:r>
            <a:r>
              <a:rPr lang="en-US"/>
              <a:t>-Trees:  Deletion</a:t>
            </a:r>
            <a:endParaRPr/>
          </a:p>
        </p:txBody>
      </p:sp>
      <p:sp>
        <p:nvSpPr>
          <p:cNvPr id="727" name="Google Shape;727;p51"/>
          <p:cNvSpPr txBox="1"/>
          <p:nvPr>
            <p:ph idx="1" type="body"/>
          </p:nvPr>
        </p:nvSpPr>
        <p:spPr>
          <a:xfrm>
            <a:off x="457200" y="1700808"/>
            <a:ext cx="8229600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280"/>
              <a:buChar char="❖"/>
            </a:pPr>
            <a:r>
              <a:rPr lang="en-US" sz="2400"/>
              <a:t>Otherwise, if the node has too few entries due to the removal, and the entries in the node and a sibling fit into a single node, then</a:t>
            </a:r>
            <a:endParaRPr/>
          </a:p>
          <a:p>
            <a:pPr indent="-246888" lvl="1" marL="640080" rtl="0" algn="just">
              <a:spcBef>
                <a:spcPts val="480"/>
              </a:spcBef>
              <a:spcAft>
                <a:spcPts val="0"/>
              </a:spcAft>
              <a:buSzPts val="2040"/>
              <a:buChar char="➢"/>
            </a:pPr>
            <a:r>
              <a:rPr lang="en-US"/>
              <a:t>Redistribute the pointers between the node and a sibling such that both have more than the minimum number of entries.</a:t>
            </a:r>
            <a:endParaRPr/>
          </a:p>
          <a:p>
            <a:pPr indent="-246888" lvl="1" marL="640080" rtl="0" algn="just">
              <a:spcBef>
                <a:spcPts val="480"/>
              </a:spcBef>
              <a:spcAft>
                <a:spcPts val="0"/>
              </a:spcAft>
              <a:buSzPts val="2040"/>
              <a:buChar char="➢"/>
            </a:pPr>
            <a:r>
              <a:rPr lang="en-US"/>
              <a:t>Update the corresponding search-key value in the parent of the node.</a:t>
            </a:r>
            <a:endParaRPr/>
          </a:p>
          <a:p>
            <a:pPr indent="-274320" lvl="0" marL="274320" rtl="0" algn="just">
              <a:spcBef>
                <a:spcPts val="480"/>
              </a:spcBef>
              <a:spcAft>
                <a:spcPts val="0"/>
              </a:spcAft>
              <a:buSzPts val="2280"/>
              <a:buChar char="❖"/>
            </a:pPr>
            <a:r>
              <a:rPr lang="en-US" sz="2400"/>
              <a:t>The node deletions may cascade upwards till a node which has  ⎡</a:t>
            </a:r>
            <a:r>
              <a:rPr i="1" lang="en-US" sz="2400"/>
              <a:t>n/2 </a:t>
            </a:r>
            <a:r>
              <a:rPr lang="en-US" sz="2400"/>
              <a:t>⎤ or more pointers is found.  If the root node has only one pointer after deletion, it is deleted and the sole child becomes the root. </a:t>
            </a:r>
            <a:endParaRPr sz="2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2"/>
          <p:cNvSpPr txBox="1"/>
          <p:nvPr>
            <p:ph type="title"/>
          </p:nvPr>
        </p:nvSpPr>
        <p:spPr>
          <a:xfrm>
            <a:off x="457200" y="-9939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Examples of B</a:t>
            </a:r>
            <a:r>
              <a:rPr baseline="30000" lang="en-US"/>
              <a:t>+</a:t>
            </a:r>
            <a:r>
              <a:rPr lang="en-US"/>
              <a:t>-Tree Deletion</a:t>
            </a:r>
            <a:endParaRPr/>
          </a:p>
        </p:txBody>
      </p:sp>
      <p:sp>
        <p:nvSpPr>
          <p:cNvPr id="733" name="Google Shape;733;p52"/>
          <p:cNvSpPr txBox="1"/>
          <p:nvPr>
            <p:ph idx="1" type="body"/>
          </p:nvPr>
        </p:nvSpPr>
        <p:spPr>
          <a:xfrm>
            <a:off x="0" y="6144277"/>
            <a:ext cx="9036496" cy="669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15"/>
              <a:buChar char="❖"/>
            </a:pPr>
            <a:r>
              <a:rPr lang="en-US" sz="1700"/>
              <a:t>The removal of the leaf node containing “Downtown” did not result in its parent having too little pointers.  So the cascaded deletions stopped with the deleted leaf node’s parent.</a:t>
            </a:r>
            <a:endParaRPr/>
          </a:p>
        </p:txBody>
      </p:sp>
      <p:sp>
        <p:nvSpPr>
          <p:cNvPr id="734" name="Google Shape;734;p52"/>
          <p:cNvSpPr txBox="1"/>
          <p:nvPr/>
        </p:nvSpPr>
        <p:spPr>
          <a:xfrm>
            <a:off x="2138378" y="5768425"/>
            <a:ext cx="54744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Before and after deleting “Downtown”</a:t>
            </a:r>
            <a:endParaRPr/>
          </a:p>
        </p:txBody>
      </p:sp>
      <p:pic>
        <p:nvPicPr>
          <p:cNvPr id="735" name="Google Shape;735;p52"/>
          <p:cNvPicPr preferRelativeResize="0"/>
          <p:nvPr/>
        </p:nvPicPr>
        <p:blipFill rotWithShape="1">
          <a:blip r:embed="rId3">
            <a:alphaModFix/>
          </a:blip>
          <a:srcRect b="27646" l="1080" r="1079" t="29373"/>
          <a:stretch/>
        </p:blipFill>
        <p:spPr>
          <a:xfrm>
            <a:off x="1173163" y="3458617"/>
            <a:ext cx="6856412" cy="2259012"/>
          </a:xfrm>
          <a:prstGeom prst="rect">
            <a:avLst/>
          </a:prstGeom>
          <a:noFill/>
          <a:ln cap="flat" cmpd="tri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736" name="Google Shape;736;p52"/>
          <p:cNvPicPr preferRelativeResize="0"/>
          <p:nvPr/>
        </p:nvPicPr>
        <p:blipFill rotWithShape="1">
          <a:blip r:embed="rId4">
            <a:alphaModFix/>
          </a:blip>
          <a:srcRect b="31429" l="1070" r="713" t="30952"/>
          <a:stretch/>
        </p:blipFill>
        <p:spPr>
          <a:xfrm>
            <a:off x="879475" y="1164679"/>
            <a:ext cx="7426325" cy="2132013"/>
          </a:xfrm>
          <a:prstGeom prst="rect">
            <a:avLst/>
          </a:prstGeom>
          <a:noFill/>
          <a:ln cap="flat" cmpd="tri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53"/>
          <p:cNvSpPr txBox="1"/>
          <p:nvPr>
            <p:ph type="title"/>
          </p:nvPr>
        </p:nvSpPr>
        <p:spPr>
          <a:xfrm>
            <a:off x="395536" y="-9939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Examples of B</a:t>
            </a:r>
            <a:r>
              <a:rPr baseline="30000" lang="en-US"/>
              <a:t>+</a:t>
            </a:r>
            <a:r>
              <a:rPr lang="en-US"/>
              <a:t>-Tree Deletion</a:t>
            </a:r>
            <a:endParaRPr/>
          </a:p>
        </p:txBody>
      </p:sp>
      <p:sp>
        <p:nvSpPr>
          <p:cNvPr id="742" name="Google Shape;742;p53"/>
          <p:cNvSpPr txBox="1"/>
          <p:nvPr>
            <p:ph idx="1" type="body"/>
          </p:nvPr>
        </p:nvSpPr>
        <p:spPr>
          <a:xfrm>
            <a:off x="35496" y="5374953"/>
            <a:ext cx="9001000" cy="12944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20"/>
              <a:buChar char="❖"/>
            </a:pPr>
            <a:r>
              <a:rPr lang="en-US" sz="1600"/>
              <a:t>Node with “Perryridge” becomes underfull (actually empty, in this special case) and merged with its sibling.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520"/>
              <a:buChar char="❖"/>
            </a:pPr>
            <a:r>
              <a:rPr lang="en-US" sz="1600"/>
              <a:t>As a result “Perryridge” node’s parent became underfull, and was merged with its sibling (and an entry was deleted from their parent)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520"/>
              <a:buChar char="❖"/>
            </a:pPr>
            <a:r>
              <a:rPr lang="en-US" sz="1600"/>
              <a:t>Root node then had only one child, and was deleted and its child became the new root node</a:t>
            </a:r>
            <a:endParaRPr/>
          </a:p>
        </p:txBody>
      </p:sp>
      <p:sp>
        <p:nvSpPr>
          <p:cNvPr id="743" name="Google Shape;743;p53"/>
          <p:cNvSpPr txBox="1"/>
          <p:nvPr/>
        </p:nvSpPr>
        <p:spPr>
          <a:xfrm>
            <a:off x="1090627" y="4976350"/>
            <a:ext cx="76935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Deletion of “Perryridge” from result of previous example</a:t>
            </a:r>
            <a:endParaRPr/>
          </a:p>
        </p:txBody>
      </p:sp>
      <p:pic>
        <p:nvPicPr>
          <p:cNvPr id="744" name="Google Shape;744;p53"/>
          <p:cNvPicPr preferRelativeResize="0"/>
          <p:nvPr/>
        </p:nvPicPr>
        <p:blipFill rotWithShape="1">
          <a:blip r:embed="rId3">
            <a:alphaModFix/>
          </a:blip>
          <a:srcRect b="36540" l="908" r="908" t="36297"/>
          <a:stretch/>
        </p:blipFill>
        <p:spPr>
          <a:xfrm>
            <a:off x="793750" y="3285654"/>
            <a:ext cx="7315200" cy="1517650"/>
          </a:xfrm>
          <a:prstGeom prst="rect">
            <a:avLst/>
          </a:prstGeom>
          <a:noFill/>
          <a:ln cap="flat" cmpd="tri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745" name="Google Shape;745;p53"/>
          <p:cNvPicPr preferRelativeResize="0"/>
          <p:nvPr/>
        </p:nvPicPr>
        <p:blipFill rotWithShape="1">
          <a:blip r:embed="rId4">
            <a:alphaModFix/>
          </a:blip>
          <a:srcRect b="27646" l="1080" r="1079" t="29373"/>
          <a:stretch/>
        </p:blipFill>
        <p:spPr>
          <a:xfrm>
            <a:off x="1244600" y="1102841"/>
            <a:ext cx="6407150" cy="2111375"/>
          </a:xfrm>
          <a:prstGeom prst="rect">
            <a:avLst/>
          </a:prstGeom>
          <a:noFill/>
          <a:ln cap="flat" cmpd="tri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54"/>
          <p:cNvSpPr txBox="1"/>
          <p:nvPr>
            <p:ph type="title"/>
          </p:nvPr>
        </p:nvSpPr>
        <p:spPr>
          <a:xfrm>
            <a:off x="457200" y="116632"/>
            <a:ext cx="82296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Example of B</a:t>
            </a:r>
            <a:r>
              <a:rPr baseline="30000" lang="en-US" sz="4400"/>
              <a:t>+</a:t>
            </a:r>
            <a:r>
              <a:rPr lang="en-US" sz="4400"/>
              <a:t>-tree Deletion</a:t>
            </a:r>
            <a:endParaRPr/>
          </a:p>
        </p:txBody>
      </p:sp>
      <p:sp>
        <p:nvSpPr>
          <p:cNvPr id="751" name="Google Shape;751;p54"/>
          <p:cNvSpPr txBox="1"/>
          <p:nvPr>
            <p:ph idx="1" type="body"/>
          </p:nvPr>
        </p:nvSpPr>
        <p:spPr>
          <a:xfrm>
            <a:off x="107504" y="5733256"/>
            <a:ext cx="8928992" cy="94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10"/>
              <a:buChar char="❖"/>
            </a:pPr>
            <a:r>
              <a:rPr lang="en-US" sz="1800"/>
              <a:t>Parent  of leaf containing Perryridge became underfull, and borrowed a pointer from its left sibling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710"/>
              <a:buChar char="❖"/>
            </a:pPr>
            <a:r>
              <a:rPr lang="en-US" sz="1800"/>
              <a:t>Search-key value in the parent’s parent changes as a result</a:t>
            </a:r>
            <a:endParaRPr/>
          </a:p>
        </p:txBody>
      </p:sp>
      <p:pic>
        <p:nvPicPr>
          <p:cNvPr id="752" name="Google Shape;752;p54"/>
          <p:cNvPicPr preferRelativeResize="0"/>
          <p:nvPr/>
        </p:nvPicPr>
        <p:blipFill rotWithShape="1">
          <a:blip r:embed="rId3">
            <a:alphaModFix/>
          </a:blip>
          <a:srcRect b="29146" l="1697" r="1696" t="29900"/>
          <a:stretch/>
        </p:blipFill>
        <p:spPr>
          <a:xfrm>
            <a:off x="1141413" y="3099594"/>
            <a:ext cx="6970712" cy="2216150"/>
          </a:xfrm>
          <a:prstGeom prst="rect">
            <a:avLst/>
          </a:prstGeom>
          <a:noFill/>
          <a:ln cap="flat" cmpd="tri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753" name="Google Shape;753;p54"/>
          <p:cNvSpPr txBox="1"/>
          <p:nvPr/>
        </p:nvSpPr>
        <p:spPr>
          <a:xfrm>
            <a:off x="1273175" y="5336381"/>
            <a:ext cx="7239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Before and after deletion of “Perryridge” from earlier example</a:t>
            </a:r>
            <a:endParaRPr/>
          </a:p>
        </p:txBody>
      </p:sp>
      <p:pic>
        <p:nvPicPr>
          <p:cNvPr id="754" name="Google Shape;754;p54"/>
          <p:cNvPicPr preferRelativeResize="0"/>
          <p:nvPr/>
        </p:nvPicPr>
        <p:blipFill rotWithShape="1">
          <a:blip r:embed="rId4">
            <a:alphaModFix/>
          </a:blip>
          <a:srcRect b="31429" l="1070" r="713" t="30952"/>
          <a:stretch/>
        </p:blipFill>
        <p:spPr>
          <a:xfrm>
            <a:off x="835025" y="931069"/>
            <a:ext cx="7426325" cy="2132012"/>
          </a:xfrm>
          <a:prstGeom prst="rect">
            <a:avLst/>
          </a:prstGeom>
          <a:noFill/>
          <a:ln cap="flat" cmpd="tri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55"/>
          <p:cNvSpPr txBox="1"/>
          <p:nvPr>
            <p:ph type="title"/>
          </p:nvPr>
        </p:nvSpPr>
        <p:spPr>
          <a:xfrm>
            <a:off x="457200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B</a:t>
            </a:r>
            <a:r>
              <a:rPr baseline="30000" lang="en-US"/>
              <a:t>+</a:t>
            </a:r>
            <a:r>
              <a:rPr lang="en-US"/>
              <a:t>-Tree File Organization</a:t>
            </a:r>
            <a:endParaRPr/>
          </a:p>
        </p:txBody>
      </p:sp>
      <p:sp>
        <p:nvSpPr>
          <p:cNvPr id="760" name="Google Shape;760;p55"/>
          <p:cNvSpPr txBox="1"/>
          <p:nvPr>
            <p:ph idx="1" type="body"/>
          </p:nvPr>
        </p:nvSpPr>
        <p:spPr>
          <a:xfrm>
            <a:off x="395536" y="1618456"/>
            <a:ext cx="8291264" cy="4762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280"/>
              <a:buChar char="❖"/>
            </a:pPr>
            <a:r>
              <a:rPr lang="en-US" sz="2400"/>
              <a:t>Index file degradation problem is solved by using B</a:t>
            </a:r>
            <a:r>
              <a:rPr baseline="30000" lang="en-US" sz="2400"/>
              <a:t>+</a:t>
            </a:r>
            <a:r>
              <a:rPr lang="en-US" sz="2400"/>
              <a:t>-Tree indices.  Data file degradation problem is solved by using B</a:t>
            </a:r>
            <a:r>
              <a:rPr baseline="30000" lang="en-US" sz="2400"/>
              <a:t>+</a:t>
            </a:r>
            <a:r>
              <a:rPr lang="en-US" sz="2400"/>
              <a:t>-Tree File Organization.</a:t>
            </a:r>
            <a:endParaRPr/>
          </a:p>
          <a:p>
            <a:pPr indent="-274320" lvl="0" marL="274320" rtl="0" algn="just">
              <a:spcBef>
                <a:spcPts val="480"/>
              </a:spcBef>
              <a:spcAft>
                <a:spcPts val="0"/>
              </a:spcAft>
              <a:buSzPts val="2280"/>
              <a:buChar char="❖"/>
            </a:pPr>
            <a:r>
              <a:rPr lang="en-US" sz="2400"/>
              <a:t>The leaf nodes in a B</a:t>
            </a:r>
            <a:r>
              <a:rPr baseline="30000" lang="en-US" sz="2400"/>
              <a:t>+</a:t>
            </a:r>
            <a:r>
              <a:rPr lang="en-US" sz="2400"/>
              <a:t>-tree file organization store records, instead of pointers.</a:t>
            </a:r>
            <a:endParaRPr/>
          </a:p>
          <a:p>
            <a:pPr indent="-274320" lvl="0" marL="274320" rtl="0" algn="just">
              <a:spcBef>
                <a:spcPts val="480"/>
              </a:spcBef>
              <a:spcAft>
                <a:spcPts val="0"/>
              </a:spcAft>
              <a:buSzPts val="2280"/>
              <a:buChar char="❖"/>
            </a:pPr>
            <a:r>
              <a:rPr lang="en-US" sz="2400"/>
              <a:t>Since records are larger than pointers, the maximum number of records that can be stored in a leaf node is less than the number of pointers in a non leaf node.</a:t>
            </a:r>
            <a:endParaRPr/>
          </a:p>
          <a:p>
            <a:pPr indent="-274320" lvl="0" marL="274320" rtl="0" algn="just">
              <a:spcBef>
                <a:spcPts val="480"/>
              </a:spcBef>
              <a:spcAft>
                <a:spcPts val="0"/>
              </a:spcAft>
              <a:buSzPts val="2280"/>
              <a:buChar char="❖"/>
            </a:pPr>
            <a:r>
              <a:rPr lang="en-US" sz="2400"/>
              <a:t>Leaf nodes are still required to be half full.</a:t>
            </a:r>
            <a:endParaRPr/>
          </a:p>
          <a:p>
            <a:pPr indent="-274320" lvl="0" marL="274320" rtl="0" algn="just">
              <a:spcBef>
                <a:spcPts val="480"/>
              </a:spcBef>
              <a:spcAft>
                <a:spcPts val="0"/>
              </a:spcAft>
              <a:buSzPts val="2280"/>
              <a:buChar char="❖"/>
            </a:pPr>
            <a:r>
              <a:rPr lang="en-US" sz="2400"/>
              <a:t>Insertion and deletion are handled in the same way as insertion and deletion of entries in a B</a:t>
            </a:r>
            <a:r>
              <a:rPr baseline="30000" lang="en-US" sz="2400"/>
              <a:t>+</a:t>
            </a:r>
            <a:r>
              <a:rPr lang="en-US" sz="2400"/>
              <a:t>-tree index.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56"/>
          <p:cNvSpPr txBox="1"/>
          <p:nvPr>
            <p:ph type="title"/>
          </p:nvPr>
        </p:nvSpPr>
        <p:spPr>
          <a:xfrm>
            <a:off x="454819" y="33265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B</a:t>
            </a:r>
            <a:r>
              <a:rPr baseline="30000" lang="en-US"/>
              <a:t>+</a:t>
            </a:r>
            <a:r>
              <a:rPr lang="en-US"/>
              <a:t>-Tree File Organization</a:t>
            </a:r>
            <a:endParaRPr/>
          </a:p>
        </p:txBody>
      </p:sp>
      <p:sp>
        <p:nvSpPr>
          <p:cNvPr id="766" name="Google Shape;766;p56"/>
          <p:cNvSpPr txBox="1"/>
          <p:nvPr>
            <p:ph idx="1" type="body"/>
          </p:nvPr>
        </p:nvSpPr>
        <p:spPr>
          <a:xfrm>
            <a:off x="396876" y="4589462"/>
            <a:ext cx="8495604" cy="1935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-US" sz="2000"/>
              <a:t>Good space utilization important since records use more space than pointers.  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00"/>
              <a:buChar char="❖"/>
            </a:pPr>
            <a:r>
              <a:rPr lang="en-US" sz="2000"/>
              <a:t>To improve space utilization, involve more sibling nodes in redistribution during splits and merges</a:t>
            </a:r>
            <a:endParaRPr/>
          </a:p>
          <a:p>
            <a:pPr indent="-246888" lvl="1" marL="64008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530"/>
              <a:buChar char="➢"/>
            </a:pPr>
            <a:r>
              <a:rPr lang="en-US" sz="1800"/>
              <a:t>Involving 2 siblings in redistribution (to avoid split / merge where possible) results in each node having at least              entries</a:t>
            </a:r>
            <a:endParaRPr sz="2000"/>
          </a:p>
        </p:txBody>
      </p:sp>
      <p:pic>
        <p:nvPicPr>
          <p:cNvPr id="767" name="Google Shape;767;p56"/>
          <p:cNvPicPr preferRelativeResize="0"/>
          <p:nvPr/>
        </p:nvPicPr>
        <p:blipFill rotWithShape="1">
          <a:blip r:embed="rId3">
            <a:alphaModFix/>
          </a:blip>
          <a:srcRect b="28752" l="1109" r="1108" t="28329"/>
          <a:stretch/>
        </p:blipFill>
        <p:spPr>
          <a:xfrm>
            <a:off x="396875" y="1628800"/>
            <a:ext cx="8448675" cy="2376264"/>
          </a:xfrm>
          <a:prstGeom prst="rect">
            <a:avLst/>
          </a:prstGeom>
          <a:noFill/>
          <a:ln cap="flat" cmpd="tri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768" name="Google Shape;768;p56"/>
          <p:cNvSpPr txBox="1"/>
          <p:nvPr/>
        </p:nvSpPr>
        <p:spPr>
          <a:xfrm>
            <a:off x="2419350" y="4112245"/>
            <a:ext cx="430053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of B</a:t>
            </a:r>
            <a:r>
              <a:rPr baseline="30000"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-tree File Organization</a:t>
            </a:r>
            <a:endParaRPr/>
          </a:p>
        </p:txBody>
      </p:sp>
      <p:pic>
        <p:nvPicPr>
          <p:cNvPr id="769" name="Google Shape;769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1212" y="6093296"/>
            <a:ext cx="660400" cy="32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57"/>
          <p:cNvSpPr txBox="1"/>
          <p:nvPr>
            <p:ph type="title"/>
          </p:nvPr>
        </p:nvSpPr>
        <p:spPr>
          <a:xfrm>
            <a:off x="457200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B-Tree Index Files</a:t>
            </a:r>
            <a:endParaRPr/>
          </a:p>
        </p:txBody>
      </p:sp>
      <p:sp>
        <p:nvSpPr>
          <p:cNvPr id="775" name="Google Shape;775;p57"/>
          <p:cNvSpPr/>
          <p:nvPr/>
        </p:nvSpPr>
        <p:spPr>
          <a:xfrm>
            <a:off x="457200" y="1447726"/>
            <a:ext cx="7787208" cy="2773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 to B+-tree, but B-tree allows search-key values to appear only once; eliminates redundant storage of search keys.</a:t>
            </a:r>
            <a:endParaRPr/>
          </a:p>
          <a:p>
            <a:pPr indent="-342900" lvl="0" marL="342900" marR="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keys in non leaf nodes appear nowhere else in the B-tree; an additional pointer field for each search key in a non leaf node must be included.</a:t>
            </a:r>
            <a:endParaRPr/>
          </a:p>
          <a:p>
            <a:pPr indent="-342900" lvl="0" marL="342900" marR="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Generalized B-tree leaf node</a:t>
            </a:r>
            <a:b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6" name="Google Shape;776;p57"/>
          <p:cNvSpPr txBox="1"/>
          <p:nvPr>
            <p:ph idx="1" type="body"/>
          </p:nvPr>
        </p:nvSpPr>
        <p:spPr>
          <a:xfrm>
            <a:off x="1212850" y="5877272"/>
            <a:ext cx="7081912" cy="6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520"/>
              <a:buChar char="❖"/>
            </a:pPr>
            <a:r>
              <a:rPr lang="en-US" sz="1600"/>
              <a:t>Non leaf node – pointers </a:t>
            </a:r>
            <a:r>
              <a:rPr i="1" lang="en-US" sz="1600"/>
              <a:t>B</a:t>
            </a:r>
            <a:r>
              <a:rPr baseline="-25000" i="1" lang="en-US" sz="1600"/>
              <a:t>i</a:t>
            </a:r>
            <a:r>
              <a:rPr lang="en-US" sz="1600"/>
              <a:t> are the bucket or file record pointers.</a:t>
            </a:r>
            <a:br>
              <a:rPr lang="en-US" sz="1600"/>
            </a:br>
            <a:endParaRPr sz="1600"/>
          </a:p>
        </p:txBody>
      </p:sp>
      <p:pic>
        <p:nvPicPr>
          <p:cNvPr id="777" name="Google Shape;777;p57"/>
          <p:cNvPicPr preferRelativeResize="0"/>
          <p:nvPr/>
        </p:nvPicPr>
        <p:blipFill rotWithShape="1">
          <a:blip r:embed="rId3">
            <a:alphaModFix/>
          </a:blip>
          <a:srcRect b="31711" l="1622" r="1079" t="32432"/>
          <a:stretch/>
        </p:blipFill>
        <p:spPr>
          <a:xfrm>
            <a:off x="1374774" y="3789040"/>
            <a:ext cx="6624638" cy="1830388"/>
          </a:xfrm>
          <a:prstGeom prst="rect">
            <a:avLst/>
          </a:prstGeom>
          <a:noFill/>
          <a:ln cap="flat" cmpd="tri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 txBox="1"/>
          <p:nvPr>
            <p:ph type="title"/>
          </p:nvPr>
        </p:nvSpPr>
        <p:spPr>
          <a:xfrm>
            <a:off x="457200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Dense Index Files</a:t>
            </a:r>
            <a:endParaRPr/>
          </a:p>
        </p:txBody>
      </p:sp>
      <p:sp>
        <p:nvSpPr>
          <p:cNvPr id="162" name="Google Shape;162;p6"/>
          <p:cNvSpPr txBox="1"/>
          <p:nvPr>
            <p:ph idx="1" type="body"/>
          </p:nvPr>
        </p:nvSpPr>
        <p:spPr>
          <a:xfrm>
            <a:off x="457200" y="1556792"/>
            <a:ext cx="8229600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80"/>
              <a:buChar char="❖"/>
            </a:pPr>
            <a:r>
              <a:rPr lang="en-US" sz="2400">
                <a:solidFill>
                  <a:schemeClr val="dk2"/>
                </a:solidFill>
              </a:rPr>
              <a:t>Dense index</a:t>
            </a:r>
            <a:r>
              <a:rPr lang="en-US" sz="2400"/>
              <a:t> — Index record appears for every search-key value in the file.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t/>
            </a:r>
            <a:endParaRPr sz="2400"/>
          </a:p>
        </p:txBody>
      </p:sp>
      <p:pic>
        <p:nvPicPr>
          <p:cNvPr id="163" name="Google Shape;163;p6"/>
          <p:cNvPicPr preferRelativeResize="0"/>
          <p:nvPr/>
        </p:nvPicPr>
        <p:blipFill rotWithShape="1">
          <a:blip r:embed="rId3">
            <a:alphaModFix/>
          </a:blip>
          <a:srcRect b="22678" l="934" r="1122" t="22430"/>
          <a:stretch/>
        </p:blipFill>
        <p:spPr>
          <a:xfrm>
            <a:off x="899592" y="2780928"/>
            <a:ext cx="7550150" cy="3173413"/>
          </a:xfrm>
          <a:prstGeom prst="rect">
            <a:avLst/>
          </a:prstGeom>
          <a:noFill/>
          <a:ln cap="flat" cmpd="tri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58"/>
          <p:cNvSpPr txBox="1"/>
          <p:nvPr>
            <p:ph type="title"/>
          </p:nvPr>
        </p:nvSpPr>
        <p:spPr>
          <a:xfrm>
            <a:off x="457200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B-Tree Index File Example</a:t>
            </a:r>
            <a:endParaRPr/>
          </a:p>
        </p:txBody>
      </p:sp>
      <p:pic>
        <p:nvPicPr>
          <p:cNvPr id="783" name="Google Shape;783;p58"/>
          <p:cNvPicPr preferRelativeResize="0"/>
          <p:nvPr/>
        </p:nvPicPr>
        <p:blipFill rotWithShape="1">
          <a:blip r:embed="rId3">
            <a:alphaModFix/>
          </a:blip>
          <a:srcRect b="24923" l="1823" r="1063" t="24316"/>
          <a:stretch/>
        </p:blipFill>
        <p:spPr>
          <a:xfrm>
            <a:off x="479853" y="1484784"/>
            <a:ext cx="7753350" cy="2376017"/>
          </a:xfrm>
          <a:prstGeom prst="rect">
            <a:avLst/>
          </a:prstGeom>
          <a:noFill/>
          <a:ln cap="flat" cmpd="tri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784" name="Google Shape;784;p58"/>
          <p:cNvPicPr preferRelativeResize="0"/>
          <p:nvPr/>
        </p:nvPicPr>
        <p:blipFill rotWithShape="1">
          <a:blip r:embed="rId4">
            <a:alphaModFix/>
          </a:blip>
          <a:srcRect b="31429" l="1070" r="713" t="30952"/>
          <a:stretch/>
        </p:blipFill>
        <p:spPr>
          <a:xfrm>
            <a:off x="660400" y="4465339"/>
            <a:ext cx="7426325" cy="2132013"/>
          </a:xfrm>
          <a:prstGeom prst="rect">
            <a:avLst/>
          </a:prstGeom>
          <a:noFill/>
          <a:ln cap="flat" cmpd="tri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785" name="Google Shape;785;p58"/>
          <p:cNvSpPr txBox="1"/>
          <p:nvPr>
            <p:ph idx="1" type="body"/>
          </p:nvPr>
        </p:nvSpPr>
        <p:spPr>
          <a:xfrm>
            <a:off x="390525" y="3901554"/>
            <a:ext cx="78486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tantia"/>
              <a:buNone/>
            </a:pPr>
            <a:r>
              <a:rPr lang="en-US" sz="2400"/>
              <a:t>B-tree (above) and B+-tree (below) on same data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59"/>
          <p:cNvSpPr txBox="1"/>
          <p:nvPr>
            <p:ph type="title"/>
          </p:nvPr>
        </p:nvSpPr>
        <p:spPr>
          <a:xfrm>
            <a:off x="457200" y="704088"/>
            <a:ext cx="8229600" cy="7806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</a:pPr>
            <a:r>
              <a:rPr lang="en-US" sz="4500"/>
              <a:t>B-Tree</a:t>
            </a:r>
            <a:endParaRPr sz="4500"/>
          </a:p>
        </p:txBody>
      </p:sp>
      <p:sp>
        <p:nvSpPr>
          <p:cNvPr id="791" name="Google Shape;791;p59"/>
          <p:cNvSpPr txBox="1"/>
          <p:nvPr>
            <p:ph idx="1" type="body"/>
          </p:nvPr>
        </p:nvSpPr>
        <p:spPr>
          <a:xfrm>
            <a:off x="457200" y="1556792"/>
            <a:ext cx="8229600" cy="4767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❖"/>
            </a:pPr>
            <a:r>
              <a:rPr lang="en-US"/>
              <a:t>Construct B-tree of order 3 for following elements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    5,10,12,13,14,1,2,3,4 </a:t>
            </a:r>
            <a:endParaRPr/>
          </a:p>
        </p:txBody>
      </p:sp>
      <p:graphicFrame>
        <p:nvGraphicFramePr>
          <p:cNvPr id="792" name="Google Shape;792;p59"/>
          <p:cNvGraphicFramePr/>
          <p:nvPr/>
        </p:nvGraphicFramePr>
        <p:xfrm>
          <a:off x="3419872" y="28842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5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60"/>
          <p:cNvSpPr txBox="1"/>
          <p:nvPr>
            <p:ph type="title"/>
          </p:nvPr>
        </p:nvSpPr>
        <p:spPr>
          <a:xfrm>
            <a:off x="457200" y="704088"/>
            <a:ext cx="8229600" cy="7806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</a:pPr>
            <a:r>
              <a:rPr lang="en-US" sz="4500"/>
              <a:t>B-Tree</a:t>
            </a:r>
            <a:endParaRPr sz="4500"/>
          </a:p>
        </p:txBody>
      </p:sp>
      <p:sp>
        <p:nvSpPr>
          <p:cNvPr id="798" name="Google Shape;798;p60"/>
          <p:cNvSpPr txBox="1"/>
          <p:nvPr>
            <p:ph idx="1" type="body"/>
          </p:nvPr>
        </p:nvSpPr>
        <p:spPr>
          <a:xfrm>
            <a:off x="457200" y="1556792"/>
            <a:ext cx="8229600" cy="4767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❖"/>
            </a:pPr>
            <a:r>
              <a:rPr lang="en-US"/>
              <a:t>Construct B-tree of order 3 for following elements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    5,10,12,13,14,1,2,3,4 </a:t>
            </a:r>
            <a:endParaRPr/>
          </a:p>
        </p:txBody>
      </p:sp>
      <p:graphicFrame>
        <p:nvGraphicFramePr>
          <p:cNvPr id="799" name="Google Shape;799;p60"/>
          <p:cNvGraphicFramePr/>
          <p:nvPr/>
        </p:nvGraphicFramePr>
        <p:xfrm>
          <a:off x="3419872" y="28842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5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00" name="Google Shape;800;p60"/>
          <p:cNvSpPr txBox="1"/>
          <p:nvPr/>
        </p:nvSpPr>
        <p:spPr>
          <a:xfrm>
            <a:off x="5508104" y="2884294"/>
            <a:ext cx="7200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12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801" name="Google Shape;801;p60"/>
          <p:cNvCxnSpPr/>
          <p:nvPr/>
        </p:nvCxnSpPr>
        <p:spPr>
          <a:xfrm rot="10800000">
            <a:off x="4788024" y="2492896"/>
            <a:ext cx="0" cy="288032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61"/>
          <p:cNvSpPr txBox="1"/>
          <p:nvPr>
            <p:ph type="title"/>
          </p:nvPr>
        </p:nvSpPr>
        <p:spPr>
          <a:xfrm>
            <a:off x="457200" y="704088"/>
            <a:ext cx="8229600" cy="7806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</a:pPr>
            <a:r>
              <a:rPr lang="en-US" sz="4500"/>
              <a:t>B-Tree</a:t>
            </a:r>
            <a:endParaRPr sz="4500"/>
          </a:p>
        </p:txBody>
      </p:sp>
      <p:sp>
        <p:nvSpPr>
          <p:cNvPr id="807" name="Google Shape;807;p61"/>
          <p:cNvSpPr txBox="1"/>
          <p:nvPr>
            <p:ph idx="1" type="body"/>
          </p:nvPr>
        </p:nvSpPr>
        <p:spPr>
          <a:xfrm>
            <a:off x="457200" y="1556792"/>
            <a:ext cx="8229600" cy="4767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❖"/>
            </a:pPr>
            <a:r>
              <a:rPr lang="en-US"/>
              <a:t>Construct B-tree of order 3 for following elements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    5,10,12,13,14,1,2,3,4 </a:t>
            </a:r>
            <a:endParaRPr/>
          </a:p>
        </p:txBody>
      </p:sp>
      <p:graphicFrame>
        <p:nvGraphicFramePr>
          <p:cNvPr id="808" name="Google Shape;808;p61"/>
          <p:cNvGraphicFramePr/>
          <p:nvPr/>
        </p:nvGraphicFramePr>
        <p:xfrm>
          <a:off x="3419872" y="28842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5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09" name="Google Shape;809;p61"/>
          <p:cNvGraphicFramePr/>
          <p:nvPr/>
        </p:nvGraphicFramePr>
        <p:xfrm>
          <a:off x="3452682" y="39551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10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10" name="Google Shape;810;p61"/>
          <p:cNvGraphicFramePr/>
          <p:nvPr/>
        </p:nvGraphicFramePr>
        <p:xfrm>
          <a:off x="1744285" y="53639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5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11" name="Google Shape;811;p61"/>
          <p:cNvGraphicFramePr/>
          <p:nvPr/>
        </p:nvGraphicFramePr>
        <p:xfrm>
          <a:off x="4803592" y="53639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12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12" name="Google Shape;812;p61"/>
          <p:cNvCxnSpPr/>
          <p:nvPr/>
        </p:nvCxnSpPr>
        <p:spPr>
          <a:xfrm flipH="1">
            <a:off x="2660289" y="4324455"/>
            <a:ext cx="903600" cy="10395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3" name="Google Shape;813;p61"/>
          <p:cNvCxnSpPr/>
          <p:nvPr/>
        </p:nvCxnSpPr>
        <p:spPr>
          <a:xfrm>
            <a:off x="4499992" y="4324455"/>
            <a:ext cx="1219800" cy="10395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4" name="Google Shape;814;p61"/>
          <p:cNvSpPr txBox="1"/>
          <p:nvPr/>
        </p:nvSpPr>
        <p:spPr>
          <a:xfrm>
            <a:off x="5508104" y="2884294"/>
            <a:ext cx="7200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12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815" name="Google Shape;815;p61"/>
          <p:cNvCxnSpPr/>
          <p:nvPr/>
        </p:nvCxnSpPr>
        <p:spPr>
          <a:xfrm rot="10800000">
            <a:off x="4788024" y="2492896"/>
            <a:ext cx="0" cy="288032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16" name="Google Shape;816;p61"/>
          <p:cNvSpPr txBox="1"/>
          <p:nvPr/>
        </p:nvSpPr>
        <p:spPr>
          <a:xfrm>
            <a:off x="6804248" y="5363924"/>
            <a:ext cx="5954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14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62"/>
          <p:cNvSpPr txBox="1"/>
          <p:nvPr>
            <p:ph type="title"/>
          </p:nvPr>
        </p:nvSpPr>
        <p:spPr>
          <a:xfrm>
            <a:off x="457200" y="704088"/>
            <a:ext cx="8229600" cy="7806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</a:pPr>
            <a:r>
              <a:rPr lang="en-US" sz="4500"/>
              <a:t>B-Tree</a:t>
            </a:r>
            <a:endParaRPr sz="4500"/>
          </a:p>
        </p:txBody>
      </p:sp>
      <p:sp>
        <p:nvSpPr>
          <p:cNvPr id="822" name="Google Shape;822;p62"/>
          <p:cNvSpPr txBox="1"/>
          <p:nvPr>
            <p:ph idx="1" type="body"/>
          </p:nvPr>
        </p:nvSpPr>
        <p:spPr>
          <a:xfrm>
            <a:off x="457200" y="1556792"/>
            <a:ext cx="8229600" cy="4767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❖"/>
            </a:pPr>
            <a:r>
              <a:rPr lang="en-US"/>
              <a:t>Construct B-tree of order 3 for following elements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    5,10,12,13,14,1,2,3,4 </a:t>
            </a:r>
            <a:endParaRPr/>
          </a:p>
        </p:txBody>
      </p:sp>
      <p:graphicFrame>
        <p:nvGraphicFramePr>
          <p:cNvPr id="823" name="Google Shape;823;p62"/>
          <p:cNvGraphicFramePr/>
          <p:nvPr/>
        </p:nvGraphicFramePr>
        <p:xfrm>
          <a:off x="3452682" y="39551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10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24" name="Google Shape;824;p62"/>
          <p:cNvGraphicFramePr/>
          <p:nvPr/>
        </p:nvGraphicFramePr>
        <p:xfrm>
          <a:off x="1744285" y="53639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5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25" name="Google Shape;825;p62"/>
          <p:cNvGraphicFramePr/>
          <p:nvPr/>
        </p:nvGraphicFramePr>
        <p:xfrm>
          <a:off x="4803592" y="53639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12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26" name="Google Shape;826;p62"/>
          <p:cNvCxnSpPr/>
          <p:nvPr/>
        </p:nvCxnSpPr>
        <p:spPr>
          <a:xfrm flipH="1">
            <a:off x="2660289" y="4324455"/>
            <a:ext cx="903600" cy="10395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7" name="Google Shape;827;p62"/>
          <p:cNvCxnSpPr/>
          <p:nvPr/>
        </p:nvCxnSpPr>
        <p:spPr>
          <a:xfrm>
            <a:off x="4499992" y="4324455"/>
            <a:ext cx="1219800" cy="10395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828" name="Google Shape;828;p62"/>
          <p:cNvGraphicFramePr/>
          <p:nvPr/>
        </p:nvGraphicFramePr>
        <p:xfrm>
          <a:off x="6860863" y="53592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14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29" name="Google Shape;829;p62"/>
          <p:cNvCxnSpPr/>
          <p:nvPr/>
        </p:nvCxnSpPr>
        <p:spPr>
          <a:xfrm>
            <a:off x="5222360" y="4396463"/>
            <a:ext cx="2554500" cy="9627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63"/>
          <p:cNvSpPr txBox="1"/>
          <p:nvPr>
            <p:ph type="title"/>
          </p:nvPr>
        </p:nvSpPr>
        <p:spPr>
          <a:xfrm>
            <a:off x="457200" y="704088"/>
            <a:ext cx="8229600" cy="7806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</a:pPr>
            <a:r>
              <a:rPr lang="en-US" sz="4500"/>
              <a:t>B-Tree</a:t>
            </a:r>
            <a:endParaRPr sz="4500"/>
          </a:p>
        </p:txBody>
      </p:sp>
      <p:sp>
        <p:nvSpPr>
          <p:cNvPr id="835" name="Google Shape;835;p63"/>
          <p:cNvSpPr txBox="1"/>
          <p:nvPr>
            <p:ph idx="1" type="body"/>
          </p:nvPr>
        </p:nvSpPr>
        <p:spPr>
          <a:xfrm>
            <a:off x="457200" y="1556792"/>
            <a:ext cx="8229600" cy="4767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❖"/>
            </a:pPr>
            <a:r>
              <a:rPr lang="en-US"/>
              <a:t>Construct B-tree of order 3 for following elements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    5,10,12,13,14,1,2,3,4 </a:t>
            </a:r>
            <a:endParaRPr/>
          </a:p>
        </p:txBody>
      </p:sp>
      <p:graphicFrame>
        <p:nvGraphicFramePr>
          <p:cNvPr id="836" name="Google Shape;836;p63"/>
          <p:cNvGraphicFramePr/>
          <p:nvPr/>
        </p:nvGraphicFramePr>
        <p:xfrm>
          <a:off x="3452682" y="39551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10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37" name="Google Shape;837;p63"/>
          <p:cNvGraphicFramePr/>
          <p:nvPr/>
        </p:nvGraphicFramePr>
        <p:xfrm>
          <a:off x="1744285" y="53639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38" name="Google Shape;838;p63"/>
          <p:cNvGraphicFramePr/>
          <p:nvPr/>
        </p:nvGraphicFramePr>
        <p:xfrm>
          <a:off x="4803592" y="53639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12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39" name="Google Shape;839;p63"/>
          <p:cNvCxnSpPr/>
          <p:nvPr/>
        </p:nvCxnSpPr>
        <p:spPr>
          <a:xfrm flipH="1">
            <a:off x="2660289" y="4324455"/>
            <a:ext cx="903600" cy="10395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0" name="Google Shape;840;p63"/>
          <p:cNvCxnSpPr/>
          <p:nvPr/>
        </p:nvCxnSpPr>
        <p:spPr>
          <a:xfrm>
            <a:off x="4499992" y="4324455"/>
            <a:ext cx="1219800" cy="10395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841" name="Google Shape;841;p63"/>
          <p:cNvGraphicFramePr/>
          <p:nvPr/>
        </p:nvGraphicFramePr>
        <p:xfrm>
          <a:off x="6860863" y="53592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14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42" name="Google Shape;842;p63"/>
          <p:cNvCxnSpPr/>
          <p:nvPr/>
        </p:nvCxnSpPr>
        <p:spPr>
          <a:xfrm>
            <a:off x="5222360" y="4396463"/>
            <a:ext cx="2554500" cy="9627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3" name="Google Shape;843;p63"/>
          <p:cNvSpPr txBox="1"/>
          <p:nvPr/>
        </p:nvSpPr>
        <p:spPr>
          <a:xfrm>
            <a:off x="2546562" y="5823595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2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44" name="Google Shape;844;p63"/>
          <p:cNvSpPr/>
          <p:nvPr/>
        </p:nvSpPr>
        <p:spPr>
          <a:xfrm rot="-8645118">
            <a:off x="2144163" y="3661862"/>
            <a:ext cx="532216" cy="1479908"/>
          </a:xfrm>
          <a:prstGeom prst="curvedLeftArrow">
            <a:avLst>
              <a:gd fmla="val 0" name="adj1"/>
              <a:gd fmla="val 50000" name="adj2"/>
              <a:gd fmla="val 26805" name="adj3"/>
            </a:avLst>
          </a:prstGeom>
          <a:solidFill>
            <a:schemeClr val="accen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845" name="Google Shape;845;p63"/>
          <p:cNvCxnSpPr/>
          <p:nvPr/>
        </p:nvCxnSpPr>
        <p:spPr>
          <a:xfrm rot="10800000">
            <a:off x="4067944" y="3284984"/>
            <a:ext cx="0" cy="504056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46" name="Google Shape;846;p63"/>
          <p:cNvSpPr txBox="1"/>
          <p:nvPr/>
        </p:nvSpPr>
        <p:spPr>
          <a:xfrm>
            <a:off x="1769168" y="3955123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2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64"/>
          <p:cNvSpPr txBox="1"/>
          <p:nvPr>
            <p:ph type="title"/>
          </p:nvPr>
        </p:nvSpPr>
        <p:spPr>
          <a:xfrm>
            <a:off x="457200" y="704088"/>
            <a:ext cx="8229600" cy="7806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</a:pPr>
            <a:r>
              <a:rPr lang="en-US" sz="4500"/>
              <a:t>B-Tree</a:t>
            </a:r>
            <a:endParaRPr sz="4500"/>
          </a:p>
        </p:txBody>
      </p:sp>
      <p:sp>
        <p:nvSpPr>
          <p:cNvPr id="852" name="Google Shape;852;p64"/>
          <p:cNvSpPr txBox="1"/>
          <p:nvPr>
            <p:ph idx="1" type="body"/>
          </p:nvPr>
        </p:nvSpPr>
        <p:spPr>
          <a:xfrm>
            <a:off x="457200" y="1556792"/>
            <a:ext cx="8229600" cy="4767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❖"/>
            </a:pPr>
            <a:r>
              <a:rPr lang="en-US"/>
              <a:t>Construct B-tree of order 3 for following elements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    5,10,12,13,14,1,2,3,4 </a:t>
            </a:r>
            <a:endParaRPr/>
          </a:p>
        </p:txBody>
      </p:sp>
      <p:graphicFrame>
        <p:nvGraphicFramePr>
          <p:cNvPr id="853" name="Google Shape;853;p64"/>
          <p:cNvGraphicFramePr/>
          <p:nvPr/>
        </p:nvGraphicFramePr>
        <p:xfrm>
          <a:off x="1767128" y="38643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2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54" name="Google Shape;854;p64"/>
          <p:cNvGraphicFramePr/>
          <p:nvPr/>
        </p:nvGraphicFramePr>
        <p:xfrm>
          <a:off x="251520" y="53012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55" name="Google Shape;855;p64"/>
          <p:cNvGraphicFramePr/>
          <p:nvPr/>
        </p:nvGraphicFramePr>
        <p:xfrm>
          <a:off x="4803592" y="53639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800"/>
                        <a:t> 12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56" name="Google Shape;856;p64"/>
          <p:cNvCxnSpPr/>
          <p:nvPr/>
        </p:nvCxnSpPr>
        <p:spPr>
          <a:xfrm flipH="1">
            <a:off x="1167653" y="4233702"/>
            <a:ext cx="627300" cy="10674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7" name="Google Shape;857;p64"/>
          <p:cNvCxnSpPr/>
          <p:nvPr/>
        </p:nvCxnSpPr>
        <p:spPr>
          <a:xfrm flipH="1">
            <a:off x="5256509" y="4305710"/>
            <a:ext cx="626254" cy="995498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858" name="Google Shape;858;p64"/>
          <p:cNvGraphicFramePr/>
          <p:nvPr/>
        </p:nvGraphicFramePr>
        <p:xfrm>
          <a:off x="6860863" y="53592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14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59" name="Google Shape;859;p64"/>
          <p:cNvCxnSpPr/>
          <p:nvPr/>
        </p:nvCxnSpPr>
        <p:spPr>
          <a:xfrm>
            <a:off x="6712271" y="4272783"/>
            <a:ext cx="1064700" cy="10866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860" name="Google Shape;860;p64"/>
          <p:cNvGraphicFramePr/>
          <p:nvPr/>
        </p:nvGraphicFramePr>
        <p:xfrm>
          <a:off x="3474382" y="29112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10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61" name="Google Shape;861;p64"/>
          <p:cNvGraphicFramePr/>
          <p:nvPr/>
        </p:nvGraphicFramePr>
        <p:xfrm>
          <a:off x="5796136" y="39034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13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62" name="Google Shape;862;p64"/>
          <p:cNvGraphicFramePr/>
          <p:nvPr/>
        </p:nvGraphicFramePr>
        <p:xfrm>
          <a:off x="2480288" y="53027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5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63" name="Google Shape;863;p64"/>
          <p:cNvCxnSpPr/>
          <p:nvPr/>
        </p:nvCxnSpPr>
        <p:spPr>
          <a:xfrm>
            <a:off x="2683263" y="4233702"/>
            <a:ext cx="713100" cy="10692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4" name="Google Shape;864;p64"/>
          <p:cNvCxnSpPr/>
          <p:nvPr/>
        </p:nvCxnSpPr>
        <p:spPr>
          <a:xfrm flipH="1">
            <a:off x="2683275" y="3294613"/>
            <a:ext cx="854400" cy="5697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5" name="Google Shape;865;p64"/>
          <p:cNvCxnSpPr/>
          <p:nvPr/>
        </p:nvCxnSpPr>
        <p:spPr>
          <a:xfrm>
            <a:off x="4390517" y="3280564"/>
            <a:ext cx="2321700" cy="6228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65"/>
          <p:cNvSpPr txBox="1"/>
          <p:nvPr>
            <p:ph type="title"/>
          </p:nvPr>
        </p:nvSpPr>
        <p:spPr>
          <a:xfrm>
            <a:off x="457200" y="704088"/>
            <a:ext cx="8229600" cy="7806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</a:pPr>
            <a:r>
              <a:rPr lang="en-US" sz="4500"/>
              <a:t>B-Tree</a:t>
            </a:r>
            <a:endParaRPr sz="4500"/>
          </a:p>
        </p:txBody>
      </p:sp>
      <p:sp>
        <p:nvSpPr>
          <p:cNvPr id="871" name="Google Shape;871;p65"/>
          <p:cNvSpPr txBox="1"/>
          <p:nvPr>
            <p:ph idx="1" type="body"/>
          </p:nvPr>
        </p:nvSpPr>
        <p:spPr>
          <a:xfrm>
            <a:off x="457200" y="1556792"/>
            <a:ext cx="8229600" cy="4767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❖"/>
            </a:pPr>
            <a:r>
              <a:rPr lang="en-US"/>
              <a:t>Construct B-tree of order 3 for following elements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    5,10,12,13,14,1,2,3,4 </a:t>
            </a:r>
            <a:endParaRPr/>
          </a:p>
        </p:txBody>
      </p:sp>
      <p:graphicFrame>
        <p:nvGraphicFramePr>
          <p:cNvPr id="872" name="Google Shape;872;p65"/>
          <p:cNvGraphicFramePr/>
          <p:nvPr/>
        </p:nvGraphicFramePr>
        <p:xfrm>
          <a:off x="1767128" y="38643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2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73" name="Google Shape;873;p65"/>
          <p:cNvGraphicFramePr/>
          <p:nvPr/>
        </p:nvGraphicFramePr>
        <p:xfrm>
          <a:off x="251520" y="53012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800"/>
                        <a:t> 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74" name="Google Shape;874;p65"/>
          <p:cNvGraphicFramePr/>
          <p:nvPr/>
        </p:nvGraphicFramePr>
        <p:xfrm>
          <a:off x="4803592" y="53639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12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75" name="Google Shape;875;p65"/>
          <p:cNvCxnSpPr/>
          <p:nvPr/>
        </p:nvCxnSpPr>
        <p:spPr>
          <a:xfrm flipH="1">
            <a:off x="1167653" y="4233702"/>
            <a:ext cx="627300" cy="10674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6" name="Google Shape;876;p65"/>
          <p:cNvCxnSpPr/>
          <p:nvPr/>
        </p:nvCxnSpPr>
        <p:spPr>
          <a:xfrm flipH="1">
            <a:off x="5256509" y="4305710"/>
            <a:ext cx="626254" cy="995498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877" name="Google Shape;877;p65"/>
          <p:cNvGraphicFramePr/>
          <p:nvPr/>
        </p:nvGraphicFramePr>
        <p:xfrm>
          <a:off x="6860863" y="53592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14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78" name="Google Shape;878;p65"/>
          <p:cNvCxnSpPr/>
          <p:nvPr/>
        </p:nvCxnSpPr>
        <p:spPr>
          <a:xfrm>
            <a:off x="6712271" y="4272783"/>
            <a:ext cx="1064700" cy="10866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879" name="Google Shape;879;p65"/>
          <p:cNvGraphicFramePr/>
          <p:nvPr/>
        </p:nvGraphicFramePr>
        <p:xfrm>
          <a:off x="3474382" y="29112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80" name="Google Shape;880;p65"/>
          <p:cNvGraphicFramePr/>
          <p:nvPr/>
        </p:nvGraphicFramePr>
        <p:xfrm>
          <a:off x="5796136" y="39034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13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81" name="Google Shape;881;p65"/>
          <p:cNvGraphicFramePr/>
          <p:nvPr/>
        </p:nvGraphicFramePr>
        <p:xfrm>
          <a:off x="2480288" y="53027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3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82" name="Google Shape;882;p65"/>
          <p:cNvCxnSpPr/>
          <p:nvPr/>
        </p:nvCxnSpPr>
        <p:spPr>
          <a:xfrm>
            <a:off x="2683263" y="4233702"/>
            <a:ext cx="713100" cy="10692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3" name="Google Shape;883;p65"/>
          <p:cNvCxnSpPr/>
          <p:nvPr/>
        </p:nvCxnSpPr>
        <p:spPr>
          <a:xfrm flipH="1">
            <a:off x="2683275" y="3294613"/>
            <a:ext cx="854400" cy="5697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4" name="Google Shape;884;p65"/>
          <p:cNvCxnSpPr/>
          <p:nvPr/>
        </p:nvCxnSpPr>
        <p:spPr>
          <a:xfrm>
            <a:off x="4390517" y="3280564"/>
            <a:ext cx="2321700" cy="6228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5" name="Google Shape;885;p65"/>
          <p:cNvSpPr txBox="1"/>
          <p:nvPr/>
        </p:nvSpPr>
        <p:spPr>
          <a:xfrm>
            <a:off x="3308247" y="5755213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4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86" name="Google Shape;886;p65"/>
          <p:cNvSpPr/>
          <p:nvPr/>
        </p:nvSpPr>
        <p:spPr>
          <a:xfrm flipH="1" rot="8619638">
            <a:off x="3949101" y="4099170"/>
            <a:ext cx="383015" cy="939779"/>
          </a:xfrm>
          <a:prstGeom prst="curvedLeftArrow">
            <a:avLst>
              <a:gd fmla="val 0" name="adj1"/>
              <a:gd fmla="val 50000" name="adj2"/>
              <a:gd fmla="val 26805" name="adj3"/>
            </a:avLst>
          </a:prstGeom>
          <a:solidFill>
            <a:schemeClr val="accen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87" name="Google Shape;887;p65"/>
          <p:cNvSpPr txBox="1"/>
          <p:nvPr/>
        </p:nvSpPr>
        <p:spPr>
          <a:xfrm>
            <a:off x="4103098" y="3827152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4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66"/>
          <p:cNvSpPr txBox="1"/>
          <p:nvPr>
            <p:ph type="title"/>
          </p:nvPr>
        </p:nvSpPr>
        <p:spPr>
          <a:xfrm>
            <a:off x="457200" y="704088"/>
            <a:ext cx="8229600" cy="7806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</a:pPr>
            <a:r>
              <a:rPr lang="en-US" sz="4500"/>
              <a:t>B-Tree</a:t>
            </a:r>
            <a:endParaRPr sz="4500"/>
          </a:p>
        </p:txBody>
      </p:sp>
      <p:sp>
        <p:nvSpPr>
          <p:cNvPr id="893" name="Google Shape;893;p66"/>
          <p:cNvSpPr txBox="1"/>
          <p:nvPr>
            <p:ph idx="1" type="body"/>
          </p:nvPr>
        </p:nvSpPr>
        <p:spPr>
          <a:xfrm>
            <a:off x="457200" y="1556792"/>
            <a:ext cx="8229600" cy="4767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❖"/>
            </a:pPr>
            <a:r>
              <a:rPr lang="en-US"/>
              <a:t>Construct B-tree of order 3 for following elements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    5,10,12,13,14,1,2,3,4 </a:t>
            </a:r>
            <a:endParaRPr/>
          </a:p>
        </p:txBody>
      </p:sp>
      <p:graphicFrame>
        <p:nvGraphicFramePr>
          <p:cNvPr id="894" name="Google Shape;894;p66"/>
          <p:cNvGraphicFramePr/>
          <p:nvPr/>
        </p:nvGraphicFramePr>
        <p:xfrm>
          <a:off x="1767128" y="38643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2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95" name="Google Shape;895;p66"/>
          <p:cNvGraphicFramePr/>
          <p:nvPr/>
        </p:nvGraphicFramePr>
        <p:xfrm>
          <a:off x="251520" y="53012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08275"/>
                <a:gridCol w="378725"/>
                <a:gridCol w="208275"/>
                <a:gridCol w="299950"/>
                <a:gridCol w="20827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1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96" name="Google Shape;896;p66"/>
          <p:cNvGraphicFramePr/>
          <p:nvPr/>
        </p:nvGraphicFramePr>
        <p:xfrm>
          <a:off x="5144908" y="53012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08275"/>
                <a:gridCol w="528275"/>
                <a:gridCol w="208275"/>
                <a:gridCol w="418375"/>
                <a:gridCol w="20827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12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97" name="Google Shape;897;p66"/>
          <p:cNvCxnSpPr/>
          <p:nvPr/>
        </p:nvCxnSpPr>
        <p:spPr>
          <a:xfrm flipH="1">
            <a:off x="903353" y="4233702"/>
            <a:ext cx="891600" cy="10674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8" name="Google Shape;898;p66"/>
          <p:cNvCxnSpPr/>
          <p:nvPr/>
        </p:nvCxnSpPr>
        <p:spPr>
          <a:xfrm flipH="1">
            <a:off x="5256509" y="4305710"/>
            <a:ext cx="626254" cy="995498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899" name="Google Shape;899;p66"/>
          <p:cNvGraphicFramePr/>
          <p:nvPr/>
        </p:nvGraphicFramePr>
        <p:xfrm>
          <a:off x="7058308" y="53012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36200"/>
                <a:gridCol w="509450"/>
                <a:gridCol w="208275"/>
                <a:gridCol w="381350"/>
                <a:gridCol w="236200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800"/>
                        <a:t> 14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00" name="Google Shape;900;p66"/>
          <p:cNvCxnSpPr/>
          <p:nvPr/>
        </p:nvCxnSpPr>
        <p:spPr>
          <a:xfrm>
            <a:off x="6712271" y="4272783"/>
            <a:ext cx="1131900" cy="10284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901" name="Google Shape;901;p66"/>
          <p:cNvGraphicFramePr/>
          <p:nvPr/>
        </p:nvGraphicFramePr>
        <p:xfrm>
          <a:off x="3474382" y="29112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10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02" name="Google Shape;902;p66"/>
          <p:cNvGraphicFramePr/>
          <p:nvPr/>
        </p:nvGraphicFramePr>
        <p:xfrm>
          <a:off x="5796136" y="39034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16025"/>
                <a:gridCol w="649225"/>
                <a:gridCol w="236850"/>
                <a:gridCol w="514150"/>
                <a:gridCol w="2160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13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03" name="Google Shape;903;p66"/>
          <p:cNvGraphicFramePr/>
          <p:nvPr/>
        </p:nvGraphicFramePr>
        <p:xfrm>
          <a:off x="1824415" y="53027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08275"/>
                <a:gridCol w="396525"/>
                <a:gridCol w="208275"/>
                <a:gridCol w="314050"/>
                <a:gridCol w="20827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3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04" name="Google Shape;904;p66"/>
          <p:cNvCxnSpPr/>
          <p:nvPr/>
        </p:nvCxnSpPr>
        <p:spPr>
          <a:xfrm flipH="1">
            <a:off x="2492163" y="4233702"/>
            <a:ext cx="191100" cy="10692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5" name="Google Shape;905;p66"/>
          <p:cNvCxnSpPr/>
          <p:nvPr/>
        </p:nvCxnSpPr>
        <p:spPr>
          <a:xfrm flipH="1">
            <a:off x="2683275" y="3294613"/>
            <a:ext cx="854400" cy="5697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6" name="Google Shape;906;p66"/>
          <p:cNvCxnSpPr/>
          <p:nvPr/>
        </p:nvCxnSpPr>
        <p:spPr>
          <a:xfrm>
            <a:off x="4390517" y="3280564"/>
            <a:ext cx="2321700" cy="6228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907" name="Google Shape;907;p66"/>
          <p:cNvGraphicFramePr/>
          <p:nvPr/>
        </p:nvGraphicFramePr>
        <p:xfrm>
          <a:off x="3435030" y="53012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{2C0A6387-62F5-47BC-A3C4-26FD5BB8F305}</a:tableStyleId>
              </a:tblPr>
              <a:tblGrid>
                <a:gridCol w="222250"/>
                <a:gridCol w="423125"/>
                <a:gridCol w="222250"/>
                <a:gridCol w="335100"/>
                <a:gridCol w="222250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5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08" name="Google Shape;908;p66"/>
          <p:cNvCxnSpPr/>
          <p:nvPr/>
        </p:nvCxnSpPr>
        <p:spPr>
          <a:xfrm>
            <a:off x="3474383" y="4272783"/>
            <a:ext cx="673200" cy="10284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67"/>
          <p:cNvSpPr txBox="1"/>
          <p:nvPr>
            <p:ph type="title"/>
          </p:nvPr>
        </p:nvSpPr>
        <p:spPr>
          <a:xfrm>
            <a:off x="457200" y="40466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B-Tree Index Files</a:t>
            </a:r>
            <a:endParaRPr/>
          </a:p>
        </p:txBody>
      </p:sp>
      <p:sp>
        <p:nvSpPr>
          <p:cNvPr id="914" name="Google Shape;914;p67"/>
          <p:cNvSpPr txBox="1"/>
          <p:nvPr>
            <p:ph idx="1" type="body"/>
          </p:nvPr>
        </p:nvSpPr>
        <p:spPr>
          <a:xfrm>
            <a:off x="457200" y="1628800"/>
            <a:ext cx="8291264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85"/>
              <a:buChar char="❖"/>
            </a:pPr>
            <a:r>
              <a:rPr lang="en-US" sz="2405"/>
              <a:t>Advantages of B-Tree indices:</a:t>
            </a:r>
            <a:endParaRPr/>
          </a:p>
          <a:p>
            <a:pPr indent="-246888" lvl="1" marL="640080" rtl="0" algn="l">
              <a:spcBef>
                <a:spcPts val="444"/>
              </a:spcBef>
              <a:spcAft>
                <a:spcPts val="0"/>
              </a:spcAft>
              <a:buSzPts val="1887"/>
              <a:buChar char="➢"/>
            </a:pPr>
            <a:r>
              <a:rPr lang="en-US" sz="2220"/>
              <a:t>May use less tree nodes than a corresponding B</a:t>
            </a:r>
            <a:r>
              <a:rPr baseline="30000" lang="en-US" sz="2220"/>
              <a:t>+</a:t>
            </a:r>
            <a:r>
              <a:rPr lang="en-US" sz="2220"/>
              <a:t>-Tree.</a:t>
            </a:r>
            <a:endParaRPr/>
          </a:p>
          <a:p>
            <a:pPr indent="-246888" lvl="1" marL="640080" rtl="0" algn="l">
              <a:spcBef>
                <a:spcPts val="444"/>
              </a:spcBef>
              <a:spcAft>
                <a:spcPts val="0"/>
              </a:spcAft>
              <a:buSzPts val="1887"/>
              <a:buChar char="➢"/>
            </a:pPr>
            <a:r>
              <a:rPr lang="en-US" sz="2220"/>
              <a:t>Sometimes possible to find search-key value before reaching leaf node.</a:t>
            </a:r>
            <a:endParaRPr/>
          </a:p>
          <a:p>
            <a:pPr indent="-274320" lvl="0" marL="274320" rtl="0" algn="l">
              <a:spcBef>
                <a:spcPts val="481"/>
              </a:spcBef>
              <a:spcAft>
                <a:spcPts val="0"/>
              </a:spcAft>
              <a:buSzPts val="2285"/>
              <a:buChar char="❖"/>
            </a:pPr>
            <a:r>
              <a:rPr lang="en-US" sz="2405"/>
              <a:t>Disadvantages of B-Tree indices:</a:t>
            </a:r>
            <a:endParaRPr/>
          </a:p>
          <a:p>
            <a:pPr indent="-246888" lvl="1" marL="640080" rtl="0" algn="l">
              <a:spcBef>
                <a:spcPts val="444"/>
              </a:spcBef>
              <a:spcAft>
                <a:spcPts val="0"/>
              </a:spcAft>
              <a:buSzPts val="1887"/>
              <a:buChar char="➢"/>
            </a:pPr>
            <a:r>
              <a:rPr lang="en-US" sz="2220"/>
              <a:t>Only small fraction of all search-key values are found early </a:t>
            </a:r>
            <a:endParaRPr/>
          </a:p>
          <a:p>
            <a:pPr indent="-246888" lvl="1" marL="640080" rtl="0" algn="l">
              <a:spcBef>
                <a:spcPts val="444"/>
              </a:spcBef>
              <a:spcAft>
                <a:spcPts val="0"/>
              </a:spcAft>
              <a:buSzPts val="1887"/>
              <a:buChar char="➢"/>
            </a:pPr>
            <a:r>
              <a:rPr lang="en-US" sz="2220"/>
              <a:t>Non-leaf nodes are larger, so fan-out is reduced.  Thus, B-Trees typically have greater depth than corresponding B</a:t>
            </a:r>
            <a:r>
              <a:rPr baseline="30000" lang="en-US" sz="2220"/>
              <a:t>+</a:t>
            </a:r>
            <a:r>
              <a:rPr lang="en-US" sz="2220"/>
              <a:t>-Tree</a:t>
            </a:r>
            <a:endParaRPr/>
          </a:p>
          <a:p>
            <a:pPr indent="-246888" lvl="1" marL="640080" rtl="0" algn="l">
              <a:spcBef>
                <a:spcPts val="444"/>
              </a:spcBef>
              <a:spcAft>
                <a:spcPts val="0"/>
              </a:spcAft>
              <a:buSzPts val="1887"/>
              <a:buChar char="➢"/>
            </a:pPr>
            <a:r>
              <a:rPr lang="en-US" sz="2220"/>
              <a:t>Insertion and deletion more complicated than in B</a:t>
            </a:r>
            <a:r>
              <a:rPr baseline="30000" lang="en-US" sz="2220"/>
              <a:t>+</a:t>
            </a:r>
            <a:r>
              <a:rPr lang="en-US" sz="2220"/>
              <a:t>-Trees </a:t>
            </a:r>
            <a:endParaRPr/>
          </a:p>
          <a:p>
            <a:pPr indent="-246888" lvl="1" marL="640080" rtl="0" algn="l">
              <a:spcBef>
                <a:spcPts val="444"/>
              </a:spcBef>
              <a:spcAft>
                <a:spcPts val="0"/>
              </a:spcAft>
              <a:buSzPts val="1887"/>
              <a:buChar char="➢"/>
            </a:pPr>
            <a:r>
              <a:rPr lang="en-US" sz="2220"/>
              <a:t>Implementation is harder than B</a:t>
            </a:r>
            <a:r>
              <a:rPr baseline="30000" lang="en-US" sz="2220"/>
              <a:t>+</a:t>
            </a:r>
            <a:r>
              <a:rPr lang="en-US" sz="2220"/>
              <a:t>-Trees.</a:t>
            </a:r>
            <a:endParaRPr/>
          </a:p>
          <a:p>
            <a:pPr indent="-274320" lvl="0" marL="274320" rtl="0" algn="l">
              <a:spcBef>
                <a:spcPts val="481"/>
              </a:spcBef>
              <a:spcAft>
                <a:spcPts val="0"/>
              </a:spcAft>
              <a:buSzPts val="2285"/>
              <a:buChar char="❖"/>
            </a:pPr>
            <a:r>
              <a:rPr lang="en-US" sz="2405"/>
              <a:t>Typically, advantages of B-Trees do not out weigh disadvantages.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 txBox="1"/>
          <p:nvPr>
            <p:ph type="title"/>
          </p:nvPr>
        </p:nvSpPr>
        <p:spPr>
          <a:xfrm>
            <a:off x="457200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Sparse Index</a:t>
            </a:r>
            <a:endParaRPr/>
          </a:p>
        </p:txBody>
      </p:sp>
      <p:sp>
        <p:nvSpPr>
          <p:cNvPr id="169" name="Google Shape;169;p7"/>
          <p:cNvSpPr txBox="1"/>
          <p:nvPr>
            <p:ph idx="1" type="body"/>
          </p:nvPr>
        </p:nvSpPr>
        <p:spPr>
          <a:xfrm>
            <a:off x="457200" y="1475656"/>
            <a:ext cx="8229600" cy="5193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090"/>
              <a:buChar char="❖"/>
            </a:pPr>
            <a:r>
              <a:rPr lang="en-US" sz="2200">
                <a:solidFill>
                  <a:schemeClr val="dk2"/>
                </a:solidFill>
              </a:rPr>
              <a:t>Sparse Index</a:t>
            </a:r>
            <a:r>
              <a:rPr lang="en-US" sz="2200"/>
              <a:t>:  contains index records for only some search-key values.</a:t>
            </a:r>
            <a:endParaRPr/>
          </a:p>
          <a:p>
            <a:pPr indent="-246888" lvl="1" marL="640080" rtl="0" algn="l">
              <a:spcBef>
                <a:spcPts val="440"/>
              </a:spcBef>
              <a:spcAft>
                <a:spcPts val="0"/>
              </a:spcAft>
              <a:buSzPts val="1870"/>
              <a:buChar char="➢"/>
            </a:pPr>
            <a:r>
              <a:rPr lang="en-US" sz="2200"/>
              <a:t>Applicable when records are sequentially ordered on search-key</a:t>
            </a:r>
            <a:endParaRPr/>
          </a:p>
          <a:p>
            <a:pPr indent="-274320" lvl="0" marL="274320" rtl="0" algn="l">
              <a:spcBef>
                <a:spcPts val="440"/>
              </a:spcBef>
              <a:spcAft>
                <a:spcPts val="0"/>
              </a:spcAft>
              <a:buSzPts val="2090"/>
              <a:buChar char="❖"/>
            </a:pPr>
            <a:r>
              <a:rPr lang="en-US" sz="2200"/>
              <a:t>To locate a record with search-key value </a:t>
            </a:r>
            <a:r>
              <a:rPr i="1" lang="en-US" sz="2200"/>
              <a:t>K</a:t>
            </a:r>
            <a:r>
              <a:rPr lang="en-US" sz="2200"/>
              <a:t> we:</a:t>
            </a:r>
            <a:endParaRPr/>
          </a:p>
          <a:p>
            <a:pPr indent="-246888" lvl="1" marL="640080" rtl="0" algn="l">
              <a:spcBef>
                <a:spcPts val="440"/>
              </a:spcBef>
              <a:spcAft>
                <a:spcPts val="0"/>
              </a:spcAft>
              <a:buSzPts val="1870"/>
              <a:buChar char="➢"/>
            </a:pPr>
            <a:r>
              <a:rPr lang="en-US" sz="2200"/>
              <a:t>Find index record with largest search-key value &lt; </a:t>
            </a:r>
            <a:r>
              <a:rPr i="1" lang="en-US" sz="2200"/>
              <a:t>K</a:t>
            </a:r>
            <a:endParaRPr sz="2200"/>
          </a:p>
          <a:p>
            <a:pPr indent="-246888" lvl="1" marL="640080" rtl="0" algn="l">
              <a:spcBef>
                <a:spcPts val="440"/>
              </a:spcBef>
              <a:spcAft>
                <a:spcPts val="0"/>
              </a:spcAft>
              <a:buSzPts val="1870"/>
              <a:buChar char="➢"/>
            </a:pPr>
            <a:r>
              <a:rPr lang="en-US" sz="2200"/>
              <a:t>Search file sequentially starting at the record to which the index record points</a:t>
            </a:r>
            <a:endParaRPr/>
          </a:p>
          <a:p>
            <a:pPr indent="-274320" lvl="0" marL="274320" rtl="0" algn="l">
              <a:spcBef>
                <a:spcPts val="440"/>
              </a:spcBef>
              <a:spcAft>
                <a:spcPts val="0"/>
              </a:spcAft>
              <a:buSzPts val="2090"/>
              <a:buChar char="❖"/>
            </a:pPr>
            <a:r>
              <a:rPr lang="en-US" sz="2200"/>
              <a:t>Less space and less maintenance overhead for insertions and deletions.</a:t>
            </a:r>
            <a:endParaRPr/>
          </a:p>
          <a:p>
            <a:pPr indent="-274320" lvl="0" marL="274320" rtl="0" algn="l">
              <a:spcBef>
                <a:spcPts val="440"/>
              </a:spcBef>
              <a:spcAft>
                <a:spcPts val="0"/>
              </a:spcAft>
              <a:buSzPts val="2090"/>
              <a:buChar char="❖"/>
            </a:pPr>
            <a:r>
              <a:rPr lang="en-US" sz="2200"/>
              <a:t>Generally slower than dense index for locating records.</a:t>
            </a:r>
            <a:endParaRPr/>
          </a:p>
          <a:p>
            <a:pPr indent="-274320" lvl="0" marL="274320" rtl="0" algn="l">
              <a:spcBef>
                <a:spcPts val="440"/>
              </a:spcBef>
              <a:spcAft>
                <a:spcPts val="0"/>
              </a:spcAft>
              <a:buSzPts val="2090"/>
              <a:buChar char="❖"/>
            </a:pPr>
            <a:r>
              <a:rPr lang="en-US" sz="2200"/>
              <a:t>Good tradeoff: sparse index with an index entry for every block in file, corresponding to least search-key value in the block.</a:t>
            </a:r>
            <a:endParaRPr/>
          </a:p>
          <a:p>
            <a:pPr indent="0" lvl="0" marL="27432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68"/>
          <p:cNvSpPr txBox="1"/>
          <p:nvPr>
            <p:ph type="title"/>
          </p:nvPr>
        </p:nvSpPr>
        <p:spPr>
          <a:xfrm>
            <a:off x="457200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B-tree and B+ Tree</a:t>
            </a:r>
            <a:endParaRPr/>
          </a:p>
        </p:txBody>
      </p:sp>
      <p:sp>
        <p:nvSpPr>
          <p:cNvPr id="920" name="Google Shape;920;p68"/>
          <p:cNvSpPr txBox="1"/>
          <p:nvPr>
            <p:ph idx="1" type="body"/>
          </p:nvPr>
        </p:nvSpPr>
        <p:spPr>
          <a:xfrm>
            <a:off x="457200" y="1484784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80"/>
              <a:buNone/>
            </a:pPr>
            <a:r>
              <a:rPr lang="en-US"/>
              <a:t>B+ Tree</a:t>
            </a:r>
            <a:endParaRPr/>
          </a:p>
        </p:txBody>
      </p:sp>
      <p:sp>
        <p:nvSpPr>
          <p:cNvPr id="921" name="Google Shape;921;p68"/>
          <p:cNvSpPr txBox="1"/>
          <p:nvPr>
            <p:ph idx="2" type="body"/>
          </p:nvPr>
        </p:nvSpPr>
        <p:spPr>
          <a:xfrm>
            <a:off x="4645025" y="1489293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80"/>
              <a:buNone/>
            </a:pPr>
            <a:r>
              <a:rPr lang="en-US"/>
              <a:t>B-tree</a:t>
            </a:r>
            <a:endParaRPr/>
          </a:p>
        </p:txBody>
      </p:sp>
      <p:sp>
        <p:nvSpPr>
          <p:cNvPr id="922" name="Google Shape;922;p68"/>
          <p:cNvSpPr txBox="1"/>
          <p:nvPr>
            <p:ph idx="3" type="body"/>
          </p:nvPr>
        </p:nvSpPr>
        <p:spPr>
          <a:xfrm>
            <a:off x="457200" y="2153264"/>
            <a:ext cx="4040188" cy="4372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90"/>
              <a:buChar char="❖"/>
            </a:pPr>
            <a:r>
              <a:rPr b="0" i="0" lang="en-US">
                <a:solidFill>
                  <a:srgbClr val="222222"/>
                </a:solidFill>
              </a:rPr>
              <a:t>Search keys can be repeated</a:t>
            </a:r>
            <a:endParaRPr/>
          </a:p>
          <a:p>
            <a:pPr indent="0" lvl="0" marL="27432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b="0" i="0">
              <a:solidFill>
                <a:srgbClr val="222222"/>
              </a:solidFill>
            </a:endParaRPr>
          </a:p>
          <a:p>
            <a:pPr indent="-274320" lvl="0" marL="27432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090"/>
              <a:buChar char="❖"/>
            </a:pPr>
            <a:r>
              <a:rPr b="0" i="0" lang="en-US">
                <a:solidFill>
                  <a:srgbClr val="222222"/>
                </a:solidFill>
              </a:rPr>
              <a:t>Data is only saved on the leaf nodes.</a:t>
            </a:r>
            <a:endParaRPr>
              <a:solidFill>
                <a:srgbClr val="222222"/>
              </a:solidFill>
            </a:endParaRPr>
          </a:p>
          <a:p>
            <a:pPr indent="-274320" lvl="0" marL="27432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090"/>
              <a:buChar char="❖"/>
            </a:pPr>
            <a:r>
              <a:rPr b="0" i="0" lang="en-US">
                <a:solidFill>
                  <a:srgbClr val="222222"/>
                </a:solidFill>
              </a:rPr>
              <a:t>Data stored on the leaf node makes the search more accurate and faster.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090"/>
              <a:buChar char="❖"/>
            </a:pPr>
            <a:r>
              <a:rPr b="0" i="0" lang="en-US">
                <a:solidFill>
                  <a:srgbClr val="222222"/>
                </a:solidFill>
              </a:rPr>
              <a:t>Deletion is not difficult as an element is only removed from a leaf node.</a:t>
            </a:r>
            <a:endParaRPr>
              <a:solidFill>
                <a:srgbClr val="222222"/>
              </a:solidFill>
            </a:endParaRPr>
          </a:p>
          <a:p>
            <a:pPr indent="-274320" lvl="0" marL="27432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090"/>
              <a:buChar char="❖"/>
            </a:pPr>
            <a:r>
              <a:rPr b="0" i="0" lang="en-US">
                <a:solidFill>
                  <a:srgbClr val="222222"/>
                </a:solidFill>
              </a:rPr>
              <a:t>Linked leaf nodes make the search efficient and quick</a:t>
            </a:r>
            <a:endParaRPr/>
          </a:p>
        </p:txBody>
      </p:sp>
      <p:sp>
        <p:nvSpPr>
          <p:cNvPr id="923" name="Google Shape;923;p68"/>
          <p:cNvSpPr txBox="1"/>
          <p:nvPr>
            <p:ph idx="4" type="body"/>
          </p:nvPr>
        </p:nvSpPr>
        <p:spPr>
          <a:xfrm>
            <a:off x="4645025" y="2153264"/>
            <a:ext cx="4319463" cy="4372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90"/>
              <a:buChar char="❖"/>
            </a:pPr>
            <a:r>
              <a:rPr lang="en-US">
                <a:solidFill>
                  <a:srgbClr val="222222"/>
                </a:solidFill>
              </a:rPr>
              <a:t>Search keys cannot be redundant.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090"/>
              <a:buChar char="❖"/>
            </a:pPr>
            <a:r>
              <a:rPr lang="en-US">
                <a:solidFill>
                  <a:srgbClr val="222222"/>
                </a:solidFill>
              </a:rPr>
              <a:t>Both leaf nodes and internal nodes can store data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090"/>
              <a:buChar char="❖"/>
            </a:pPr>
            <a:r>
              <a:rPr lang="en-US">
                <a:solidFill>
                  <a:srgbClr val="222222"/>
                </a:solidFill>
              </a:rPr>
              <a:t>Searching is slow due to data stored on Leaf and internal nodes.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090"/>
              <a:buChar char="❖"/>
            </a:pPr>
            <a:r>
              <a:rPr lang="en-US">
                <a:solidFill>
                  <a:srgbClr val="222222"/>
                </a:solidFill>
              </a:rPr>
              <a:t>Deletion of elements is a complicated and time-consuming process.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090"/>
              <a:buChar char="❖"/>
            </a:pPr>
            <a:r>
              <a:rPr lang="en-US">
                <a:solidFill>
                  <a:srgbClr val="222222"/>
                </a:solidFill>
              </a:rPr>
              <a:t>You cannot link leaf nodes.</a:t>
            </a:r>
            <a:endParaRPr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69"/>
          <p:cNvSpPr txBox="1"/>
          <p:nvPr>
            <p:ph type="title"/>
          </p:nvPr>
        </p:nvSpPr>
        <p:spPr>
          <a:xfrm>
            <a:off x="457200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Hashing</a:t>
            </a:r>
            <a:endParaRPr/>
          </a:p>
        </p:txBody>
      </p:sp>
      <p:sp>
        <p:nvSpPr>
          <p:cNvPr id="929" name="Google Shape;929;p69"/>
          <p:cNvSpPr txBox="1"/>
          <p:nvPr>
            <p:ph idx="1" type="body"/>
          </p:nvPr>
        </p:nvSpPr>
        <p:spPr>
          <a:xfrm>
            <a:off x="457200" y="1564048"/>
            <a:ext cx="8229600" cy="4961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470"/>
              <a:buChar char="❖"/>
            </a:pPr>
            <a:r>
              <a:rPr b="0" i="0" lang="en-US">
                <a:solidFill>
                  <a:srgbClr val="222222"/>
                </a:solidFill>
              </a:rPr>
              <a:t>In DBMS, hashing is a technique to directly search the location of desired data on the disk without using index structure. </a:t>
            </a:r>
            <a:endParaRPr/>
          </a:p>
          <a:p>
            <a:pPr indent="-274320" lvl="0" marL="274320" rtl="0" algn="just">
              <a:spcBef>
                <a:spcPts val="520"/>
              </a:spcBef>
              <a:spcAft>
                <a:spcPts val="0"/>
              </a:spcAft>
              <a:buSzPts val="2470"/>
              <a:buChar char="❖"/>
            </a:pPr>
            <a:r>
              <a:rPr b="0" i="0" lang="en-US">
                <a:solidFill>
                  <a:srgbClr val="222222"/>
                </a:solidFill>
              </a:rPr>
              <a:t>Hashing method is used to index and retrieve items in a database as it is faster to search that specific item using the shorter hashed key instead of using its original value. </a:t>
            </a:r>
            <a:endParaRPr/>
          </a:p>
          <a:p>
            <a:pPr indent="-274320" lvl="0" marL="274320" rtl="0" algn="just">
              <a:spcBef>
                <a:spcPts val="520"/>
              </a:spcBef>
              <a:spcAft>
                <a:spcPts val="0"/>
              </a:spcAft>
              <a:buSzPts val="2470"/>
              <a:buChar char="❖"/>
            </a:pPr>
            <a:r>
              <a:rPr b="0" i="0" lang="en-US">
                <a:solidFill>
                  <a:srgbClr val="222222"/>
                </a:solidFill>
              </a:rPr>
              <a:t>Data is stored in the form of data blocks whose address is generated by applying a hash function in the memory location where these records are stored known as a </a:t>
            </a:r>
            <a:r>
              <a:rPr b="1" i="0" lang="en-US">
                <a:solidFill>
                  <a:srgbClr val="222222"/>
                </a:solidFill>
              </a:rPr>
              <a:t>data block or data bucket</a:t>
            </a:r>
            <a:r>
              <a:rPr b="0" i="0" lang="en-US">
                <a:solidFill>
                  <a:srgbClr val="222222"/>
                </a:solidFill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70"/>
          <p:cNvSpPr txBox="1"/>
          <p:nvPr>
            <p:ph type="title"/>
          </p:nvPr>
        </p:nvSpPr>
        <p:spPr>
          <a:xfrm>
            <a:off x="457200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Static Hashing</a:t>
            </a:r>
            <a:endParaRPr/>
          </a:p>
        </p:txBody>
      </p:sp>
      <p:sp>
        <p:nvSpPr>
          <p:cNvPr id="935" name="Google Shape;935;p70"/>
          <p:cNvSpPr txBox="1"/>
          <p:nvPr>
            <p:ph idx="1" type="body"/>
          </p:nvPr>
        </p:nvSpPr>
        <p:spPr>
          <a:xfrm>
            <a:off x="457200" y="1564048"/>
            <a:ext cx="8229600" cy="4961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❖"/>
            </a:pPr>
            <a:r>
              <a:rPr lang="en-US"/>
              <a:t>A </a:t>
            </a:r>
            <a:r>
              <a:rPr b="1" lang="en-US">
                <a:solidFill>
                  <a:schemeClr val="dk2"/>
                </a:solidFill>
              </a:rPr>
              <a:t>bucket</a:t>
            </a:r>
            <a:r>
              <a:rPr lang="en-US"/>
              <a:t> is a unit of storage containing one or more records (a bucket is typically a disk block). </a:t>
            </a:r>
            <a:endParaRPr/>
          </a:p>
          <a:p>
            <a:pPr indent="-274320" lvl="0" marL="274320" rtl="0" algn="just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❖"/>
            </a:pPr>
            <a:r>
              <a:rPr lang="en-US"/>
              <a:t>In a </a:t>
            </a:r>
            <a:r>
              <a:rPr b="1" lang="en-US">
                <a:solidFill>
                  <a:schemeClr val="dk2"/>
                </a:solidFill>
              </a:rPr>
              <a:t>hash file organization</a:t>
            </a:r>
            <a:r>
              <a:rPr lang="en-US"/>
              <a:t> we obtain the bucket of a record directly from its search-key value using a </a:t>
            </a:r>
            <a:r>
              <a:rPr b="1" lang="en-US">
                <a:solidFill>
                  <a:schemeClr val="dk2"/>
                </a:solidFill>
              </a:rPr>
              <a:t>hash</a:t>
            </a:r>
            <a:r>
              <a:rPr lang="en-US">
                <a:solidFill>
                  <a:schemeClr val="dk2"/>
                </a:solidFill>
              </a:rPr>
              <a:t> </a:t>
            </a:r>
            <a:r>
              <a:rPr b="1" lang="en-US">
                <a:solidFill>
                  <a:schemeClr val="dk2"/>
                </a:solidFill>
              </a:rPr>
              <a:t>function.</a:t>
            </a:r>
            <a:endParaRPr>
              <a:solidFill>
                <a:schemeClr val="dk2"/>
              </a:solidFill>
            </a:endParaRPr>
          </a:p>
          <a:p>
            <a:pPr indent="-274320" lvl="0" marL="274320" rtl="0" algn="just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❖"/>
            </a:pPr>
            <a:r>
              <a:rPr lang="en-US"/>
              <a:t>Hash function </a:t>
            </a:r>
            <a:r>
              <a:rPr i="1" lang="en-US"/>
              <a:t>h</a:t>
            </a:r>
            <a:r>
              <a:rPr lang="en-US"/>
              <a:t> is a function from the set of all search-key values </a:t>
            </a:r>
            <a:r>
              <a:rPr i="1" lang="en-US"/>
              <a:t>K</a:t>
            </a:r>
            <a:r>
              <a:rPr lang="en-US"/>
              <a:t> to the set of all bucket addresses </a:t>
            </a:r>
            <a:r>
              <a:rPr i="1" lang="en-US"/>
              <a:t>B.</a:t>
            </a:r>
            <a:endParaRPr/>
          </a:p>
          <a:p>
            <a:pPr indent="-274320" lvl="0" marL="274320" rtl="0" algn="just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❖"/>
            </a:pPr>
            <a:r>
              <a:rPr lang="en-US"/>
              <a:t>Hash function is used to locate records for access, insertion as well as deletion.</a:t>
            </a:r>
            <a:endParaRPr/>
          </a:p>
          <a:p>
            <a:pPr indent="-274320" lvl="0" marL="274320" rtl="0" algn="just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❖"/>
            </a:pPr>
            <a:r>
              <a:rPr lang="en-US"/>
              <a:t>Records with different search-key values may be mapped to the same bucket; thus entire bucket has to be searched sequentially to locate a record. 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71"/>
          <p:cNvSpPr txBox="1"/>
          <p:nvPr>
            <p:ph type="title"/>
          </p:nvPr>
        </p:nvSpPr>
        <p:spPr>
          <a:xfrm>
            <a:off x="457200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Static Hashing</a:t>
            </a:r>
            <a:endParaRPr/>
          </a:p>
        </p:txBody>
      </p:sp>
      <p:sp>
        <p:nvSpPr>
          <p:cNvPr id="941" name="Google Shape;941;p71"/>
          <p:cNvSpPr txBox="1"/>
          <p:nvPr>
            <p:ph idx="1" type="body"/>
          </p:nvPr>
        </p:nvSpPr>
        <p:spPr>
          <a:xfrm>
            <a:off x="457200" y="1564048"/>
            <a:ext cx="8229600" cy="4961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❖"/>
            </a:pPr>
            <a:r>
              <a:rPr lang="en-US"/>
              <a:t>A simple hash function (for N buckets):</a:t>
            </a:r>
            <a:endParaRPr/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SzPts val="2040"/>
              <a:buFont typeface="Arial"/>
              <a:buNone/>
            </a:pPr>
            <a:r>
              <a:rPr lang="en-US">
                <a:solidFill>
                  <a:schemeClr val="accent2"/>
                </a:solidFill>
              </a:rPr>
              <a:t>		h(</a:t>
            </a:r>
            <a:r>
              <a:rPr i="1" lang="en-US">
                <a:solidFill>
                  <a:schemeClr val="accent2"/>
                </a:solidFill>
              </a:rPr>
              <a:t>k</a:t>
            </a:r>
            <a:r>
              <a:rPr lang="en-US">
                <a:solidFill>
                  <a:schemeClr val="accent2"/>
                </a:solidFill>
              </a:rPr>
              <a:t>) = k MOD N</a:t>
            </a:r>
            <a:endParaRPr/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SzPts val="204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is</a:t>
            </a:r>
            <a:r>
              <a:rPr lang="en-US"/>
              <a:t> bucket # where data entry with</a:t>
            </a:r>
            <a:r>
              <a:rPr i="1" lang="en-US"/>
              <a:t> </a:t>
            </a:r>
            <a:r>
              <a:rPr lang="en-US"/>
              <a:t>key</a:t>
            </a:r>
            <a:r>
              <a:rPr i="1" lang="en-US"/>
              <a:t> k </a:t>
            </a:r>
            <a:r>
              <a:rPr lang="en-US"/>
              <a:t>belongs</a:t>
            </a:r>
            <a:r>
              <a:rPr i="1" lang="en-US"/>
              <a:t>.</a:t>
            </a:r>
            <a:endParaRPr/>
          </a:p>
        </p:txBody>
      </p:sp>
      <p:sp>
        <p:nvSpPr>
          <p:cNvPr id="942" name="Google Shape;942;p71"/>
          <p:cNvSpPr/>
          <p:nvPr/>
        </p:nvSpPr>
        <p:spPr>
          <a:xfrm>
            <a:off x="4789786" y="3787775"/>
            <a:ext cx="746125" cy="352425"/>
          </a:xfrm>
          <a:custGeom>
            <a:rect b="b" l="l" r="r" t="t"/>
            <a:pathLst>
              <a:path extrusionOk="0" h="222" w="470">
                <a:moveTo>
                  <a:pt x="0" y="221"/>
                </a:moveTo>
                <a:lnTo>
                  <a:pt x="0" y="0"/>
                </a:lnTo>
                <a:lnTo>
                  <a:pt x="469" y="0"/>
                </a:lnTo>
                <a:lnTo>
                  <a:pt x="469" y="221"/>
                </a:lnTo>
                <a:lnTo>
                  <a:pt x="0" y="221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43" name="Google Shape;943;p71"/>
          <p:cNvSpPr/>
          <p:nvPr/>
        </p:nvSpPr>
        <p:spPr>
          <a:xfrm>
            <a:off x="2076748" y="4319588"/>
            <a:ext cx="293688" cy="352425"/>
          </a:xfrm>
          <a:custGeom>
            <a:rect b="b" l="l" r="r" t="t"/>
            <a:pathLst>
              <a:path extrusionOk="0" h="222" w="185">
                <a:moveTo>
                  <a:pt x="184" y="110"/>
                </a:moveTo>
                <a:lnTo>
                  <a:pt x="176" y="67"/>
                </a:lnTo>
                <a:lnTo>
                  <a:pt x="156" y="32"/>
                </a:lnTo>
                <a:lnTo>
                  <a:pt x="127" y="8"/>
                </a:lnTo>
                <a:lnTo>
                  <a:pt x="92" y="0"/>
                </a:lnTo>
                <a:lnTo>
                  <a:pt x="56" y="8"/>
                </a:lnTo>
                <a:lnTo>
                  <a:pt x="27" y="32"/>
                </a:lnTo>
                <a:lnTo>
                  <a:pt x="7" y="67"/>
                </a:lnTo>
                <a:lnTo>
                  <a:pt x="0" y="110"/>
                </a:lnTo>
                <a:lnTo>
                  <a:pt x="7" y="153"/>
                </a:lnTo>
                <a:lnTo>
                  <a:pt x="27" y="188"/>
                </a:lnTo>
                <a:lnTo>
                  <a:pt x="56" y="212"/>
                </a:lnTo>
                <a:lnTo>
                  <a:pt x="92" y="221"/>
                </a:lnTo>
                <a:lnTo>
                  <a:pt x="127" y="212"/>
                </a:lnTo>
                <a:lnTo>
                  <a:pt x="156" y="188"/>
                </a:lnTo>
                <a:lnTo>
                  <a:pt x="176" y="153"/>
                </a:lnTo>
                <a:lnTo>
                  <a:pt x="184" y="110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44" name="Google Shape;944;p71"/>
          <p:cNvSpPr/>
          <p:nvPr/>
        </p:nvSpPr>
        <p:spPr>
          <a:xfrm>
            <a:off x="3173711" y="3444875"/>
            <a:ext cx="784225" cy="2357438"/>
          </a:xfrm>
          <a:custGeom>
            <a:rect b="b" l="l" r="r" t="t"/>
            <a:pathLst>
              <a:path extrusionOk="0" h="1485" w="494">
                <a:moveTo>
                  <a:pt x="0" y="1484"/>
                </a:moveTo>
                <a:lnTo>
                  <a:pt x="0" y="0"/>
                </a:lnTo>
                <a:lnTo>
                  <a:pt x="493" y="0"/>
                </a:lnTo>
                <a:lnTo>
                  <a:pt x="493" y="1484"/>
                </a:lnTo>
                <a:lnTo>
                  <a:pt x="0" y="1484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45" name="Google Shape;945;p71"/>
          <p:cNvSpPr/>
          <p:nvPr/>
        </p:nvSpPr>
        <p:spPr>
          <a:xfrm>
            <a:off x="1416348" y="3554413"/>
            <a:ext cx="788988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h(key)</a:t>
            </a:r>
            <a:endParaRPr/>
          </a:p>
        </p:txBody>
      </p:sp>
      <p:sp>
        <p:nvSpPr>
          <p:cNvPr id="946" name="Google Shape;946;p71"/>
          <p:cNvSpPr/>
          <p:nvPr/>
        </p:nvSpPr>
        <p:spPr>
          <a:xfrm>
            <a:off x="5899448" y="3990975"/>
            <a:ext cx="49213" cy="26988"/>
          </a:xfrm>
          <a:custGeom>
            <a:rect b="b" l="l" r="r" t="t"/>
            <a:pathLst>
              <a:path extrusionOk="0" h="17" w="31">
                <a:moveTo>
                  <a:pt x="30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0" y="8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47" name="Google Shape;947;p71"/>
          <p:cNvSpPr/>
          <p:nvPr/>
        </p:nvSpPr>
        <p:spPr>
          <a:xfrm>
            <a:off x="4950123" y="4330700"/>
            <a:ext cx="49213" cy="26988"/>
          </a:xfrm>
          <a:custGeom>
            <a:rect b="b" l="l" r="r" t="t"/>
            <a:pathLst>
              <a:path extrusionOk="0" h="17" w="31">
                <a:moveTo>
                  <a:pt x="30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0" y="8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48" name="Google Shape;948;p71"/>
          <p:cNvSpPr/>
          <p:nvPr/>
        </p:nvSpPr>
        <p:spPr>
          <a:xfrm>
            <a:off x="4896148" y="3606800"/>
            <a:ext cx="49213" cy="26988"/>
          </a:xfrm>
          <a:custGeom>
            <a:rect b="b" l="l" r="r" t="t"/>
            <a:pathLst>
              <a:path extrusionOk="0" h="17" w="31">
                <a:moveTo>
                  <a:pt x="30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0" y="8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49" name="Google Shape;949;p71"/>
          <p:cNvSpPr/>
          <p:nvPr/>
        </p:nvSpPr>
        <p:spPr>
          <a:xfrm>
            <a:off x="5100936" y="3606800"/>
            <a:ext cx="50800" cy="26988"/>
          </a:xfrm>
          <a:custGeom>
            <a:rect b="b" l="l" r="r" t="t"/>
            <a:pathLst>
              <a:path extrusionOk="0" h="17" w="32">
                <a:moveTo>
                  <a:pt x="31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1" y="8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50" name="Google Shape;950;p71"/>
          <p:cNvSpPr/>
          <p:nvPr/>
        </p:nvSpPr>
        <p:spPr>
          <a:xfrm>
            <a:off x="5307311" y="3606800"/>
            <a:ext cx="49212" cy="26988"/>
          </a:xfrm>
          <a:custGeom>
            <a:rect b="b" l="l" r="r" t="t"/>
            <a:pathLst>
              <a:path extrusionOk="0" h="17" w="31">
                <a:moveTo>
                  <a:pt x="30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0" y="8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51" name="Google Shape;951;p71"/>
          <p:cNvSpPr/>
          <p:nvPr/>
        </p:nvSpPr>
        <p:spPr>
          <a:xfrm>
            <a:off x="5129511" y="4325938"/>
            <a:ext cx="49212" cy="26987"/>
          </a:xfrm>
          <a:custGeom>
            <a:rect b="b" l="l" r="r" t="t"/>
            <a:pathLst>
              <a:path extrusionOk="0" h="17" w="31">
                <a:moveTo>
                  <a:pt x="30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0" y="8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52" name="Google Shape;952;p71"/>
          <p:cNvSpPr/>
          <p:nvPr/>
        </p:nvSpPr>
        <p:spPr>
          <a:xfrm>
            <a:off x="5305723" y="4324350"/>
            <a:ext cx="50800" cy="26988"/>
          </a:xfrm>
          <a:custGeom>
            <a:rect b="b" l="l" r="r" t="t"/>
            <a:pathLst>
              <a:path extrusionOk="0" h="17" w="32">
                <a:moveTo>
                  <a:pt x="31" y="9"/>
                </a:moveTo>
                <a:lnTo>
                  <a:pt x="16" y="0"/>
                </a:lnTo>
                <a:lnTo>
                  <a:pt x="0" y="9"/>
                </a:lnTo>
                <a:lnTo>
                  <a:pt x="16" y="16"/>
                </a:lnTo>
                <a:lnTo>
                  <a:pt x="31" y="9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53" name="Google Shape;953;p71"/>
          <p:cNvSpPr/>
          <p:nvPr/>
        </p:nvSpPr>
        <p:spPr>
          <a:xfrm>
            <a:off x="6077248" y="3990975"/>
            <a:ext cx="50800" cy="26988"/>
          </a:xfrm>
          <a:custGeom>
            <a:rect b="b" l="l" r="r" t="t"/>
            <a:pathLst>
              <a:path extrusionOk="0" h="17" w="32">
                <a:moveTo>
                  <a:pt x="31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1" y="8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54" name="Google Shape;954;p71"/>
          <p:cNvSpPr/>
          <p:nvPr/>
        </p:nvSpPr>
        <p:spPr>
          <a:xfrm>
            <a:off x="6255048" y="3990975"/>
            <a:ext cx="50800" cy="26988"/>
          </a:xfrm>
          <a:custGeom>
            <a:rect b="b" l="l" r="r" t="t"/>
            <a:pathLst>
              <a:path extrusionOk="0" h="17" w="32">
                <a:moveTo>
                  <a:pt x="31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1" y="8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55" name="Google Shape;955;p71"/>
          <p:cNvSpPr/>
          <p:nvPr/>
        </p:nvSpPr>
        <p:spPr>
          <a:xfrm>
            <a:off x="5156498" y="5651500"/>
            <a:ext cx="50800" cy="26988"/>
          </a:xfrm>
          <a:custGeom>
            <a:rect b="b" l="l" r="r" t="t"/>
            <a:pathLst>
              <a:path extrusionOk="0" h="17" w="32">
                <a:moveTo>
                  <a:pt x="31" y="7"/>
                </a:moveTo>
                <a:lnTo>
                  <a:pt x="15" y="0"/>
                </a:lnTo>
                <a:lnTo>
                  <a:pt x="0" y="7"/>
                </a:lnTo>
                <a:lnTo>
                  <a:pt x="15" y="16"/>
                </a:lnTo>
                <a:lnTo>
                  <a:pt x="31" y="7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56" name="Google Shape;956;p71"/>
          <p:cNvSpPr/>
          <p:nvPr/>
        </p:nvSpPr>
        <p:spPr>
          <a:xfrm>
            <a:off x="4962823" y="5649913"/>
            <a:ext cx="50800" cy="26987"/>
          </a:xfrm>
          <a:custGeom>
            <a:rect b="b" l="l" r="r" t="t"/>
            <a:pathLst>
              <a:path extrusionOk="0" h="17" w="32">
                <a:moveTo>
                  <a:pt x="31" y="8"/>
                </a:moveTo>
                <a:lnTo>
                  <a:pt x="16" y="0"/>
                </a:lnTo>
                <a:lnTo>
                  <a:pt x="0" y="8"/>
                </a:lnTo>
                <a:lnTo>
                  <a:pt x="16" y="16"/>
                </a:lnTo>
                <a:lnTo>
                  <a:pt x="31" y="8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57" name="Google Shape;957;p71"/>
          <p:cNvSpPr/>
          <p:nvPr/>
        </p:nvSpPr>
        <p:spPr>
          <a:xfrm>
            <a:off x="5348586" y="5651500"/>
            <a:ext cx="49212" cy="26988"/>
          </a:xfrm>
          <a:custGeom>
            <a:rect b="b" l="l" r="r" t="t"/>
            <a:pathLst>
              <a:path extrusionOk="0" h="17" w="31">
                <a:moveTo>
                  <a:pt x="30" y="7"/>
                </a:moveTo>
                <a:lnTo>
                  <a:pt x="15" y="0"/>
                </a:lnTo>
                <a:lnTo>
                  <a:pt x="0" y="7"/>
                </a:lnTo>
                <a:lnTo>
                  <a:pt x="15" y="16"/>
                </a:lnTo>
                <a:lnTo>
                  <a:pt x="30" y="7"/>
                </a:lnTo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58" name="Google Shape;958;p71"/>
          <p:cNvSpPr/>
          <p:nvPr/>
        </p:nvSpPr>
        <p:spPr>
          <a:xfrm>
            <a:off x="2094211" y="4283075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/>
          </a:p>
        </p:txBody>
      </p:sp>
      <p:sp>
        <p:nvSpPr>
          <p:cNvPr id="959" name="Google Shape;959;p71"/>
          <p:cNvSpPr/>
          <p:nvPr/>
        </p:nvSpPr>
        <p:spPr>
          <a:xfrm>
            <a:off x="1470323" y="4095750"/>
            <a:ext cx="5143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endParaRPr/>
          </a:p>
        </p:txBody>
      </p:sp>
      <p:sp>
        <p:nvSpPr>
          <p:cNvPr id="960" name="Google Shape;960;p71"/>
          <p:cNvSpPr/>
          <p:nvPr/>
        </p:nvSpPr>
        <p:spPr>
          <a:xfrm>
            <a:off x="2008486" y="5789613"/>
            <a:ext cx="26289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Primary bucket pages</a:t>
            </a:r>
            <a:endParaRPr/>
          </a:p>
        </p:txBody>
      </p:sp>
      <p:sp>
        <p:nvSpPr>
          <p:cNvPr id="961" name="Google Shape;961;p71"/>
          <p:cNvSpPr/>
          <p:nvPr/>
        </p:nvSpPr>
        <p:spPr>
          <a:xfrm>
            <a:off x="4959648" y="5800725"/>
            <a:ext cx="18954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Overflow pages</a:t>
            </a:r>
            <a:endParaRPr/>
          </a:p>
        </p:txBody>
      </p:sp>
      <p:sp>
        <p:nvSpPr>
          <p:cNvPr id="962" name="Google Shape;962;p71"/>
          <p:cNvSpPr/>
          <p:nvPr/>
        </p:nvSpPr>
        <p:spPr>
          <a:xfrm>
            <a:off x="3408661" y="3738563"/>
            <a:ext cx="29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963" name="Google Shape;963;p71"/>
          <p:cNvSpPr/>
          <p:nvPr/>
        </p:nvSpPr>
        <p:spPr>
          <a:xfrm>
            <a:off x="3408661" y="3429000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964" name="Google Shape;964;p71"/>
          <p:cNvSpPr/>
          <p:nvPr/>
        </p:nvSpPr>
        <p:spPr>
          <a:xfrm>
            <a:off x="3340398" y="5410200"/>
            <a:ext cx="5397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endParaRPr/>
          </a:p>
        </p:txBody>
      </p:sp>
      <p:cxnSp>
        <p:nvCxnSpPr>
          <p:cNvPr id="965" name="Google Shape;965;p71"/>
          <p:cNvCxnSpPr/>
          <p:nvPr/>
        </p:nvCxnSpPr>
        <p:spPr>
          <a:xfrm flipH="1" rot="10800000">
            <a:off x="2394248" y="3981450"/>
            <a:ext cx="762000" cy="4572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6" name="Google Shape;966;p71"/>
          <p:cNvCxnSpPr/>
          <p:nvPr/>
        </p:nvCxnSpPr>
        <p:spPr>
          <a:xfrm flipH="1" rot="10800000">
            <a:off x="2376786" y="3676650"/>
            <a:ext cx="779462" cy="776288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7" name="Google Shape;967;p71"/>
          <p:cNvCxnSpPr/>
          <p:nvPr/>
        </p:nvCxnSpPr>
        <p:spPr>
          <a:xfrm>
            <a:off x="1403648" y="4514850"/>
            <a:ext cx="6858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8" name="Google Shape;968;p71"/>
          <p:cNvCxnSpPr/>
          <p:nvPr/>
        </p:nvCxnSpPr>
        <p:spPr>
          <a:xfrm>
            <a:off x="2376786" y="4452938"/>
            <a:ext cx="779462" cy="1128712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9" name="Google Shape;969;p71"/>
          <p:cNvCxnSpPr/>
          <p:nvPr/>
        </p:nvCxnSpPr>
        <p:spPr>
          <a:xfrm>
            <a:off x="3842048" y="3600450"/>
            <a:ext cx="8382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70" name="Google Shape;970;p71"/>
          <p:cNvCxnSpPr/>
          <p:nvPr/>
        </p:nvCxnSpPr>
        <p:spPr>
          <a:xfrm>
            <a:off x="3842048" y="3905250"/>
            <a:ext cx="8382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71" name="Google Shape;971;p71"/>
          <p:cNvCxnSpPr/>
          <p:nvPr/>
        </p:nvCxnSpPr>
        <p:spPr>
          <a:xfrm>
            <a:off x="3842048" y="4362450"/>
            <a:ext cx="8382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72" name="Google Shape;972;p71"/>
          <p:cNvCxnSpPr/>
          <p:nvPr/>
        </p:nvCxnSpPr>
        <p:spPr>
          <a:xfrm>
            <a:off x="3918248" y="5657850"/>
            <a:ext cx="8382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73" name="Google Shape;973;p71"/>
          <p:cNvCxnSpPr/>
          <p:nvPr/>
        </p:nvCxnSpPr>
        <p:spPr>
          <a:xfrm>
            <a:off x="5366048" y="3981450"/>
            <a:ext cx="4572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74" name="Google Shape;974;p71"/>
          <p:cNvCxnSpPr/>
          <p:nvPr/>
        </p:nvCxnSpPr>
        <p:spPr>
          <a:xfrm>
            <a:off x="3175298" y="3762375"/>
            <a:ext cx="785813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5" name="Google Shape;975;p71"/>
          <p:cNvCxnSpPr/>
          <p:nvPr/>
        </p:nvCxnSpPr>
        <p:spPr>
          <a:xfrm>
            <a:off x="3173711" y="4116388"/>
            <a:ext cx="785812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6" name="Google Shape;976;p71"/>
          <p:cNvCxnSpPr/>
          <p:nvPr/>
        </p:nvCxnSpPr>
        <p:spPr>
          <a:xfrm>
            <a:off x="3172123" y="4483100"/>
            <a:ext cx="785813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7" name="Google Shape;977;p71"/>
          <p:cNvCxnSpPr/>
          <p:nvPr/>
        </p:nvCxnSpPr>
        <p:spPr>
          <a:xfrm>
            <a:off x="3170536" y="5421313"/>
            <a:ext cx="785812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72"/>
          <p:cNvSpPr txBox="1"/>
          <p:nvPr>
            <p:ph type="title"/>
          </p:nvPr>
        </p:nvSpPr>
        <p:spPr>
          <a:xfrm>
            <a:off x="457200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Static Hashing</a:t>
            </a:r>
            <a:endParaRPr/>
          </a:p>
        </p:txBody>
      </p:sp>
      <p:sp>
        <p:nvSpPr>
          <p:cNvPr id="983" name="Google Shape;983;p72"/>
          <p:cNvSpPr txBox="1"/>
          <p:nvPr>
            <p:ph idx="1" type="body"/>
          </p:nvPr>
        </p:nvSpPr>
        <p:spPr>
          <a:xfrm>
            <a:off x="457200" y="1564048"/>
            <a:ext cx="8229600" cy="4961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❖"/>
            </a:pPr>
            <a:r>
              <a:rPr lang="en-US"/>
              <a:t>There are </a:t>
            </a:r>
            <a:r>
              <a:rPr b="1" lang="en-US"/>
              <a:t>10</a:t>
            </a:r>
            <a:r>
              <a:rPr lang="en-US"/>
              <a:t> buckets,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❖"/>
            </a:pPr>
            <a:r>
              <a:rPr lang="en-US"/>
              <a:t>The binary representation of the </a:t>
            </a:r>
            <a:r>
              <a:rPr i="1" lang="en-US"/>
              <a:t>i</a:t>
            </a:r>
            <a:r>
              <a:rPr lang="en-US"/>
              <a:t>th character is assumed to be the integer </a:t>
            </a:r>
            <a:r>
              <a:rPr i="1" lang="en-US"/>
              <a:t>i.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❖"/>
            </a:pPr>
            <a:r>
              <a:rPr lang="en-US"/>
              <a:t>The hash function returns the sum of the binary representations of the </a:t>
            </a:r>
            <a:r>
              <a:rPr b="1" lang="en-US"/>
              <a:t>characters modulo 10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❖"/>
            </a:pPr>
            <a:r>
              <a:rPr b="1" lang="en-US"/>
              <a:t>Therefore buckets range from 0-9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➢"/>
            </a:pPr>
            <a:r>
              <a:rPr lang="en-US"/>
              <a:t>E.g. h(Perryridge) = 5    h(Round Hill) = 3   </a:t>
            </a:r>
            <a:endParaRPr/>
          </a:p>
          <a:p>
            <a:pPr indent="0" lvl="1" marL="393192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/>
              <a:t>          h(Brighton) = 3       h(Redwood) = 4</a:t>
            </a:r>
            <a:endParaRPr/>
          </a:p>
          <a:p>
            <a:pPr indent="0" lvl="1" marL="393192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/>
              <a:t>	         h(Mianus) = 7	      h(Downtown) = 8</a:t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73"/>
          <p:cNvSpPr txBox="1"/>
          <p:nvPr>
            <p:ph type="title"/>
          </p:nvPr>
        </p:nvSpPr>
        <p:spPr>
          <a:xfrm>
            <a:off x="457200" y="44624"/>
            <a:ext cx="82296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</a:pPr>
            <a:r>
              <a:rPr lang="en-US" sz="4500"/>
              <a:t>Hash File Organization</a:t>
            </a:r>
            <a:endParaRPr sz="4500"/>
          </a:p>
        </p:txBody>
      </p:sp>
      <p:sp>
        <p:nvSpPr>
          <p:cNvPr id="989" name="Google Shape;989;p73"/>
          <p:cNvSpPr txBox="1"/>
          <p:nvPr>
            <p:ph idx="1" type="body"/>
          </p:nvPr>
        </p:nvSpPr>
        <p:spPr>
          <a:xfrm>
            <a:off x="457200" y="1564048"/>
            <a:ext cx="8229600" cy="4961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7475" lvl="0" marL="27432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pic>
        <p:nvPicPr>
          <p:cNvPr id="990" name="Google Shape;990;p73"/>
          <p:cNvPicPr preferRelativeResize="0"/>
          <p:nvPr/>
        </p:nvPicPr>
        <p:blipFill rotWithShape="1">
          <a:blip r:embed="rId3">
            <a:alphaModFix/>
          </a:blip>
          <a:srcRect b="887" l="15797" r="15630" t="1108"/>
          <a:stretch/>
        </p:blipFill>
        <p:spPr>
          <a:xfrm>
            <a:off x="1043609" y="980728"/>
            <a:ext cx="6912768" cy="5602635"/>
          </a:xfrm>
          <a:prstGeom prst="rect">
            <a:avLst/>
          </a:prstGeom>
          <a:noFill/>
          <a:ln cap="flat" cmpd="tri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74"/>
          <p:cNvSpPr txBox="1"/>
          <p:nvPr>
            <p:ph type="title"/>
          </p:nvPr>
        </p:nvSpPr>
        <p:spPr>
          <a:xfrm>
            <a:off x="457200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Hash Functions</a:t>
            </a:r>
            <a:endParaRPr/>
          </a:p>
        </p:txBody>
      </p:sp>
      <p:sp>
        <p:nvSpPr>
          <p:cNvPr id="996" name="Google Shape;996;p74"/>
          <p:cNvSpPr txBox="1"/>
          <p:nvPr>
            <p:ph idx="1" type="body"/>
          </p:nvPr>
        </p:nvSpPr>
        <p:spPr>
          <a:xfrm>
            <a:off x="457200" y="1556792"/>
            <a:ext cx="8229600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spcBef>
                <a:spcPts val="0"/>
              </a:spcBef>
              <a:spcAft>
                <a:spcPts val="0"/>
              </a:spcAft>
              <a:buSzPts val="2109"/>
              <a:buChar char="❖"/>
            </a:pPr>
            <a:r>
              <a:rPr b="1" lang="en-US" sz="2220"/>
              <a:t>Worst hash function </a:t>
            </a:r>
            <a:r>
              <a:rPr lang="en-US" sz="2220"/>
              <a:t>maps all search-key values to the same bucket; this makes access time proportional to the number of search-key values in the file.</a:t>
            </a:r>
            <a:endParaRPr/>
          </a:p>
          <a:p>
            <a:pPr indent="-274320" lvl="0" marL="274320" rtl="0" algn="just">
              <a:spcBef>
                <a:spcPts val="444"/>
              </a:spcBef>
              <a:spcAft>
                <a:spcPts val="0"/>
              </a:spcAft>
              <a:buSzPts val="2109"/>
              <a:buChar char="❖"/>
            </a:pPr>
            <a:r>
              <a:rPr b="1" lang="en-US" sz="2220"/>
              <a:t>An ideal hash function is uniform</a:t>
            </a:r>
            <a:r>
              <a:rPr lang="en-US" sz="2220"/>
              <a:t>, i.e., each bucket is assigned the same number of search-key values from the set of all possible values.</a:t>
            </a:r>
            <a:endParaRPr/>
          </a:p>
          <a:p>
            <a:pPr indent="-274320" lvl="0" marL="274320" rtl="0" algn="just">
              <a:spcBef>
                <a:spcPts val="444"/>
              </a:spcBef>
              <a:spcAft>
                <a:spcPts val="0"/>
              </a:spcAft>
              <a:buSzPts val="2109"/>
              <a:buChar char="❖"/>
            </a:pPr>
            <a:r>
              <a:rPr b="1" lang="en-US" sz="2220"/>
              <a:t>Ideal hash function is random</a:t>
            </a:r>
            <a:r>
              <a:rPr lang="en-US" sz="2220"/>
              <a:t>, so each bucket will have the same number of records assigned to it irrespective of the actual distribution of search-key values in the file.</a:t>
            </a:r>
            <a:endParaRPr/>
          </a:p>
          <a:p>
            <a:pPr indent="-274320" lvl="0" marL="274320" rtl="0" algn="just">
              <a:spcBef>
                <a:spcPts val="444"/>
              </a:spcBef>
              <a:spcAft>
                <a:spcPts val="0"/>
              </a:spcAft>
              <a:buSzPts val="2109"/>
              <a:buChar char="❖"/>
            </a:pPr>
            <a:r>
              <a:rPr lang="en-US" sz="2220"/>
              <a:t>Typical hash functions perform computation on the internal binary representation of the search-key. </a:t>
            </a:r>
            <a:endParaRPr/>
          </a:p>
          <a:p>
            <a:pPr indent="-246888" lvl="1" marL="640080" rtl="0" algn="just">
              <a:spcBef>
                <a:spcPts val="407"/>
              </a:spcBef>
              <a:spcAft>
                <a:spcPts val="0"/>
              </a:spcAft>
              <a:buSzPts val="1730"/>
              <a:buChar char="➢"/>
            </a:pPr>
            <a:r>
              <a:rPr lang="en-US" sz="2035"/>
              <a:t>For example, for a string search-key, the binary representations of all the characters in the string could be added and the sum modulo the number of buckets could be returned. .</a:t>
            </a:r>
            <a:endParaRPr/>
          </a:p>
          <a:p>
            <a:pPr indent="-140398" lvl="0" marL="274320" rtl="0" algn="just">
              <a:spcBef>
                <a:spcPts val="444"/>
              </a:spcBef>
              <a:spcAft>
                <a:spcPts val="0"/>
              </a:spcAft>
              <a:buSzPts val="2109"/>
              <a:buNone/>
            </a:pPr>
            <a:r>
              <a:t/>
            </a:r>
            <a:endParaRPr sz="222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75"/>
          <p:cNvSpPr txBox="1"/>
          <p:nvPr>
            <p:ph type="title"/>
          </p:nvPr>
        </p:nvSpPr>
        <p:spPr>
          <a:xfrm>
            <a:off x="457200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Overflow Buckets</a:t>
            </a:r>
            <a:endParaRPr/>
          </a:p>
        </p:txBody>
      </p:sp>
      <p:sp>
        <p:nvSpPr>
          <p:cNvPr id="1002" name="Google Shape;1002;p75"/>
          <p:cNvSpPr txBox="1"/>
          <p:nvPr>
            <p:ph idx="1" type="body"/>
          </p:nvPr>
        </p:nvSpPr>
        <p:spPr>
          <a:xfrm>
            <a:off x="457200" y="1556792"/>
            <a:ext cx="8229600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Char char="❖"/>
            </a:pPr>
            <a:r>
              <a:rPr lang="en-US"/>
              <a:t>Bucket overflow can occur because of </a:t>
            </a:r>
            <a:endParaRPr/>
          </a:p>
          <a:p>
            <a:pPr indent="-246888" lvl="1" marL="64008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➢"/>
            </a:pPr>
            <a:r>
              <a:rPr lang="en-US"/>
              <a:t>Insufficient buckets </a:t>
            </a:r>
            <a:endParaRPr/>
          </a:p>
          <a:p>
            <a:pPr indent="-246888" lvl="1" marL="64008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➢"/>
            </a:pPr>
            <a:r>
              <a:rPr lang="en-US"/>
              <a:t>Skew in distribution of records.  This can occur due to two reasons:</a:t>
            </a:r>
            <a:endParaRPr/>
          </a:p>
          <a:p>
            <a:pPr indent="-246887" lvl="2" marL="9144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470"/>
              <a:buChar char="■"/>
            </a:pPr>
            <a:r>
              <a:rPr lang="en-US"/>
              <a:t>multiple records have same search-key value</a:t>
            </a:r>
            <a:endParaRPr/>
          </a:p>
          <a:p>
            <a:pPr indent="-246887" lvl="2" marL="9144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470"/>
              <a:buChar char="■"/>
            </a:pPr>
            <a:r>
              <a:rPr lang="en-US"/>
              <a:t>chosen hash function produces non-uniform distribution of key values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Char char="❖"/>
            </a:pPr>
            <a:r>
              <a:rPr lang="en-US"/>
              <a:t>Although the probability of bucket overflow can be reduced, it cannot be eliminated; it is handled by using </a:t>
            </a:r>
            <a:r>
              <a:rPr b="1" i="1" lang="en-US">
                <a:solidFill>
                  <a:srgbClr val="3366CC"/>
                </a:solidFill>
              </a:rPr>
              <a:t>overflow buckets</a:t>
            </a:r>
            <a:r>
              <a:rPr b="1" i="1" lang="en-US"/>
              <a:t>.</a:t>
            </a:r>
            <a:endParaRPr b="1"/>
          </a:p>
          <a:p>
            <a:pPr indent="-274320" lvl="0" marL="274320" rtl="0" algn="just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280"/>
              <a:buChar char="❖"/>
            </a:pPr>
            <a:r>
              <a:rPr lang="en-US" sz="2400"/>
              <a:t>Overflow chaining – the overflow buckets of a given bucket are chained together in a linked list called </a:t>
            </a:r>
            <a:r>
              <a:rPr b="1" i="1" lang="en-US">
                <a:solidFill>
                  <a:srgbClr val="3366CC"/>
                </a:solidFill>
              </a:rPr>
              <a:t>closed hashing</a:t>
            </a:r>
            <a:r>
              <a:rPr lang="en-US" sz="2400"/>
              <a:t>.</a:t>
            </a:r>
            <a:endParaRPr/>
          </a:p>
          <a:p>
            <a:pPr indent="-129540" lvl="0" marL="27432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76"/>
          <p:cNvSpPr txBox="1"/>
          <p:nvPr>
            <p:ph type="title"/>
          </p:nvPr>
        </p:nvSpPr>
        <p:spPr>
          <a:xfrm>
            <a:off x="457200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Overflow Buckets</a:t>
            </a:r>
            <a:endParaRPr/>
          </a:p>
        </p:txBody>
      </p:sp>
      <p:pic>
        <p:nvPicPr>
          <p:cNvPr id="1008" name="Google Shape;1008;p7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573" y="1700808"/>
            <a:ext cx="5832648" cy="26642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ear Probing" id="1009" name="Google Shape;1009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8104" y="4005064"/>
            <a:ext cx="333375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0" name="Google Shape;1010;p76"/>
          <p:cNvSpPr txBox="1"/>
          <p:nvPr/>
        </p:nvSpPr>
        <p:spPr>
          <a:xfrm>
            <a:off x="457200" y="4725144"/>
            <a:ext cx="505090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Probing</a:t>
            </a:r>
            <a:r>
              <a:rPr b="0"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− When a hash function generates an address at which data is already stored, the next free bucket is allocated to it. This mechanism is called </a:t>
            </a:r>
            <a:r>
              <a:rPr b="1"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Hashing</a:t>
            </a:r>
            <a:r>
              <a:rPr b="0"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suitable for database applications</a:t>
            </a:r>
            <a:endParaRPr b="1"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11" name="Google Shape;1011;p76"/>
          <p:cNvSpPr txBox="1"/>
          <p:nvPr/>
        </p:nvSpPr>
        <p:spPr>
          <a:xfrm>
            <a:off x="6876256" y="1768252"/>
            <a:ext cx="15841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Closed Hashing</a:t>
            </a:r>
            <a:endParaRPr b="1"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77"/>
          <p:cNvSpPr txBox="1"/>
          <p:nvPr/>
        </p:nvSpPr>
        <p:spPr>
          <a:xfrm>
            <a:off x="5544108" y="1628800"/>
            <a:ext cx="3446165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Hashing can be used not only for file organization, but also for index-structure creation.  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 </a:t>
            </a:r>
            <a:r>
              <a:rPr b="1" lang="en-US" sz="1800">
                <a:solidFill>
                  <a:srgbClr val="3366CC"/>
                </a:solidFill>
                <a:latin typeface="Constantia"/>
                <a:ea typeface="Constantia"/>
                <a:cs typeface="Constantia"/>
                <a:sym typeface="Constantia"/>
              </a:rPr>
              <a:t>hash index</a:t>
            </a: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organizes the search keys, with their associated record pointers, into a hash file structure.</a:t>
            </a:r>
            <a:endParaRPr/>
          </a:p>
        </p:txBody>
      </p:sp>
      <p:sp>
        <p:nvSpPr>
          <p:cNvPr id="1017" name="Google Shape;1017;p77"/>
          <p:cNvSpPr txBox="1"/>
          <p:nvPr/>
        </p:nvSpPr>
        <p:spPr>
          <a:xfrm>
            <a:off x="5535237" y="3687993"/>
            <a:ext cx="3419032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Strictly speaking, hash indices are always secondary indices 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However, we use the term hash index to refer to both secondary index structures and hash organized files. </a:t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18" name="Google Shape;1018;p77"/>
          <p:cNvSpPr txBox="1"/>
          <p:nvPr>
            <p:ph type="title"/>
          </p:nvPr>
        </p:nvSpPr>
        <p:spPr>
          <a:xfrm>
            <a:off x="467544" y="468726"/>
            <a:ext cx="7560840" cy="65601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</a:pPr>
            <a:r>
              <a:rPr lang="en-US" sz="4500"/>
              <a:t>Hash indices</a:t>
            </a:r>
            <a:endParaRPr sz="4500"/>
          </a:p>
        </p:txBody>
      </p:sp>
      <p:pic>
        <p:nvPicPr>
          <p:cNvPr id="1019" name="Google Shape;1019;p77"/>
          <p:cNvPicPr preferRelativeResize="0"/>
          <p:nvPr/>
        </p:nvPicPr>
        <p:blipFill rotWithShape="1">
          <a:blip r:embed="rId3">
            <a:alphaModFix/>
          </a:blip>
          <a:srcRect b="961" l="11179" r="11358" t="960"/>
          <a:stretch/>
        </p:blipFill>
        <p:spPr>
          <a:xfrm>
            <a:off x="323528" y="1412776"/>
            <a:ext cx="5164138" cy="5184576"/>
          </a:xfrm>
          <a:prstGeom prst="rect">
            <a:avLst/>
          </a:prstGeom>
          <a:noFill/>
          <a:ln cap="flat" cmpd="tri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/>
          <p:nvPr>
            <p:ph type="title"/>
          </p:nvPr>
        </p:nvSpPr>
        <p:spPr>
          <a:xfrm>
            <a:off x="457200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Sparse Index</a:t>
            </a:r>
            <a:endParaRPr/>
          </a:p>
        </p:txBody>
      </p:sp>
      <p:sp>
        <p:nvSpPr>
          <p:cNvPr id="175" name="Google Shape;175;p8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7475" lvl="0" marL="27432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pic>
        <p:nvPicPr>
          <p:cNvPr id="176" name="Google Shape;176;p8"/>
          <p:cNvPicPr preferRelativeResize="0"/>
          <p:nvPr/>
        </p:nvPicPr>
        <p:blipFill rotWithShape="1">
          <a:blip r:embed="rId3">
            <a:alphaModFix/>
          </a:blip>
          <a:srcRect b="20775" l="832" r="831" t="21053"/>
          <a:stretch/>
        </p:blipFill>
        <p:spPr>
          <a:xfrm>
            <a:off x="600868" y="2276872"/>
            <a:ext cx="7942263" cy="3522662"/>
          </a:xfrm>
          <a:prstGeom prst="rect">
            <a:avLst/>
          </a:prstGeom>
          <a:noFill/>
          <a:ln cap="flat" cmpd="tri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78"/>
          <p:cNvSpPr txBox="1"/>
          <p:nvPr>
            <p:ph type="title"/>
          </p:nvPr>
        </p:nvSpPr>
        <p:spPr>
          <a:xfrm>
            <a:off x="457200" y="620688"/>
            <a:ext cx="8229600" cy="8527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Deficiencies of Static Hashing</a:t>
            </a:r>
            <a:endParaRPr/>
          </a:p>
        </p:txBody>
      </p:sp>
      <p:sp>
        <p:nvSpPr>
          <p:cNvPr id="1025" name="Google Shape;1025;p78"/>
          <p:cNvSpPr txBox="1"/>
          <p:nvPr>
            <p:ph idx="1" type="body"/>
          </p:nvPr>
        </p:nvSpPr>
        <p:spPr>
          <a:xfrm>
            <a:off x="457200" y="1556792"/>
            <a:ext cx="8229600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85"/>
              <a:buChar char="❖"/>
            </a:pPr>
            <a:r>
              <a:rPr lang="en-US" sz="2405"/>
              <a:t>In static hashing, function </a:t>
            </a:r>
            <a:r>
              <a:rPr i="1" lang="en-US" sz="2405"/>
              <a:t>h</a:t>
            </a:r>
            <a:r>
              <a:rPr lang="en-US" sz="2405"/>
              <a:t> maps search-key values to a fixed set of </a:t>
            </a:r>
            <a:r>
              <a:rPr i="1" lang="en-US" sz="2405"/>
              <a:t>B</a:t>
            </a:r>
            <a:r>
              <a:rPr lang="en-US" sz="2405"/>
              <a:t> of bucket addresses. Databases grow or shrink with time. </a:t>
            </a:r>
            <a:endParaRPr/>
          </a:p>
          <a:p>
            <a:pPr indent="-246888" lvl="1" marL="640080" rtl="0" algn="just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1887"/>
              <a:buChar char="➢"/>
            </a:pPr>
            <a:r>
              <a:rPr lang="en-US" sz="2220"/>
              <a:t>If initial number of buckets is too small, and file grows, performance will degrade due to too much overflows.</a:t>
            </a:r>
            <a:endParaRPr/>
          </a:p>
          <a:p>
            <a:pPr indent="-246888" lvl="1" marL="640080" rtl="0" algn="just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1887"/>
              <a:buChar char="➢"/>
            </a:pPr>
            <a:r>
              <a:rPr lang="en-US" sz="2220"/>
              <a:t>If space is allocated for anticipated growth, a significant amount of space will be wasted initially (and buckets will be underfull).</a:t>
            </a:r>
            <a:endParaRPr/>
          </a:p>
          <a:p>
            <a:pPr indent="-246888" lvl="1" marL="640080" rtl="0" algn="just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1887"/>
              <a:buChar char="➢"/>
            </a:pPr>
            <a:r>
              <a:rPr lang="en-US" sz="2220"/>
              <a:t>If database shrinks, again space will be wasted.</a:t>
            </a:r>
            <a:endParaRPr/>
          </a:p>
          <a:p>
            <a:pPr indent="-274320" lvl="0" marL="274320" rtl="0" algn="just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SzPts val="2285"/>
              <a:buChar char="❖"/>
            </a:pPr>
            <a:r>
              <a:rPr lang="en-US" sz="2405"/>
              <a:t>One solution: periodic re-organization of the file with a new hash function</a:t>
            </a:r>
            <a:endParaRPr/>
          </a:p>
          <a:p>
            <a:pPr indent="-246888" lvl="1" marL="640080" rtl="0" algn="just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ts val="1887"/>
              <a:buChar char="➢"/>
            </a:pPr>
            <a:r>
              <a:rPr lang="en-US" sz="2220"/>
              <a:t>Expensive, disrupts normal operations</a:t>
            </a:r>
            <a:endParaRPr/>
          </a:p>
          <a:p>
            <a:pPr indent="-274320" lvl="0" marL="274320" rtl="0" algn="just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SzPts val="2285"/>
              <a:buChar char="❖"/>
            </a:pPr>
            <a:r>
              <a:rPr lang="en-US" sz="2405"/>
              <a:t>Better solution: allow the number of buckets to be modified dynamically</a:t>
            </a:r>
            <a:endParaRPr sz="2405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79"/>
          <p:cNvSpPr txBox="1"/>
          <p:nvPr>
            <p:ph type="title"/>
          </p:nvPr>
        </p:nvSpPr>
        <p:spPr>
          <a:xfrm>
            <a:off x="457200" y="620688"/>
            <a:ext cx="8229600" cy="8527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Dynamic Hashing</a:t>
            </a:r>
            <a:endParaRPr/>
          </a:p>
        </p:txBody>
      </p:sp>
      <p:sp>
        <p:nvSpPr>
          <p:cNvPr id="1031" name="Google Shape;1031;p79"/>
          <p:cNvSpPr txBox="1"/>
          <p:nvPr>
            <p:ph idx="1" type="body"/>
          </p:nvPr>
        </p:nvSpPr>
        <p:spPr>
          <a:xfrm>
            <a:off x="457200" y="1556792"/>
            <a:ext cx="8229600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-US" sz="2210"/>
              <a:t>Good for database that grows and shrinks in size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442"/>
              </a:spcBef>
              <a:spcAft>
                <a:spcPts val="0"/>
              </a:spcAft>
              <a:buSzPts val="2100"/>
              <a:buChar char="❖"/>
            </a:pPr>
            <a:r>
              <a:rPr lang="en-US" sz="2210"/>
              <a:t>Allows the hash function to be modified dynamically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442"/>
              </a:spcBef>
              <a:spcAft>
                <a:spcPts val="0"/>
              </a:spcAft>
              <a:buSzPts val="2100"/>
              <a:buChar char="❖"/>
            </a:pPr>
            <a:r>
              <a:rPr b="1" lang="en-US" sz="2210"/>
              <a:t>Extendable hashing </a:t>
            </a:r>
            <a:r>
              <a:rPr lang="en-US" sz="2210"/>
              <a:t>– one form of dynamic hashing 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442"/>
              </a:spcBef>
              <a:spcAft>
                <a:spcPts val="0"/>
              </a:spcAft>
              <a:buSzPts val="2100"/>
              <a:buChar char="❖"/>
            </a:pPr>
            <a:r>
              <a:rPr lang="en-US" sz="2210"/>
              <a:t>Hash function generates values over a large range — typically b-bit integers, with b = 32.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442"/>
              </a:spcBef>
              <a:spcAft>
                <a:spcPts val="0"/>
              </a:spcAft>
              <a:buSzPts val="2100"/>
              <a:buChar char="❖"/>
            </a:pPr>
            <a:r>
              <a:rPr lang="en-US" sz="2210"/>
              <a:t>At any time use only a prefix of the hash function to index into a table of bucket addresses.   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442"/>
              </a:spcBef>
              <a:spcAft>
                <a:spcPts val="0"/>
              </a:spcAft>
              <a:buSzPts val="2100"/>
              <a:buChar char="❖"/>
            </a:pPr>
            <a:r>
              <a:rPr lang="en-US" sz="2210"/>
              <a:t>Let the length of the prefix be i bits,  0 </a:t>
            </a:r>
            <a:r>
              <a:rPr lang="en-US" sz="2210" u="sng"/>
              <a:t>&lt;</a:t>
            </a:r>
            <a:r>
              <a:rPr lang="en-US" sz="2210"/>
              <a:t> i </a:t>
            </a:r>
            <a:r>
              <a:rPr lang="en-US" sz="2210" u="sng"/>
              <a:t>&lt;</a:t>
            </a:r>
            <a:r>
              <a:rPr lang="en-US" sz="2210"/>
              <a:t> 32.  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442"/>
              </a:spcBef>
              <a:spcAft>
                <a:spcPts val="0"/>
              </a:spcAft>
              <a:buSzPts val="2100"/>
              <a:buChar char="❖"/>
            </a:pPr>
            <a:r>
              <a:rPr lang="en-US" sz="2210"/>
              <a:t>Bucket address table size = 2i.  Initially i = 0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442"/>
              </a:spcBef>
              <a:spcAft>
                <a:spcPts val="0"/>
              </a:spcAft>
              <a:buSzPts val="2100"/>
              <a:buChar char="❖"/>
            </a:pPr>
            <a:r>
              <a:rPr lang="en-US" sz="2210"/>
              <a:t>Value of i grows and shrinks as the size of the database grows and shrinks.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442"/>
              </a:spcBef>
              <a:spcAft>
                <a:spcPts val="0"/>
              </a:spcAft>
              <a:buSzPts val="2100"/>
              <a:buChar char="❖"/>
            </a:pPr>
            <a:r>
              <a:rPr lang="en-US" sz="2210"/>
              <a:t>Multiple entries in the bucket address table may point to a bucket Thus, actual number of buckets is &lt; 2</a:t>
            </a:r>
            <a:r>
              <a:rPr baseline="30000" lang="en-US" sz="2210"/>
              <a:t>i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442"/>
              </a:spcBef>
              <a:spcAft>
                <a:spcPts val="0"/>
              </a:spcAft>
              <a:buSzPts val="2100"/>
              <a:buChar char="❖"/>
            </a:pPr>
            <a:r>
              <a:rPr lang="en-US" sz="2210"/>
              <a:t>The number of buckets also changes dynamically due to coalescing and splitting of buckets. 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80"/>
          <p:cNvSpPr txBox="1"/>
          <p:nvPr>
            <p:ph type="title"/>
          </p:nvPr>
        </p:nvSpPr>
        <p:spPr>
          <a:xfrm>
            <a:off x="457200" y="620688"/>
            <a:ext cx="8229600" cy="8527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Dynamic Hashing Example</a:t>
            </a:r>
            <a:endParaRPr/>
          </a:p>
        </p:txBody>
      </p:sp>
      <p:sp>
        <p:nvSpPr>
          <p:cNvPr id="1037" name="Google Shape;1037;p80"/>
          <p:cNvSpPr txBox="1"/>
          <p:nvPr>
            <p:ph idx="1" type="body"/>
          </p:nvPr>
        </p:nvSpPr>
        <p:spPr>
          <a:xfrm>
            <a:off x="457200" y="1556792"/>
            <a:ext cx="8229600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14"/>
              <a:buChar char="❖"/>
            </a:pPr>
            <a:r>
              <a:rPr lang="en-US" sz="2015"/>
              <a:t>Assume seat no. are primary keys and are as below:-</a:t>
            </a:r>
            <a:endParaRPr/>
          </a:p>
          <a:p>
            <a:pPr indent="-293687" lvl="0" marL="27432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15"/>
              <a:buChar char="❖"/>
            </a:pPr>
            <a:r>
              <a:rPr lang="en-US" sz="2015"/>
              <a:t>   	 16,4,6,22,24,10,31,7,9,20,26.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SzPts val="1914"/>
              <a:buChar char="❖"/>
            </a:pPr>
            <a:r>
              <a:rPr lang="en-US" sz="2015"/>
              <a:t>Assume Bucket Size = 3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SzPts val="1914"/>
              <a:buChar char="❖"/>
            </a:pPr>
            <a:r>
              <a:rPr lang="en-US" sz="2015"/>
              <a:t>Hash Function: Suppose the global depth is X. Then the Hash Function returns X LSBs.</a:t>
            </a:r>
            <a:endParaRPr/>
          </a:p>
          <a:p>
            <a:pPr indent="-274320" lvl="0" marL="274320" rtl="0" algn="just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SzPts val="1914"/>
              <a:buChar char="❖"/>
            </a:pPr>
            <a:r>
              <a:rPr b="1" lang="en-US" sz="2015"/>
              <a:t>Soln:- </a:t>
            </a:r>
            <a:r>
              <a:rPr lang="en-US" sz="2015"/>
              <a:t>Calculate binary form of each number</a:t>
            </a:r>
            <a:endParaRPr/>
          </a:p>
          <a:p>
            <a:pPr indent="0" lvl="1" marL="365760" rtl="0" algn="just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581"/>
              <a:buNone/>
            </a:pPr>
            <a:r>
              <a:rPr lang="en-US" sz="1860"/>
              <a:t>16- 10000</a:t>
            </a:r>
            <a:endParaRPr/>
          </a:p>
          <a:p>
            <a:pPr indent="0" lvl="1" marL="365760" rtl="0" algn="just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581"/>
              <a:buNone/>
            </a:pPr>
            <a:r>
              <a:rPr lang="en-US" sz="1860"/>
              <a:t>4- 00100</a:t>
            </a:r>
            <a:endParaRPr/>
          </a:p>
          <a:p>
            <a:pPr indent="0" lvl="1" marL="365760" rtl="0" algn="just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581"/>
              <a:buNone/>
            </a:pPr>
            <a:r>
              <a:rPr lang="en-US" sz="1860"/>
              <a:t>6- 00110</a:t>
            </a:r>
            <a:endParaRPr/>
          </a:p>
          <a:p>
            <a:pPr indent="0" lvl="1" marL="365760" rtl="0" algn="just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581"/>
              <a:buNone/>
            </a:pPr>
            <a:r>
              <a:rPr lang="en-US" sz="1860"/>
              <a:t>22- 10110</a:t>
            </a:r>
            <a:endParaRPr/>
          </a:p>
          <a:p>
            <a:pPr indent="0" lvl="0" marL="0" rtl="0" algn="just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None/>
            </a:pPr>
            <a:r>
              <a:rPr lang="en-US" sz="1860"/>
              <a:t>      </a:t>
            </a:r>
            <a:r>
              <a:rPr lang="en-US" sz="1860"/>
              <a:t>24- 11000</a:t>
            </a:r>
            <a:endParaRPr/>
          </a:p>
          <a:p>
            <a:pPr indent="0" lvl="1" marL="365760" rtl="0" algn="just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581"/>
              <a:buNone/>
            </a:pPr>
            <a:r>
              <a:rPr lang="en-US" sz="1860"/>
              <a:t>10- 01010</a:t>
            </a:r>
            <a:endParaRPr/>
          </a:p>
          <a:p>
            <a:pPr indent="0" lvl="1" marL="365760" rtl="0" algn="just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581"/>
              <a:buNone/>
            </a:pPr>
            <a:r>
              <a:rPr lang="en-US" sz="1860"/>
              <a:t>31- 11111</a:t>
            </a:r>
            <a:endParaRPr/>
          </a:p>
          <a:p>
            <a:pPr indent="0" lvl="1" marL="365760" rtl="0" algn="just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581"/>
              <a:buNone/>
            </a:pPr>
            <a:r>
              <a:rPr lang="en-US" sz="1860"/>
              <a:t>7- 00111</a:t>
            </a:r>
            <a:endParaRPr/>
          </a:p>
          <a:p>
            <a:pPr indent="0" lvl="1" marL="365760" rtl="0" algn="just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581"/>
              <a:buNone/>
            </a:pPr>
            <a:r>
              <a:rPr lang="en-US" sz="1860"/>
              <a:t>9- 01001</a:t>
            </a:r>
            <a:endParaRPr/>
          </a:p>
          <a:p>
            <a:pPr indent="0" lvl="1" marL="365760" rtl="0" algn="just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581"/>
              <a:buNone/>
            </a:pPr>
            <a:r>
              <a:rPr lang="en-US" sz="1860"/>
              <a:t>20- 10100</a:t>
            </a:r>
            <a:endParaRPr/>
          </a:p>
          <a:p>
            <a:pPr indent="0" lvl="1" marL="365760" rtl="0" algn="just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581"/>
              <a:buNone/>
            </a:pPr>
            <a:r>
              <a:rPr lang="en-US" sz="1860"/>
              <a:t>26- 01101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81"/>
          <p:cNvSpPr txBox="1"/>
          <p:nvPr>
            <p:ph type="title"/>
          </p:nvPr>
        </p:nvSpPr>
        <p:spPr>
          <a:xfrm>
            <a:off x="457200" y="620688"/>
            <a:ext cx="8229600" cy="8527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Dynamic Hashing Example</a:t>
            </a:r>
            <a:endParaRPr/>
          </a:p>
        </p:txBody>
      </p:sp>
      <p:sp>
        <p:nvSpPr>
          <p:cNvPr id="1043" name="Google Shape;1043;p81"/>
          <p:cNvSpPr txBox="1"/>
          <p:nvPr>
            <p:ph idx="1" type="body"/>
          </p:nvPr>
        </p:nvSpPr>
        <p:spPr>
          <a:xfrm>
            <a:off x="130125" y="1556800"/>
            <a:ext cx="85566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7185" lvl="0" marL="457200" rtl="0" algn="just">
              <a:spcBef>
                <a:spcPts val="0"/>
              </a:spcBef>
              <a:spcAft>
                <a:spcPts val="0"/>
              </a:spcAft>
              <a:buSzPts val="1710"/>
              <a:buChar char="❖"/>
            </a:pPr>
            <a:r>
              <a:rPr lang="en-US"/>
              <a:t>Initially, the global-depth and local-depth is always 1</a:t>
            </a:r>
            <a:endParaRPr/>
          </a:p>
          <a:p>
            <a:pPr indent="0" lvl="0" marL="0" rtl="0" algn="just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the directory with id=0.</a:t>
            </a:r>
            <a:endParaRPr/>
          </a:p>
        </p:txBody>
      </p:sp>
      <p:pic>
        <p:nvPicPr>
          <p:cNvPr id="1044" name="Google Shape;1044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5400" y="4437112"/>
            <a:ext cx="3661400" cy="209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5" name="Google Shape;1045;p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0032" y="1988840"/>
            <a:ext cx="3563154" cy="20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1046" name="Google Shape;1046;p81"/>
          <p:cNvSpPr txBox="1"/>
          <p:nvPr/>
        </p:nvSpPr>
        <p:spPr>
          <a:xfrm>
            <a:off x="302840" y="3645024"/>
            <a:ext cx="8229600" cy="115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85"/>
              <a:buFont typeface="Noto Sans Symbols"/>
              <a:buChar char="❖"/>
            </a:pPr>
            <a:r>
              <a:rPr lang="en-US" sz="2405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binary format of 16 is 10000 and global-depth is 1. </a:t>
            </a:r>
            <a:endParaRPr/>
          </a:p>
          <a:p>
            <a:pPr indent="-274320" lvl="0" marL="274320" marR="0" rtl="0" algn="just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accent3"/>
              </a:buClr>
              <a:buSzPts val="2285"/>
              <a:buFont typeface="Noto Sans Symbols"/>
              <a:buChar char="❖"/>
            </a:pPr>
            <a:r>
              <a:rPr lang="en-US" sz="2405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hash function returns 1 LSB of 1000</a:t>
            </a:r>
            <a:r>
              <a:rPr b="1" lang="en-US" sz="2405">
                <a:solidFill>
                  <a:srgbClr val="FF0000"/>
                </a:solidFill>
                <a:latin typeface="Constantia"/>
                <a:ea typeface="Constantia"/>
                <a:cs typeface="Constantia"/>
                <a:sym typeface="Constantia"/>
              </a:rPr>
              <a:t>0</a:t>
            </a:r>
            <a:r>
              <a:rPr lang="en-US" sz="2405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 which is 0. </a:t>
            </a:r>
            <a:endParaRPr/>
          </a:p>
          <a:p>
            <a:pPr indent="-274320" lvl="0" marL="274320" marR="0" rtl="0" algn="just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accent3"/>
              </a:buClr>
              <a:buSzPts val="2285"/>
              <a:buFont typeface="Noto Sans Symbols"/>
              <a:buChar char="❖"/>
            </a:pPr>
            <a:r>
              <a:rPr lang="en-US" sz="2405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Hence, 16 is mapped to the directory with id=0.</a:t>
            </a:r>
            <a:endParaRPr sz="2405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1" name="Google Shape;1051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9143" y="4293097"/>
            <a:ext cx="5485714" cy="256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2" name="Google Shape;1052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8820" y="1772816"/>
            <a:ext cx="4105668" cy="2057069"/>
          </a:xfrm>
          <a:prstGeom prst="rect">
            <a:avLst/>
          </a:prstGeom>
          <a:noFill/>
          <a:ln>
            <a:noFill/>
          </a:ln>
        </p:spPr>
      </p:pic>
      <p:sp>
        <p:nvSpPr>
          <p:cNvPr id="1053" name="Google Shape;1053;p82"/>
          <p:cNvSpPr txBox="1"/>
          <p:nvPr>
            <p:ph type="title"/>
          </p:nvPr>
        </p:nvSpPr>
        <p:spPr>
          <a:xfrm>
            <a:off x="457200" y="620688"/>
            <a:ext cx="8229600" cy="8527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Dynamic Hashing Example</a:t>
            </a:r>
            <a:endParaRPr/>
          </a:p>
        </p:txBody>
      </p:sp>
      <p:sp>
        <p:nvSpPr>
          <p:cNvPr id="1054" name="Google Shape;1054;p82"/>
          <p:cNvSpPr txBox="1"/>
          <p:nvPr>
            <p:ph idx="1" type="body"/>
          </p:nvPr>
        </p:nvSpPr>
        <p:spPr>
          <a:xfrm>
            <a:off x="457200" y="1556792"/>
            <a:ext cx="8229600" cy="100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090"/>
              <a:buChar char="❖"/>
            </a:pPr>
            <a:r>
              <a:rPr b="1" i="0" lang="en-US" sz="2200"/>
              <a:t>Inserting 4 and 6:</a:t>
            </a:r>
            <a:br>
              <a:rPr lang="en-US" sz="2200"/>
            </a:br>
            <a:r>
              <a:rPr b="0" i="0" lang="en-US" sz="2200"/>
              <a:t>Both 4(10</a:t>
            </a:r>
            <a:r>
              <a:rPr b="1" i="0" lang="en-US" sz="2200"/>
              <a:t>0</a:t>
            </a:r>
            <a:r>
              <a:rPr b="0" i="0" lang="en-US" sz="2200"/>
              <a:t>) and 6(11</a:t>
            </a:r>
            <a:r>
              <a:rPr b="1" i="0" lang="en-US" sz="2200"/>
              <a:t>0</a:t>
            </a:r>
            <a:r>
              <a:rPr b="0" i="0" lang="en-US" sz="2200"/>
              <a:t>)have 0 in their LSB</a:t>
            </a:r>
            <a:endParaRPr sz="2200"/>
          </a:p>
        </p:txBody>
      </p:sp>
      <p:sp>
        <p:nvSpPr>
          <p:cNvPr id="1055" name="Google Shape;1055;p82"/>
          <p:cNvSpPr txBox="1"/>
          <p:nvPr/>
        </p:nvSpPr>
        <p:spPr>
          <a:xfrm>
            <a:off x="302840" y="3717032"/>
            <a:ext cx="8229600" cy="1152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marR="0" rtl="0" algn="just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Char char="❖"/>
            </a:pPr>
            <a:r>
              <a:rPr b="1"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Inserting 22:</a:t>
            </a:r>
            <a:r>
              <a:rPr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 The binary form of 22 is 1011</a:t>
            </a:r>
            <a:r>
              <a:rPr b="1"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0</a:t>
            </a:r>
            <a:r>
              <a:rPr lang="en-US" sz="22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. Its LSB is 0. The bucket pointed by directory 0 is already full. Hence, Over Flow occurs.</a:t>
            </a:r>
            <a:endParaRPr sz="22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0" name="Google Shape;1060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9632" y="2924944"/>
            <a:ext cx="7009524" cy="4005064"/>
          </a:xfrm>
          <a:prstGeom prst="rect">
            <a:avLst/>
          </a:prstGeom>
          <a:noFill/>
          <a:ln>
            <a:noFill/>
          </a:ln>
        </p:spPr>
      </p:pic>
      <p:sp>
        <p:nvSpPr>
          <p:cNvPr id="1061" name="Google Shape;1061;p83"/>
          <p:cNvSpPr txBox="1"/>
          <p:nvPr>
            <p:ph type="title"/>
          </p:nvPr>
        </p:nvSpPr>
        <p:spPr>
          <a:xfrm>
            <a:off x="457200" y="620688"/>
            <a:ext cx="8229600" cy="8527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Dynamic Hashing Example</a:t>
            </a:r>
            <a:endParaRPr/>
          </a:p>
        </p:txBody>
      </p:sp>
      <p:sp>
        <p:nvSpPr>
          <p:cNvPr id="1062" name="Google Shape;1062;p83"/>
          <p:cNvSpPr txBox="1"/>
          <p:nvPr>
            <p:ph idx="1" type="body"/>
          </p:nvPr>
        </p:nvSpPr>
        <p:spPr>
          <a:xfrm>
            <a:off x="251520" y="1556792"/>
            <a:ext cx="8712968" cy="144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15"/>
              <a:buChar char="❖"/>
            </a:pPr>
            <a:r>
              <a:rPr i="0" lang="en-US" sz="1700"/>
              <a:t>Since Local Depth = Global Depth, the bucket splits and directory expansion takes place. </a:t>
            </a:r>
            <a:endParaRPr/>
          </a:p>
          <a:p>
            <a:pPr indent="-274320" lvl="0" marL="274320" rtl="0" algn="l">
              <a:spcBef>
                <a:spcPts val="340"/>
              </a:spcBef>
              <a:spcAft>
                <a:spcPts val="0"/>
              </a:spcAft>
              <a:buSzPts val="1615"/>
              <a:buChar char="❖"/>
            </a:pPr>
            <a:r>
              <a:rPr i="0" lang="en-US" sz="1700"/>
              <a:t>Also, rehashing of numbers present in the overflowing bucket takes place after the split.</a:t>
            </a:r>
            <a:endParaRPr/>
          </a:p>
          <a:p>
            <a:pPr indent="-274320" lvl="0" marL="274320" rtl="0" algn="l">
              <a:spcBef>
                <a:spcPts val="340"/>
              </a:spcBef>
              <a:spcAft>
                <a:spcPts val="0"/>
              </a:spcAft>
              <a:buSzPts val="1615"/>
              <a:buChar char="❖"/>
            </a:pPr>
            <a:r>
              <a:rPr i="0" lang="en-US" sz="1700"/>
              <a:t>And, since the global depth is incremented by 1, now, the global depth is 2. Hence, 16,4,6,22 are now rehashed w.r.t 2 LSBs.[ 16(100</a:t>
            </a:r>
            <a:r>
              <a:rPr b="1" i="0" lang="en-US" sz="1700">
                <a:solidFill>
                  <a:srgbClr val="FF0000"/>
                </a:solidFill>
              </a:rPr>
              <a:t>00</a:t>
            </a:r>
            <a:r>
              <a:rPr i="0" lang="en-US" sz="1700"/>
              <a:t>),4(1</a:t>
            </a:r>
            <a:r>
              <a:rPr b="1" i="0" lang="en-US" sz="1700">
                <a:solidFill>
                  <a:srgbClr val="FF0000"/>
                </a:solidFill>
              </a:rPr>
              <a:t>00</a:t>
            </a:r>
            <a:r>
              <a:rPr i="0" lang="en-US" sz="1700"/>
              <a:t>),6(1</a:t>
            </a:r>
            <a:r>
              <a:rPr b="1" i="0" lang="en-US" sz="1700">
                <a:solidFill>
                  <a:srgbClr val="FF0000"/>
                </a:solidFill>
              </a:rPr>
              <a:t>10</a:t>
            </a:r>
            <a:r>
              <a:rPr i="0" lang="en-US" sz="1700"/>
              <a:t>),22(101</a:t>
            </a:r>
            <a:r>
              <a:rPr b="1" i="0" lang="en-US" sz="1700">
                <a:solidFill>
                  <a:srgbClr val="FF0000"/>
                </a:solidFill>
              </a:rPr>
              <a:t>10</a:t>
            </a:r>
            <a:r>
              <a:rPr i="0" lang="en-US" sz="1700"/>
              <a:t>) ]</a:t>
            </a:r>
            <a:endParaRPr sz="1700"/>
          </a:p>
        </p:txBody>
      </p:sp>
      <p:sp>
        <p:nvSpPr>
          <p:cNvPr id="1063" name="Google Shape;1063;p83"/>
          <p:cNvSpPr txBox="1"/>
          <p:nvPr/>
        </p:nvSpPr>
        <p:spPr>
          <a:xfrm>
            <a:off x="233272" y="6237312"/>
            <a:ext cx="88120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Any bucket having a local depth less than the global depth is pointed-to by more than one directories.</a:t>
            </a:r>
            <a:endParaRPr b="1" sz="1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8" name="Google Shape;1068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640" y="2204864"/>
            <a:ext cx="6304762" cy="4524009"/>
          </a:xfrm>
          <a:prstGeom prst="rect">
            <a:avLst/>
          </a:prstGeom>
          <a:noFill/>
          <a:ln>
            <a:noFill/>
          </a:ln>
        </p:spPr>
      </p:pic>
      <p:sp>
        <p:nvSpPr>
          <p:cNvPr id="1069" name="Google Shape;1069;p84"/>
          <p:cNvSpPr txBox="1"/>
          <p:nvPr>
            <p:ph type="title"/>
          </p:nvPr>
        </p:nvSpPr>
        <p:spPr>
          <a:xfrm>
            <a:off x="457200" y="620688"/>
            <a:ext cx="8229600" cy="8527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Dynamic Hashing Example</a:t>
            </a:r>
            <a:endParaRPr/>
          </a:p>
        </p:txBody>
      </p:sp>
      <p:sp>
        <p:nvSpPr>
          <p:cNvPr id="1070" name="Google Shape;1070;p84"/>
          <p:cNvSpPr txBox="1"/>
          <p:nvPr>
            <p:ph idx="1" type="body"/>
          </p:nvPr>
        </p:nvSpPr>
        <p:spPr>
          <a:xfrm>
            <a:off x="251520" y="155679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❖"/>
            </a:pPr>
            <a:r>
              <a:rPr b="1" lang="en-US"/>
              <a:t>Inserting 24 and 10:</a:t>
            </a:r>
            <a:r>
              <a:rPr lang="en-US"/>
              <a:t> 24(110</a:t>
            </a:r>
            <a:r>
              <a:rPr b="1" lang="en-US">
                <a:solidFill>
                  <a:srgbClr val="FF0000"/>
                </a:solidFill>
              </a:rPr>
              <a:t>00</a:t>
            </a:r>
            <a:r>
              <a:rPr lang="en-US"/>
              <a:t>) and 10 (10</a:t>
            </a:r>
            <a:r>
              <a:rPr b="1" lang="en-US">
                <a:solidFill>
                  <a:srgbClr val="FF0000"/>
                </a:solidFill>
              </a:rPr>
              <a:t>10</a:t>
            </a:r>
            <a:r>
              <a:rPr lang="en-US"/>
              <a:t>) can be hashed based on directories with id 00 and 10. </a:t>
            </a:r>
            <a:endParaRPr sz="17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" name="Google Shape;1075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7078" y="2348880"/>
            <a:ext cx="5989844" cy="42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6" name="Google Shape;1076;p85"/>
          <p:cNvSpPr txBox="1"/>
          <p:nvPr>
            <p:ph type="title"/>
          </p:nvPr>
        </p:nvSpPr>
        <p:spPr>
          <a:xfrm>
            <a:off x="457200" y="620688"/>
            <a:ext cx="8229600" cy="8527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Dynamic Hashing Example</a:t>
            </a:r>
            <a:endParaRPr/>
          </a:p>
        </p:txBody>
      </p:sp>
      <p:sp>
        <p:nvSpPr>
          <p:cNvPr id="1077" name="Google Shape;1077;p85"/>
          <p:cNvSpPr txBox="1"/>
          <p:nvPr>
            <p:ph idx="1" type="body"/>
          </p:nvPr>
        </p:nvSpPr>
        <p:spPr>
          <a:xfrm>
            <a:off x="251520" y="155679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❖"/>
            </a:pPr>
            <a:r>
              <a:rPr b="1" i="0" lang="en-US">
                <a:latin typeface="Roboto"/>
                <a:ea typeface="Roboto"/>
                <a:cs typeface="Roboto"/>
                <a:sym typeface="Roboto"/>
              </a:rPr>
              <a:t>Inserting 31,7,9:</a:t>
            </a:r>
            <a:r>
              <a:rPr b="0" i="0" lang="en-US">
                <a:latin typeface="Roboto"/>
                <a:ea typeface="Roboto"/>
                <a:cs typeface="Roboto"/>
                <a:sym typeface="Roboto"/>
              </a:rPr>
              <a:t> All of these elements[ 31(111</a:t>
            </a:r>
            <a:r>
              <a:rPr b="1" i="0" lang="en-US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r>
              <a:rPr b="0" i="0" lang="en-US">
                <a:latin typeface="Roboto"/>
                <a:ea typeface="Roboto"/>
                <a:cs typeface="Roboto"/>
                <a:sym typeface="Roboto"/>
              </a:rPr>
              <a:t>), 7(1</a:t>
            </a:r>
            <a:r>
              <a:rPr b="1" i="0" lang="en-US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r>
              <a:rPr b="0" i="0" lang="en-US">
                <a:latin typeface="Roboto"/>
                <a:ea typeface="Roboto"/>
                <a:cs typeface="Roboto"/>
                <a:sym typeface="Roboto"/>
              </a:rPr>
              <a:t>), 9(10</a:t>
            </a:r>
            <a:r>
              <a:rPr b="1" i="0" lang="en-US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r>
              <a:rPr b="0" i="0" lang="en-US">
                <a:latin typeface="Roboto"/>
                <a:ea typeface="Roboto"/>
                <a:cs typeface="Roboto"/>
                <a:sym typeface="Roboto"/>
              </a:rPr>
              <a:t>) ] have either 01 or 11 in their LSBs. 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2" name="Google Shape;1082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5656" y="2204864"/>
            <a:ext cx="5989844" cy="42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3" name="Google Shape;1083;p86"/>
          <p:cNvSpPr txBox="1"/>
          <p:nvPr>
            <p:ph type="title"/>
          </p:nvPr>
        </p:nvSpPr>
        <p:spPr>
          <a:xfrm>
            <a:off x="457200" y="620688"/>
            <a:ext cx="8229600" cy="8527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Dynamic Hashing Example</a:t>
            </a:r>
            <a:endParaRPr/>
          </a:p>
        </p:txBody>
      </p:sp>
      <p:sp>
        <p:nvSpPr>
          <p:cNvPr id="1084" name="Google Shape;1084;p86"/>
          <p:cNvSpPr txBox="1"/>
          <p:nvPr>
            <p:ph idx="1" type="body"/>
          </p:nvPr>
        </p:nvSpPr>
        <p:spPr>
          <a:xfrm>
            <a:off x="251520" y="155679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❖"/>
            </a:pPr>
            <a:r>
              <a:rPr b="1" lang="en-US"/>
              <a:t>Inserting 20:</a:t>
            </a:r>
            <a:r>
              <a:rPr lang="en-US"/>
              <a:t> Insertion of data element 20 (101</a:t>
            </a:r>
            <a:r>
              <a:rPr b="1" lang="en-US"/>
              <a:t>00</a:t>
            </a:r>
            <a:r>
              <a:rPr lang="en-US"/>
              <a:t>)</a:t>
            </a:r>
            <a:endParaRPr sz="17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9" name="Google Shape;1089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8480" y="2132856"/>
            <a:ext cx="6219048" cy="4545376"/>
          </a:xfrm>
          <a:prstGeom prst="rect">
            <a:avLst/>
          </a:prstGeom>
          <a:noFill/>
          <a:ln>
            <a:noFill/>
          </a:ln>
        </p:spPr>
      </p:pic>
      <p:sp>
        <p:nvSpPr>
          <p:cNvPr id="1090" name="Google Shape;1090;p87"/>
          <p:cNvSpPr txBox="1"/>
          <p:nvPr>
            <p:ph type="title"/>
          </p:nvPr>
        </p:nvSpPr>
        <p:spPr>
          <a:xfrm>
            <a:off x="457200" y="620688"/>
            <a:ext cx="8229600" cy="8527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Dynamic Hashing Example</a:t>
            </a:r>
            <a:endParaRPr/>
          </a:p>
        </p:txBody>
      </p:sp>
      <p:sp>
        <p:nvSpPr>
          <p:cNvPr id="1091" name="Google Shape;1091;p87"/>
          <p:cNvSpPr txBox="1"/>
          <p:nvPr>
            <p:ph idx="1" type="body"/>
          </p:nvPr>
        </p:nvSpPr>
        <p:spPr>
          <a:xfrm>
            <a:off x="251520" y="155679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❖"/>
            </a:pPr>
            <a:r>
              <a:rPr b="1" lang="en-US"/>
              <a:t>Inserting 20:</a:t>
            </a:r>
            <a:r>
              <a:rPr lang="en-US"/>
              <a:t> Insertion of data element 20 (101</a:t>
            </a:r>
            <a:r>
              <a:rPr b="1" lang="en-US"/>
              <a:t>00</a:t>
            </a:r>
            <a:r>
              <a:rPr lang="en-US"/>
              <a:t>)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/>
          <p:nvPr>
            <p:ph type="title"/>
          </p:nvPr>
        </p:nvSpPr>
        <p:spPr>
          <a:xfrm>
            <a:off x="457200" y="40466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Multilevel Index</a:t>
            </a:r>
            <a:endParaRPr/>
          </a:p>
        </p:txBody>
      </p:sp>
      <p:sp>
        <p:nvSpPr>
          <p:cNvPr id="182" name="Google Shape;182;p9"/>
          <p:cNvSpPr txBox="1"/>
          <p:nvPr>
            <p:ph idx="1" type="body"/>
          </p:nvPr>
        </p:nvSpPr>
        <p:spPr>
          <a:xfrm>
            <a:off x="457200" y="1700808"/>
            <a:ext cx="8229600" cy="4623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80"/>
              <a:buChar char="❖"/>
            </a:pPr>
            <a:r>
              <a:rPr lang="en-US" sz="2400"/>
              <a:t>If primary index does not fit in memory, access becomes expensive.</a:t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280"/>
              <a:buChar char="❖"/>
            </a:pPr>
            <a:r>
              <a:rPr lang="en-US" sz="2400"/>
              <a:t>To reduce number of disk accesses to index records, treat primary index kept on disk as a sequential file and construct a sparse index on it.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➢"/>
            </a:pPr>
            <a:r>
              <a:rPr lang="en-US"/>
              <a:t>outer index – a sparse index of primary index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➢"/>
            </a:pPr>
            <a:r>
              <a:rPr lang="en-US"/>
              <a:t>inner index – the primary index file</a:t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280"/>
              <a:buChar char="❖"/>
            </a:pPr>
            <a:r>
              <a:rPr lang="en-US" sz="2400"/>
              <a:t>If even outer index is too large to fit in main memory, yet another level of index can be created, and so on.</a:t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280"/>
              <a:buChar char="❖"/>
            </a:pPr>
            <a:r>
              <a:rPr lang="en-US" sz="2400"/>
              <a:t>Indices at all levels must be updated on insertion or deletion from the file.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6" name="Google Shape;1096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9632" y="2204865"/>
            <a:ext cx="6768752" cy="4464496"/>
          </a:xfrm>
          <a:prstGeom prst="rect">
            <a:avLst/>
          </a:prstGeom>
          <a:noFill/>
          <a:ln>
            <a:noFill/>
          </a:ln>
        </p:spPr>
      </p:pic>
      <p:sp>
        <p:nvSpPr>
          <p:cNvPr id="1097" name="Google Shape;1097;p88"/>
          <p:cNvSpPr txBox="1"/>
          <p:nvPr>
            <p:ph type="title"/>
          </p:nvPr>
        </p:nvSpPr>
        <p:spPr>
          <a:xfrm>
            <a:off x="457200" y="620688"/>
            <a:ext cx="8229600" cy="8527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Dynamic Hashing Example</a:t>
            </a:r>
            <a:endParaRPr/>
          </a:p>
        </p:txBody>
      </p:sp>
      <p:sp>
        <p:nvSpPr>
          <p:cNvPr id="1098" name="Google Shape;1098;p88"/>
          <p:cNvSpPr txBox="1"/>
          <p:nvPr>
            <p:ph idx="1" type="body"/>
          </p:nvPr>
        </p:nvSpPr>
        <p:spPr>
          <a:xfrm>
            <a:off x="251520" y="1556792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❖"/>
            </a:pPr>
            <a:r>
              <a:rPr b="1" lang="en-US"/>
              <a:t>Soln:- </a:t>
            </a:r>
            <a:r>
              <a:rPr lang="en-US" sz="2000"/>
              <a:t>directory expansion (doubling) takes place along with bucket splitting. Elements present in overflowing bucket are rehashed with the new global depth</a:t>
            </a:r>
            <a:endParaRPr sz="17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89"/>
          <p:cNvSpPr txBox="1"/>
          <p:nvPr>
            <p:ph type="title"/>
          </p:nvPr>
        </p:nvSpPr>
        <p:spPr>
          <a:xfrm>
            <a:off x="457200" y="620688"/>
            <a:ext cx="8229600" cy="8527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Extendable Hashing</a:t>
            </a:r>
            <a:endParaRPr/>
          </a:p>
        </p:txBody>
      </p:sp>
      <p:sp>
        <p:nvSpPr>
          <p:cNvPr id="1104" name="Google Shape;1104;p89"/>
          <p:cNvSpPr txBox="1"/>
          <p:nvPr>
            <p:ph idx="1" type="body"/>
          </p:nvPr>
        </p:nvSpPr>
        <p:spPr>
          <a:xfrm>
            <a:off x="457200" y="1556792"/>
            <a:ext cx="8507288" cy="4824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090"/>
              <a:buChar char="❖"/>
            </a:pPr>
            <a:r>
              <a:rPr lang="en-US" sz="2200"/>
              <a:t>Benefits of extendable hashing:  </a:t>
            </a:r>
            <a:endParaRPr/>
          </a:p>
          <a:p>
            <a:pPr indent="-246888" lvl="1" marL="640080" rtl="0" algn="l">
              <a:spcBef>
                <a:spcPts val="440"/>
              </a:spcBef>
              <a:spcAft>
                <a:spcPts val="0"/>
              </a:spcAft>
              <a:buSzPts val="1870"/>
              <a:buChar char="➢"/>
            </a:pPr>
            <a:r>
              <a:rPr lang="en-US" sz="2200"/>
              <a:t>Hash performance does not degrade with growth of file</a:t>
            </a:r>
            <a:endParaRPr/>
          </a:p>
          <a:p>
            <a:pPr indent="-246888" lvl="1" marL="640080" rtl="0" algn="l">
              <a:spcBef>
                <a:spcPts val="440"/>
              </a:spcBef>
              <a:spcAft>
                <a:spcPts val="0"/>
              </a:spcAft>
              <a:buSzPts val="1870"/>
              <a:buChar char="➢"/>
            </a:pPr>
            <a:r>
              <a:rPr lang="en-US" sz="2200"/>
              <a:t>Minimal space overhead</a:t>
            </a:r>
            <a:endParaRPr/>
          </a:p>
          <a:p>
            <a:pPr indent="-274320" lvl="0" marL="274320" rtl="0" algn="l">
              <a:spcBef>
                <a:spcPts val="440"/>
              </a:spcBef>
              <a:spcAft>
                <a:spcPts val="0"/>
              </a:spcAft>
              <a:buSzPts val="2090"/>
              <a:buChar char="❖"/>
            </a:pPr>
            <a:r>
              <a:rPr lang="en-US" sz="2200"/>
              <a:t>Disadvantages of extendable hashing</a:t>
            </a:r>
            <a:endParaRPr/>
          </a:p>
          <a:p>
            <a:pPr indent="-246888" lvl="1" marL="640080" rtl="0" algn="l">
              <a:spcBef>
                <a:spcPts val="440"/>
              </a:spcBef>
              <a:spcAft>
                <a:spcPts val="0"/>
              </a:spcAft>
              <a:buSzPts val="1870"/>
              <a:buChar char="➢"/>
            </a:pPr>
            <a:r>
              <a:rPr lang="en-US" sz="2200"/>
              <a:t>Extra level of indirection to find desired record</a:t>
            </a:r>
            <a:endParaRPr/>
          </a:p>
          <a:p>
            <a:pPr indent="-246888" lvl="1" marL="640080" rtl="0" algn="l">
              <a:spcBef>
                <a:spcPts val="440"/>
              </a:spcBef>
              <a:spcAft>
                <a:spcPts val="0"/>
              </a:spcAft>
              <a:buSzPts val="1870"/>
              <a:buChar char="➢"/>
            </a:pPr>
            <a:r>
              <a:rPr lang="en-US" sz="2200"/>
              <a:t>Bucket address table may itself become very big (larger than memory)</a:t>
            </a:r>
            <a:endParaRPr/>
          </a:p>
          <a:p>
            <a:pPr indent="-246887" lvl="2" marL="914400" rtl="0" algn="l">
              <a:spcBef>
                <a:spcPts val="440"/>
              </a:spcBef>
              <a:spcAft>
                <a:spcPts val="0"/>
              </a:spcAft>
              <a:buSzPts val="1540"/>
              <a:buChar char="■"/>
            </a:pPr>
            <a:r>
              <a:rPr lang="en-US" sz="2200"/>
              <a:t>Need a tree structure to locate desired record in the structure!</a:t>
            </a:r>
            <a:endParaRPr/>
          </a:p>
          <a:p>
            <a:pPr indent="-246888" lvl="1" marL="640080" rtl="0" algn="l">
              <a:spcBef>
                <a:spcPts val="440"/>
              </a:spcBef>
              <a:spcAft>
                <a:spcPts val="0"/>
              </a:spcAft>
              <a:buSzPts val="1870"/>
              <a:buChar char="➢"/>
            </a:pPr>
            <a:r>
              <a:rPr lang="en-US" sz="2200"/>
              <a:t>Changing size of bucket address table is an expensive operation</a:t>
            </a:r>
            <a:endParaRPr/>
          </a:p>
          <a:p>
            <a:pPr indent="-274320" lvl="0" marL="274320" rtl="0" algn="l">
              <a:spcBef>
                <a:spcPts val="440"/>
              </a:spcBef>
              <a:spcAft>
                <a:spcPts val="0"/>
              </a:spcAft>
              <a:buSzPts val="2090"/>
              <a:buChar char="❖"/>
            </a:pPr>
            <a:r>
              <a:rPr lang="en-US" sz="2200">
                <a:solidFill>
                  <a:schemeClr val="dk2"/>
                </a:solidFill>
              </a:rPr>
              <a:t>Linear hashing </a:t>
            </a:r>
            <a:r>
              <a:rPr lang="en-US" sz="2200"/>
              <a:t>is an alternative mechanism which avoids these disadvantages at the possible cost of more bucket overflows</a:t>
            </a:r>
            <a:endParaRPr sz="2200">
              <a:solidFill>
                <a:schemeClr val="dk2"/>
              </a:solidFill>
            </a:endParaRPr>
          </a:p>
          <a:p>
            <a:pPr indent="-141605" lvl="0" marL="274320" rtl="0" algn="l">
              <a:spcBef>
                <a:spcPts val="440"/>
              </a:spcBef>
              <a:spcAft>
                <a:spcPts val="0"/>
              </a:spcAft>
              <a:buSzPts val="209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90"/>
          <p:cNvSpPr txBox="1"/>
          <p:nvPr>
            <p:ph type="title"/>
          </p:nvPr>
        </p:nvSpPr>
        <p:spPr>
          <a:xfrm>
            <a:off x="457200" y="620688"/>
            <a:ext cx="8229600" cy="8527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Indexing Technique</a:t>
            </a:r>
            <a:endParaRPr/>
          </a:p>
        </p:txBody>
      </p:sp>
      <p:sp>
        <p:nvSpPr>
          <p:cNvPr id="1110" name="Google Shape;1110;p90"/>
          <p:cNvSpPr txBox="1"/>
          <p:nvPr>
            <p:ph idx="1" type="body"/>
          </p:nvPr>
        </p:nvSpPr>
        <p:spPr>
          <a:xfrm>
            <a:off x="457200" y="1556792"/>
            <a:ext cx="8363272" cy="4824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80"/>
              <a:buFont typeface="Noto Sans Symbols"/>
              <a:buChar char="▪"/>
            </a:pPr>
            <a:r>
              <a:rPr lang="en-US" sz="2400"/>
              <a:t>What indexing technique can we use to support </a:t>
            </a:r>
            <a:r>
              <a:rPr i="1" lang="en-US" sz="2400"/>
              <a:t>range searches </a:t>
            </a:r>
            <a:r>
              <a:rPr lang="en-US" sz="2400"/>
              <a:t>(e.g., “Find s_name where gpa &gt;= 3.0)?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Char char="▪"/>
            </a:pPr>
            <a:r>
              <a:rPr lang="en-US">
                <a:solidFill>
                  <a:srgbClr val="0070C0"/>
                </a:solidFill>
              </a:rPr>
              <a:t>Tree-Based Indexing</a:t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280"/>
              <a:buFont typeface="Noto Sans Symbols"/>
              <a:buChar char="▪"/>
            </a:pPr>
            <a:r>
              <a:rPr lang="en-US" sz="2400"/>
              <a:t>What about </a:t>
            </a:r>
            <a:r>
              <a:rPr i="1" lang="en-US" sz="2400"/>
              <a:t>equality selections </a:t>
            </a:r>
            <a:r>
              <a:rPr lang="en-US" sz="2400"/>
              <a:t>(e.g., “Find s_name where sid = 102”?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Char char="▪"/>
            </a:pPr>
            <a:r>
              <a:rPr lang="en-US">
                <a:solidFill>
                  <a:srgbClr val="0070C0"/>
                </a:solidFill>
              </a:rPr>
              <a:t>Tree-Based Indexing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Font typeface="Noto Sans Symbols"/>
              <a:buChar char="▪"/>
            </a:pPr>
            <a:r>
              <a:rPr lang="en-US">
                <a:solidFill>
                  <a:srgbClr val="0070C0"/>
                </a:solidFill>
              </a:rPr>
              <a:t>Hash-Based Indexing (</a:t>
            </a:r>
            <a:r>
              <a:rPr i="1" lang="en-US">
                <a:solidFill>
                  <a:srgbClr val="0070C0"/>
                </a:solidFill>
              </a:rPr>
              <a:t>cannot support range searches!</a:t>
            </a:r>
            <a:r>
              <a:rPr lang="en-US">
                <a:solidFill>
                  <a:srgbClr val="0070C0"/>
                </a:solidFill>
              </a:rPr>
              <a:t>)</a:t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280"/>
              <a:buFont typeface="Noto Sans Symbols"/>
              <a:buChar char="▪"/>
            </a:pPr>
            <a:r>
              <a:rPr lang="en-US" sz="2400"/>
              <a:t>Hash-based indexing, however, proves to be very useful in implementing relational operators (e.g., joins)</a:t>
            </a:r>
            <a:endParaRPr/>
          </a:p>
          <a:p>
            <a:pPr indent="-129540" lvl="0" marL="274320" rtl="0" algn="l"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2020-08-19T06:19:15Z</dcterms:created>
  <dc:creator>NV</dc:creator>
</cp:coreProperties>
</file>