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7" r:id="rId6"/>
    <p:sldId id="269" r:id="rId7"/>
    <p:sldId id="258" r:id="rId8"/>
    <p:sldId id="262" r:id="rId9"/>
    <p:sldId id="263" r:id="rId10"/>
    <p:sldId id="264" r:id="rId11"/>
    <p:sldId id="265" r:id="rId12"/>
    <p:sldId id="266" r:id="rId13"/>
    <p:sldId id="268" r:id="rId14"/>
    <p:sldId id="261" r:id="rId15"/>
    <p:sldId id="270" r:id="rId16"/>
    <p:sldId id="271" r:id="rId17"/>
    <p:sldId id="272" r:id="rId18"/>
    <p:sldId id="273" r:id="rId19"/>
    <p:sldId id="293" r:id="rId20"/>
    <p:sldId id="294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95" r:id="rId32"/>
    <p:sldId id="284" r:id="rId33"/>
    <p:sldId id="296" r:id="rId34"/>
    <p:sldId id="285" r:id="rId35"/>
    <p:sldId id="286" r:id="rId36"/>
    <p:sldId id="287" r:id="rId37"/>
    <p:sldId id="28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5FED-30FC-4E25-B39F-62957DB33EFE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3ED-BD69-458C-942A-440100C096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5FED-30FC-4E25-B39F-62957DB33EFE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3ED-BD69-458C-942A-440100C096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5FED-30FC-4E25-B39F-62957DB33EFE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3ED-BD69-458C-942A-440100C096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5FED-30FC-4E25-B39F-62957DB33EFE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3ED-BD69-458C-942A-440100C096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5FED-30FC-4E25-B39F-62957DB33EFE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3ED-BD69-458C-942A-440100C096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5FED-30FC-4E25-B39F-62957DB33EFE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3ED-BD69-458C-942A-440100C096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5FED-30FC-4E25-B39F-62957DB33EFE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3ED-BD69-458C-942A-440100C096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5FED-30FC-4E25-B39F-62957DB33EFE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3ED-BD69-458C-942A-440100C096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5FED-30FC-4E25-B39F-62957DB33EFE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3ED-BD69-458C-942A-440100C096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5FED-30FC-4E25-B39F-62957DB33EFE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3ED-BD69-458C-942A-440100C096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5FED-30FC-4E25-B39F-62957DB33EFE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C733ED-BD69-458C-942A-440100C096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455FED-30FC-4E25-B39F-62957DB33EFE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C733ED-BD69-458C-942A-440100C09609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Integrity and Security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 smtClean="0"/>
              <a:t>Chapter - 6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dirty="0" smtClean="0"/>
              <a:t>NOT NULL Constraints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82453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Null</a:t>
            </a:r>
            <a:r>
              <a:rPr lang="en-IN" sz="2400" dirty="0" smtClean="0"/>
              <a:t> is considered to be the </a:t>
            </a:r>
            <a:r>
              <a:rPr lang="en-IN" sz="2400" b="1" dirty="0" smtClean="0"/>
              <a:t>legal value</a:t>
            </a:r>
            <a:r>
              <a:rPr lang="en-IN" sz="2400" dirty="0" smtClean="0"/>
              <a:t> for </a:t>
            </a:r>
            <a:r>
              <a:rPr lang="en-IN" sz="2400" b="1" dirty="0" smtClean="0"/>
              <a:t>all the domain</a:t>
            </a:r>
            <a:r>
              <a:rPr lang="en-IN" sz="2400" dirty="0" smtClean="0"/>
              <a:t> specified in SQL. So, it’s ok for an attribute to have null value. But, there are some attributes which need not be null.</a:t>
            </a:r>
          </a:p>
          <a:p>
            <a:r>
              <a:rPr lang="en-IN" sz="2400" dirty="0" smtClean="0"/>
              <a:t>By specifying an attribute to be not null we restrict the domain of that attribute for not accepting the null values. </a:t>
            </a:r>
          </a:p>
          <a:p>
            <a:r>
              <a:rPr lang="en-IN" sz="2400" b="1" i="1" dirty="0" smtClean="0"/>
              <a:t>create table</a:t>
            </a:r>
            <a:r>
              <a:rPr lang="en-IN" sz="2400" i="1" dirty="0" smtClean="0"/>
              <a:t> Student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			</a:t>
            </a:r>
            <a:r>
              <a:rPr lang="en-IN" sz="2400" i="1" dirty="0" smtClean="0"/>
              <a:t>(</a:t>
            </a:r>
            <a:r>
              <a:rPr lang="en-IN" sz="2400" i="1" dirty="0" err="1" smtClean="0"/>
              <a:t>Student_id</a:t>
            </a:r>
            <a:r>
              <a:rPr lang="en-IN" sz="2400" i="1" dirty="0" smtClean="0"/>
              <a:t> </a:t>
            </a:r>
            <a:r>
              <a:rPr lang="en-IN" sz="2400" b="1" i="1" dirty="0" err="1" smtClean="0"/>
              <a:t>varchar</a:t>
            </a:r>
            <a:r>
              <a:rPr lang="en-IN" sz="2400" b="1" i="1" dirty="0" smtClean="0"/>
              <a:t> (5)</a:t>
            </a:r>
            <a:r>
              <a:rPr lang="en-IN" sz="2400" i="1" dirty="0" smtClean="0"/>
              <a:t> , </a:t>
            </a:r>
          </a:p>
          <a:p>
            <a:pPr>
              <a:buNone/>
            </a:pPr>
            <a:r>
              <a:rPr lang="en-IN" sz="2400" i="1" dirty="0" smtClean="0"/>
              <a:t>				name </a:t>
            </a:r>
            <a:r>
              <a:rPr lang="en-IN" sz="2400" b="1" i="1" dirty="0" err="1" smtClean="0"/>
              <a:t>varchar</a:t>
            </a:r>
            <a:r>
              <a:rPr lang="en-IN" sz="2400" b="1" i="1" dirty="0" smtClean="0"/>
              <a:t> (20)</a:t>
            </a:r>
            <a:r>
              <a:rPr lang="en-IN" sz="2400" i="1" dirty="0" smtClean="0"/>
              <a:t> </a:t>
            </a:r>
            <a:r>
              <a:rPr lang="en-IN" sz="2400" b="1" i="1" dirty="0" smtClean="0"/>
              <a:t>not null</a:t>
            </a:r>
            <a:r>
              <a:rPr lang="en-IN" sz="2400" i="1" dirty="0" smtClean="0"/>
              <a:t>, 					</a:t>
            </a:r>
            <a:r>
              <a:rPr lang="en-IN" sz="2400" i="1" dirty="0" err="1" smtClean="0"/>
              <a:t>depart_name</a:t>
            </a:r>
            <a:r>
              <a:rPr lang="en-IN" sz="2400" i="1" dirty="0" smtClean="0"/>
              <a:t> </a:t>
            </a:r>
            <a:r>
              <a:rPr lang="en-IN" sz="2400" b="1" i="1" dirty="0" err="1" smtClean="0"/>
              <a:t>varchar</a:t>
            </a:r>
            <a:r>
              <a:rPr lang="en-IN" sz="2400" b="1" i="1" dirty="0" smtClean="0"/>
              <a:t> (20)</a:t>
            </a:r>
            <a:r>
              <a:rPr lang="en-IN" sz="2400" i="1" dirty="0" smtClean="0"/>
              <a:t>);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dirty="0" smtClean="0"/>
              <a:t>Default Constraint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824536"/>
          </a:xfrm>
        </p:spPr>
        <p:txBody>
          <a:bodyPr>
            <a:noAutofit/>
          </a:bodyPr>
          <a:lstStyle/>
          <a:p>
            <a:r>
              <a:rPr lang="en-IN" sz="2400" dirty="0" smtClean="0"/>
              <a:t>Using </a:t>
            </a:r>
            <a:r>
              <a:rPr lang="en-IN" sz="2400" b="1" dirty="0" smtClean="0"/>
              <a:t>default value constraint</a:t>
            </a:r>
            <a:r>
              <a:rPr lang="en-IN" sz="2400" dirty="0" smtClean="0"/>
              <a:t>, you are able to set a default value for an attribute. </a:t>
            </a:r>
          </a:p>
          <a:p>
            <a:r>
              <a:rPr lang="en-IN" sz="2400" dirty="0" smtClean="0"/>
              <a:t>For example:</a:t>
            </a:r>
          </a:p>
          <a:p>
            <a:r>
              <a:rPr lang="en-IN" sz="2400" b="1" i="1" dirty="0" smtClean="0">
                <a:solidFill>
                  <a:srgbClr val="002060"/>
                </a:solidFill>
              </a:rPr>
              <a:t>create table</a:t>
            </a:r>
            <a:r>
              <a:rPr lang="en-IN" sz="2400" i="1" dirty="0" smtClean="0">
                <a:solidFill>
                  <a:srgbClr val="002060"/>
                </a:solidFill>
              </a:rPr>
              <a:t> instructor</a:t>
            </a:r>
            <a:br>
              <a:rPr lang="en-IN" sz="2400" i="1" dirty="0" smtClean="0">
                <a:solidFill>
                  <a:srgbClr val="002060"/>
                </a:solidFill>
              </a:rPr>
            </a:br>
            <a:r>
              <a:rPr lang="en-IN" sz="2400" i="1" dirty="0" smtClean="0">
                <a:solidFill>
                  <a:srgbClr val="002060"/>
                </a:solidFill>
              </a:rPr>
              <a:t>			(</a:t>
            </a:r>
            <a:r>
              <a:rPr lang="en-IN" sz="2400" i="1" dirty="0" err="1" smtClean="0">
                <a:solidFill>
                  <a:srgbClr val="002060"/>
                </a:solidFill>
              </a:rPr>
              <a:t>instructor_id</a:t>
            </a:r>
            <a:r>
              <a:rPr lang="en-IN" sz="2400" i="1" dirty="0" smtClean="0">
                <a:solidFill>
                  <a:srgbClr val="002060"/>
                </a:solidFill>
              </a:rPr>
              <a:t> </a:t>
            </a:r>
            <a:r>
              <a:rPr lang="en-IN" sz="2400" b="1" i="1" dirty="0" err="1" smtClean="0">
                <a:solidFill>
                  <a:srgbClr val="002060"/>
                </a:solidFill>
              </a:rPr>
              <a:t>varchar</a:t>
            </a:r>
            <a:r>
              <a:rPr lang="en-IN" sz="2400" b="1" i="1" dirty="0" smtClean="0">
                <a:solidFill>
                  <a:srgbClr val="002060"/>
                </a:solidFill>
              </a:rPr>
              <a:t> (5)</a:t>
            </a:r>
            <a:r>
              <a:rPr lang="en-IN" sz="2400" i="1" dirty="0" smtClean="0">
                <a:solidFill>
                  <a:srgbClr val="002060"/>
                </a:solidFill>
              </a:rPr>
              <a:t>,</a:t>
            </a:r>
            <a:br>
              <a:rPr lang="en-IN" sz="2400" i="1" dirty="0" smtClean="0">
                <a:solidFill>
                  <a:srgbClr val="002060"/>
                </a:solidFill>
              </a:rPr>
            </a:br>
            <a:r>
              <a:rPr lang="en-IN" sz="2400" i="1" dirty="0" smtClean="0">
                <a:solidFill>
                  <a:srgbClr val="002060"/>
                </a:solidFill>
              </a:rPr>
              <a:t>			name </a:t>
            </a:r>
            <a:r>
              <a:rPr lang="en-IN" sz="2400" b="1" i="1" dirty="0" err="1" smtClean="0">
                <a:solidFill>
                  <a:srgbClr val="002060"/>
                </a:solidFill>
              </a:rPr>
              <a:t>varchar</a:t>
            </a:r>
            <a:r>
              <a:rPr lang="en-IN" sz="2400" b="1" i="1" dirty="0" smtClean="0">
                <a:solidFill>
                  <a:srgbClr val="002060"/>
                </a:solidFill>
              </a:rPr>
              <a:t> (20) not null</a:t>
            </a:r>
            <a:r>
              <a:rPr lang="en-IN" sz="2400" i="1" dirty="0" smtClean="0">
                <a:solidFill>
                  <a:srgbClr val="002060"/>
                </a:solidFill>
              </a:rPr>
              <a:t>,</a:t>
            </a:r>
            <a:br>
              <a:rPr lang="en-IN" sz="2400" i="1" dirty="0" smtClean="0">
                <a:solidFill>
                  <a:srgbClr val="002060"/>
                </a:solidFill>
              </a:rPr>
            </a:br>
            <a:r>
              <a:rPr lang="en-IN" sz="2400" i="1" dirty="0" smtClean="0">
                <a:solidFill>
                  <a:srgbClr val="002060"/>
                </a:solidFill>
              </a:rPr>
              <a:t>			</a:t>
            </a:r>
            <a:r>
              <a:rPr lang="en-IN" sz="2400" i="1" dirty="0" err="1" smtClean="0">
                <a:solidFill>
                  <a:srgbClr val="002060"/>
                </a:solidFill>
              </a:rPr>
              <a:t>depart_name</a:t>
            </a:r>
            <a:r>
              <a:rPr lang="en-IN" sz="2400" b="1" i="1" dirty="0" smtClean="0">
                <a:solidFill>
                  <a:srgbClr val="002060"/>
                </a:solidFill>
              </a:rPr>
              <a:t> </a:t>
            </a:r>
            <a:r>
              <a:rPr lang="en-IN" sz="2400" b="1" i="1" dirty="0" err="1" smtClean="0">
                <a:solidFill>
                  <a:srgbClr val="002060"/>
                </a:solidFill>
              </a:rPr>
              <a:t>varchar</a:t>
            </a:r>
            <a:r>
              <a:rPr lang="en-IN" sz="2400" b="1" i="1" dirty="0" smtClean="0">
                <a:solidFill>
                  <a:srgbClr val="002060"/>
                </a:solidFill>
              </a:rPr>
              <a:t> (5)</a:t>
            </a:r>
            <a:r>
              <a:rPr lang="en-IN" sz="2400" i="1" dirty="0" smtClean="0">
                <a:solidFill>
                  <a:srgbClr val="002060"/>
                </a:solidFill>
              </a:rPr>
              <a:t>,</a:t>
            </a:r>
            <a:br>
              <a:rPr lang="en-IN" sz="2400" i="1" dirty="0" smtClean="0">
                <a:solidFill>
                  <a:srgbClr val="002060"/>
                </a:solidFill>
              </a:rPr>
            </a:br>
            <a:r>
              <a:rPr lang="en-IN" sz="2400" i="1" dirty="0" smtClean="0">
                <a:solidFill>
                  <a:srgbClr val="002060"/>
                </a:solidFill>
              </a:rPr>
              <a:t>			salary numeric (8,2) </a:t>
            </a:r>
            <a:r>
              <a:rPr lang="en-IN" sz="2400" b="1" i="1" dirty="0" smtClean="0">
                <a:solidFill>
                  <a:srgbClr val="002060"/>
                </a:solidFill>
              </a:rPr>
              <a:t>default 0</a:t>
            </a:r>
            <a:r>
              <a:rPr lang="en-IN" sz="2400" i="1" dirty="0" smtClean="0">
                <a:solidFill>
                  <a:srgbClr val="002060"/>
                </a:solidFill>
              </a:rPr>
              <a:t>);</a:t>
            </a:r>
            <a:endParaRPr lang="en-IN" sz="2400" dirty="0" smtClean="0">
              <a:solidFill>
                <a:srgbClr val="002060"/>
              </a:solidFill>
            </a:endParaRPr>
          </a:p>
          <a:p>
            <a:pPr algn="just"/>
            <a:r>
              <a:rPr lang="en-IN" sz="2400" dirty="0" smtClean="0"/>
              <a:t>This command specifies that while inserting a </a:t>
            </a:r>
            <a:r>
              <a:rPr lang="en-IN" sz="2400" dirty="0" err="1" smtClean="0"/>
              <a:t>tuple</a:t>
            </a:r>
            <a:r>
              <a:rPr lang="en-IN" sz="2400" dirty="0" smtClean="0"/>
              <a:t> in instructor relation if no value is provided for the salary attribute then its value is set to be 0.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dirty="0" smtClean="0"/>
              <a:t>Check Constraint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82453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/>
              <a:t>check clause constraint</a:t>
            </a:r>
            <a:r>
              <a:rPr lang="en-IN" sz="2400" dirty="0" smtClean="0"/>
              <a:t> ensures that when a new </a:t>
            </a:r>
            <a:r>
              <a:rPr lang="en-IN" sz="2400" dirty="0" err="1" smtClean="0"/>
              <a:t>tuple</a:t>
            </a:r>
            <a:r>
              <a:rPr lang="en-IN" sz="2400" dirty="0" smtClean="0"/>
              <a:t> is inserted in relation it must satisfy the predicate specified in the check clause. 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b="1" i="1" dirty="0" smtClean="0">
                <a:solidFill>
                  <a:srgbClr val="002060"/>
                </a:solidFill>
              </a:rPr>
              <a:t>create table</a:t>
            </a:r>
            <a:r>
              <a:rPr lang="en-IN" sz="2400" i="1" dirty="0" smtClean="0">
                <a:solidFill>
                  <a:srgbClr val="002060"/>
                </a:solidFill>
              </a:rPr>
              <a:t> Student</a:t>
            </a:r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r>
              <a:rPr lang="en-IN" sz="2400" dirty="0" smtClean="0">
                <a:solidFill>
                  <a:srgbClr val="002060"/>
                </a:solidFill>
              </a:rPr>
              <a:t>			</a:t>
            </a:r>
            <a:r>
              <a:rPr lang="en-IN" sz="2400" i="1" dirty="0" smtClean="0">
                <a:solidFill>
                  <a:srgbClr val="002060"/>
                </a:solidFill>
              </a:rPr>
              <a:t>(</a:t>
            </a:r>
            <a:r>
              <a:rPr lang="en-IN" sz="2400" i="1" dirty="0" err="1" smtClean="0">
                <a:solidFill>
                  <a:srgbClr val="002060"/>
                </a:solidFill>
              </a:rPr>
              <a:t>Student_id</a:t>
            </a:r>
            <a:r>
              <a:rPr lang="en-IN" sz="2400" i="1" dirty="0" smtClean="0">
                <a:solidFill>
                  <a:srgbClr val="002060"/>
                </a:solidFill>
              </a:rPr>
              <a:t> </a:t>
            </a:r>
            <a:r>
              <a:rPr lang="en-IN" sz="2400" b="1" i="1" dirty="0" err="1" smtClean="0">
                <a:solidFill>
                  <a:srgbClr val="002060"/>
                </a:solidFill>
              </a:rPr>
              <a:t>varchar</a:t>
            </a:r>
            <a:r>
              <a:rPr lang="en-IN" sz="2400" b="1" i="1" dirty="0" smtClean="0">
                <a:solidFill>
                  <a:srgbClr val="002060"/>
                </a:solidFill>
              </a:rPr>
              <a:t> (5)</a:t>
            </a:r>
            <a:r>
              <a:rPr lang="en-IN" sz="2400" i="1" dirty="0" smtClean="0">
                <a:solidFill>
                  <a:srgbClr val="002060"/>
                </a:solidFill>
              </a:rPr>
              <a:t> ,</a:t>
            </a:r>
          </a:p>
          <a:p>
            <a:pPr>
              <a:buNone/>
            </a:pPr>
            <a:r>
              <a:rPr lang="en-IN" sz="2400" i="1" dirty="0" smtClean="0">
                <a:solidFill>
                  <a:srgbClr val="002060"/>
                </a:solidFill>
              </a:rPr>
              <a:t>				 name </a:t>
            </a:r>
            <a:r>
              <a:rPr lang="en-IN" sz="2400" b="1" i="1" dirty="0" err="1" smtClean="0">
                <a:solidFill>
                  <a:srgbClr val="002060"/>
                </a:solidFill>
              </a:rPr>
              <a:t>varchar</a:t>
            </a:r>
            <a:r>
              <a:rPr lang="en-IN" sz="2400" b="1" i="1" dirty="0" smtClean="0">
                <a:solidFill>
                  <a:srgbClr val="002060"/>
                </a:solidFill>
              </a:rPr>
              <a:t> (20)</a:t>
            </a:r>
            <a:r>
              <a:rPr lang="en-IN" sz="2400" i="1" dirty="0" smtClean="0">
                <a:solidFill>
                  <a:srgbClr val="002060"/>
                </a:solidFill>
              </a:rPr>
              <a:t> </a:t>
            </a:r>
            <a:r>
              <a:rPr lang="en-IN" sz="2400" b="1" i="1" dirty="0" smtClean="0">
                <a:solidFill>
                  <a:srgbClr val="002060"/>
                </a:solidFill>
              </a:rPr>
              <a:t>not null</a:t>
            </a:r>
            <a:r>
              <a:rPr lang="en-IN" sz="2400" i="1" dirty="0" smtClean="0">
                <a:solidFill>
                  <a:srgbClr val="002060"/>
                </a:solidFill>
              </a:rPr>
              <a:t>, 					</a:t>
            </a:r>
            <a:r>
              <a:rPr lang="en-IN" sz="2400" i="1" dirty="0" err="1" smtClean="0">
                <a:solidFill>
                  <a:srgbClr val="002060"/>
                </a:solidFill>
              </a:rPr>
              <a:t>depart_name</a:t>
            </a:r>
            <a:r>
              <a:rPr lang="en-IN" sz="2400" i="1" dirty="0" smtClean="0">
                <a:solidFill>
                  <a:srgbClr val="002060"/>
                </a:solidFill>
              </a:rPr>
              <a:t> </a:t>
            </a:r>
            <a:r>
              <a:rPr lang="en-IN" sz="2400" b="1" i="1" dirty="0" err="1" smtClean="0">
                <a:solidFill>
                  <a:srgbClr val="002060"/>
                </a:solidFill>
              </a:rPr>
              <a:t>varchar</a:t>
            </a:r>
            <a:r>
              <a:rPr lang="en-IN" sz="2400" b="1" i="1" dirty="0" smtClean="0">
                <a:solidFill>
                  <a:srgbClr val="002060"/>
                </a:solidFill>
              </a:rPr>
              <a:t> (20),</a:t>
            </a:r>
            <a:br>
              <a:rPr lang="en-IN" sz="2400" b="1" i="1" dirty="0" smtClean="0">
                <a:solidFill>
                  <a:srgbClr val="002060"/>
                </a:solidFill>
              </a:rPr>
            </a:br>
            <a:r>
              <a:rPr lang="en-IN" sz="2400" b="1" i="1" dirty="0" smtClean="0">
                <a:solidFill>
                  <a:srgbClr val="002060"/>
                </a:solidFill>
              </a:rPr>
              <a:t>			primary key</a:t>
            </a:r>
            <a:r>
              <a:rPr lang="en-IN" sz="2400" i="1" dirty="0" smtClean="0">
                <a:solidFill>
                  <a:srgbClr val="002060"/>
                </a:solidFill>
              </a:rPr>
              <a:t> (</a:t>
            </a:r>
            <a:r>
              <a:rPr lang="en-IN" sz="2400" i="1" dirty="0" err="1" smtClean="0">
                <a:solidFill>
                  <a:srgbClr val="002060"/>
                </a:solidFill>
              </a:rPr>
              <a:t>Student_id</a:t>
            </a:r>
            <a:r>
              <a:rPr lang="en-IN" sz="2400" i="1" dirty="0" smtClean="0">
                <a:solidFill>
                  <a:srgbClr val="002060"/>
                </a:solidFill>
              </a:rPr>
              <a:t>),</a:t>
            </a:r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r>
              <a:rPr lang="en-IN" sz="2400" dirty="0" smtClean="0">
                <a:solidFill>
                  <a:srgbClr val="002060"/>
                </a:solidFill>
              </a:rPr>
              <a:t>		</a:t>
            </a:r>
            <a:r>
              <a:rPr lang="en-IN" sz="2400" b="1" i="1" dirty="0" smtClean="0">
                <a:solidFill>
                  <a:srgbClr val="002060"/>
                </a:solidFill>
              </a:rPr>
              <a:t>check</a:t>
            </a:r>
            <a:r>
              <a:rPr lang="en-IN" sz="2400" i="1" dirty="0" smtClean="0">
                <a:solidFill>
                  <a:srgbClr val="002060"/>
                </a:solidFill>
              </a:rPr>
              <a:t> (</a:t>
            </a:r>
            <a:r>
              <a:rPr lang="en-IN" sz="2400" i="1" dirty="0" err="1" smtClean="0">
                <a:solidFill>
                  <a:srgbClr val="002060"/>
                </a:solidFill>
              </a:rPr>
              <a:t>depart_name</a:t>
            </a:r>
            <a:r>
              <a:rPr lang="en-IN" sz="2400" i="1" dirty="0" smtClean="0">
                <a:solidFill>
                  <a:srgbClr val="002060"/>
                </a:solidFill>
              </a:rPr>
              <a:t> in(‘CE’, ‘CL’, ‘IT’, ‘EC’)));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dirty="0" smtClean="0"/>
              <a:t>Check Constraint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824536"/>
          </a:xfrm>
        </p:spPr>
        <p:txBody>
          <a:bodyPr>
            <a:noAutofit/>
          </a:bodyPr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sz="2400" dirty="0" smtClean="0"/>
              <a:t>Use </a:t>
            </a:r>
            <a:r>
              <a:rPr lang="en-US" sz="2400" b="1" dirty="0" smtClean="0"/>
              <a:t>check</a:t>
            </a:r>
            <a:r>
              <a:rPr lang="en-US" sz="2400" dirty="0" smtClean="0"/>
              <a:t> clause to ensure that an hourly-wage domain allows only values greater than a specified value.</a:t>
            </a:r>
          </a:p>
          <a:p>
            <a:pPr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r>
              <a:rPr lang="en-US" sz="2400" dirty="0" smtClean="0"/>
              <a:t>		</a:t>
            </a:r>
            <a:r>
              <a:rPr lang="en-US" sz="2400" b="1" dirty="0" smtClean="0">
                <a:solidFill>
                  <a:srgbClr val="002060"/>
                </a:solidFill>
              </a:rPr>
              <a:t>create domain</a:t>
            </a:r>
            <a:r>
              <a:rPr lang="en-US" sz="2400" i="1" dirty="0" smtClean="0">
                <a:solidFill>
                  <a:srgbClr val="002060"/>
                </a:solidFill>
              </a:rPr>
              <a:t> hourly-wage </a:t>
            </a:r>
            <a:r>
              <a:rPr lang="en-US" sz="2400" b="1" dirty="0" smtClean="0">
                <a:solidFill>
                  <a:srgbClr val="002060"/>
                </a:solidFill>
              </a:rPr>
              <a:t>numeric(5,2)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		constraint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</a:rPr>
              <a:t>value-test </a:t>
            </a:r>
            <a:r>
              <a:rPr lang="en-US" sz="2400" b="1" dirty="0" smtClean="0">
                <a:solidFill>
                  <a:srgbClr val="002060"/>
                </a:solidFill>
              </a:rPr>
              <a:t>check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</a:rPr>
              <a:t>value </a:t>
            </a:r>
            <a:r>
              <a:rPr lang="en-US" sz="2400" dirty="0" smtClean="0">
                <a:solidFill>
                  <a:srgbClr val="002060"/>
                </a:solidFill>
              </a:rPr>
              <a:t>&gt; = 4.00)</a:t>
            </a:r>
          </a:p>
          <a:p>
            <a:pPr>
              <a:tabLst>
                <a:tab pos="1146175" algn="l"/>
                <a:tab pos="1890713" algn="l"/>
              </a:tabLst>
            </a:pPr>
            <a:r>
              <a:rPr lang="en-US" sz="2400" dirty="0" smtClean="0"/>
              <a:t>The clause </a:t>
            </a:r>
            <a:r>
              <a:rPr lang="en-US" sz="2400" b="1" dirty="0" smtClean="0"/>
              <a:t>constraint</a:t>
            </a:r>
            <a:r>
              <a:rPr lang="en-US" sz="2400" dirty="0" smtClean="0"/>
              <a:t> </a:t>
            </a:r>
            <a:r>
              <a:rPr lang="en-US" sz="2400" i="1" dirty="0" smtClean="0"/>
              <a:t>value-test</a:t>
            </a:r>
            <a:r>
              <a:rPr lang="en-US" sz="2400" dirty="0" smtClean="0"/>
              <a:t> is optional; useful to indicate which constraint an update violated.</a:t>
            </a:r>
          </a:p>
          <a:p>
            <a:pPr>
              <a:tabLst>
                <a:tab pos="1146175" algn="l"/>
                <a:tab pos="1890713" algn="l"/>
              </a:tabLst>
            </a:pPr>
            <a:r>
              <a:rPr lang="en-US" sz="2400" dirty="0" smtClean="0"/>
              <a:t>Can have complex conditions in domain check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b="1" dirty="0" smtClean="0">
                <a:solidFill>
                  <a:srgbClr val="002060"/>
                </a:solidFill>
              </a:rPr>
              <a:t>create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domain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i="1" dirty="0" err="1" smtClean="0">
                <a:solidFill>
                  <a:srgbClr val="002060"/>
                </a:solidFill>
              </a:rPr>
              <a:t>AccountType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char</a:t>
            </a:r>
            <a:r>
              <a:rPr lang="en-US" dirty="0" smtClean="0">
                <a:solidFill>
                  <a:srgbClr val="002060"/>
                </a:solidFill>
              </a:rPr>
              <a:t>(10)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constraint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i="1" dirty="0" smtClean="0">
                <a:solidFill>
                  <a:srgbClr val="002060"/>
                </a:solidFill>
              </a:rPr>
              <a:t>account</a:t>
            </a:r>
            <a:r>
              <a:rPr lang="en-US" dirty="0" smtClean="0">
                <a:solidFill>
                  <a:srgbClr val="002060"/>
                </a:solidFill>
              </a:rPr>
              <a:t>-</a:t>
            </a:r>
            <a:r>
              <a:rPr lang="en-US" i="1" dirty="0" smtClean="0">
                <a:solidFill>
                  <a:srgbClr val="002060"/>
                </a:solidFill>
              </a:rPr>
              <a:t>type</a:t>
            </a:r>
            <a:r>
              <a:rPr lang="en-US" dirty="0" smtClean="0">
                <a:solidFill>
                  <a:srgbClr val="002060"/>
                </a:solidFill>
              </a:rPr>
              <a:t>-</a:t>
            </a:r>
            <a:r>
              <a:rPr lang="en-US" i="1" dirty="0" smtClean="0">
                <a:solidFill>
                  <a:srgbClr val="002060"/>
                </a:solidFill>
              </a:rPr>
              <a:t>test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        </a:t>
            </a:r>
            <a:r>
              <a:rPr lang="en-US" b="1" dirty="0" smtClean="0">
                <a:solidFill>
                  <a:srgbClr val="002060"/>
                </a:solidFill>
              </a:rPr>
              <a:t>check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b="1" dirty="0" smtClean="0">
                <a:solidFill>
                  <a:srgbClr val="002060"/>
                </a:solidFill>
              </a:rPr>
              <a:t>value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in</a:t>
            </a:r>
            <a:r>
              <a:rPr lang="en-US" dirty="0" smtClean="0">
                <a:solidFill>
                  <a:srgbClr val="002060"/>
                </a:solidFill>
              </a:rPr>
              <a:t> (‘Checking’, ‘Saving’))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b="1" dirty="0" smtClean="0">
                <a:solidFill>
                  <a:srgbClr val="002060"/>
                </a:solidFill>
              </a:rPr>
              <a:t>check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i="1" dirty="0" smtClean="0">
                <a:solidFill>
                  <a:srgbClr val="002060"/>
                </a:solidFill>
              </a:rPr>
              <a:t>branch</a:t>
            </a:r>
            <a:r>
              <a:rPr lang="en-US" dirty="0" smtClean="0">
                <a:solidFill>
                  <a:srgbClr val="002060"/>
                </a:solidFill>
              </a:rPr>
              <a:t>-</a:t>
            </a:r>
            <a:r>
              <a:rPr lang="en-US" i="1" dirty="0" smtClean="0">
                <a:solidFill>
                  <a:srgbClr val="002060"/>
                </a:solidFill>
              </a:rPr>
              <a:t>name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in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b="1" dirty="0" smtClean="0">
                <a:solidFill>
                  <a:srgbClr val="002060"/>
                </a:solidFill>
              </a:rPr>
              <a:t>select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i="1" dirty="0" smtClean="0">
                <a:solidFill>
                  <a:srgbClr val="002060"/>
                </a:solidFill>
              </a:rPr>
              <a:t>branch</a:t>
            </a:r>
            <a:r>
              <a:rPr lang="en-US" dirty="0" smtClean="0">
                <a:solidFill>
                  <a:srgbClr val="002060"/>
                </a:solidFill>
              </a:rPr>
              <a:t>-</a:t>
            </a:r>
            <a:r>
              <a:rPr lang="en-US" i="1" dirty="0" smtClean="0">
                <a:solidFill>
                  <a:srgbClr val="002060"/>
                </a:solidFill>
              </a:rPr>
              <a:t>name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from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i="1" dirty="0" smtClean="0">
                <a:solidFill>
                  <a:srgbClr val="002060"/>
                </a:solidFill>
              </a:rPr>
              <a:t>branch</a:t>
            </a:r>
            <a:r>
              <a:rPr lang="en-US" dirty="0" smtClean="0">
                <a:solidFill>
                  <a:srgbClr val="002060"/>
                </a:solidFill>
              </a:rPr>
              <a:t>))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 smtClean="0"/>
              <a:t>Referential Integrity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Referential integrity</a:t>
            </a:r>
            <a:r>
              <a:rPr lang="en-IN" sz="2400" dirty="0" smtClean="0"/>
              <a:t> ensures that the </a:t>
            </a:r>
            <a:r>
              <a:rPr lang="en-IN" sz="2400" b="1" dirty="0" smtClean="0"/>
              <a:t>values</a:t>
            </a:r>
            <a:r>
              <a:rPr lang="en-IN" sz="2400" dirty="0" smtClean="0"/>
              <a:t> for a </a:t>
            </a:r>
            <a:r>
              <a:rPr lang="en-IN" sz="2400" b="1" dirty="0" smtClean="0"/>
              <a:t>set of attributes</a:t>
            </a:r>
            <a:r>
              <a:rPr lang="en-IN" sz="2400" dirty="0" smtClean="0"/>
              <a:t> in </a:t>
            </a:r>
            <a:r>
              <a:rPr lang="en-IN" sz="2400" b="1" dirty="0" smtClean="0"/>
              <a:t>one relation</a:t>
            </a:r>
            <a:r>
              <a:rPr lang="en-IN" sz="2400" dirty="0" smtClean="0"/>
              <a:t> must also appear the </a:t>
            </a:r>
            <a:r>
              <a:rPr lang="en-IN" sz="2400" b="1" dirty="0" smtClean="0"/>
              <a:t>same</a:t>
            </a:r>
            <a:r>
              <a:rPr lang="en-IN" sz="2400" dirty="0" smtClean="0"/>
              <a:t> for the </a:t>
            </a:r>
            <a:r>
              <a:rPr lang="en-IN" sz="2400" b="1" dirty="0" smtClean="0"/>
              <a:t>particular set attribute</a:t>
            </a:r>
            <a:r>
              <a:rPr lang="en-IN" sz="2400" dirty="0" smtClean="0"/>
              <a:t>s in</a:t>
            </a:r>
            <a:r>
              <a:rPr lang="en-IN" sz="2400" b="1" dirty="0" smtClean="0"/>
              <a:t> another relation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IN" sz="2400" b="1" i="1" dirty="0" smtClean="0"/>
              <a:t>		</a:t>
            </a:r>
            <a:r>
              <a:rPr lang="en-IN" sz="2400" b="1" i="1" dirty="0" smtClean="0">
                <a:solidFill>
                  <a:srgbClr val="002060"/>
                </a:solidFill>
              </a:rPr>
              <a:t>Student</a:t>
            </a:r>
            <a:r>
              <a:rPr lang="en-IN" sz="2400" i="1" dirty="0" smtClean="0">
                <a:solidFill>
                  <a:srgbClr val="002060"/>
                </a:solidFill>
              </a:rPr>
              <a:t>(</a:t>
            </a:r>
            <a:r>
              <a:rPr lang="en-IN" sz="2400" i="1" dirty="0" err="1" smtClean="0">
                <a:solidFill>
                  <a:srgbClr val="002060"/>
                </a:solidFill>
              </a:rPr>
              <a:t>Student_id</a:t>
            </a:r>
            <a:r>
              <a:rPr lang="en-IN" sz="2400" i="1" dirty="0" smtClean="0">
                <a:solidFill>
                  <a:srgbClr val="002060"/>
                </a:solidFill>
              </a:rPr>
              <a:t>, name, </a:t>
            </a:r>
            <a:r>
              <a:rPr lang="en-IN" sz="2400" b="1" i="1" dirty="0" err="1" smtClean="0">
                <a:solidFill>
                  <a:srgbClr val="002060"/>
                </a:solidFill>
              </a:rPr>
              <a:t>depart_name</a:t>
            </a:r>
            <a:r>
              <a:rPr lang="en-IN" sz="2400" i="1" dirty="0" smtClean="0">
                <a:solidFill>
                  <a:srgbClr val="002060"/>
                </a:solidFill>
              </a:rPr>
              <a:t>)</a:t>
            </a:r>
            <a:endParaRPr lang="en-IN" sz="24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endParaRPr lang="en-IN" sz="23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1639" y="3429000"/>
          <a:ext cx="2880321" cy="2044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84110"/>
                <a:gridCol w="960107"/>
              </a:tblGrid>
              <a:tr h="46805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ysClr val="windowText" lastClr="000000"/>
                          </a:solidFill>
                        </a:rPr>
                        <a:t>Dept_name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IT-001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ysClr val="windowText" lastClr="000000"/>
                          </a:solidFill>
                        </a:rPr>
                        <a:t>Abc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IT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CH-001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Def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CH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EE-001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xyz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EE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84034" y="3501008"/>
          <a:ext cx="1920214" cy="2044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056118"/>
              </a:tblGrid>
              <a:tr h="468052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ysClr val="windowText" lastClr="000000"/>
                          </a:solidFill>
                        </a:rPr>
                        <a:t>Dept_Name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HOD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IT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VD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CH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MSR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MH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GDB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67744" y="573325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Student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573325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Dept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5085184"/>
            <a:ext cx="70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Error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 smtClean="0"/>
              <a:t>Referential Integrity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Autofit/>
          </a:bodyPr>
          <a:lstStyle/>
          <a:p>
            <a:pPr algn="just"/>
            <a:r>
              <a:rPr lang="en-IN" sz="2200" dirty="0" smtClean="0"/>
              <a:t>The student relation has an attribute that </a:t>
            </a:r>
            <a:r>
              <a:rPr lang="en-IN" sz="2200" b="1" dirty="0" smtClean="0"/>
              <a:t>refers</a:t>
            </a:r>
            <a:r>
              <a:rPr lang="en-IN" sz="2200" dirty="0" smtClean="0"/>
              <a:t> to an attribute of the Department relation. </a:t>
            </a:r>
          </a:p>
          <a:p>
            <a:pPr algn="just"/>
            <a:r>
              <a:rPr lang="en-IN" sz="2200" dirty="0" smtClean="0"/>
              <a:t>So, the attribute or set of attributes in a relation referring to another relation in the database is called </a:t>
            </a:r>
            <a:r>
              <a:rPr lang="en-IN" sz="2200" b="1" dirty="0" smtClean="0"/>
              <a:t>foreign key</a:t>
            </a:r>
            <a:r>
              <a:rPr lang="en-IN" sz="2200" dirty="0" smtClean="0"/>
              <a:t>.</a:t>
            </a:r>
          </a:p>
          <a:p>
            <a:pPr algn="just"/>
            <a:r>
              <a:rPr lang="en-IN" sz="2200" b="1" dirty="0" smtClean="0"/>
              <a:t>Foreign key</a:t>
            </a:r>
            <a:r>
              <a:rPr lang="en-IN" sz="2200" dirty="0" smtClean="0"/>
              <a:t> attribute or set of attributes is guaranteed to occur as a </a:t>
            </a:r>
            <a:r>
              <a:rPr lang="en-IN" sz="2200" b="1" dirty="0" smtClean="0"/>
              <a:t>primary key</a:t>
            </a:r>
            <a:r>
              <a:rPr lang="en-IN" sz="2200" dirty="0" smtClean="0"/>
              <a:t> attribute of the referenced relation.</a:t>
            </a:r>
          </a:p>
          <a:p>
            <a:r>
              <a:rPr lang="en-IN" sz="2200" b="1" i="1" dirty="0" smtClean="0">
                <a:solidFill>
                  <a:srgbClr val="002060"/>
                </a:solidFill>
              </a:rPr>
              <a:t>create table</a:t>
            </a:r>
            <a:r>
              <a:rPr lang="en-IN" sz="2200" i="1" dirty="0" smtClean="0">
                <a:solidFill>
                  <a:srgbClr val="002060"/>
                </a:solidFill>
              </a:rPr>
              <a:t> Student</a:t>
            </a:r>
            <a:r>
              <a:rPr lang="en-IN" sz="2200" dirty="0" smtClean="0">
                <a:solidFill>
                  <a:srgbClr val="002060"/>
                </a:solidFill>
              </a:rPr>
              <a:t/>
            </a:r>
            <a:br>
              <a:rPr lang="en-IN" sz="2200" dirty="0" smtClean="0">
                <a:solidFill>
                  <a:srgbClr val="002060"/>
                </a:solidFill>
              </a:rPr>
            </a:br>
            <a:r>
              <a:rPr lang="en-IN" sz="2200" dirty="0" smtClean="0">
                <a:solidFill>
                  <a:srgbClr val="002060"/>
                </a:solidFill>
              </a:rPr>
              <a:t>			</a:t>
            </a:r>
            <a:r>
              <a:rPr lang="en-IN" sz="2200" i="1" dirty="0" smtClean="0">
                <a:solidFill>
                  <a:srgbClr val="002060"/>
                </a:solidFill>
              </a:rPr>
              <a:t>(</a:t>
            </a:r>
            <a:r>
              <a:rPr lang="en-IN" sz="2200" i="1" dirty="0" err="1" smtClean="0">
                <a:solidFill>
                  <a:srgbClr val="002060"/>
                </a:solidFill>
              </a:rPr>
              <a:t>Student_id</a:t>
            </a:r>
            <a:r>
              <a:rPr lang="en-IN" sz="2200" i="1" dirty="0" smtClean="0">
                <a:solidFill>
                  <a:srgbClr val="002060"/>
                </a:solidFill>
              </a:rPr>
              <a:t> </a:t>
            </a:r>
            <a:r>
              <a:rPr lang="en-IN" sz="2200" b="1" i="1" dirty="0" err="1" smtClean="0">
                <a:solidFill>
                  <a:srgbClr val="002060"/>
                </a:solidFill>
              </a:rPr>
              <a:t>varchar</a:t>
            </a:r>
            <a:r>
              <a:rPr lang="en-IN" sz="2200" b="1" i="1" dirty="0" smtClean="0">
                <a:solidFill>
                  <a:srgbClr val="002060"/>
                </a:solidFill>
              </a:rPr>
              <a:t> (5)</a:t>
            </a:r>
            <a:r>
              <a:rPr lang="en-IN" sz="2200" i="1" dirty="0" smtClean="0">
                <a:solidFill>
                  <a:srgbClr val="002060"/>
                </a:solidFill>
              </a:rPr>
              <a:t> , </a:t>
            </a:r>
          </a:p>
          <a:p>
            <a:pPr>
              <a:buNone/>
            </a:pPr>
            <a:r>
              <a:rPr lang="en-IN" sz="2200" i="1" dirty="0" smtClean="0">
                <a:solidFill>
                  <a:srgbClr val="002060"/>
                </a:solidFill>
              </a:rPr>
              <a:t>				name </a:t>
            </a:r>
            <a:r>
              <a:rPr lang="en-IN" sz="2200" b="1" i="1" dirty="0" err="1" smtClean="0">
                <a:solidFill>
                  <a:srgbClr val="002060"/>
                </a:solidFill>
              </a:rPr>
              <a:t>varchar</a:t>
            </a:r>
            <a:r>
              <a:rPr lang="en-IN" sz="2200" b="1" i="1" dirty="0" smtClean="0">
                <a:solidFill>
                  <a:srgbClr val="002060"/>
                </a:solidFill>
              </a:rPr>
              <a:t> (20) not null</a:t>
            </a:r>
            <a:r>
              <a:rPr lang="en-IN" sz="2200" i="1" dirty="0" smtClean="0">
                <a:solidFill>
                  <a:srgbClr val="002060"/>
                </a:solidFill>
              </a:rPr>
              <a:t>, 					</a:t>
            </a:r>
            <a:r>
              <a:rPr lang="en-IN" sz="2200" i="1" dirty="0" err="1" smtClean="0">
                <a:solidFill>
                  <a:srgbClr val="002060"/>
                </a:solidFill>
              </a:rPr>
              <a:t>depart_name</a:t>
            </a:r>
            <a:r>
              <a:rPr lang="en-IN" sz="2200" i="1" dirty="0" smtClean="0">
                <a:solidFill>
                  <a:srgbClr val="002060"/>
                </a:solidFill>
              </a:rPr>
              <a:t> </a:t>
            </a:r>
            <a:r>
              <a:rPr lang="en-IN" sz="2200" b="1" i="1" dirty="0" err="1" smtClean="0">
                <a:solidFill>
                  <a:srgbClr val="002060"/>
                </a:solidFill>
              </a:rPr>
              <a:t>varchar</a:t>
            </a:r>
            <a:r>
              <a:rPr lang="en-IN" sz="2200" b="1" i="1" dirty="0" smtClean="0">
                <a:solidFill>
                  <a:srgbClr val="002060"/>
                </a:solidFill>
              </a:rPr>
              <a:t> (20),</a:t>
            </a:r>
            <a:r>
              <a:rPr lang="en-IN" sz="2200" dirty="0" smtClean="0">
                <a:solidFill>
                  <a:srgbClr val="002060"/>
                </a:solidFill>
              </a:rPr>
              <a:t/>
            </a:r>
            <a:br>
              <a:rPr lang="en-IN" sz="2200" dirty="0" smtClean="0">
                <a:solidFill>
                  <a:srgbClr val="002060"/>
                </a:solidFill>
              </a:rPr>
            </a:br>
            <a:r>
              <a:rPr lang="en-IN" sz="2200" dirty="0" smtClean="0">
                <a:solidFill>
                  <a:srgbClr val="002060"/>
                </a:solidFill>
              </a:rPr>
              <a:t>			</a:t>
            </a:r>
            <a:r>
              <a:rPr lang="en-IN" sz="2200" b="1" i="1" dirty="0" smtClean="0">
                <a:solidFill>
                  <a:srgbClr val="002060"/>
                </a:solidFill>
              </a:rPr>
              <a:t>primary key</a:t>
            </a:r>
            <a:r>
              <a:rPr lang="en-IN" sz="2200" i="1" dirty="0" smtClean="0">
                <a:solidFill>
                  <a:srgbClr val="002060"/>
                </a:solidFill>
              </a:rPr>
              <a:t> (</a:t>
            </a:r>
            <a:r>
              <a:rPr lang="en-IN" sz="2200" i="1" dirty="0" err="1" smtClean="0">
                <a:solidFill>
                  <a:srgbClr val="002060"/>
                </a:solidFill>
              </a:rPr>
              <a:t>Student_id</a:t>
            </a:r>
            <a:r>
              <a:rPr lang="en-IN" sz="2200" i="1" dirty="0" smtClean="0">
                <a:solidFill>
                  <a:srgbClr val="002060"/>
                </a:solidFill>
              </a:rPr>
              <a:t>),</a:t>
            </a:r>
            <a:r>
              <a:rPr lang="en-IN" sz="2200" dirty="0" smtClean="0">
                <a:solidFill>
                  <a:srgbClr val="002060"/>
                </a:solidFill>
              </a:rPr>
              <a:t/>
            </a:r>
            <a:br>
              <a:rPr lang="en-IN" sz="2200" dirty="0" smtClean="0">
                <a:solidFill>
                  <a:srgbClr val="002060"/>
                </a:solidFill>
              </a:rPr>
            </a:br>
            <a:r>
              <a:rPr lang="en-IN" sz="2200" dirty="0" smtClean="0">
                <a:solidFill>
                  <a:srgbClr val="002060"/>
                </a:solidFill>
              </a:rPr>
              <a:t>	           </a:t>
            </a:r>
            <a:r>
              <a:rPr lang="en-IN" sz="2200" b="1" i="1" dirty="0" smtClean="0">
                <a:solidFill>
                  <a:srgbClr val="002060"/>
                </a:solidFill>
              </a:rPr>
              <a:t>foreign key</a:t>
            </a:r>
            <a:r>
              <a:rPr lang="en-IN" sz="2200" i="1" dirty="0" smtClean="0">
                <a:solidFill>
                  <a:srgbClr val="002060"/>
                </a:solidFill>
              </a:rPr>
              <a:t>(</a:t>
            </a:r>
            <a:r>
              <a:rPr lang="en-IN" sz="2200" i="1" dirty="0" err="1" smtClean="0">
                <a:solidFill>
                  <a:srgbClr val="002060"/>
                </a:solidFill>
              </a:rPr>
              <a:t>depart_name</a:t>
            </a:r>
            <a:r>
              <a:rPr lang="en-IN" sz="2200" i="1" dirty="0" smtClean="0">
                <a:solidFill>
                  <a:srgbClr val="002060"/>
                </a:solidFill>
              </a:rPr>
              <a:t>) </a:t>
            </a:r>
            <a:r>
              <a:rPr lang="en-IN" sz="2200" b="1" i="1" dirty="0" smtClean="0">
                <a:solidFill>
                  <a:srgbClr val="002060"/>
                </a:solidFill>
              </a:rPr>
              <a:t>references</a:t>
            </a:r>
            <a:r>
              <a:rPr lang="en-IN" sz="2200" i="1" dirty="0" smtClean="0">
                <a:solidFill>
                  <a:srgbClr val="002060"/>
                </a:solidFill>
              </a:rPr>
              <a:t> Department);</a:t>
            </a:r>
            <a:endParaRPr lang="en-IN" sz="2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 smtClean="0"/>
              <a:t>Referential Integrity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Autofit/>
          </a:bodyPr>
          <a:lstStyle/>
          <a:p>
            <a:r>
              <a:rPr lang="en-US" dirty="0" smtClean="0"/>
              <a:t>Formal Definition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sz="2000" baseline="-25000" dirty="0" smtClean="0"/>
              <a:t>1</a:t>
            </a:r>
            <a:r>
              <a:rPr lang="en-US" dirty="0" smtClean="0"/>
              <a:t>) and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) be relations with primary keys </a:t>
            </a:r>
            <a:r>
              <a:rPr lang="en-US" i="1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 respectively.</a:t>
            </a:r>
          </a:p>
          <a:p>
            <a:pPr lvl="1"/>
            <a:r>
              <a:rPr lang="en-US" dirty="0" smtClean="0"/>
              <a:t>The subset </a:t>
            </a:r>
            <a:r>
              <a:rPr lang="en-US" dirty="0" smtClean="0">
                <a:sym typeface="Symbol" pitchFamily="18" charset="2"/>
              </a:rPr>
              <a:t> of R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 is a </a:t>
            </a:r>
            <a:r>
              <a:rPr lang="en-US" b="1" i="1" dirty="0" smtClean="0">
                <a:solidFill>
                  <a:schemeClr val="tx2"/>
                </a:solidFill>
                <a:sym typeface="Symbol" pitchFamily="18" charset="2"/>
              </a:rPr>
              <a:t>foreign key</a:t>
            </a:r>
            <a:r>
              <a:rPr lang="en-US" dirty="0" smtClean="0">
                <a:sym typeface="Symbol" pitchFamily="18" charset="2"/>
              </a:rPr>
              <a:t> referencing </a:t>
            </a:r>
            <a:r>
              <a:rPr lang="en-US" i="1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/>
              <a:t>in relation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if for every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 in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 there must be a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in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such that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[</a:t>
            </a:r>
            <a:r>
              <a:rPr lang="en-US" i="1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] =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[</a:t>
            </a:r>
            <a:r>
              <a:rPr lang="en-US" dirty="0" smtClean="0">
                <a:sym typeface="Symbol" pitchFamily="18" charset="2"/>
              </a:rPr>
              <a:t>].</a:t>
            </a:r>
          </a:p>
          <a:p>
            <a:pPr lvl="1"/>
            <a:r>
              <a:rPr lang="en-US" dirty="0" smtClean="0">
                <a:sym typeface="Symbol" pitchFamily="18" charset="2"/>
              </a:rPr>
              <a:t>Referential integrity constraint also called 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subset dependency</a:t>
            </a:r>
            <a:r>
              <a:rPr lang="en-US" dirty="0" smtClean="0">
                <a:sym typeface="Symbol" pitchFamily="18" charset="2"/>
              </a:rPr>
              <a:t> since its can be written as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  </a:t>
            </a:r>
            <a:r>
              <a:rPr lang="en-US" baseline="-25000" dirty="0" smtClean="0">
                <a:sym typeface="Symbol" pitchFamily="18" charset="2"/>
              </a:rPr>
              <a:t>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r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)  </a:t>
            </a:r>
            <a:r>
              <a:rPr lang="en-US" i="1" baseline="-25000" dirty="0" smtClean="0">
                <a:sym typeface="Symbol" pitchFamily="18" charset="2"/>
              </a:rPr>
              <a:t>K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(</a:t>
            </a:r>
            <a:r>
              <a:rPr lang="en-US" i="1" dirty="0" smtClean="0">
                <a:sym typeface="Symbol" pitchFamily="18" charset="2"/>
              </a:rPr>
              <a:t>r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lvl="1">
              <a:buNone/>
            </a:pP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baseline="-25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Referential Integrity In ER-Model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Consider relationship set </a:t>
            </a:r>
            <a:r>
              <a:rPr lang="en-US" sz="2400" i="1" dirty="0" smtClean="0"/>
              <a:t>R</a:t>
            </a:r>
            <a:r>
              <a:rPr lang="en-US" sz="2400" dirty="0" smtClean="0"/>
              <a:t> between entity sets </a:t>
            </a:r>
            <a:r>
              <a:rPr lang="en-US" sz="2400" i="1" dirty="0" smtClean="0"/>
              <a:t>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</a:t>
            </a:r>
            <a:r>
              <a:rPr lang="en-US" sz="2400" i="1" dirty="0" smtClean="0"/>
              <a:t>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  The relational schema for </a:t>
            </a:r>
            <a:r>
              <a:rPr lang="en-US" sz="2400" i="1" dirty="0" smtClean="0"/>
              <a:t>R</a:t>
            </a:r>
            <a:r>
              <a:rPr lang="en-US" sz="2400" dirty="0" smtClean="0"/>
              <a:t> includes the primary keys </a:t>
            </a:r>
            <a:r>
              <a:rPr lang="en-US" sz="2400" i="1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of </a:t>
            </a:r>
            <a:r>
              <a:rPr lang="en-US" sz="2400" i="1" dirty="0" smtClean="0"/>
              <a:t>E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and </a:t>
            </a:r>
            <a:r>
              <a:rPr lang="en-US" sz="2400" i="1" dirty="0" smtClean="0"/>
              <a:t>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of </a:t>
            </a:r>
            <a:r>
              <a:rPr lang="en-US" sz="2400" i="1" dirty="0" smtClean="0"/>
              <a:t>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Then </a:t>
            </a:r>
            <a:r>
              <a:rPr lang="en-US" sz="2400" i="1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</a:t>
            </a:r>
            <a:r>
              <a:rPr lang="en-US" sz="2400" i="1" dirty="0" smtClean="0"/>
              <a:t>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form foreign keys on the relational schemas for </a:t>
            </a:r>
            <a:r>
              <a:rPr lang="en-US" sz="2400" i="1" dirty="0" smtClean="0"/>
              <a:t>E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 </a:t>
            </a:r>
            <a:r>
              <a:rPr lang="en-US" sz="2400" dirty="0" smtClean="0"/>
              <a:t>and </a:t>
            </a:r>
            <a:r>
              <a:rPr lang="en-US" sz="2400" i="1" dirty="0" smtClean="0"/>
              <a:t>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respectively.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Weak entity sets are also a source of referential integrity constraints. </a:t>
            </a:r>
          </a:p>
          <a:p>
            <a:pPr lvl="1"/>
            <a:r>
              <a:rPr lang="en-US" dirty="0" smtClean="0"/>
              <a:t>For the relation schema for a weak entity set must include the primary key attributes of the entity set on which it depends 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baseline="-25000" dirty="0">
              <a:sym typeface="Symbol" pitchFamily="18" charset="2"/>
            </a:endParaRP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131840" y="3717032"/>
            <a:ext cx="2514600" cy="457200"/>
            <a:chOff x="1152" y="1824"/>
            <a:chExt cx="1584" cy="288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1680" y="1824"/>
              <a:ext cx="480" cy="288"/>
            </a:xfrm>
            <a:prstGeom prst="diamond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R</a:t>
              </a:r>
            </a:p>
          </p:txBody>
        </p: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1152" y="1842"/>
              <a:ext cx="1584" cy="240"/>
              <a:chOff x="1152" y="1842"/>
              <a:chExt cx="1584" cy="240"/>
            </a:xfrm>
          </p:grpSpPr>
          <p:sp>
            <p:nvSpPr>
              <p:cNvPr id="7" name="Rectangle 4"/>
              <p:cNvSpPr>
                <a:spLocks noChangeArrowheads="1"/>
              </p:cNvSpPr>
              <p:nvPr/>
            </p:nvSpPr>
            <p:spPr bwMode="auto">
              <a:xfrm>
                <a:off x="1152" y="1842"/>
                <a:ext cx="288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E1</a:t>
                </a: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448" y="1842"/>
                <a:ext cx="288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E2</a:t>
                </a:r>
              </a:p>
            </p:txBody>
          </p:sp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 flipH="1">
                <a:off x="144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0" name="Line 12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 smtClean="0"/>
              <a:t>Referential Integrity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Autofit/>
          </a:bodyPr>
          <a:lstStyle/>
          <a:p>
            <a:pPr>
              <a:tabLst>
                <a:tab pos="2976563" algn="ctr"/>
              </a:tabLst>
            </a:pPr>
            <a:r>
              <a:rPr lang="en-US" sz="2000" dirty="0" smtClean="0"/>
              <a:t>The following tests must be made in order to preserve the following referential integrity constraint: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sz="2000" dirty="0" smtClean="0"/>
              <a:t>		</a:t>
            </a:r>
            <a:r>
              <a:rPr lang="en-US" sz="2000" dirty="0" smtClean="0">
                <a:sym typeface="Symbol" pitchFamily="18" charset="2"/>
              </a:rPr>
              <a:t></a:t>
            </a:r>
            <a:r>
              <a:rPr lang="en-US" sz="2000" baseline="-25000" dirty="0" smtClean="0">
                <a:sym typeface="Symbol" pitchFamily="18" charset="2"/>
              </a:rPr>
              <a:t> 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sz="2000" i="1" dirty="0" smtClean="0">
                <a:sym typeface="Symbol" pitchFamily="18" charset="2"/>
              </a:rPr>
              <a:t>r</a:t>
            </a:r>
            <a:r>
              <a:rPr lang="en-US" sz="2000" baseline="-25000" dirty="0" smtClean="0">
                <a:sym typeface="Symbol" pitchFamily="18" charset="2"/>
              </a:rPr>
              <a:t>2</a:t>
            </a:r>
            <a:r>
              <a:rPr lang="en-US" sz="2000" dirty="0" smtClean="0">
                <a:sym typeface="Symbol" pitchFamily="18" charset="2"/>
              </a:rPr>
              <a:t>)  </a:t>
            </a:r>
            <a:r>
              <a:rPr lang="en-US" sz="2000" i="1" baseline="-25000" dirty="0" smtClean="0">
                <a:sym typeface="Symbol" pitchFamily="18" charset="2"/>
              </a:rPr>
              <a:t>K</a:t>
            </a:r>
            <a:r>
              <a:rPr lang="en-US" sz="2000" dirty="0" smtClean="0">
                <a:sym typeface="Symbol" pitchFamily="18" charset="2"/>
              </a:rPr>
              <a:t> (</a:t>
            </a:r>
            <a:r>
              <a:rPr lang="en-US" sz="2000" i="1" dirty="0" smtClean="0">
                <a:sym typeface="Symbol" pitchFamily="18" charset="2"/>
              </a:rPr>
              <a:t>r</a:t>
            </a:r>
            <a:r>
              <a:rPr lang="en-US" sz="2000" baseline="-25000" dirty="0" smtClean="0">
                <a:sym typeface="Symbol" pitchFamily="18" charset="2"/>
              </a:rPr>
              <a:t>1</a:t>
            </a:r>
            <a:r>
              <a:rPr lang="en-US" sz="2000" dirty="0" smtClean="0">
                <a:sym typeface="Symbol" pitchFamily="18" charset="2"/>
              </a:rPr>
              <a:t>)</a:t>
            </a:r>
          </a:p>
          <a:p>
            <a:pPr>
              <a:tabLst>
                <a:tab pos="2976563" algn="ctr"/>
              </a:tabLst>
            </a:pPr>
            <a:r>
              <a:rPr lang="en-US" sz="2000" b="1" dirty="0" smtClean="0">
                <a:sym typeface="Symbol" pitchFamily="18" charset="2"/>
              </a:rPr>
              <a:t>Insert.</a:t>
            </a:r>
            <a:r>
              <a:rPr lang="en-US" sz="2000" dirty="0" smtClean="0">
                <a:sym typeface="Symbol" pitchFamily="18" charset="2"/>
              </a:rPr>
              <a:t>  If a </a:t>
            </a:r>
            <a:r>
              <a:rPr lang="en-US" sz="2000" dirty="0" err="1" smtClean="0">
                <a:sym typeface="Symbol" pitchFamily="18" charset="2"/>
              </a:rPr>
              <a:t>tuple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t</a:t>
            </a:r>
            <a:r>
              <a:rPr lang="en-US" sz="2000" baseline="-25000" dirty="0" smtClean="0">
                <a:sym typeface="Symbol" pitchFamily="18" charset="2"/>
              </a:rPr>
              <a:t>2</a:t>
            </a:r>
            <a:r>
              <a:rPr lang="en-US" sz="2000" dirty="0" smtClean="0">
                <a:sym typeface="Symbol" pitchFamily="18" charset="2"/>
              </a:rPr>
              <a:t> is inserted into </a:t>
            </a:r>
            <a:r>
              <a:rPr lang="en-US" sz="2000" i="1" dirty="0" smtClean="0">
                <a:sym typeface="Symbol" pitchFamily="18" charset="2"/>
              </a:rPr>
              <a:t>r</a:t>
            </a:r>
            <a:r>
              <a:rPr lang="en-US" sz="2000" baseline="-25000" dirty="0" smtClean="0">
                <a:sym typeface="Symbol" pitchFamily="18" charset="2"/>
              </a:rPr>
              <a:t>2</a:t>
            </a:r>
            <a:r>
              <a:rPr lang="en-US" sz="2000" dirty="0" smtClean="0">
                <a:sym typeface="Symbol" pitchFamily="18" charset="2"/>
              </a:rPr>
              <a:t>, the system must ensure that there is a </a:t>
            </a:r>
            <a:r>
              <a:rPr lang="en-US" sz="2000" dirty="0" err="1" smtClean="0">
                <a:sym typeface="Symbol" pitchFamily="18" charset="2"/>
              </a:rPr>
              <a:t>tuple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t</a:t>
            </a:r>
            <a:r>
              <a:rPr lang="en-US" sz="2000" baseline="-25000" dirty="0" smtClean="0">
                <a:sym typeface="Symbol" pitchFamily="18" charset="2"/>
              </a:rPr>
              <a:t>1</a:t>
            </a:r>
            <a:r>
              <a:rPr lang="en-US" sz="2000" dirty="0" smtClean="0">
                <a:sym typeface="Symbol" pitchFamily="18" charset="2"/>
              </a:rPr>
              <a:t> in </a:t>
            </a:r>
            <a:r>
              <a:rPr lang="en-US" sz="2000" i="1" dirty="0" smtClean="0">
                <a:sym typeface="Symbol" pitchFamily="18" charset="2"/>
              </a:rPr>
              <a:t>r</a:t>
            </a:r>
            <a:r>
              <a:rPr lang="en-US" sz="2000" baseline="-25000" dirty="0" smtClean="0">
                <a:sym typeface="Symbol" pitchFamily="18" charset="2"/>
              </a:rPr>
              <a:t>1</a:t>
            </a:r>
            <a:r>
              <a:rPr lang="en-US" sz="2000" dirty="0" smtClean="0">
                <a:sym typeface="Symbol" pitchFamily="18" charset="2"/>
              </a:rPr>
              <a:t> such that </a:t>
            </a:r>
            <a:r>
              <a:rPr lang="en-US" sz="2000" i="1" dirty="0" smtClean="0">
                <a:sym typeface="Symbol" pitchFamily="18" charset="2"/>
              </a:rPr>
              <a:t>t</a:t>
            </a:r>
            <a:r>
              <a:rPr lang="en-US" sz="2000" baseline="-25000" dirty="0" smtClean="0">
                <a:sym typeface="Symbol" pitchFamily="18" charset="2"/>
              </a:rPr>
              <a:t>1</a:t>
            </a:r>
            <a:r>
              <a:rPr lang="en-US" sz="2000" dirty="0" smtClean="0">
                <a:sym typeface="Symbol" pitchFamily="18" charset="2"/>
              </a:rPr>
              <a:t>[</a:t>
            </a:r>
            <a:r>
              <a:rPr lang="en-US" sz="2000" i="1" dirty="0" smtClean="0">
                <a:sym typeface="Symbol" pitchFamily="18" charset="2"/>
              </a:rPr>
              <a:t>K</a:t>
            </a:r>
            <a:r>
              <a:rPr lang="en-US" sz="2000" dirty="0" smtClean="0">
                <a:sym typeface="Symbol" pitchFamily="18" charset="2"/>
              </a:rPr>
              <a:t>] = </a:t>
            </a:r>
            <a:r>
              <a:rPr lang="en-US" sz="2000" i="1" dirty="0" smtClean="0">
                <a:sym typeface="Symbol" pitchFamily="18" charset="2"/>
              </a:rPr>
              <a:t>t</a:t>
            </a:r>
            <a:r>
              <a:rPr lang="en-US" sz="2000" baseline="-25000" dirty="0" smtClean="0">
                <a:sym typeface="Symbol" pitchFamily="18" charset="2"/>
              </a:rPr>
              <a:t>2</a:t>
            </a:r>
            <a:r>
              <a:rPr lang="en-US" sz="2000" dirty="0" smtClean="0">
                <a:sym typeface="Symbol" pitchFamily="18" charset="2"/>
              </a:rPr>
              <a:t>[].  That is 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sz="2000" baseline="-25000" dirty="0" smtClean="0">
                <a:sym typeface="Symbol" pitchFamily="18" charset="2"/>
              </a:rPr>
              <a:t>		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t</a:t>
            </a:r>
            <a:r>
              <a:rPr lang="en-US" sz="2000" baseline="-25000" dirty="0" smtClean="0">
                <a:sym typeface="Symbol" pitchFamily="18" charset="2"/>
              </a:rPr>
              <a:t>2 </a:t>
            </a:r>
            <a:r>
              <a:rPr lang="en-US" sz="2000" dirty="0" smtClean="0">
                <a:sym typeface="Symbol" pitchFamily="18" charset="2"/>
              </a:rPr>
              <a:t>[]  </a:t>
            </a:r>
            <a:r>
              <a:rPr lang="en-US" sz="2000" i="1" baseline="-25000" dirty="0" smtClean="0">
                <a:sym typeface="Symbol" pitchFamily="18" charset="2"/>
              </a:rPr>
              <a:t>K</a:t>
            </a:r>
            <a:r>
              <a:rPr lang="en-US" sz="2000" dirty="0" smtClean="0">
                <a:sym typeface="Symbol" pitchFamily="18" charset="2"/>
              </a:rPr>
              <a:t> (</a:t>
            </a:r>
            <a:r>
              <a:rPr lang="en-US" sz="2000" i="1" dirty="0" smtClean="0">
                <a:sym typeface="Symbol" pitchFamily="18" charset="2"/>
              </a:rPr>
              <a:t>r</a:t>
            </a:r>
            <a:r>
              <a:rPr lang="en-US" sz="2000" baseline="-25000" dirty="0" smtClean="0">
                <a:sym typeface="Symbol" pitchFamily="18" charset="2"/>
              </a:rPr>
              <a:t>1</a:t>
            </a:r>
            <a:r>
              <a:rPr lang="en-US" sz="2000" dirty="0" smtClean="0">
                <a:sym typeface="Symbol" pitchFamily="18" charset="2"/>
              </a:rPr>
              <a:t>)</a:t>
            </a:r>
          </a:p>
          <a:p>
            <a:pPr>
              <a:tabLst>
                <a:tab pos="2976563" algn="ctr"/>
              </a:tabLst>
            </a:pPr>
            <a:r>
              <a:rPr lang="en-US" sz="2000" b="1" dirty="0" smtClean="0">
                <a:sym typeface="Symbol" pitchFamily="18" charset="2"/>
              </a:rPr>
              <a:t>Delete.</a:t>
            </a:r>
            <a:r>
              <a:rPr lang="en-US" sz="2000" dirty="0" smtClean="0">
                <a:sym typeface="Symbol" pitchFamily="18" charset="2"/>
              </a:rPr>
              <a:t>  If a </a:t>
            </a:r>
            <a:r>
              <a:rPr lang="en-US" sz="2000" dirty="0" err="1" smtClean="0">
                <a:sym typeface="Symbol" pitchFamily="18" charset="2"/>
              </a:rPr>
              <a:t>tuple</a:t>
            </a:r>
            <a:r>
              <a:rPr lang="en-US" sz="2000" dirty="0" smtClean="0">
                <a:sym typeface="Symbol" pitchFamily="18" charset="2"/>
              </a:rPr>
              <a:t>, </a:t>
            </a:r>
            <a:r>
              <a:rPr lang="en-US" sz="2000" i="1" dirty="0" smtClean="0">
                <a:sym typeface="Symbol" pitchFamily="18" charset="2"/>
              </a:rPr>
              <a:t>t</a:t>
            </a:r>
            <a:r>
              <a:rPr lang="en-US" sz="2000" baseline="-25000" dirty="0" smtClean="0">
                <a:sym typeface="Symbol" pitchFamily="18" charset="2"/>
              </a:rPr>
              <a:t>1</a:t>
            </a:r>
            <a:r>
              <a:rPr lang="en-US" sz="2000" dirty="0" smtClean="0">
                <a:sym typeface="Symbol" pitchFamily="18" charset="2"/>
              </a:rPr>
              <a:t> is deleted from </a:t>
            </a:r>
            <a:r>
              <a:rPr lang="en-US" sz="2000" i="1" dirty="0" smtClean="0">
                <a:sym typeface="Symbol" pitchFamily="18" charset="2"/>
              </a:rPr>
              <a:t>r</a:t>
            </a:r>
            <a:r>
              <a:rPr lang="en-US" sz="2000" baseline="-25000" dirty="0" smtClean="0">
                <a:sym typeface="Symbol" pitchFamily="18" charset="2"/>
              </a:rPr>
              <a:t>1</a:t>
            </a:r>
            <a:r>
              <a:rPr lang="en-US" sz="2000" dirty="0" smtClean="0">
                <a:sym typeface="Symbol" pitchFamily="18" charset="2"/>
              </a:rPr>
              <a:t>, the system must compute the set of </a:t>
            </a:r>
            <a:r>
              <a:rPr lang="en-US" sz="2000" dirty="0" err="1" smtClean="0">
                <a:sym typeface="Symbol" pitchFamily="18" charset="2"/>
              </a:rPr>
              <a:t>tuples</a:t>
            </a:r>
            <a:r>
              <a:rPr lang="en-US" sz="2000" dirty="0" smtClean="0">
                <a:sym typeface="Symbol" pitchFamily="18" charset="2"/>
              </a:rPr>
              <a:t> in </a:t>
            </a:r>
            <a:r>
              <a:rPr lang="en-US" sz="2000" i="1" dirty="0" smtClean="0">
                <a:sym typeface="Symbol" pitchFamily="18" charset="2"/>
              </a:rPr>
              <a:t>r</a:t>
            </a:r>
            <a:r>
              <a:rPr lang="en-US" sz="2000" baseline="-25000" dirty="0" smtClean="0">
                <a:sym typeface="Symbol" pitchFamily="18" charset="2"/>
              </a:rPr>
              <a:t>2</a:t>
            </a:r>
            <a:r>
              <a:rPr lang="en-US" sz="2000" dirty="0" smtClean="0">
                <a:sym typeface="Symbol" pitchFamily="18" charset="2"/>
              </a:rPr>
              <a:t> that reference </a:t>
            </a:r>
            <a:r>
              <a:rPr lang="en-US" sz="2000" i="1" dirty="0" smtClean="0">
                <a:sym typeface="Symbol" pitchFamily="18" charset="2"/>
              </a:rPr>
              <a:t>t</a:t>
            </a:r>
            <a:r>
              <a:rPr lang="en-US" sz="2000" baseline="-25000" dirty="0" smtClean="0">
                <a:sym typeface="Symbol" pitchFamily="18" charset="2"/>
              </a:rPr>
              <a:t>1</a:t>
            </a:r>
            <a:r>
              <a:rPr lang="en-US" sz="2000" dirty="0" smtClean="0">
                <a:sym typeface="Symbol" pitchFamily="18" charset="2"/>
              </a:rPr>
              <a:t>: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sz="2000" baseline="-25000" dirty="0" smtClean="0">
                <a:sym typeface="Symbol" pitchFamily="18" charset="2"/>
              </a:rPr>
              <a:t>		</a:t>
            </a:r>
            <a:r>
              <a:rPr lang="en-US" sz="2000" dirty="0" smtClean="0">
                <a:sym typeface="Symbol" pitchFamily="18" charset="2"/>
              </a:rPr>
              <a:t></a:t>
            </a:r>
            <a:r>
              <a:rPr lang="en-US" sz="2000" baseline="-25000" dirty="0" smtClean="0">
                <a:sym typeface="Symbol" pitchFamily="18" charset="2"/>
              </a:rPr>
              <a:t> = </a:t>
            </a:r>
            <a:r>
              <a:rPr lang="en-US" sz="2000" i="1" baseline="-25000" dirty="0" smtClean="0">
                <a:sym typeface="Symbol" pitchFamily="18" charset="2"/>
              </a:rPr>
              <a:t>t</a:t>
            </a:r>
            <a:r>
              <a:rPr lang="en-US" sz="2000" baseline="-25000" dirty="0" smtClean="0">
                <a:sym typeface="Symbol" pitchFamily="18" charset="2"/>
              </a:rPr>
              <a:t>1[K]</a:t>
            </a:r>
            <a:r>
              <a:rPr lang="en-US" sz="2000" dirty="0" smtClean="0">
                <a:sym typeface="Symbol" pitchFamily="18" charset="2"/>
              </a:rPr>
              <a:t> (</a:t>
            </a:r>
            <a:r>
              <a:rPr lang="en-US" sz="2000" i="1" dirty="0" smtClean="0">
                <a:sym typeface="Symbol" pitchFamily="18" charset="2"/>
              </a:rPr>
              <a:t>r</a:t>
            </a:r>
            <a:r>
              <a:rPr lang="en-US" sz="2000" baseline="-25000" dirty="0" smtClean="0">
                <a:sym typeface="Symbol" pitchFamily="18" charset="2"/>
              </a:rPr>
              <a:t>2</a:t>
            </a:r>
            <a:r>
              <a:rPr lang="en-US" sz="2000" dirty="0" smtClean="0">
                <a:sym typeface="Symbol" pitchFamily="18" charset="2"/>
              </a:rPr>
              <a:t>)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sz="2000" dirty="0" smtClean="0">
                <a:sym typeface="Symbol" pitchFamily="18" charset="2"/>
              </a:rPr>
              <a:t>	If this set is not empty</a:t>
            </a:r>
          </a:p>
          <a:p>
            <a:pPr lvl="1">
              <a:tabLst>
                <a:tab pos="2976563" algn="ctr"/>
              </a:tabLst>
            </a:pPr>
            <a:r>
              <a:rPr lang="en-US" sz="2000" dirty="0" smtClean="0">
                <a:sym typeface="Symbol" pitchFamily="18" charset="2"/>
              </a:rPr>
              <a:t>either the delete command is rejected as an error, or </a:t>
            </a:r>
          </a:p>
          <a:p>
            <a:pPr lvl="1">
              <a:tabLst>
                <a:tab pos="2976563" algn="ctr"/>
              </a:tabLst>
            </a:pPr>
            <a:r>
              <a:rPr lang="en-US" sz="2000" dirty="0" smtClean="0">
                <a:sym typeface="Symbol" pitchFamily="18" charset="2"/>
              </a:rPr>
              <a:t>the </a:t>
            </a:r>
            <a:r>
              <a:rPr lang="en-US" sz="2000" dirty="0" err="1" smtClean="0">
                <a:sym typeface="Symbol" pitchFamily="18" charset="2"/>
              </a:rPr>
              <a:t>tuples</a:t>
            </a:r>
            <a:r>
              <a:rPr lang="en-US" sz="2000" dirty="0" smtClean="0">
                <a:sym typeface="Symbol" pitchFamily="18" charset="2"/>
              </a:rPr>
              <a:t> that reference </a:t>
            </a:r>
            <a:r>
              <a:rPr lang="en-US" sz="2000" i="1" dirty="0" smtClean="0">
                <a:sym typeface="Symbol" pitchFamily="18" charset="2"/>
              </a:rPr>
              <a:t>t</a:t>
            </a:r>
            <a:r>
              <a:rPr lang="en-US" sz="2000" baseline="-25000" dirty="0" smtClean="0">
                <a:sym typeface="Symbol" pitchFamily="18" charset="2"/>
              </a:rPr>
              <a:t>1</a:t>
            </a:r>
            <a:r>
              <a:rPr lang="en-US" sz="2000" dirty="0" smtClean="0">
                <a:sym typeface="Symbol" pitchFamily="18" charset="2"/>
              </a:rPr>
              <a:t> must themselves be deleted</a:t>
            </a:r>
            <a:br>
              <a:rPr lang="en-US" sz="2000" dirty="0" smtClean="0">
                <a:sym typeface="Symbol" pitchFamily="18" charset="2"/>
              </a:rPr>
            </a:br>
            <a:r>
              <a:rPr lang="en-US" sz="2000" dirty="0" smtClean="0">
                <a:sym typeface="Symbol" pitchFamily="18" charset="2"/>
              </a:rPr>
              <a:t>(cascading deletions are possible). </a:t>
            </a:r>
            <a:endParaRPr lang="en-US" sz="2000" baseline="-25000" dirty="0" smtClean="0">
              <a:sym typeface="Symbol" pitchFamily="18" charset="2"/>
            </a:endParaRPr>
          </a:p>
          <a:p>
            <a:pPr lvl="1">
              <a:buNone/>
            </a:pPr>
            <a:r>
              <a:rPr lang="en-US" sz="2000" dirty="0" smtClean="0">
                <a:sym typeface="Symbol" pitchFamily="18" charset="2"/>
              </a:rPr>
              <a:t/>
            </a:r>
            <a:br>
              <a:rPr lang="en-US" sz="2000" dirty="0" smtClean="0">
                <a:sym typeface="Symbol" pitchFamily="18" charset="2"/>
              </a:rPr>
            </a:br>
            <a:endParaRPr lang="en-US" sz="2000" baseline="-25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3010" name="Picture 2" descr="C:\Users\NV\Desktop\ANV-2020\DBMS\Images\Bank-tab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0"/>
            <a:ext cx="8964488" cy="6842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 smtClean="0"/>
              <a:t>Integrity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Integrity constraints guard against accidental damage to the database, by ensuring that authorized changes to the database do not result in a loss of data consistency. </a:t>
            </a:r>
          </a:p>
          <a:p>
            <a:pPr algn="just"/>
            <a:r>
              <a:rPr lang="en-IN" sz="2400" dirty="0" smtClean="0"/>
              <a:t>Integrity constraints are introduced while designing the </a:t>
            </a:r>
            <a:r>
              <a:rPr lang="en-IN" sz="2400" b="1" dirty="0" smtClean="0"/>
              <a:t>database schema</a:t>
            </a:r>
            <a:r>
              <a:rPr lang="en-IN" sz="2400" dirty="0" smtClean="0"/>
              <a:t>. </a:t>
            </a:r>
          </a:p>
          <a:p>
            <a:pPr algn="just"/>
            <a:r>
              <a:rPr lang="en-IN" sz="2400" dirty="0" smtClean="0"/>
              <a:t>The constraints are specified within the SQL DDL command like ‘create table’ and ‘alter table’ command.</a:t>
            </a:r>
          </a:p>
          <a:p>
            <a:pPr>
              <a:buNone/>
            </a:pPr>
            <a:r>
              <a:rPr lang="en-IN" sz="2400" b="1" i="1" dirty="0" smtClean="0"/>
              <a:t>		create table</a:t>
            </a:r>
            <a:r>
              <a:rPr lang="en-IN" sz="2400" i="1" dirty="0" smtClean="0"/>
              <a:t> r (A1 D1, 2 D2, ……An </a:t>
            </a:r>
            <a:r>
              <a:rPr lang="en-IN" sz="2400" i="1" dirty="0" err="1" smtClean="0"/>
              <a:t>Dn</a:t>
            </a:r>
            <a:r>
              <a:rPr lang="en-IN" sz="2400" i="1" dirty="0" smtClean="0"/>
              <a:t>, (</a:t>
            </a:r>
            <a:r>
              <a:rPr lang="en-IN" sz="2400" b="1" i="1" dirty="0" smtClean="0"/>
              <a:t>integrity 	constraint</a:t>
            </a:r>
            <a:r>
              <a:rPr lang="en-IN" sz="2400" b="1" i="1" baseline="-25000" dirty="0" smtClean="0"/>
              <a:t>1</a:t>
            </a:r>
            <a:r>
              <a:rPr lang="en-IN" sz="2400" i="1" dirty="0" smtClean="0"/>
              <a:t>), …… (</a:t>
            </a:r>
            <a:r>
              <a:rPr lang="en-IN" sz="2400" b="1" i="1" dirty="0" smtClean="0"/>
              <a:t>integrity </a:t>
            </a:r>
            <a:r>
              <a:rPr lang="en-IN" sz="2400" b="1" i="1" dirty="0" err="1" smtClean="0"/>
              <a:t>constraint</a:t>
            </a:r>
            <a:r>
              <a:rPr lang="en-IN" sz="2400" b="1" i="1" baseline="-25000" dirty="0" err="1" smtClean="0"/>
              <a:t>n</a:t>
            </a:r>
            <a:r>
              <a:rPr lang="en-IN" sz="2400" i="1" dirty="0" smtClean="0"/>
              <a:t>));</a:t>
            </a:r>
            <a:endParaRPr lang="en-IN" sz="2400" dirty="0" smtClean="0"/>
          </a:p>
          <a:p>
            <a:pPr>
              <a:buNone/>
            </a:pPr>
            <a:endParaRPr lang="en-IN" sz="2400" b="1" i="1" dirty="0" smtClean="0"/>
          </a:p>
          <a:p>
            <a:pPr>
              <a:buNone/>
            </a:pPr>
            <a:r>
              <a:rPr lang="en-IN" sz="2400" b="1" i="1" dirty="0" smtClean="0"/>
              <a:t>		alter table</a:t>
            </a:r>
            <a:r>
              <a:rPr lang="en-IN" sz="2400" i="1" dirty="0" smtClean="0"/>
              <a:t> r </a:t>
            </a:r>
            <a:r>
              <a:rPr lang="en-IN" sz="2400" b="1" i="1" dirty="0" smtClean="0"/>
              <a:t>add</a:t>
            </a:r>
            <a:r>
              <a:rPr lang="en-IN" sz="2400" i="1" dirty="0" smtClean="0"/>
              <a:t> </a:t>
            </a:r>
            <a:r>
              <a:rPr lang="en-IN" sz="2400" b="1" i="1" dirty="0" smtClean="0"/>
              <a:t>integrity constrain</a:t>
            </a:r>
            <a:r>
              <a:rPr lang="en-IN" sz="2400" i="1" dirty="0" smtClean="0"/>
              <a:t>t;</a:t>
            </a:r>
          </a:p>
          <a:p>
            <a:pPr algn="just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4034" name="Picture 2" descr="C:\Users\NV\Desktop\ANV-2020\DBMS\Images\banktable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22" y="836712"/>
            <a:ext cx="8906916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 smtClean="0"/>
              <a:t>Referential Integrity in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824536"/>
          </a:xfrm>
        </p:spPr>
        <p:txBody>
          <a:bodyPr>
            <a:noAutofit/>
          </a:bodyPr>
          <a:lstStyle/>
          <a:p>
            <a:pPr>
              <a:tabLst>
                <a:tab pos="2173288" algn="l"/>
              </a:tabLst>
            </a:pPr>
            <a:r>
              <a:rPr lang="en-US" sz="2200" b="1" dirty="0" smtClean="0"/>
              <a:t>create table</a:t>
            </a:r>
            <a:r>
              <a:rPr lang="en-US" sz="2200" i="1" dirty="0" smtClean="0"/>
              <a:t> account</a:t>
            </a:r>
            <a:br>
              <a:rPr lang="en-US" sz="2200" i="1" dirty="0" smtClean="0"/>
            </a:br>
            <a:r>
              <a:rPr lang="en-US" sz="2200" i="1" dirty="0" smtClean="0"/>
              <a:t>		(account-number </a:t>
            </a:r>
            <a:r>
              <a:rPr lang="en-US" sz="2200" dirty="0" smtClean="0"/>
              <a:t>char(10)</a:t>
            </a:r>
            <a:r>
              <a:rPr lang="en-US" sz="2200" b="1" dirty="0" smtClean="0"/>
              <a:t>,</a:t>
            </a:r>
            <a:br>
              <a:rPr lang="en-US" sz="2200" b="1" dirty="0" smtClean="0"/>
            </a:br>
            <a:r>
              <a:rPr lang="en-US" sz="2200" b="1" dirty="0" smtClean="0"/>
              <a:t>		</a:t>
            </a:r>
            <a:r>
              <a:rPr lang="en-US" sz="2200" i="1" dirty="0" smtClean="0"/>
              <a:t>branch-name	</a:t>
            </a:r>
            <a:r>
              <a:rPr lang="en-US" sz="2200" dirty="0" smtClean="0"/>
              <a:t>char(15),</a:t>
            </a:r>
            <a:br>
              <a:rPr lang="en-US" sz="2200" dirty="0" smtClean="0"/>
            </a:br>
            <a:r>
              <a:rPr lang="en-US" sz="2200" dirty="0" smtClean="0"/>
              <a:t>		</a:t>
            </a:r>
            <a:r>
              <a:rPr lang="en-US" sz="2200" i="1" dirty="0" smtClean="0"/>
              <a:t>balance	</a:t>
            </a:r>
            <a:r>
              <a:rPr lang="en-US" sz="2200" dirty="0" smtClean="0"/>
              <a:t>integer,</a:t>
            </a:r>
            <a:br>
              <a:rPr lang="en-US" sz="2200" dirty="0" smtClean="0"/>
            </a:br>
            <a:r>
              <a:rPr lang="en-US" sz="2200" dirty="0" smtClean="0"/>
              <a:t>		</a:t>
            </a:r>
            <a:r>
              <a:rPr lang="en-US" sz="2200" b="1" dirty="0" smtClean="0"/>
              <a:t>primary key</a:t>
            </a:r>
            <a:r>
              <a:rPr lang="en-US" sz="2200" dirty="0" smtClean="0"/>
              <a:t> (</a:t>
            </a:r>
            <a:r>
              <a:rPr lang="en-US" sz="2200" i="1" dirty="0" smtClean="0"/>
              <a:t>account-number), </a:t>
            </a:r>
            <a:br>
              <a:rPr lang="en-US" sz="2200" i="1" dirty="0" smtClean="0"/>
            </a:br>
            <a:r>
              <a:rPr lang="en-US" sz="2200" i="1" dirty="0" smtClean="0"/>
              <a:t>	</a:t>
            </a:r>
            <a:r>
              <a:rPr lang="en-US" sz="2200" b="1" dirty="0" smtClean="0"/>
              <a:t>foreign key</a:t>
            </a:r>
            <a:r>
              <a:rPr lang="en-US" sz="2200" dirty="0" smtClean="0"/>
              <a:t> (</a:t>
            </a:r>
            <a:r>
              <a:rPr lang="en-US" sz="2200" i="1" dirty="0" smtClean="0"/>
              <a:t>branch-name) </a:t>
            </a:r>
            <a:r>
              <a:rPr lang="en-US" sz="2200" b="1" dirty="0" smtClean="0"/>
              <a:t>references </a:t>
            </a:r>
            <a:r>
              <a:rPr lang="en-US" sz="2200" i="1" dirty="0" smtClean="0"/>
              <a:t>branch)</a:t>
            </a:r>
          </a:p>
          <a:p>
            <a:pPr>
              <a:buFont typeface="Monotype Sorts" pitchFamily="2" charset="2"/>
              <a:buNone/>
              <a:tabLst>
                <a:tab pos="2173288" algn="l"/>
              </a:tabLst>
            </a:pPr>
            <a:endParaRPr lang="en-US" sz="2200" i="1" dirty="0" smtClean="0"/>
          </a:p>
          <a:p>
            <a:pPr>
              <a:tabLst>
                <a:tab pos="2173288" algn="l"/>
              </a:tabLst>
            </a:pPr>
            <a:r>
              <a:rPr lang="en-US" sz="2200" b="1" dirty="0" smtClean="0"/>
              <a:t>create table </a:t>
            </a:r>
            <a:r>
              <a:rPr lang="en-US" sz="2200" i="1" dirty="0" smtClean="0"/>
              <a:t>depositor</a:t>
            </a:r>
            <a:br>
              <a:rPr lang="en-US" sz="2200" i="1" dirty="0" smtClean="0"/>
            </a:br>
            <a:r>
              <a:rPr lang="en-US" sz="2200" i="1" dirty="0" smtClean="0"/>
              <a:t>		(customer-name </a:t>
            </a:r>
            <a:r>
              <a:rPr lang="en-US" sz="2200" dirty="0" smtClean="0"/>
              <a:t>char(20)</a:t>
            </a:r>
            <a:r>
              <a:rPr lang="en-US" sz="2200" b="1" dirty="0" smtClean="0"/>
              <a:t>,</a:t>
            </a:r>
            <a:br>
              <a:rPr lang="en-US" sz="2200" b="1" dirty="0" smtClean="0"/>
            </a:br>
            <a:r>
              <a:rPr lang="en-US" sz="2200" b="1" dirty="0" smtClean="0"/>
              <a:t>		</a:t>
            </a:r>
            <a:r>
              <a:rPr lang="en-US" sz="2200" i="1" dirty="0" smtClean="0"/>
              <a:t>account-number </a:t>
            </a:r>
            <a:r>
              <a:rPr lang="en-US" sz="2200" dirty="0" smtClean="0"/>
              <a:t>char(10)</a:t>
            </a:r>
            <a:r>
              <a:rPr lang="en-US" sz="2200" b="1" dirty="0" smtClean="0"/>
              <a:t>,</a:t>
            </a:r>
            <a:br>
              <a:rPr lang="en-US" sz="2200" b="1" dirty="0" smtClean="0"/>
            </a:br>
            <a:r>
              <a:rPr lang="en-US" sz="2200" b="1" dirty="0" smtClean="0"/>
              <a:t>	primary key</a:t>
            </a:r>
            <a:r>
              <a:rPr lang="en-US" sz="2200" i="1" dirty="0" smtClean="0"/>
              <a:t> (customer-name, account-number),</a:t>
            </a:r>
            <a:br>
              <a:rPr lang="en-US" sz="2200" i="1" dirty="0" smtClean="0"/>
            </a:br>
            <a:r>
              <a:rPr lang="en-US" sz="2200" i="1" dirty="0" smtClean="0"/>
              <a:t>                        </a:t>
            </a:r>
            <a:r>
              <a:rPr lang="en-US" sz="2200" b="1" dirty="0" smtClean="0"/>
              <a:t>foreign key</a:t>
            </a:r>
            <a:r>
              <a:rPr lang="en-US" sz="2200" i="1" dirty="0" smtClean="0"/>
              <a:t> (account-number)</a:t>
            </a:r>
            <a:r>
              <a:rPr lang="en-US" sz="2200" b="1" dirty="0" smtClean="0"/>
              <a:t> references </a:t>
            </a:r>
            <a:r>
              <a:rPr lang="en-US" sz="2200" i="1" dirty="0" smtClean="0"/>
              <a:t>account,</a:t>
            </a:r>
            <a:br>
              <a:rPr lang="en-US" sz="2200" i="1" dirty="0" smtClean="0"/>
            </a:br>
            <a:r>
              <a:rPr lang="en-US" sz="2200" i="1" dirty="0" smtClean="0"/>
              <a:t>                        </a:t>
            </a:r>
            <a:r>
              <a:rPr lang="en-US" sz="2200" b="1" dirty="0" smtClean="0"/>
              <a:t>foreign key</a:t>
            </a:r>
            <a:r>
              <a:rPr lang="en-US" sz="2200" i="1" dirty="0" smtClean="0"/>
              <a:t> (customer-name) </a:t>
            </a:r>
            <a:r>
              <a:rPr lang="en-US" sz="2200" b="1" dirty="0" smtClean="0"/>
              <a:t>references </a:t>
            </a:r>
            <a:r>
              <a:rPr lang="en-US" sz="2200" i="1" dirty="0" smtClean="0"/>
              <a:t>customer)</a:t>
            </a:r>
          </a:p>
          <a:p>
            <a:pPr lvl="1">
              <a:buNone/>
            </a:pPr>
            <a:r>
              <a:rPr lang="en-US" sz="2200" dirty="0" smtClean="0">
                <a:sym typeface="Symbol" pitchFamily="18" charset="2"/>
              </a:rPr>
              <a:t/>
            </a:r>
            <a:br>
              <a:rPr lang="en-US" sz="2200" dirty="0" smtClean="0">
                <a:sym typeface="Symbol" pitchFamily="18" charset="2"/>
              </a:rPr>
            </a:br>
            <a:endParaRPr lang="en-US" sz="2200" baseline="-25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Cascading Actions in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824536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  <a:tabLst>
                <a:tab pos="461963" algn="l"/>
                <a:tab pos="3319463" algn="l"/>
              </a:tabLst>
            </a:pPr>
            <a:r>
              <a:rPr lang="en-US" sz="2400" b="1" dirty="0" smtClean="0"/>
              <a:t>create table </a:t>
            </a:r>
            <a:r>
              <a:rPr lang="en-US" sz="2400" i="1" dirty="0" smtClean="0"/>
              <a:t>account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3319463" algn="l"/>
              </a:tabLst>
            </a:pPr>
            <a:r>
              <a:rPr lang="en-US" sz="2400" i="1" dirty="0" smtClean="0"/>
              <a:t>		. . .</a:t>
            </a:r>
            <a:br>
              <a:rPr lang="en-US" sz="2400" i="1" dirty="0" smtClean="0"/>
            </a:br>
            <a:r>
              <a:rPr lang="en-US" sz="2400" i="1" dirty="0" smtClean="0"/>
              <a:t>	</a:t>
            </a:r>
            <a:r>
              <a:rPr lang="en-US" sz="2400" b="1" dirty="0" smtClean="0"/>
              <a:t>foreign key</a:t>
            </a:r>
            <a:r>
              <a:rPr lang="en-US" sz="2400" i="1" dirty="0" smtClean="0"/>
              <a:t>(branch-name) </a:t>
            </a:r>
            <a:r>
              <a:rPr lang="en-US" sz="2400" b="1" dirty="0" smtClean="0"/>
              <a:t>references </a:t>
            </a:r>
            <a:r>
              <a:rPr lang="en-US" sz="2400" i="1" dirty="0" smtClean="0"/>
              <a:t>branch</a:t>
            </a:r>
            <a:br>
              <a:rPr lang="en-US" sz="2400" i="1" dirty="0" smtClean="0"/>
            </a:br>
            <a:r>
              <a:rPr lang="en-US" sz="2400" i="1" dirty="0" smtClean="0"/>
              <a:t>		</a:t>
            </a:r>
            <a:r>
              <a:rPr lang="en-US" sz="2400" b="1" dirty="0" smtClean="0"/>
              <a:t>on delete cascade</a:t>
            </a:r>
            <a:br>
              <a:rPr lang="en-US" sz="2400" b="1" dirty="0" smtClean="0"/>
            </a:br>
            <a:r>
              <a:rPr lang="en-US" sz="2400" b="1" dirty="0" smtClean="0"/>
              <a:t>		on update cascade</a:t>
            </a:r>
            <a:br>
              <a:rPr lang="en-US" sz="2400" b="1" dirty="0" smtClean="0"/>
            </a:br>
            <a:r>
              <a:rPr lang="en-US" sz="2400" b="1" dirty="0" smtClean="0"/>
              <a:t>	</a:t>
            </a:r>
            <a:r>
              <a:rPr lang="en-US" sz="2400" dirty="0" smtClean="0"/>
              <a:t>. . .</a:t>
            </a:r>
            <a:r>
              <a:rPr lang="en-US" sz="2400" b="1" dirty="0" smtClean="0"/>
              <a:t> )</a:t>
            </a:r>
          </a:p>
          <a:p>
            <a:pPr>
              <a:tabLst>
                <a:tab pos="461963" algn="l"/>
                <a:tab pos="3319463" algn="l"/>
              </a:tabLst>
            </a:pPr>
            <a:r>
              <a:rPr lang="en-US" sz="2400" dirty="0" smtClean="0"/>
              <a:t>Due to the </a:t>
            </a:r>
            <a:r>
              <a:rPr lang="en-US" sz="2400" b="1" dirty="0" smtClean="0"/>
              <a:t>on delete cascade</a:t>
            </a:r>
            <a:r>
              <a:rPr lang="en-US" sz="2400" dirty="0" smtClean="0"/>
              <a:t> clauses, if a delete of a </a:t>
            </a:r>
            <a:r>
              <a:rPr lang="en-US" sz="2400" dirty="0" err="1" smtClean="0"/>
              <a:t>tuple</a:t>
            </a:r>
            <a:r>
              <a:rPr lang="en-US" sz="2400" dirty="0" smtClean="0"/>
              <a:t> in </a:t>
            </a:r>
            <a:r>
              <a:rPr lang="en-US" sz="2400" i="1" dirty="0" smtClean="0"/>
              <a:t>branch</a:t>
            </a:r>
            <a:r>
              <a:rPr lang="en-US" sz="2400" b="1" i="1" dirty="0" smtClean="0"/>
              <a:t> </a:t>
            </a:r>
            <a:r>
              <a:rPr lang="en-US" sz="2400" dirty="0" smtClean="0"/>
              <a:t>results in referential-integrity constraint violation, the delete “cascades” to the </a:t>
            </a:r>
            <a:r>
              <a:rPr lang="en-US" sz="2400" i="1" dirty="0" smtClean="0"/>
              <a:t>account</a:t>
            </a:r>
            <a:r>
              <a:rPr lang="en-US" sz="2400" dirty="0" smtClean="0"/>
              <a:t> relation, deleting the </a:t>
            </a:r>
            <a:r>
              <a:rPr lang="en-US" sz="2400" dirty="0" err="1" smtClean="0"/>
              <a:t>tuple</a:t>
            </a:r>
            <a:r>
              <a:rPr lang="en-US" sz="2400" dirty="0" smtClean="0"/>
              <a:t> that refers to the branch that was deleted.</a:t>
            </a:r>
          </a:p>
          <a:p>
            <a:pPr>
              <a:tabLst>
                <a:tab pos="461963" algn="l"/>
                <a:tab pos="3319463" algn="l"/>
              </a:tabLst>
            </a:pPr>
            <a:r>
              <a:rPr lang="en-US" sz="2400" dirty="0" smtClean="0"/>
              <a:t>Cascading updates are similar.</a:t>
            </a:r>
            <a:r>
              <a:rPr lang="en-US" sz="2200" dirty="0" smtClean="0">
                <a:sym typeface="Symbol" pitchFamily="18" charset="2"/>
              </a:rPr>
              <a:t/>
            </a:r>
            <a:br>
              <a:rPr lang="en-US" sz="2200" dirty="0" smtClean="0">
                <a:sym typeface="Symbol" pitchFamily="18" charset="2"/>
              </a:rPr>
            </a:br>
            <a:endParaRPr lang="en-US" sz="2200" baseline="-25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Cascading Actions in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824536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If there is a chain of foreign-key dependencies across multiple relations, with </a:t>
            </a:r>
            <a:r>
              <a:rPr lang="en-US" sz="2400" b="1" dirty="0" smtClean="0"/>
              <a:t>on delete cascade</a:t>
            </a:r>
            <a:r>
              <a:rPr lang="en-US" sz="2400" dirty="0" smtClean="0"/>
              <a:t> specified for each dependency, a deletion or update at one end of the chain can propagate across the entire chain.</a:t>
            </a:r>
          </a:p>
          <a:p>
            <a:pPr algn="just"/>
            <a:r>
              <a:rPr lang="en-US" sz="2400" dirty="0" smtClean="0"/>
              <a:t>If a cascading update or delete causes a constraint violation that cannot be handled by a further cascading operation, the system aborts the transaction. </a:t>
            </a:r>
          </a:p>
          <a:p>
            <a:pPr lvl="1" algn="just"/>
            <a:r>
              <a:rPr lang="en-US" dirty="0" smtClean="0"/>
              <a:t> As a result, all the changes caused by the transaction and its cascading actions are undone.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Cascading Actions in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824536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Referential integrity is only checked at the end of a transaction</a:t>
            </a:r>
          </a:p>
          <a:p>
            <a:pPr lvl="1" algn="just"/>
            <a:r>
              <a:rPr lang="en-US" dirty="0" smtClean="0"/>
              <a:t>Intermediate steps are allowed to violate referential integrity provided later steps remove the violation</a:t>
            </a:r>
          </a:p>
          <a:p>
            <a:pPr lvl="1" algn="just"/>
            <a:r>
              <a:rPr lang="en-US" dirty="0" smtClean="0"/>
              <a:t>Otherwise it would be impossible to create some database states, e.g. insert two </a:t>
            </a:r>
            <a:r>
              <a:rPr lang="en-US" dirty="0" err="1" smtClean="0"/>
              <a:t>tuples</a:t>
            </a:r>
            <a:r>
              <a:rPr lang="en-US" dirty="0" smtClean="0"/>
              <a:t> whose foreign keys point to each other</a:t>
            </a:r>
          </a:p>
          <a:p>
            <a:pPr lvl="2"/>
            <a:r>
              <a:rPr lang="en-US" sz="2400" dirty="0" smtClean="0"/>
              <a:t>E.g. </a:t>
            </a:r>
            <a:r>
              <a:rPr lang="en-US" sz="2400" i="1" dirty="0" smtClean="0"/>
              <a:t>spouse</a:t>
            </a:r>
            <a:r>
              <a:rPr lang="en-US" sz="2400" dirty="0" smtClean="0"/>
              <a:t> attribute of relation </a:t>
            </a:r>
            <a:br>
              <a:rPr lang="en-US" sz="2400" dirty="0" smtClean="0"/>
            </a:br>
            <a:r>
              <a:rPr lang="en-US" sz="2400" dirty="0" smtClean="0"/>
              <a:t>           </a:t>
            </a:r>
            <a:r>
              <a:rPr lang="en-US" sz="2400" i="1" dirty="0" err="1" smtClean="0"/>
              <a:t>marriedperson</a:t>
            </a:r>
            <a:r>
              <a:rPr lang="en-US" sz="2400" i="1" dirty="0" smtClean="0"/>
              <a:t>(name, address, spouse)</a:t>
            </a:r>
          </a:p>
          <a:p>
            <a:pPr>
              <a:buNone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Cascading Actions in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824536"/>
          </a:xfrm>
        </p:spPr>
        <p:txBody>
          <a:bodyPr>
            <a:noAutofit/>
          </a:bodyPr>
          <a:lstStyle/>
          <a:p>
            <a:r>
              <a:rPr lang="en-US" sz="2200" dirty="0" smtClean="0"/>
              <a:t>Alternative to cascading:</a:t>
            </a:r>
          </a:p>
          <a:p>
            <a:pPr lvl="1"/>
            <a:r>
              <a:rPr lang="en-US" sz="2200" b="1" dirty="0" smtClean="0"/>
              <a:t>on delete set null</a:t>
            </a:r>
          </a:p>
          <a:p>
            <a:pPr lvl="1"/>
            <a:r>
              <a:rPr lang="en-US" sz="2200" b="1" dirty="0" smtClean="0"/>
              <a:t>on delete set default</a:t>
            </a:r>
          </a:p>
          <a:p>
            <a:r>
              <a:rPr lang="en-US" sz="2200" dirty="0" smtClean="0"/>
              <a:t>Null values in foreign key attributes complicate SQL referential integrity semantics, and are best prevented using </a:t>
            </a:r>
            <a:r>
              <a:rPr lang="en-US" sz="2200" b="1" dirty="0" smtClean="0"/>
              <a:t>not null</a:t>
            </a:r>
          </a:p>
          <a:p>
            <a:pPr lvl="1"/>
            <a:r>
              <a:rPr lang="en-US" sz="2200" dirty="0" smtClean="0"/>
              <a:t>if any attribute of a foreign key is null, the </a:t>
            </a:r>
            <a:r>
              <a:rPr lang="en-US" sz="2200" dirty="0" err="1" smtClean="0"/>
              <a:t>tuple</a:t>
            </a:r>
            <a:r>
              <a:rPr lang="en-US" sz="2200" dirty="0" smtClean="0"/>
              <a:t> is defined to satisfy the foreign key constraint!</a:t>
            </a:r>
          </a:p>
          <a:p>
            <a:pPr>
              <a:buNone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824536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An </a:t>
            </a:r>
            <a:r>
              <a:rPr lang="en-IN" sz="2400" b="1" dirty="0" smtClean="0"/>
              <a:t>assertion</a:t>
            </a:r>
            <a:r>
              <a:rPr lang="en-IN" sz="2400" dirty="0" smtClean="0"/>
              <a:t> is a </a:t>
            </a:r>
            <a:r>
              <a:rPr lang="en-IN" sz="2400" b="1" dirty="0" smtClean="0"/>
              <a:t>predicate</a:t>
            </a:r>
            <a:r>
              <a:rPr lang="en-IN" sz="2400" dirty="0" smtClean="0"/>
              <a:t> that contains a </a:t>
            </a:r>
            <a:r>
              <a:rPr lang="en-IN" sz="2400" b="1" dirty="0" smtClean="0"/>
              <a:t>condition</a:t>
            </a:r>
            <a:r>
              <a:rPr lang="en-IN" sz="2400" dirty="0" smtClean="0"/>
              <a:t> that must always be satisfied by the database. </a:t>
            </a:r>
          </a:p>
          <a:p>
            <a:pPr algn="just"/>
            <a:r>
              <a:rPr lang="en-IN" sz="2400" dirty="0" smtClean="0"/>
              <a:t>Actually the entity integrity constraints, domain integrity constraints, referential integrity constraints are the special form of assertion.</a:t>
            </a:r>
          </a:p>
          <a:p>
            <a:pPr algn="just"/>
            <a:r>
              <a:rPr lang="en-IN" sz="2400" dirty="0" smtClean="0"/>
              <a:t>But, every time it is not possible to express constraint in these special forms only. </a:t>
            </a:r>
          </a:p>
          <a:p>
            <a:pPr algn="just"/>
            <a:r>
              <a:rPr lang="en-IN" sz="2400" dirty="0" smtClean="0"/>
              <a:t>So, we have to express them in predicates. </a:t>
            </a:r>
          </a:p>
          <a:p>
            <a:pPr algn="just"/>
            <a:r>
              <a:rPr lang="en-IN" sz="2400" dirty="0" smtClean="0"/>
              <a:t>Before any modification to the database, the assertion is validated and if does not satisfy the constraint the modification is rejected.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824536"/>
          </a:xfrm>
        </p:spPr>
        <p:txBody>
          <a:bodyPr>
            <a:noAutofit/>
          </a:bodyPr>
          <a:lstStyle/>
          <a:p>
            <a:pPr>
              <a:tabLst>
                <a:tab pos="625475" algn="l"/>
              </a:tabLst>
            </a:pPr>
            <a:r>
              <a:rPr lang="en-US" sz="2400" dirty="0" smtClean="0"/>
              <a:t>An assertion in SQL takes the form</a:t>
            </a:r>
          </a:p>
          <a:p>
            <a:pPr>
              <a:buFont typeface="Monotype Sorts" pitchFamily="2" charset="2"/>
              <a:buNone/>
              <a:tabLst>
                <a:tab pos="625475" algn="l"/>
              </a:tabLst>
            </a:pPr>
            <a:r>
              <a:rPr lang="en-US" sz="2400" dirty="0" smtClean="0"/>
              <a:t>		</a:t>
            </a:r>
            <a:r>
              <a:rPr lang="en-US" sz="2400" b="1" dirty="0" smtClean="0"/>
              <a:t>create assertion </a:t>
            </a:r>
            <a:r>
              <a:rPr lang="en-US" sz="2400" dirty="0" smtClean="0"/>
              <a:t>&lt;assertion-name&gt; </a:t>
            </a:r>
            <a:r>
              <a:rPr lang="en-US" sz="2400" b="1" dirty="0" smtClean="0"/>
              <a:t>check</a:t>
            </a:r>
            <a:r>
              <a:rPr lang="en-US" sz="2400" dirty="0" smtClean="0"/>
              <a:t> &lt;predicate&gt;</a:t>
            </a:r>
          </a:p>
          <a:p>
            <a:pPr>
              <a:tabLst>
                <a:tab pos="625475" algn="l"/>
              </a:tabLst>
            </a:pPr>
            <a:r>
              <a:rPr lang="en-US" sz="2400" dirty="0" smtClean="0"/>
              <a:t>When an assertion is made, the system tests it for validity, and tests it again on every update that may violate the assertion</a:t>
            </a:r>
          </a:p>
          <a:p>
            <a:pPr lvl="1">
              <a:tabLst>
                <a:tab pos="625475" algn="l"/>
              </a:tabLst>
            </a:pPr>
            <a:r>
              <a:rPr lang="en-US" dirty="0" smtClean="0"/>
              <a:t>This testing may introduce a significant amount of overhead; hence </a:t>
            </a:r>
            <a:r>
              <a:rPr lang="en-US" dirty="0" smtClean="0">
                <a:solidFill>
                  <a:schemeClr val="tx2"/>
                </a:solidFill>
              </a:rPr>
              <a:t>assertions should be used with great care</a:t>
            </a:r>
            <a:r>
              <a:rPr lang="en-US" dirty="0" smtClean="0"/>
              <a:t>.</a:t>
            </a:r>
          </a:p>
          <a:p>
            <a:pPr>
              <a:tabLst>
                <a:tab pos="625475" algn="l"/>
              </a:tabLst>
            </a:pPr>
            <a:r>
              <a:rPr lang="en-US" sz="2400" dirty="0" smtClean="0"/>
              <a:t>Asserting </a:t>
            </a:r>
            <a:br>
              <a:rPr lang="en-US" sz="2400" dirty="0" smtClean="0"/>
            </a:br>
            <a:r>
              <a:rPr lang="en-US" sz="2400" dirty="0" smtClean="0"/>
              <a:t>      for all X, P(X) </a:t>
            </a:r>
            <a:br>
              <a:rPr lang="en-US" sz="2400" dirty="0" smtClean="0"/>
            </a:br>
            <a:r>
              <a:rPr lang="en-US" sz="2400" dirty="0" smtClean="0"/>
              <a:t>			is achieved in a round-about fashion using   </a:t>
            </a:r>
            <a:br>
              <a:rPr lang="en-US" sz="2400" dirty="0" smtClean="0"/>
            </a:br>
            <a:r>
              <a:rPr lang="en-US" sz="2400" dirty="0" smtClean="0"/>
              <a:t>      not exists X such that not P(X)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824536"/>
          </a:xfrm>
        </p:spPr>
        <p:txBody>
          <a:bodyPr>
            <a:noAutofit/>
          </a:bodyPr>
          <a:lstStyle/>
          <a:p>
            <a:pPr>
              <a:tabLst>
                <a:tab pos="625475" algn="l"/>
                <a:tab pos="966788" algn="l"/>
              </a:tabLst>
            </a:pPr>
            <a:r>
              <a:rPr lang="en-US" sz="2400" dirty="0" smtClean="0"/>
              <a:t>The sum of all loan amounts for each branch must be less than the sum of all account balances at the branch.</a:t>
            </a:r>
          </a:p>
          <a:p>
            <a:pPr>
              <a:buNone/>
              <a:tabLst>
                <a:tab pos="625475" algn="l"/>
                <a:tab pos="966788" algn="l"/>
              </a:tabLst>
            </a:pPr>
            <a:endParaRPr lang="en-US" sz="2400" dirty="0" smtClean="0"/>
          </a:p>
          <a:p>
            <a:pPr>
              <a:buFont typeface="Monotype Sorts" pitchFamily="2" charset="2"/>
              <a:buNone/>
              <a:tabLst>
                <a:tab pos="625475" algn="l"/>
                <a:tab pos="966788" algn="l"/>
              </a:tabLst>
            </a:pPr>
            <a:r>
              <a:rPr lang="en-US" sz="2400" b="1" dirty="0" smtClean="0">
                <a:solidFill>
                  <a:srgbClr val="002060"/>
                </a:solidFill>
              </a:rPr>
              <a:t>     create assertion</a:t>
            </a:r>
            <a:r>
              <a:rPr lang="en-US" sz="2400" i="1" dirty="0" smtClean="0">
                <a:solidFill>
                  <a:srgbClr val="002060"/>
                </a:solidFill>
              </a:rPr>
              <a:t> sum-constraint </a:t>
            </a:r>
            <a:r>
              <a:rPr lang="en-US" sz="2400" b="1" dirty="0" smtClean="0">
                <a:solidFill>
                  <a:srgbClr val="002060"/>
                </a:solidFill>
              </a:rPr>
              <a:t>check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     (not exists (select * from </a:t>
            </a:r>
            <a:r>
              <a:rPr lang="en-US" sz="2400" i="1" dirty="0" smtClean="0">
                <a:solidFill>
                  <a:srgbClr val="002060"/>
                </a:solidFill>
              </a:rPr>
              <a:t>branch</a:t>
            </a:r>
            <a:br>
              <a:rPr lang="en-US" sz="2400" i="1" dirty="0" smtClean="0">
                <a:solidFill>
                  <a:srgbClr val="002060"/>
                </a:solidFill>
              </a:rPr>
            </a:br>
            <a:r>
              <a:rPr lang="en-US" sz="2400" i="1" dirty="0" smtClean="0">
                <a:solidFill>
                  <a:srgbClr val="002060"/>
                </a:solidFill>
              </a:rPr>
              <a:t>	                     </a:t>
            </a:r>
            <a:r>
              <a:rPr lang="en-US" sz="2400" b="1" dirty="0" smtClean="0">
                <a:solidFill>
                  <a:srgbClr val="002060"/>
                </a:solidFill>
              </a:rPr>
              <a:t>where (select sum</a:t>
            </a:r>
            <a:r>
              <a:rPr lang="en-US" sz="2400" i="1" dirty="0" smtClean="0">
                <a:solidFill>
                  <a:srgbClr val="002060"/>
                </a:solidFill>
              </a:rPr>
              <a:t>(amount)</a:t>
            </a:r>
            <a:r>
              <a:rPr lang="en-US" sz="2400" b="1" dirty="0" smtClean="0">
                <a:solidFill>
                  <a:srgbClr val="002060"/>
                </a:solidFill>
              </a:rPr>
              <a:t> from </a:t>
            </a:r>
            <a:r>
              <a:rPr lang="en-US" sz="2400" i="1" dirty="0" smtClean="0">
                <a:solidFill>
                  <a:srgbClr val="002060"/>
                </a:solidFill>
              </a:rPr>
              <a:t>loan</a:t>
            </a:r>
            <a:br>
              <a:rPr lang="en-US" sz="2400" i="1" dirty="0" smtClean="0">
                <a:solidFill>
                  <a:srgbClr val="002060"/>
                </a:solidFill>
              </a:rPr>
            </a:br>
            <a:r>
              <a:rPr lang="en-US" sz="2400" i="1" dirty="0" smtClean="0">
                <a:solidFill>
                  <a:srgbClr val="002060"/>
                </a:solidFill>
              </a:rPr>
              <a:t>		                             </a:t>
            </a:r>
            <a:r>
              <a:rPr lang="en-US" sz="2400" b="1" dirty="0" smtClean="0">
                <a:solidFill>
                  <a:srgbClr val="002060"/>
                </a:solidFill>
              </a:rPr>
              <a:t>where </a:t>
            </a:r>
            <a:r>
              <a:rPr lang="en-US" sz="2400" i="1" dirty="0" err="1" smtClean="0">
                <a:solidFill>
                  <a:srgbClr val="002060"/>
                </a:solidFill>
              </a:rPr>
              <a:t>loan.branch</a:t>
            </a:r>
            <a:r>
              <a:rPr lang="en-US" sz="2400" i="1" dirty="0" smtClean="0">
                <a:solidFill>
                  <a:srgbClr val="002060"/>
                </a:solidFill>
              </a:rPr>
              <a:t>-name = </a:t>
            </a:r>
            <a:br>
              <a:rPr lang="en-US" sz="2400" i="1" dirty="0" smtClean="0">
                <a:solidFill>
                  <a:srgbClr val="002060"/>
                </a:solidFill>
              </a:rPr>
            </a:br>
            <a:r>
              <a:rPr lang="en-US" sz="2400" i="1" dirty="0" smtClean="0">
                <a:solidFill>
                  <a:srgbClr val="002060"/>
                </a:solidFill>
              </a:rPr>
              <a:t>                                                 </a:t>
            </a:r>
            <a:r>
              <a:rPr lang="en-US" sz="2400" i="1" dirty="0" err="1" smtClean="0">
                <a:solidFill>
                  <a:srgbClr val="002060"/>
                </a:solidFill>
              </a:rPr>
              <a:t>branch.branch</a:t>
            </a:r>
            <a:r>
              <a:rPr lang="en-US" sz="2400" i="1" dirty="0" smtClean="0">
                <a:solidFill>
                  <a:srgbClr val="002060"/>
                </a:solidFill>
              </a:rPr>
              <a:t>-name)</a:t>
            </a:r>
            <a:br>
              <a:rPr lang="en-US" sz="2400" i="1" dirty="0" smtClean="0">
                <a:solidFill>
                  <a:srgbClr val="002060"/>
                </a:solidFill>
              </a:rPr>
            </a:br>
            <a:r>
              <a:rPr lang="en-US" sz="2400" i="1" dirty="0" smtClean="0">
                <a:solidFill>
                  <a:srgbClr val="002060"/>
                </a:solidFill>
              </a:rPr>
              <a:t>	                            &gt;= </a:t>
            </a:r>
            <a:r>
              <a:rPr lang="en-US" sz="2400" b="1" dirty="0" smtClean="0">
                <a:solidFill>
                  <a:srgbClr val="002060"/>
                </a:solidFill>
              </a:rPr>
              <a:t>(select sum</a:t>
            </a:r>
            <a:r>
              <a:rPr lang="en-US" sz="2400" i="1" dirty="0" smtClean="0">
                <a:solidFill>
                  <a:srgbClr val="002060"/>
                </a:solidFill>
              </a:rPr>
              <a:t>(amount)</a:t>
            </a:r>
            <a:r>
              <a:rPr lang="en-US" sz="2400" b="1" dirty="0" smtClean="0">
                <a:solidFill>
                  <a:srgbClr val="002060"/>
                </a:solidFill>
              </a:rPr>
              <a:t> from</a:t>
            </a:r>
            <a:r>
              <a:rPr lang="en-US" sz="2400" i="1" dirty="0" smtClean="0">
                <a:solidFill>
                  <a:srgbClr val="002060"/>
                </a:solidFill>
              </a:rPr>
              <a:t> account</a:t>
            </a:r>
            <a:br>
              <a:rPr lang="en-US" sz="2400" i="1" dirty="0" smtClean="0">
                <a:solidFill>
                  <a:srgbClr val="002060"/>
                </a:solidFill>
              </a:rPr>
            </a:br>
            <a:r>
              <a:rPr lang="en-US" sz="2400" i="1" dirty="0" smtClean="0">
                <a:solidFill>
                  <a:srgbClr val="002060"/>
                </a:solidFill>
              </a:rPr>
              <a:t>		                             </a:t>
            </a:r>
            <a:r>
              <a:rPr lang="en-US" sz="2400" b="1" dirty="0" smtClean="0">
                <a:solidFill>
                  <a:srgbClr val="002060"/>
                </a:solidFill>
              </a:rPr>
              <a:t>where </a:t>
            </a:r>
            <a:r>
              <a:rPr lang="en-US" sz="2400" i="1" dirty="0" err="1" smtClean="0">
                <a:solidFill>
                  <a:srgbClr val="002060"/>
                </a:solidFill>
              </a:rPr>
              <a:t>loan.branch</a:t>
            </a:r>
            <a:r>
              <a:rPr lang="en-US" sz="2400" i="1" dirty="0" smtClean="0">
                <a:solidFill>
                  <a:srgbClr val="002060"/>
                </a:solidFill>
              </a:rPr>
              <a:t>-name = </a:t>
            </a:r>
            <a:br>
              <a:rPr lang="en-US" sz="2400" i="1" dirty="0" smtClean="0">
                <a:solidFill>
                  <a:srgbClr val="002060"/>
                </a:solidFill>
              </a:rPr>
            </a:br>
            <a:r>
              <a:rPr lang="en-US" sz="2400" i="1" dirty="0" smtClean="0">
                <a:solidFill>
                  <a:srgbClr val="002060"/>
                </a:solidFill>
              </a:rPr>
              <a:t>                                                 </a:t>
            </a:r>
            <a:r>
              <a:rPr lang="en-US" sz="2400" i="1" dirty="0" err="1" smtClean="0">
                <a:solidFill>
                  <a:srgbClr val="002060"/>
                </a:solidFill>
              </a:rPr>
              <a:t>branch.branch</a:t>
            </a:r>
            <a:r>
              <a:rPr lang="en-US" sz="2400" i="1" dirty="0" smtClean="0">
                <a:solidFill>
                  <a:srgbClr val="002060"/>
                </a:solidFill>
              </a:rPr>
              <a:t>-name)))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820472" cy="4824536"/>
          </a:xfrm>
        </p:spPr>
        <p:txBody>
          <a:bodyPr>
            <a:noAutofit/>
          </a:bodyPr>
          <a:lstStyle/>
          <a:p>
            <a:pPr>
              <a:tabLst>
                <a:tab pos="461963" algn="l"/>
                <a:tab pos="625475" algn="l"/>
                <a:tab pos="803275" algn="l"/>
              </a:tabLst>
            </a:pPr>
            <a:r>
              <a:rPr lang="en-US" sz="2400" dirty="0" smtClean="0"/>
              <a:t>Every loan has at least one borrower who maintains an account with a minimum balance or $1000.00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sz="2400" b="1" dirty="0" smtClean="0"/>
              <a:t>    </a:t>
            </a:r>
            <a:r>
              <a:rPr lang="en-US" sz="2200" b="1" dirty="0" smtClean="0">
                <a:solidFill>
                  <a:srgbClr val="002060"/>
                </a:solidFill>
              </a:rPr>
              <a:t>create assertion </a:t>
            </a:r>
            <a:r>
              <a:rPr lang="en-US" sz="2200" i="1" dirty="0" smtClean="0">
                <a:solidFill>
                  <a:srgbClr val="002060"/>
                </a:solidFill>
              </a:rPr>
              <a:t>balance-constraint </a:t>
            </a:r>
            <a:r>
              <a:rPr lang="en-US" sz="2200" b="1" dirty="0" smtClean="0">
                <a:solidFill>
                  <a:srgbClr val="002060"/>
                </a:solidFill>
              </a:rPr>
              <a:t>check</a:t>
            </a:r>
            <a:br>
              <a:rPr lang="en-US" sz="2200" b="1" dirty="0" smtClean="0">
                <a:solidFill>
                  <a:srgbClr val="002060"/>
                </a:solidFill>
              </a:rPr>
            </a:br>
            <a:r>
              <a:rPr lang="en-US" sz="2200" b="1" dirty="0" smtClean="0">
                <a:solidFill>
                  <a:srgbClr val="002060"/>
                </a:solidFill>
              </a:rPr>
              <a:t>    (not exists (</a:t>
            </a:r>
            <a:br>
              <a:rPr lang="en-US" sz="2200" b="1" dirty="0" smtClean="0">
                <a:solidFill>
                  <a:srgbClr val="002060"/>
                </a:solidFill>
              </a:rPr>
            </a:br>
            <a:r>
              <a:rPr lang="en-US" sz="2200" b="1" dirty="0" smtClean="0">
                <a:solidFill>
                  <a:srgbClr val="002060"/>
                </a:solidFill>
              </a:rPr>
              <a:t>         select * from </a:t>
            </a:r>
            <a:r>
              <a:rPr lang="en-US" sz="2200" i="1" dirty="0" smtClean="0">
                <a:solidFill>
                  <a:srgbClr val="002060"/>
                </a:solidFill>
              </a:rPr>
              <a:t>loan</a:t>
            </a:r>
            <a:br>
              <a:rPr lang="en-US" sz="2200" i="1" dirty="0" smtClean="0">
                <a:solidFill>
                  <a:srgbClr val="002060"/>
                </a:solidFill>
              </a:rPr>
            </a:br>
            <a:r>
              <a:rPr lang="en-US" sz="2200" i="1" dirty="0" smtClean="0">
                <a:solidFill>
                  <a:srgbClr val="002060"/>
                </a:solidFill>
              </a:rPr>
              <a:t>	       </a:t>
            </a:r>
            <a:r>
              <a:rPr lang="en-US" sz="2200" b="1" dirty="0" smtClean="0">
                <a:solidFill>
                  <a:srgbClr val="002060"/>
                </a:solidFill>
              </a:rPr>
              <a:t>where not exists ( </a:t>
            </a:r>
            <a:br>
              <a:rPr lang="en-US" sz="2200" b="1" dirty="0" smtClean="0">
                <a:solidFill>
                  <a:srgbClr val="002060"/>
                </a:solidFill>
              </a:rPr>
            </a:br>
            <a:r>
              <a:rPr lang="en-US" sz="2200" b="1" dirty="0" smtClean="0">
                <a:solidFill>
                  <a:srgbClr val="002060"/>
                </a:solidFill>
              </a:rPr>
              <a:t>             select *</a:t>
            </a:r>
            <a:br>
              <a:rPr lang="en-US" sz="2200" b="1" dirty="0" smtClean="0">
                <a:solidFill>
                  <a:srgbClr val="002060"/>
                </a:solidFill>
              </a:rPr>
            </a:br>
            <a:r>
              <a:rPr lang="en-US" sz="2200" b="1" dirty="0" smtClean="0">
                <a:solidFill>
                  <a:srgbClr val="002060"/>
                </a:solidFill>
              </a:rPr>
              <a:t>		         from </a:t>
            </a:r>
            <a:r>
              <a:rPr lang="en-US" sz="2200" i="1" dirty="0" smtClean="0">
                <a:solidFill>
                  <a:srgbClr val="002060"/>
                </a:solidFill>
              </a:rPr>
              <a:t>borrower, depositor, account</a:t>
            </a:r>
            <a:br>
              <a:rPr lang="en-US" sz="2200" i="1" dirty="0" smtClean="0">
                <a:solidFill>
                  <a:srgbClr val="002060"/>
                </a:solidFill>
              </a:rPr>
            </a:br>
            <a:r>
              <a:rPr lang="en-US" sz="2200" i="1" dirty="0" smtClean="0">
                <a:solidFill>
                  <a:srgbClr val="002060"/>
                </a:solidFill>
              </a:rPr>
              <a:t>		         </a:t>
            </a:r>
            <a:r>
              <a:rPr lang="en-US" sz="2200" b="1" dirty="0" smtClean="0">
                <a:solidFill>
                  <a:srgbClr val="002060"/>
                </a:solidFill>
              </a:rPr>
              <a:t>where </a:t>
            </a:r>
            <a:r>
              <a:rPr lang="en-US" sz="2200" i="1" dirty="0" err="1" smtClean="0">
                <a:solidFill>
                  <a:srgbClr val="002060"/>
                </a:solidFill>
              </a:rPr>
              <a:t>loan.loan</a:t>
            </a:r>
            <a:r>
              <a:rPr lang="en-US" sz="2200" i="1" dirty="0" smtClean="0">
                <a:solidFill>
                  <a:srgbClr val="002060"/>
                </a:solidFill>
              </a:rPr>
              <a:t>-number = </a:t>
            </a:r>
            <a:r>
              <a:rPr lang="en-US" sz="2200" i="1" dirty="0" err="1" smtClean="0">
                <a:solidFill>
                  <a:srgbClr val="002060"/>
                </a:solidFill>
              </a:rPr>
              <a:t>borrower.loan</a:t>
            </a:r>
            <a:r>
              <a:rPr lang="en-US" sz="2200" i="1" dirty="0" smtClean="0">
                <a:solidFill>
                  <a:srgbClr val="002060"/>
                </a:solidFill>
              </a:rPr>
              <a:t>-number</a:t>
            </a:r>
            <a:br>
              <a:rPr lang="en-US" sz="2200" i="1" dirty="0" smtClean="0">
                <a:solidFill>
                  <a:srgbClr val="002060"/>
                </a:solidFill>
              </a:rPr>
            </a:br>
            <a:r>
              <a:rPr lang="en-US" sz="2200" i="1" dirty="0" smtClean="0">
                <a:solidFill>
                  <a:srgbClr val="002060"/>
                </a:solidFill>
              </a:rPr>
              <a:t>			           </a:t>
            </a:r>
            <a:r>
              <a:rPr lang="en-US" sz="2200" b="1" dirty="0" smtClean="0">
                <a:solidFill>
                  <a:srgbClr val="002060"/>
                </a:solidFill>
              </a:rPr>
              <a:t>and </a:t>
            </a:r>
            <a:r>
              <a:rPr lang="en-US" sz="2200" i="1" dirty="0" err="1" smtClean="0">
                <a:solidFill>
                  <a:srgbClr val="002060"/>
                </a:solidFill>
              </a:rPr>
              <a:t>borrower.customer</a:t>
            </a:r>
            <a:r>
              <a:rPr lang="en-US" sz="2200" i="1" dirty="0" smtClean="0">
                <a:solidFill>
                  <a:srgbClr val="002060"/>
                </a:solidFill>
              </a:rPr>
              <a:t>-name = </a:t>
            </a:r>
            <a:r>
              <a:rPr lang="en-US" sz="2200" i="1" dirty="0" err="1" smtClean="0">
                <a:solidFill>
                  <a:srgbClr val="002060"/>
                </a:solidFill>
              </a:rPr>
              <a:t>depositor.customer</a:t>
            </a:r>
            <a:r>
              <a:rPr lang="en-US" sz="2200" i="1" dirty="0" smtClean="0">
                <a:solidFill>
                  <a:srgbClr val="002060"/>
                </a:solidFill>
              </a:rPr>
              <a:t>-name</a:t>
            </a:r>
            <a:br>
              <a:rPr lang="en-US" sz="2200" i="1" dirty="0" smtClean="0">
                <a:solidFill>
                  <a:srgbClr val="002060"/>
                </a:solidFill>
              </a:rPr>
            </a:br>
            <a:r>
              <a:rPr lang="en-US" sz="2200" i="1" dirty="0" smtClean="0">
                <a:solidFill>
                  <a:srgbClr val="002060"/>
                </a:solidFill>
              </a:rPr>
              <a:t>			           </a:t>
            </a:r>
            <a:r>
              <a:rPr lang="en-US" sz="2200" b="1" dirty="0" smtClean="0">
                <a:solidFill>
                  <a:srgbClr val="002060"/>
                </a:solidFill>
              </a:rPr>
              <a:t>and</a:t>
            </a:r>
            <a:r>
              <a:rPr lang="en-US" sz="2200" i="1" dirty="0" smtClean="0">
                <a:solidFill>
                  <a:srgbClr val="002060"/>
                </a:solidFill>
              </a:rPr>
              <a:t> </a:t>
            </a:r>
            <a:r>
              <a:rPr lang="en-US" sz="2200" i="1" dirty="0" err="1" smtClean="0">
                <a:solidFill>
                  <a:srgbClr val="002060"/>
                </a:solidFill>
              </a:rPr>
              <a:t>depositor.account</a:t>
            </a:r>
            <a:r>
              <a:rPr lang="en-US" sz="2200" i="1" dirty="0" smtClean="0">
                <a:solidFill>
                  <a:srgbClr val="002060"/>
                </a:solidFill>
              </a:rPr>
              <a:t>-number = </a:t>
            </a:r>
            <a:r>
              <a:rPr lang="en-US" sz="2200" i="1" dirty="0" err="1" smtClean="0">
                <a:solidFill>
                  <a:srgbClr val="002060"/>
                </a:solidFill>
              </a:rPr>
              <a:t>account.account</a:t>
            </a:r>
            <a:r>
              <a:rPr lang="en-US" sz="2200" i="1" dirty="0" smtClean="0">
                <a:solidFill>
                  <a:srgbClr val="002060"/>
                </a:solidFill>
              </a:rPr>
              <a:t>-number</a:t>
            </a:r>
            <a:br>
              <a:rPr lang="en-US" sz="2200" i="1" dirty="0" smtClean="0">
                <a:solidFill>
                  <a:srgbClr val="002060"/>
                </a:solidFill>
              </a:rPr>
            </a:br>
            <a:r>
              <a:rPr lang="en-US" sz="2200" i="1" dirty="0" smtClean="0">
                <a:solidFill>
                  <a:srgbClr val="002060"/>
                </a:solidFill>
              </a:rPr>
              <a:t>			           </a:t>
            </a:r>
            <a:r>
              <a:rPr lang="en-US" sz="2200" b="1" dirty="0" smtClean="0">
                <a:solidFill>
                  <a:srgbClr val="002060"/>
                </a:solidFill>
              </a:rPr>
              <a:t>and </a:t>
            </a:r>
            <a:r>
              <a:rPr lang="en-US" sz="2200" i="1" dirty="0" err="1" smtClean="0">
                <a:solidFill>
                  <a:srgbClr val="002060"/>
                </a:solidFill>
              </a:rPr>
              <a:t>account.balance</a:t>
            </a:r>
            <a:r>
              <a:rPr lang="en-US" sz="2200" i="1" dirty="0" smtClean="0">
                <a:solidFill>
                  <a:srgbClr val="002060"/>
                </a:solidFill>
              </a:rPr>
              <a:t> &gt;= </a:t>
            </a:r>
            <a:r>
              <a:rPr lang="en-US" sz="2200" dirty="0" smtClean="0">
                <a:solidFill>
                  <a:srgbClr val="002060"/>
                </a:solidFill>
              </a:rPr>
              <a:t>1000)))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 smtClean="0"/>
              <a:t>Integrity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Autofit/>
          </a:bodyPr>
          <a:lstStyle/>
          <a:p>
            <a:pPr algn="just"/>
            <a:r>
              <a:rPr lang="en-IN" dirty="0" smtClean="0"/>
              <a:t>The database system checks the specified constraint each time the database is updated.</a:t>
            </a:r>
          </a:p>
          <a:p>
            <a:pPr algn="just"/>
            <a:r>
              <a:rPr lang="en-IN" dirty="0" smtClean="0"/>
              <a:t>Any </a:t>
            </a:r>
            <a:r>
              <a:rPr lang="en-IN" dirty="0" err="1" smtClean="0"/>
              <a:t>updation</a:t>
            </a:r>
            <a:r>
              <a:rPr lang="en-IN" dirty="0" smtClean="0"/>
              <a:t> that causes modification to the database but, </a:t>
            </a:r>
            <a:r>
              <a:rPr lang="en-IN" b="1" dirty="0" smtClean="0"/>
              <a:t>violates</a:t>
            </a:r>
            <a:r>
              <a:rPr lang="en-IN" dirty="0" smtClean="0"/>
              <a:t> an integrity constraint, are </a:t>
            </a:r>
            <a:r>
              <a:rPr lang="en-IN" b="1" dirty="0" smtClean="0"/>
              <a:t>rejected</a:t>
            </a:r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It is the </a:t>
            </a:r>
            <a:r>
              <a:rPr lang="en-IN" b="1" dirty="0" smtClean="0"/>
              <a:t>authorization and integrity manager</a:t>
            </a:r>
            <a:r>
              <a:rPr lang="en-IN" dirty="0" smtClean="0"/>
              <a:t> who test the integrity constraint each time a database is updated.</a:t>
            </a:r>
          </a:p>
          <a:p>
            <a:pPr algn="just">
              <a:buNone/>
            </a:pPr>
            <a:endParaRPr lang="en-IN" i="1" dirty="0" smtClean="0"/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Triggers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4824536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chemeClr val="tx2"/>
                </a:solidFill>
              </a:rPr>
              <a:t>trigger</a:t>
            </a:r>
            <a:r>
              <a:rPr lang="en-US" sz="2400" dirty="0" smtClean="0"/>
              <a:t> is a statement that is executed automatically by the system as a side effect of a modification to the database.</a:t>
            </a:r>
          </a:p>
          <a:p>
            <a:pPr algn="just"/>
            <a:r>
              <a:rPr lang="en-IN" sz="2400" dirty="0" smtClean="0"/>
              <a:t>A trigger is a stored procedure in database which automatically invokes whenever a special event in the database occurs. </a:t>
            </a:r>
          </a:p>
          <a:p>
            <a:pPr algn="just"/>
            <a:r>
              <a:rPr lang="en-IN" sz="2400" dirty="0" smtClean="0"/>
              <a:t>For example, a trigger can be invoked when a row is inserted into a specified table or when certain table columns are being updated.</a:t>
            </a:r>
            <a:endParaRPr lang="en-US" sz="2400" dirty="0" smtClean="0"/>
          </a:p>
          <a:p>
            <a:pPr algn="just"/>
            <a:r>
              <a:rPr lang="en-US" sz="2400" dirty="0" smtClean="0"/>
              <a:t>To design a trigger mechanism, we must:</a:t>
            </a:r>
          </a:p>
          <a:p>
            <a:pPr lvl="1" algn="just"/>
            <a:r>
              <a:rPr lang="en-US" dirty="0" smtClean="0"/>
              <a:t>Specify the conditions under which the trigger is to be executed.</a:t>
            </a:r>
          </a:p>
          <a:p>
            <a:pPr lvl="1" algn="just"/>
            <a:r>
              <a:rPr lang="en-US" dirty="0" smtClean="0"/>
              <a:t>Specify the actions to be taken when the trigger executes.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Triggers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4824536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Triggers are created to</a:t>
            </a:r>
          </a:p>
          <a:p>
            <a:pPr lvl="1" algn="just"/>
            <a:r>
              <a:rPr lang="en-IN" dirty="0" smtClean="0"/>
              <a:t>Control DML</a:t>
            </a:r>
          </a:p>
          <a:p>
            <a:pPr lvl="1" algn="just"/>
            <a:r>
              <a:rPr lang="en-IN" dirty="0" smtClean="0"/>
              <a:t>Implement complex business rule</a:t>
            </a:r>
          </a:p>
          <a:p>
            <a:pPr lvl="1" algn="just"/>
            <a:r>
              <a:rPr lang="en-IN" dirty="0" smtClean="0"/>
              <a:t>Implement Complex validations</a:t>
            </a:r>
          </a:p>
          <a:p>
            <a:pPr lvl="1" algn="just"/>
            <a:r>
              <a:rPr lang="en-IN" dirty="0" smtClean="0"/>
              <a:t>Generate values for primary key</a:t>
            </a:r>
          </a:p>
          <a:p>
            <a:pPr lvl="1" algn="just"/>
            <a:r>
              <a:rPr lang="en-IN" dirty="0" smtClean="0"/>
              <a:t>For Auditing</a:t>
            </a:r>
          </a:p>
          <a:p>
            <a:pPr lvl="1" algn="just"/>
            <a:r>
              <a:rPr lang="en-IN" dirty="0" smtClean="0"/>
              <a:t>Maintain Replicas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Trigger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4824536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CREATE [OR REPLACE ] TRIGGER </a:t>
            </a:r>
            <a:r>
              <a:rPr lang="en-IN" sz="2400" dirty="0" err="1" smtClean="0"/>
              <a:t>trigger_name</a:t>
            </a:r>
            <a:r>
              <a:rPr lang="en-IN" sz="2400" dirty="0" smtClean="0"/>
              <a:t> </a:t>
            </a:r>
          </a:p>
          <a:p>
            <a:pPr algn="just">
              <a:buNone/>
            </a:pPr>
            <a:r>
              <a:rPr lang="en-IN" sz="2400" dirty="0" smtClean="0"/>
              <a:t>	{BEFORE | AFTER | INSTEAD OF } </a:t>
            </a:r>
          </a:p>
          <a:p>
            <a:pPr algn="just">
              <a:buNone/>
            </a:pPr>
            <a:r>
              <a:rPr lang="en-IN" sz="2400" dirty="0" smtClean="0"/>
              <a:t>	{INSERT [OR] | UPDATE [OR] | DELETE} [OF </a:t>
            </a:r>
            <a:r>
              <a:rPr lang="en-IN" sz="2400" dirty="0" err="1" smtClean="0"/>
              <a:t>col_name</a:t>
            </a:r>
            <a:r>
              <a:rPr lang="en-IN" sz="2400" dirty="0" smtClean="0"/>
              <a:t>] ON </a:t>
            </a:r>
            <a:r>
              <a:rPr lang="en-IN" sz="2400" dirty="0" err="1" smtClean="0"/>
              <a:t>table_name</a:t>
            </a:r>
            <a:r>
              <a:rPr lang="en-IN" sz="2400" dirty="0" smtClean="0"/>
              <a:t> [REFERENCING OLD AS o NEW AS n] </a:t>
            </a:r>
          </a:p>
          <a:p>
            <a:pPr algn="just">
              <a:buNone/>
            </a:pPr>
            <a:r>
              <a:rPr lang="en-IN" sz="2400" dirty="0" smtClean="0"/>
              <a:t>	[FOR EACH ROW] </a:t>
            </a:r>
          </a:p>
          <a:p>
            <a:pPr algn="just">
              <a:buNone/>
            </a:pPr>
            <a:r>
              <a:rPr lang="en-IN" sz="2400" dirty="0" smtClean="0"/>
              <a:t>		WHEN (condition) </a:t>
            </a:r>
          </a:p>
          <a:p>
            <a:pPr algn="just">
              <a:buNone/>
            </a:pPr>
            <a:r>
              <a:rPr lang="en-IN" sz="2400" dirty="0" smtClean="0"/>
              <a:t>		DECLARE Declaration-statements </a:t>
            </a:r>
          </a:p>
          <a:p>
            <a:pPr algn="just">
              <a:buNone/>
            </a:pPr>
            <a:r>
              <a:rPr lang="en-IN" sz="2400" dirty="0" smtClean="0"/>
              <a:t>		BEGIN Executable-statements </a:t>
            </a:r>
          </a:p>
          <a:p>
            <a:pPr algn="just">
              <a:buNone/>
            </a:pPr>
            <a:r>
              <a:rPr lang="en-IN" sz="2400" dirty="0" smtClean="0"/>
              <a:t>			EXCEPTION </a:t>
            </a:r>
            <a:r>
              <a:rPr lang="en-IN" sz="2400" dirty="0" err="1" smtClean="0"/>
              <a:t>Exception</a:t>
            </a:r>
            <a:r>
              <a:rPr lang="en-IN" sz="2400" dirty="0" smtClean="0"/>
              <a:t>-handling-statements </a:t>
            </a:r>
          </a:p>
          <a:p>
            <a:pPr algn="just">
              <a:buNone/>
            </a:pPr>
            <a:r>
              <a:rPr lang="en-IN" sz="2400" dirty="0" smtClean="0"/>
              <a:t>		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Trigger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4824536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>
                <a:solidFill>
                  <a:srgbClr val="002060"/>
                </a:solidFill>
              </a:rPr>
              <a:t>Create or Replace trigger </a:t>
            </a:r>
            <a:r>
              <a:rPr lang="en-IN" sz="2400" dirty="0" err="1" smtClean="0">
                <a:solidFill>
                  <a:srgbClr val="002060"/>
                </a:solidFill>
              </a:rPr>
              <a:t>emptrg</a:t>
            </a:r>
            <a:endParaRPr lang="en-IN" sz="24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	before update on </a:t>
            </a:r>
            <a:r>
              <a:rPr lang="en-IN" sz="2400" dirty="0" err="1" smtClean="0">
                <a:solidFill>
                  <a:srgbClr val="002060"/>
                </a:solidFill>
              </a:rPr>
              <a:t>emp</a:t>
            </a:r>
            <a:endParaRPr lang="en-IN" sz="24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	Begin</a:t>
            </a:r>
          </a:p>
          <a:p>
            <a:pPr algn="just"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		</a:t>
            </a:r>
            <a:r>
              <a:rPr lang="en-IN" sz="2400" dirty="0" err="1" smtClean="0">
                <a:solidFill>
                  <a:srgbClr val="002060"/>
                </a:solidFill>
              </a:rPr>
              <a:t>dbms_output.putline</a:t>
            </a:r>
            <a:r>
              <a:rPr lang="en-IN" sz="2400" dirty="0" smtClean="0">
                <a:solidFill>
                  <a:srgbClr val="002060"/>
                </a:solidFill>
              </a:rPr>
              <a:t>(‘Record Updated’);</a:t>
            </a:r>
          </a:p>
          <a:p>
            <a:pPr algn="just"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	End;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IN" sz="2400" dirty="0" smtClean="0"/>
              <a:t> SQL&gt; update </a:t>
            </a:r>
            <a:r>
              <a:rPr lang="en-IN" sz="2400" dirty="0" err="1" smtClean="0"/>
              <a:t>emp</a:t>
            </a:r>
            <a:r>
              <a:rPr lang="en-IN" sz="2400" dirty="0" smtClean="0"/>
              <a:t> set </a:t>
            </a:r>
            <a:r>
              <a:rPr lang="en-IN" sz="2400" dirty="0" err="1" smtClean="0"/>
              <a:t>sal</a:t>
            </a:r>
            <a:r>
              <a:rPr lang="en-IN" sz="2400" dirty="0" smtClean="0"/>
              <a:t> = </a:t>
            </a:r>
            <a:r>
              <a:rPr lang="en-IN" sz="2400" dirty="0" err="1" smtClean="0"/>
              <a:t>sal</a:t>
            </a:r>
            <a:r>
              <a:rPr lang="en-IN" sz="2400" dirty="0" smtClean="0"/>
              <a:t> + 1000;</a:t>
            </a:r>
          </a:p>
          <a:p>
            <a:pPr algn="just">
              <a:buNone/>
            </a:pPr>
            <a:r>
              <a:rPr lang="en-IN" sz="2400" dirty="0" smtClean="0"/>
              <a:t> SQL&gt; Record Updated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Trigger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4824536"/>
          </a:xfrm>
        </p:spPr>
        <p:txBody>
          <a:bodyPr>
            <a:noAutofit/>
          </a:bodyPr>
          <a:lstStyle/>
          <a:p>
            <a:r>
              <a:rPr lang="en-US" dirty="0" smtClean="0"/>
              <a:t>Suppose that instead of allowing negative account balances, the bank deals with overdrafts by </a:t>
            </a:r>
          </a:p>
          <a:p>
            <a:pPr lvl="1"/>
            <a:r>
              <a:rPr lang="en-US" dirty="0" smtClean="0"/>
              <a:t>setting the account balance to zero</a:t>
            </a:r>
          </a:p>
          <a:p>
            <a:pPr lvl="1"/>
            <a:r>
              <a:rPr lang="en-US" dirty="0" smtClean="0"/>
              <a:t>creating a loan in the amount of the overdraft</a:t>
            </a:r>
          </a:p>
          <a:p>
            <a:pPr lvl="1"/>
            <a:r>
              <a:rPr lang="en-US" dirty="0" smtClean="0"/>
              <a:t>giving this loan a loan number identical to the account number of the overdrawn account</a:t>
            </a:r>
          </a:p>
          <a:p>
            <a:r>
              <a:rPr lang="en-US" dirty="0" smtClean="0"/>
              <a:t>The condition for executing the trigger is an update to the </a:t>
            </a:r>
            <a:r>
              <a:rPr lang="en-US" i="1" dirty="0" smtClean="0"/>
              <a:t>account</a:t>
            </a:r>
            <a:r>
              <a:rPr lang="en-US" dirty="0" smtClean="0"/>
              <a:t> relation that results in a negative </a:t>
            </a:r>
            <a:r>
              <a:rPr lang="en-US" i="1" dirty="0" smtClean="0"/>
              <a:t>balance </a:t>
            </a:r>
            <a:r>
              <a:rPr lang="en-US" dirty="0" smtClean="0"/>
              <a:t>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Trigger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4824536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  <a:tabLst>
                <a:tab pos="908050" algn="l"/>
                <a:tab pos="1146175" algn="l"/>
              </a:tabLst>
            </a:pPr>
            <a:r>
              <a:rPr lang="en-US" sz="2000" b="1" dirty="0" smtClean="0"/>
              <a:t>create trigger </a:t>
            </a:r>
            <a:r>
              <a:rPr lang="en-US" sz="2000" i="1" dirty="0" smtClean="0"/>
              <a:t>overdraft-trigger </a:t>
            </a:r>
            <a:r>
              <a:rPr lang="en-US" sz="2000" b="1" dirty="0" smtClean="0"/>
              <a:t>after update on </a:t>
            </a:r>
            <a:r>
              <a:rPr lang="en-US" sz="2000" i="1" dirty="0" smtClean="0"/>
              <a:t>account </a:t>
            </a:r>
            <a:br>
              <a:rPr lang="en-US" sz="2000" i="1" dirty="0" smtClean="0"/>
            </a:br>
            <a:r>
              <a:rPr lang="en-US" sz="2000" b="1" dirty="0" smtClean="0"/>
              <a:t>referencing new row as </a:t>
            </a:r>
            <a:r>
              <a:rPr lang="en-US" sz="2000" i="1" dirty="0" err="1" smtClean="0"/>
              <a:t>nrow</a:t>
            </a:r>
            <a:r>
              <a:rPr lang="en-US" sz="2000" i="1" dirty="0" smtClean="0"/>
              <a:t>                                                                                  </a:t>
            </a:r>
            <a:r>
              <a:rPr lang="en-US" sz="2000" b="1" dirty="0" smtClean="0"/>
              <a:t>for each row</a:t>
            </a:r>
            <a:br>
              <a:rPr lang="en-US" sz="2000" b="1" dirty="0" smtClean="0"/>
            </a:br>
            <a:r>
              <a:rPr lang="en-US" sz="2000" b="1" dirty="0" smtClean="0"/>
              <a:t>when </a:t>
            </a:r>
            <a:r>
              <a:rPr lang="en-US" sz="2000" i="1" dirty="0" err="1" smtClean="0"/>
              <a:t>nrow.balance</a:t>
            </a:r>
            <a:r>
              <a:rPr lang="en-US" sz="2000" i="1" dirty="0" smtClean="0"/>
              <a:t> </a:t>
            </a:r>
            <a:r>
              <a:rPr lang="en-US" sz="2000" dirty="0" smtClean="0"/>
              <a:t>&lt; 0</a:t>
            </a:r>
            <a:br>
              <a:rPr lang="en-US" sz="2000" dirty="0" smtClean="0"/>
            </a:br>
            <a:r>
              <a:rPr lang="en-US" sz="2000" b="1" dirty="0" smtClean="0"/>
              <a:t>begin atomic</a:t>
            </a:r>
            <a:br>
              <a:rPr lang="en-US" sz="2000" b="1" dirty="0" smtClean="0"/>
            </a:br>
            <a:r>
              <a:rPr lang="en-US" sz="2000" b="1" dirty="0" smtClean="0"/>
              <a:t>	insert into </a:t>
            </a:r>
            <a:r>
              <a:rPr lang="en-US" sz="2000" i="1" dirty="0" smtClean="0"/>
              <a:t>borrower</a:t>
            </a:r>
            <a:r>
              <a:rPr lang="en-US" sz="2000" b="1" dirty="0" smtClean="0"/>
              <a:t>  values</a:t>
            </a:r>
            <a:br>
              <a:rPr lang="en-US" sz="2000" b="1" dirty="0" smtClean="0"/>
            </a:br>
            <a:r>
              <a:rPr lang="en-US" sz="2000" b="1" dirty="0" smtClean="0"/>
              <a:t>		(select </a:t>
            </a:r>
            <a:r>
              <a:rPr lang="en-US" sz="2000" i="1" dirty="0" smtClean="0"/>
              <a:t>customer-name, account-number</a:t>
            </a:r>
            <a:br>
              <a:rPr lang="en-US" sz="2000" i="1" dirty="0" smtClean="0"/>
            </a:br>
            <a:r>
              <a:rPr lang="en-US" sz="2000" i="1" dirty="0" smtClean="0"/>
              <a:t>   </a:t>
            </a:r>
            <a:r>
              <a:rPr lang="en-US" sz="2000" b="1" dirty="0" smtClean="0"/>
              <a:t>		 from </a:t>
            </a:r>
            <a:r>
              <a:rPr lang="en-US" sz="2000" i="1" dirty="0" smtClean="0"/>
              <a:t>depositor</a:t>
            </a:r>
            <a:br>
              <a:rPr lang="en-US" sz="2000" i="1" dirty="0" smtClean="0"/>
            </a:br>
            <a:r>
              <a:rPr lang="en-US" sz="2000" i="1" dirty="0" smtClean="0"/>
              <a:t> </a:t>
            </a:r>
            <a:r>
              <a:rPr lang="en-US" sz="2000" b="1" dirty="0" smtClean="0"/>
              <a:t>		 where </a:t>
            </a:r>
            <a:r>
              <a:rPr lang="en-US" sz="2000" i="1" dirty="0" err="1" smtClean="0"/>
              <a:t>nrow.account</a:t>
            </a:r>
            <a:r>
              <a:rPr lang="en-US" sz="2000" i="1" dirty="0" smtClean="0"/>
              <a:t>-number = </a:t>
            </a:r>
            <a:br>
              <a:rPr lang="en-US" sz="2000" i="1" dirty="0" smtClean="0"/>
            </a:br>
            <a:r>
              <a:rPr lang="en-US" sz="2000" i="1" dirty="0" smtClean="0"/>
              <a:t>                          </a:t>
            </a:r>
            <a:r>
              <a:rPr lang="en-US" sz="2000" i="1" dirty="0" err="1" smtClean="0"/>
              <a:t>depositor.account</a:t>
            </a:r>
            <a:r>
              <a:rPr lang="en-US" sz="2000" i="1" dirty="0" smtClean="0"/>
              <a:t>-number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b="1" dirty="0" smtClean="0"/>
              <a:t>        insert into </a:t>
            </a:r>
            <a:r>
              <a:rPr lang="en-US" sz="2000" i="1" dirty="0" smtClean="0"/>
              <a:t>loan </a:t>
            </a:r>
            <a:r>
              <a:rPr lang="en-US" sz="2000" b="1" dirty="0" smtClean="0"/>
              <a:t>values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(</a:t>
            </a:r>
            <a:r>
              <a:rPr lang="en-US" sz="2000" dirty="0" err="1" smtClean="0"/>
              <a:t>n</a:t>
            </a:r>
            <a:r>
              <a:rPr lang="en-US" sz="2000" i="1" dirty="0" err="1" smtClean="0"/>
              <a:t>row.account</a:t>
            </a:r>
            <a:r>
              <a:rPr lang="en-US" sz="2000" i="1" dirty="0" smtClean="0"/>
              <a:t>-number, </a:t>
            </a:r>
            <a:r>
              <a:rPr lang="en-US" sz="2000" i="1" dirty="0" err="1" smtClean="0"/>
              <a:t>nrow.branch</a:t>
            </a:r>
            <a:r>
              <a:rPr lang="en-US" sz="2000" i="1" dirty="0" smtClean="0"/>
              <a:t>-name, </a:t>
            </a:r>
            <a:br>
              <a:rPr lang="en-US" sz="2000" i="1" dirty="0" smtClean="0"/>
            </a:br>
            <a:r>
              <a:rPr lang="en-US" sz="2000" i="1" dirty="0" smtClean="0"/>
              <a:t>                                                                – </a:t>
            </a:r>
            <a:r>
              <a:rPr lang="en-US" sz="2000" i="1" dirty="0" err="1" smtClean="0"/>
              <a:t>nrow.balance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       </a:t>
            </a:r>
            <a:r>
              <a:rPr lang="en-US" sz="2000" b="1" dirty="0" smtClean="0"/>
              <a:t> update </a:t>
            </a:r>
            <a:r>
              <a:rPr lang="en-US" sz="2000" i="1" dirty="0" smtClean="0"/>
              <a:t>account </a:t>
            </a:r>
            <a:r>
              <a:rPr lang="en-US" sz="2000" b="1" dirty="0" smtClean="0"/>
              <a:t>set </a:t>
            </a:r>
            <a:r>
              <a:rPr lang="en-US" sz="2000" i="1" dirty="0" smtClean="0"/>
              <a:t>balance </a:t>
            </a:r>
            <a:r>
              <a:rPr lang="en-US" sz="2000" dirty="0" smtClean="0"/>
              <a:t>= 0</a:t>
            </a:r>
            <a:br>
              <a:rPr lang="en-US" sz="2000" dirty="0" smtClean="0"/>
            </a:br>
            <a:r>
              <a:rPr lang="en-US" sz="2000" b="1" dirty="0" smtClean="0"/>
              <a:t>	where </a:t>
            </a:r>
            <a:r>
              <a:rPr lang="en-US" sz="2000" i="1" dirty="0" err="1" smtClean="0"/>
              <a:t>account.account</a:t>
            </a:r>
            <a:r>
              <a:rPr lang="en-US" sz="2000" i="1" dirty="0" smtClean="0"/>
              <a:t>-number = </a:t>
            </a:r>
            <a:r>
              <a:rPr lang="en-US" sz="2000" i="1" dirty="0" err="1" smtClean="0"/>
              <a:t>nrow.account</a:t>
            </a:r>
            <a:r>
              <a:rPr lang="en-US" sz="2000" i="1" dirty="0" smtClean="0"/>
              <a:t>-number</a:t>
            </a:r>
            <a:br>
              <a:rPr lang="en-US" sz="2000" i="1" dirty="0" smtClean="0"/>
            </a:br>
            <a:r>
              <a:rPr lang="en-US" sz="2000" b="1" dirty="0" smtClean="0"/>
              <a:t>end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Trigger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4824536"/>
          </a:xfrm>
        </p:spPr>
        <p:txBody>
          <a:bodyPr>
            <a:noAutofit/>
          </a:bodyPr>
          <a:lstStyle/>
          <a:p>
            <a:r>
              <a:rPr lang="en-US" sz="2400" dirty="0" smtClean="0"/>
              <a:t>Triggering event can be </a:t>
            </a:r>
            <a:r>
              <a:rPr lang="en-US" sz="2400" b="1" dirty="0" smtClean="0"/>
              <a:t>insert</a:t>
            </a:r>
            <a:r>
              <a:rPr lang="en-US" sz="2400" dirty="0" smtClean="0"/>
              <a:t>, </a:t>
            </a:r>
            <a:r>
              <a:rPr lang="en-US" sz="2400" b="1" dirty="0" smtClean="0"/>
              <a:t>delete</a:t>
            </a:r>
            <a:r>
              <a:rPr lang="en-US" sz="2400" dirty="0" smtClean="0"/>
              <a:t> or </a:t>
            </a:r>
            <a:r>
              <a:rPr lang="en-US" sz="2400" b="1" dirty="0" smtClean="0"/>
              <a:t>update</a:t>
            </a:r>
          </a:p>
          <a:p>
            <a:r>
              <a:rPr lang="en-US" sz="2400" dirty="0" smtClean="0"/>
              <a:t>Triggers on update can be restricted to specific attributes</a:t>
            </a:r>
          </a:p>
          <a:p>
            <a:pPr lvl="1"/>
            <a:r>
              <a:rPr lang="en-US" b="1" dirty="0" smtClean="0"/>
              <a:t>E.g.  create trigger </a:t>
            </a:r>
            <a:r>
              <a:rPr lang="en-US" i="1" dirty="0" smtClean="0"/>
              <a:t>overdraft-trigger </a:t>
            </a:r>
            <a:r>
              <a:rPr lang="en-US" b="1" dirty="0" smtClean="0"/>
              <a:t>after update of </a:t>
            </a:r>
            <a:r>
              <a:rPr lang="en-US" i="1" dirty="0" smtClean="0"/>
              <a:t>balance </a:t>
            </a:r>
            <a:r>
              <a:rPr lang="en-US" b="1" dirty="0" smtClean="0"/>
              <a:t>on</a:t>
            </a:r>
            <a:r>
              <a:rPr lang="en-US" i="1" dirty="0" smtClean="0"/>
              <a:t> account</a:t>
            </a:r>
          </a:p>
          <a:p>
            <a:r>
              <a:rPr lang="en-US" sz="2400" dirty="0" smtClean="0"/>
              <a:t>Values of attributes before and after an update can be referenced</a:t>
            </a:r>
          </a:p>
          <a:p>
            <a:pPr lvl="1"/>
            <a:r>
              <a:rPr lang="en-US" b="1" dirty="0" smtClean="0"/>
              <a:t>referencing old row as</a:t>
            </a:r>
            <a:r>
              <a:rPr lang="en-US" dirty="0" smtClean="0"/>
              <a:t>   : for deletes and updates</a:t>
            </a:r>
          </a:p>
          <a:p>
            <a:pPr lvl="1"/>
            <a:r>
              <a:rPr lang="en-US" b="1" dirty="0" smtClean="0"/>
              <a:t>referencing new row as  : </a:t>
            </a:r>
            <a:r>
              <a:rPr lang="en-US" dirty="0" smtClean="0"/>
              <a:t>for inserts and updates</a:t>
            </a:r>
            <a:endParaRPr lang="en-US" b="1" dirty="0" smtClean="0"/>
          </a:p>
          <a:p>
            <a:endParaRPr lang="en-US" sz="2400" b="1" dirty="0" smtClean="0"/>
          </a:p>
          <a:p>
            <a:pPr>
              <a:buFont typeface="Monotype Sorts" pitchFamily="2" charset="2"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Trigger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4824536"/>
          </a:xfrm>
        </p:spPr>
        <p:txBody>
          <a:bodyPr>
            <a:noAutofit/>
          </a:bodyPr>
          <a:lstStyle/>
          <a:p>
            <a:r>
              <a:rPr lang="en-US" sz="2400" dirty="0" smtClean="0"/>
              <a:t>Triggers can be activated before an event, which can serve as extra constraints.  </a:t>
            </a:r>
          </a:p>
          <a:p>
            <a:r>
              <a:rPr lang="en-US" sz="2400" dirty="0" smtClean="0"/>
              <a:t>E.g. convert blanks to null.</a:t>
            </a:r>
          </a:p>
          <a:p>
            <a:endParaRPr lang="en-US" sz="2400" dirty="0" smtClean="0"/>
          </a:p>
          <a:p>
            <a:pPr>
              <a:buFont typeface="Monotype Sorts" pitchFamily="2" charset="2"/>
              <a:buNone/>
            </a:pPr>
            <a:r>
              <a:rPr lang="en-US" sz="2400" b="1" dirty="0" smtClean="0"/>
              <a:t>	</a:t>
            </a:r>
            <a:r>
              <a:rPr lang="en-US" b="1" dirty="0" smtClean="0"/>
              <a:t>create trigger </a:t>
            </a:r>
            <a:r>
              <a:rPr lang="en-US" i="1" dirty="0" err="1" smtClean="0"/>
              <a:t>setnull</a:t>
            </a:r>
            <a:r>
              <a:rPr lang="en-US" i="1" dirty="0" smtClean="0"/>
              <a:t>-trigger</a:t>
            </a:r>
          </a:p>
          <a:p>
            <a:pPr>
              <a:buFont typeface="Monotype Sorts" pitchFamily="2" charset="2"/>
              <a:buNone/>
            </a:pPr>
            <a:r>
              <a:rPr lang="en-US" i="1" dirty="0" smtClean="0"/>
              <a:t>	 </a:t>
            </a:r>
            <a:r>
              <a:rPr lang="en-US" b="1" dirty="0" smtClean="0"/>
              <a:t>before update on </a:t>
            </a:r>
            <a:r>
              <a:rPr lang="en-US" i="1" dirty="0" smtClean="0"/>
              <a:t>r</a:t>
            </a:r>
            <a:br>
              <a:rPr lang="en-US" i="1" dirty="0" smtClean="0"/>
            </a:br>
            <a:r>
              <a:rPr lang="en-US" b="1" dirty="0" smtClean="0"/>
              <a:t>	referencing new row as </a:t>
            </a:r>
            <a:r>
              <a:rPr lang="en-US" i="1" dirty="0" err="1" smtClean="0"/>
              <a:t>nrow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b="1" dirty="0" smtClean="0"/>
              <a:t>	for each row</a:t>
            </a:r>
            <a:br>
              <a:rPr lang="en-US" b="1" dirty="0" smtClean="0"/>
            </a:br>
            <a:r>
              <a:rPr lang="en-US" b="1" dirty="0" smtClean="0"/>
              <a:t>	    when </a:t>
            </a:r>
            <a:r>
              <a:rPr lang="en-US" i="1" dirty="0" err="1" smtClean="0"/>
              <a:t>nrow.phone</a:t>
            </a:r>
            <a:r>
              <a:rPr lang="en-US" i="1" dirty="0" smtClean="0"/>
              <a:t>-number = ‘ ‘</a:t>
            </a:r>
            <a:br>
              <a:rPr lang="en-US" i="1" dirty="0" smtClean="0"/>
            </a:br>
            <a:r>
              <a:rPr lang="en-US" b="1" dirty="0" smtClean="0"/>
              <a:t>	    	set </a:t>
            </a:r>
            <a:r>
              <a:rPr lang="en-US" i="1" dirty="0" err="1" smtClean="0"/>
              <a:t>nrow.phone</a:t>
            </a:r>
            <a:r>
              <a:rPr lang="en-US" i="1" dirty="0" smtClean="0"/>
              <a:t>-number </a:t>
            </a:r>
            <a:r>
              <a:rPr lang="en-US" dirty="0" smtClean="0"/>
              <a:t>= </a:t>
            </a:r>
            <a:r>
              <a:rPr lang="en-US" b="1" dirty="0" smtClean="0"/>
              <a:t>null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 smtClean="0"/>
              <a:t>Types of Integrity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Autofit/>
          </a:bodyPr>
          <a:lstStyle/>
          <a:p>
            <a:r>
              <a:rPr lang="en-IN" dirty="0" smtClean="0"/>
              <a:t>Entity Integrity Constraints</a:t>
            </a:r>
          </a:p>
          <a:p>
            <a:r>
              <a:rPr lang="en-IN" dirty="0" smtClean="0"/>
              <a:t>Domain Constraints</a:t>
            </a:r>
          </a:p>
          <a:p>
            <a:r>
              <a:rPr lang="en-IN" dirty="0" smtClean="0"/>
              <a:t>Referential Integrity Constraints</a:t>
            </a:r>
          </a:p>
          <a:p>
            <a:r>
              <a:rPr lang="en-IN" dirty="0" smtClean="0"/>
              <a:t>Assertion </a:t>
            </a:r>
          </a:p>
          <a:p>
            <a:pPr algn="just">
              <a:buNone/>
            </a:pPr>
            <a:endParaRPr lang="en-IN" i="1" dirty="0" smtClean="0"/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dirty="0" smtClean="0"/>
              <a:t>Entity Integrity Constraints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424936" cy="4824536"/>
          </a:xfrm>
        </p:spPr>
        <p:txBody>
          <a:bodyPr>
            <a:noAutofit/>
          </a:bodyPr>
          <a:lstStyle/>
          <a:p>
            <a:pPr algn="just"/>
            <a:r>
              <a:rPr lang="en-IN" sz="2400" b="1" dirty="0" smtClean="0"/>
              <a:t>Entity integrity</a:t>
            </a:r>
            <a:r>
              <a:rPr lang="en-IN" sz="2400" dirty="0" smtClean="0"/>
              <a:t> constraint ensures that the </a:t>
            </a:r>
            <a:r>
              <a:rPr lang="en-IN" sz="2400" b="1" dirty="0" smtClean="0"/>
              <a:t>primary key attribute</a:t>
            </a:r>
            <a:r>
              <a:rPr lang="en-IN" sz="2400" dirty="0" smtClean="0"/>
              <a:t> in a relation, should </a:t>
            </a:r>
            <a:r>
              <a:rPr lang="en-IN" sz="2400" b="1" dirty="0" smtClean="0"/>
              <a:t>not</a:t>
            </a:r>
            <a:r>
              <a:rPr lang="en-IN" sz="2400" dirty="0" smtClean="0"/>
              <a:t> accept a </a:t>
            </a:r>
            <a:r>
              <a:rPr lang="en-IN" sz="2400" b="1" dirty="0" smtClean="0"/>
              <a:t>null value</a:t>
            </a:r>
            <a:r>
              <a:rPr lang="en-IN" sz="2400" dirty="0" smtClean="0"/>
              <a:t>. </a:t>
            </a:r>
          </a:p>
          <a:p>
            <a:pPr algn="just"/>
            <a:r>
              <a:rPr lang="en-IN" sz="2400" dirty="0" smtClean="0"/>
              <a:t>This is because the primary key attribute value </a:t>
            </a:r>
            <a:r>
              <a:rPr lang="en-IN" sz="2400" b="1" dirty="0" smtClean="0"/>
              <a:t>uniquely</a:t>
            </a:r>
            <a:r>
              <a:rPr lang="en-IN" sz="2400" dirty="0" smtClean="0"/>
              <a:t> defines an entity in a relation. So, it being null would not work.</a:t>
            </a:r>
          </a:p>
          <a:p>
            <a:r>
              <a:rPr lang="en-IN" sz="2400" b="1" i="1" dirty="0" smtClean="0">
                <a:solidFill>
                  <a:srgbClr val="002060"/>
                </a:solidFill>
              </a:rPr>
              <a:t>create table</a:t>
            </a:r>
            <a:r>
              <a:rPr lang="en-IN" sz="2400" i="1" dirty="0" smtClean="0">
                <a:solidFill>
                  <a:srgbClr val="002060"/>
                </a:solidFill>
              </a:rPr>
              <a:t> Student</a:t>
            </a:r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r>
              <a:rPr lang="en-IN" sz="2400" dirty="0" smtClean="0">
                <a:solidFill>
                  <a:srgbClr val="002060"/>
                </a:solidFill>
              </a:rPr>
              <a:t>			</a:t>
            </a:r>
            <a:r>
              <a:rPr lang="en-IN" sz="2400" i="1" dirty="0" smtClean="0">
                <a:solidFill>
                  <a:srgbClr val="002060"/>
                </a:solidFill>
              </a:rPr>
              <a:t>(</a:t>
            </a:r>
            <a:r>
              <a:rPr lang="en-IN" sz="2400" i="1" dirty="0" err="1" smtClean="0">
                <a:solidFill>
                  <a:srgbClr val="002060"/>
                </a:solidFill>
              </a:rPr>
              <a:t>Student_id</a:t>
            </a:r>
            <a:r>
              <a:rPr lang="en-IN" sz="2400" i="1" dirty="0" smtClean="0">
                <a:solidFill>
                  <a:srgbClr val="002060"/>
                </a:solidFill>
              </a:rPr>
              <a:t> </a:t>
            </a:r>
            <a:r>
              <a:rPr lang="en-IN" sz="2400" b="1" i="1" dirty="0" err="1" smtClean="0">
                <a:solidFill>
                  <a:srgbClr val="002060"/>
                </a:solidFill>
              </a:rPr>
              <a:t>varchar</a:t>
            </a:r>
            <a:r>
              <a:rPr lang="en-IN" sz="2400" b="1" i="1" dirty="0" smtClean="0">
                <a:solidFill>
                  <a:srgbClr val="002060"/>
                </a:solidFill>
              </a:rPr>
              <a:t> (5)</a:t>
            </a:r>
            <a:r>
              <a:rPr lang="en-IN" sz="2400" i="1" dirty="0" smtClean="0">
                <a:solidFill>
                  <a:srgbClr val="002060"/>
                </a:solidFill>
              </a:rPr>
              <a:t> ,</a:t>
            </a:r>
          </a:p>
          <a:p>
            <a:pPr>
              <a:buNone/>
            </a:pPr>
            <a:r>
              <a:rPr lang="en-IN" sz="2400" i="1" dirty="0" smtClean="0">
                <a:solidFill>
                  <a:srgbClr val="002060"/>
                </a:solidFill>
              </a:rPr>
              <a:t>				 name </a:t>
            </a:r>
            <a:r>
              <a:rPr lang="en-IN" sz="2400" b="1" i="1" dirty="0" err="1" smtClean="0">
                <a:solidFill>
                  <a:srgbClr val="002060"/>
                </a:solidFill>
              </a:rPr>
              <a:t>varchar</a:t>
            </a:r>
            <a:r>
              <a:rPr lang="en-IN" sz="2400" b="1" i="1" dirty="0" smtClean="0">
                <a:solidFill>
                  <a:srgbClr val="002060"/>
                </a:solidFill>
              </a:rPr>
              <a:t> (20) not null</a:t>
            </a:r>
            <a:r>
              <a:rPr lang="en-IN" sz="2400" i="1" dirty="0" smtClean="0">
                <a:solidFill>
                  <a:srgbClr val="002060"/>
                </a:solidFill>
              </a:rPr>
              <a:t>, 					</a:t>
            </a:r>
            <a:r>
              <a:rPr lang="en-IN" sz="2400" i="1" dirty="0" err="1" smtClean="0">
                <a:solidFill>
                  <a:srgbClr val="002060"/>
                </a:solidFill>
              </a:rPr>
              <a:t>depart_name</a:t>
            </a:r>
            <a:r>
              <a:rPr lang="en-IN" sz="2400" i="1" dirty="0" smtClean="0">
                <a:solidFill>
                  <a:srgbClr val="002060"/>
                </a:solidFill>
              </a:rPr>
              <a:t> </a:t>
            </a:r>
            <a:r>
              <a:rPr lang="en-IN" sz="2400" b="1" i="1" dirty="0" err="1" smtClean="0">
                <a:solidFill>
                  <a:srgbClr val="002060"/>
                </a:solidFill>
              </a:rPr>
              <a:t>varchar</a:t>
            </a:r>
            <a:r>
              <a:rPr lang="en-IN" sz="2400" b="1" i="1" dirty="0" smtClean="0">
                <a:solidFill>
                  <a:srgbClr val="002060"/>
                </a:solidFill>
              </a:rPr>
              <a:t> (20),</a:t>
            </a:r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r>
              <a:rPr lang="en-IN" sz="2400" dirty="0" smtClean="0">
                <a:solidFill>
                  <a:srgbClr val="002060"/>
                </a:solidFill>
              </a:rPr>
              <a:t>			</a:t>
            </a:r>
            <a:r>
              <a:rPr lang="en-IN" sz="2400" b="1" i="1" dirty="0" smtClean="0">
                <a:solidFill>
                  <a:srgbClr val="002060"/>
                </a:solidFill>
              </a:rPr>
              <a:t>primary key</a:t>
            </a:r>
            <a:r>
              <a:rPr lang="en-IN" sz="2400" i="1" dirty="0" smtClean="0">
                <a:solidFill>
                  <a:srgbClr val="002060"/>
                </a:solidFill>
              </a:rPr>
              <a:t> (</a:t>
            </a:r>
            <a:r>
              <a:rPr lang="en-IN" sz="2400" i="1" dirty="0" err="1" smtClean="0">
                <a:solidFill>
                  <a:srgbClr val="002060"/>
                </a:solidFill>
              </a:rPr>
              <a:t>Student_id</a:t>
            </a:r>
            <a:r>
              <a:rPr lang="en-IN" sz="2400" i="1" dirty="0" smtClean="0">
                <a:solidFill>
                  <a:srgbClr val="002060"/>
                </a:solidFill>
              </a:rPr>
              <a:t>));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dirty="0" smtClean="0"/>
              <a:t>Entity Integrity Constraints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424936" cy="4824536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Whenever we declare any attribute in relation as the primary key attribute then it not necessary to specify it </a:t>
            </a:r>
            <a:r>
              <a:rPr lang="en-IN" sz="2400" b="1" dirty="0" smtClean="0"/>
              <a:t>explicitly</a:t>
            </a:r>
            <a:r>
              <a:rPr lang="en-IN" sz="2400" dirty="0" smtClean="0"/>
              <a:t> to be not null. </a:t>
            </a:r>
          </a:p>
          <a:p>
            <a:pPr algn="just"/>
            <a:r>
              <a:rPr lang="en-IN" sz="2400" dirty="0" smtClean="0"/>
              <a:t>In addition to primary key constraint, entity integrity constraint includes </a:t>
            </a:r>
            <a:r>
              <a:rPr lang="en-IN" sz="2400" b="1" dirty="0" smtClean="0"/>
              <a:t>unique key</a:t>
            </a:r>
            <a:r>
              <a:rPr lang="en-IN" sz="2400" dirty="0" smtClean="0"/>
              <a:t> constraint.</a:t>
            </a:r>
          </a:p>
          <a:p>
            <a:pPr algn="just"/>
            <a:r>
              <a:rPr lang="en-IN" sz="2400" b="1" i="1" dirty="0" smtClean="0">
                <a:solidFill>
                  <a:srgbClr val="002060"/>
                </a:solidFill>
              </a:rPr>
              <a:t>create table</a:t>
            </a:r>
            <a:r>
              <a:rPr lang="en-IN" sz="2400" i="1" dirty="0" smtClean="0">
                <a:solidFill>
                  <a:srgbClr val="002060"/>
                </a:solidFill>
              </a:rPr>
              <a:t> r (A1 D1, 2 D2, ……An </a:t>
            </a:r>
            <a:r>
              <a:rPr lang="en-IN" sz="2400" i="1" dirty="0" err="1" smtClean="0">
                <a:solidFill>
                  <a:srgbClr val="002060"/>
                </a:solidFill>
              </a:rPr>
              <a:t>Dn</a:t>
            </a:r>
            <a:r>
              <a:rPr lang="en-IN" sz="2400" i="1" dirty="0" smtClean="0">
                <a:solidFill>
                  <a:srgbClr val="002060"/>
                </a:solidFill>
              </a:rPr>
              <a:t>, </a:t>
            </a:r>
            <a:r>
              <a:rPr lang="en-IN" sz="2400" b="1" i="1" dirty="0" smtClean="0">
                <a:solidFill>
                  <a:srgbClr val="002060"/>
                </a:solidFill>
              </a:rPr>
              <a:t>unique</a:t>
            </a:r>
            <a:r>
              <a:rPr lang="en-IN" sz="2400" i="1" dirty="0" smtClean="0">
                <a:solidFill>
                  <a:srgbClr val="002060"/>
                </a:solidFill>
              </a:rPr>
              <a:t> (A</a:t>
            </a:r>
            <a:r>
              <a:rPr lang="en-IN" sz="2400" i="1" baseline="-25000" dirty="0" smtClean="0">
                <a:solidFill>
                  <a:srgbClr val="002060"/>
                </a:solidFill>
              </a:rPr>
              <a:t>k</a:t>
            </a:r>
            <a:r>
              <a:rPr lang="en-IN" sz="2400" i="1" dirty="0" smtClean="0">
                <a:solidFill>
                  <a:srgbClr val="002060"/>
                </a:solidFill>
              </a:rPr>
              <a:t>1 , A</a:t>
            </a:r>
            <a:r>
              <a:rPr lang="en-IN" sz="2400" i="1" baseline="-25000" dirty="0" smtClean="0">
                <a:solidFill>
                  <a:srgbClr val="002060"/>
                </a:solidFill>
              </a:rPr>
              <a:t>k</a:t>
            </a:r>
            <a:r>
              <a:rPr lang="en-IN" sz="2400" i="1" dirty="0" smtClean="0">
                <a:solidFill>
                  <a:srgbClr val="002060"/>
                </a:solidFill>
              </a:rPr>
              <a:t>2, . . . , </a:t>
            </a:r>
            <a:r>
              <a:rPr lang="en-IN" sz="2400" i="1" dirty="0" err="1" smtClean="0">
                <a:solidFill>
                  <a:srgbClr val="002060"/>
                </a:solidFill>
              </a:rPr>
              <a:t>A</a:t>
            </a:r>
            <a:r>
              <a:rPr lang="en-IN" sz="2400" i="1" baseline="-25000" dirty="0" err="1" smtClean="0">
                <a:solidFill>
                  <a:srgbClr val="002060"/>
                </a:solidFill>
              </a:rPr>
              <a:t>k</a:t>
            </a:r>
            <a:r>
              <a:rPr lang="en-IN" sz="2400" i="1" dirty="0" err="1" smtClean="0">
                <a:solidFill>
                  <a:srgbClr val="002060"/>
                </a:solidFill>
              </a:rPr>
              <a:t>m</a:t>
            </a:r>
            <a:r>
              <a:rPr lang="en-IN" sz="2400" i="1" dirty="0" smtClean="0">
                <a:solidFill>
                  <a:srgbClr val="002060"/>
                </a:solidFill>
              </a:rPr>
              <a:t>) ));</a:t>
            </a:r>
            <a:endParaRPr lang="en-IN" sz="2400" dirty="0" smtClean="0">
              <a:solidFill>
                <a:srgbClr val="002060"/>
              </a:solidFill>
            </a:endParaRPr>
          </a:p>
          <a:p>
            <a:pPr algn="just"/>
            <a:r>
              <a:rPr lang="en-IN" sz="2400" dirty="0" smtClean="0"/>
              <a:t>The set of attributes listed as </a:t>
            </a:r>
            <a:r>
              <a:rPr lang="en-IN" sz="2400" b="1" dirty="0" smtClean="0"/>
              <a:t>unique</a:t>
            </a:r>
            <a:r>
              <a:rPr lang="en-IN" sz="2400" dirty="0" smtClean="0"/>
              <a:t> forms the </a:t>
            </a:r>
            <a:r>
              <a:rPr lang="en-IN" sz="2400" b="1" dirty="0" smtClean="0"/>
              <a:t>candidate key</a:t>
            </a:r>
            <a:r>
              <a:rPr lang="en-IN" sz="2400" dirty="0" smtClean="0"/>
              <a:t>. No two entities (</a:t>
            </a:r>
            <a:r>
              <a:rPr lang="en-IN" sz="2400" dirty="0" err="1" smtClean="0"/>
              <a:t>tuples</a:t>
            </a:r>
            <a:r>
              <a:rPr lang="en-IN" sz="2400" dirty="0" smtClean="0"/>
              <a:t>) in a relation must have equal values for candidate key attribute. </a:t>
            </a:r>
          </a:p>
          <a:p>
            <a:pPr algn="just"/>
            <a:r>
              <a:rPr lang="en-IN" sz="2400" dirty="0" smtClean="0"/>
              <a:t>Candidate key attributes can accept ‘null’ values unless they are specifically declared to be ‘not null’.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 smtClean="0"/>
              <a:t>Domain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2"/>
                </a:solidFill>
              </a:rPr>
              <a:t>Domain constraints</a:t>
            </a:r>
            <a:r>
              <a:rPr lang="en-US" sz="2400" dirty="0" smtClean="0"/>
              <a:t> are the most elementary form of integrity constraint.</a:t>
            </a:r>
          </a:p>
          <a:p>
            <a:pPr algn="just"/>
            <a:r>
              <a:rPr lang="en-IN" sz="2400" b="1" dirty="0" smtClean="0"/>
              <a:t>Domain constraint</a:t>
            </a:r>
            <a:r>
              <a:rPr lang="en-IN" sz="2400" dirty="0" smtClean="0"/>
              <a:t> ensures that the value associated with an attribute is justifying its domain. </a:t>
            </a:r>
          </a:p>
          <a:p>
            <a:pPr algn="just"/>
            <a:r>
              <a:rPr lang="en-IN" sz="2400" dirty="0" smtClean="0"/>
              <a:t>Whenever we declare any relation to the database while declaring its attribute we specify a particular domain for each attribute.</a:t>
            </a:r>
          </a:p>
          <a:p>
            <a:pPr algn="just"/>
            <a:r>
              <a:rPr lang="en-IN" sz="2400" dirty="0" smtClean="0"/>
              <a:t>The domain of an attribute specifies all the possible values that attribute can hold. </a:t>
            </a:r>
          </a:p>
          <a:p>
            <a:pPr algn="just"/>
            <a:r>
              <a:rPr lang="en-IN" sz="2400" dirty="0" smtClean="0"/>
              <a:t>Declaring the domain of an attribute it acts as a constraint on that attribute which specifies the possible values that it can take.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 smtClean="0"/>
              <a:t>Domain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i="1" dirty="0" smtClean="0"/>
              <a:t>	</a:t>
            </a:r>
            <a:r>
              <a:rPr lang="en-IN" sz="2400" b="1" i="1" dirty="0" smtClean="0">
                <a:solidFill>
                  <a:srgbClr val="002060"/>
                </a:solidFill>
              </a:rPr>
              <a:t>create table</a:t>
            </a:r>
            <a:r>
              <a:rPr lang="en-IN" sz="2400" i="1" dirty="0" smtClean="0">
                <a:solidFill>
                  <a:srgbClr val="002060"/>
                </a:solidFill>
              </a:rPr>
              <a:t> Student(</a:t>
            </a:r>
          </a:p>
          <a:p>
            <a:pPr>
              <a:buNone/>
            </a:pPr>
            <a:r>
              <a:rPr lang="en-IN" sz="2400" i="1" dirty="0" smtClean="0">
                <a:solidFill>
                  <a:srgbClr val="002060"/>
                </a:solidFill>
              </a:rPr>
              <a:t>				 </a:t>
            </a:r>
            <a:r>
              <a:rPr lang="en-IN" sz="2400" i="1" dirty="0" err="1" smtClean="0">
                <a:solidFill>
                  <a:srgbClr val="002060"/>
                </a:solidFill>
              </a:rPr>
              <a:t>Student_id</a:t>
            </a:r>
            <a:r>
              <a:rPr lang="en-IN" sz="2400" i="1" dirty="0" smtClean="0">
                <a:solidFill>
                  <a:srgbClr val="002060"/>
                </a:solidFill>
              </a:rPr>
              <a:t> </a:t>
            </a:r>
            <a:r>
              <a:rPr lang="en-IN" sz="2400" b="1" i="1" dirty="0" err="1" smtClean="0">
                <a:solidFill>
                  <a:srgbClr val="002060"/>
                </a:solidFill>
              </a:rPr>
              <a:t>varchar</a:t>
            </a:r>
            <a:r>
              <a:rPr lang="en-IN" sz="2400" b="1" i="1" dirty="0" smtClean="0">
                <a:solidFill>
                  <a:srgbClr val="002060"/>
                </a:solidFill>
              </a:rPr>
              <a:t> (5)</a:t>
            </a:r>
            <a:r>
              <a:rPr lang="en-IN" sz="2400" i="1" dirty="0" smtClean="0">
                <a:solidFill>
                  <a:srgbClr val="002060"/>
                </a:solidFill>
              </a:rPr>
              <a:t> , </a:t>
            </a:r>
          </a:p>
          <a:p>
            <a:pPr>
              <a:buNone/>
            </a:pPr>
            <a:r>
              <a:rPr lang="en-IN" sz="2400" i="1" dirty="0" smtClean="0">
                <a:solidFill>
                  <a:srgbClr val="002060"/>
                </a:solidFill>
              </a:rPr>
              <a:t>				name </a:t>
            </a:r>
            <a:r>
              <a:rPr lang="en-IN" sz="2400" b="1" i="1" dirty="0" err="1" smtClean="0">
                <a:solidFill>
                  <a:srgbClr val="002060"/>
                </a:solidFill>
              </a:rPr>
              <a:t>varchar</a:t>
            </a:r>
            <a:r>
              <a:rPr lang="en-IN" sz="2400" b="1" i="1" dirty="0" smtClean="0">
                <a:solidFill>
                  <a:srgbClr val="002060"/>
                </a:solidFill>
              </a:rPr>
              <a:t> (20)</a:t>
            </a:r>
            <a:r>
              <a:rPr lang="en-IN" sz="2400" i="1" dirty="0" smtClean="0">
                <a:solidFill>
                  <a:srgbClr val="002060"/>
                </a:solidFill>
              </a:rPr>
              <a:t> </a:t>
            </a:r>
            <a:r>
              <a:rPr lang="en-IN" sz="2400" b="1" i="1" dirty="0" smtClean="0">
                <a:solidFill>
                  <a:srgbClr val="002060"/>
                </a:solidFill>
              </a:rPr>
              <a:t>not null</a:t>
            </a:r>
            <a:r>
              <a:rPr lang="en-IN" sz="2400" i="1" dirty="0" smtClean="0">
                <a:solidFill>
                  <a:srgbClr val="002060"/>
                </a:solidFill>
              </a:rPr>
              <a:t>, 					</a:t>
            </a:r>
            <a:r>
              <a:rPr lang="en-IN" sz="2400" i="1" dirty="0" err="1" smtClean="0">
                <a:solidFill>
                  <a:srgbClr val="002060"/>
                </a:solidFill>
              </a:rPr>
              <a:t>depart_name</a:t>
            </a:r>
            <a:r>
              <a:rPr lang="en-IN" sz="2400" i="1" dirty="0" smtClean="0">
                <a:solidFill>
                  <a:srgbClr val="002060"/>
                </a:solidFill>
              </a:rPr>
              <a:t> </a:t>
            </a:r>
            <a:r>
              <a:rPr lang="en-IN" sz="2400" b="1" i="1" dirty="0" err="1" smtClean="0">
                <a:solidFill>
                  <a:srgbClr val="002060"/>
                </a:solidFill>
              </a:rPr>
              <a:t>varchar</a:t>
            </a:r>
            <a:r>
              <a:rPr lang="en-IN" sz="2400" b="1" i="1" dirty="0" smtClean="0">
                <a:solidFill>
                  <a:srgbClr val="002060"/>
                </a:solidFill>
              </a:rPr>
              <a:t> (20)</a:t>
            </a:r>
            <a:r>
              <a:rPr lang="en-IN" sz="2400" i="1" dirty="0" smtClean="0">
                <a:solidFill>
                  <a:srgbClr val="002060"/>
                </a:solidFill>
              </a:rPr>
              <a:t>,</a:t>
            </a:r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r>
              <a:rPr lang="en-IN" sz="2400" dirty="0" smtClean="0">
                <a:solidFill>
                  <a:srgbClr val="002060"/>
                </a:solidFill>
              </a:rPr>
              <a:t>			</a:t>
            </a:r>
            <a:r>
              <a:rPr lang="en-IN" sz="2400" b="1" i="1" dirty="0" smtClean="0">
                <a:solidFill>
                  <a:srgbClr val="002060"/>
                </a:solidFill>
              </a:rPr>
              <a:t>primary key</a:t>
            </a:r>
            <a:r>
              <a:rPr lang="en-IN" sz="2400" i="1" dirty="0" smtClean="0">
                <a:solidFill>
                  <a:srgbClr val="002060"/>
                </a:solidFill>
              </a:rPr>
              <a:t> (</a:t>
            </a:r>
            <a:r>
              <a:rPr lang="en-IN" sz="2400" i="1" dirty="0" err="1" smtClean="0">
                <a:solidFill>
                  <a:srgbClr val="002060"/>
                </a:solidFill>
              </a:rPr>
              <a:t>Student_id</a:t>
            </a:r>
            <a:r>
              <a:rPr lang="en-IN" sz="2400" i="1" dirty="0" smtClean="0">
                <a:solidFill>
                  <a:srgbClr val="002060"/>
                </a:solidFill>
              </a:rPr>
              <a:t>),</a:t>
            </a:r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r>
              <a:rPr lang="en-IN" sz="2400" dirty="0" smtClean="0">
                <a:solidFill>
                  <a:srgbClr val="002060"/>
                </a:solidFill>
              </a:rPr>
              <a:t>	           </a:t>
            </a:r>
            <a:r>
              <a:rPr lang="en-IN" sz="2400" b="1" i="1" dirty="0" smtClean="0">
                <a:solidFill>
                  <a:srgbClr val="002060"/>
                </a:solidFill>
              </a:rPr>
              <a:t>foreign key</a:t>
            </a:r>
            <a:r>
              <a:rPr lang="en-IN" sz="2400" i="1" dirty="0" smtClean="0">
                <a:solidFill>
                  <a:srgbClr val="002060"/>
                </a:solidFill>
              </a:rPr>
              <a:t>(</a:t>
            </a:r>
            <a:r>
              <a:rPr lang="en-IN" sz="2400" i="1" dirty="0" err="1" smtClean="0">
                <a:solidFill>
                  <a:srgbClr val="002060"/>
                </a:solidFill>
              </a:rPr>
              <a:t>depart_name</a:t>
            </a:r>
            <a:r>
              <a:rPr lang="en-IN" sz="2400" i="1" dirty="0" smtClean="0">
                <a:solidFill>
                  <a:srgbClr val="002060"/>
                </a:solidFill>
              </a:rPr>
              <a:t>) references Department);</a:t>
            </a:r>
            <a:endParaRPr lang="en-IN" sz="2400" dirty="0" smtClean="0">
              <a:solidFill>
                <a:srgbClr val="00206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Like in the above example the </a:t>
            </a:r>
            <a:r>
              <a:rPr lang="en-IN" sz="2400" b="1" dirty="0" smtClean="0"/>
              <a:t>name</a:t>
            </a:r>
            <a:r>
              <a:rPr lang="en-IN" sz="2400" dirty="0" smtClean="0"/>
              <a:t> attribute of student relation can only accept</a:t>
            </a:r>
            <a:r>
              <a:rPr lang="en-IN" sz="2400" b="1" dirty="0" smtClean="0"/>
              <a:t> string value of variable length</a:t>
            </a:r>
            <a:r>
              <a:rPr lang="en-IN" sz="2400" dirty="0" smtClean="0"/>
              <a:t>, it cannot accept an integer value or a date or time value.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dirty="0" smtClean="0"/>
              <a:t>Constraints under Domain Constraints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82453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There are 3 constraints under domain constraints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N" sz="2200" dirty="0" smtClean="0"/>
              <a:t>not null constraint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N" sz="2400" dirty="0" smtClean="0"/>
              <a:t>default constraint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N" sz="2400" dirty="0" smtClean="0"/>
              <a:t>check constraint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3023</TotalTime>
  <Words>935</Words>
  <Application>Microsoft Office PowerPoint</Application>
  <PresentationFormat>On-screen Show (4:3)</PresentationFormat>
  <Paragraphs>224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Flow</vt:lpstr>
      <vt:lpstr>Integrity and Security</vt:lpstr>
      <vt:lpstr>Integrity Constraints</vt:lpstr>
      <vt:lpstr>Integrity Constraints</vt:lpstr>
      <vt:lpstr>Types of Integrity Constraints</vt:lpstr>
      <vt:lpstr>Entity Integrity Constraints</vt:lpstr>
      <vt:lpstr>Entity Integrity Constraints</vt:lpstr>
      <vt:lpstr>Domain Constraints</vt:lpstr>
      <vt:lpstr>Domain Constraints</vt:lpstr>
      <vt:lpstr>Constraints under Domain Constraints</vt:lpstr>
      <vt:lpstr>NOT NULL Constraints</vt:lpstr>
      <vt:lpstr>Default Constraint</vt:lpstr>
      <vt:lpstr>Check Constraint</vt:lpstr>
      <vt:lpstr>Check Constraint</vt:lpstr>
      <vt:lpstr>Referential Integrity Constraints</vt:lpstr>
      <vt:lpstr>Referential Integrity Constraints</vt:lpstr>
      <vt:lpstr>Referential Integrity Constraints</vt:lpstr>
      <vt:lpstr>Referential Integrity In ER-Model</vt:lpstr>
      <vt:lpstr>Referential Integrity Constraints</vt:lpstr>
      <vt:lpstr>Slide 19</vt:lpstr>
      <vt:lpstr>Slide 20</vt:lpstr>
      <vt:lpstr>Referential Integrity in SQL</vt:lpstr>
      <vt:lpstr>Cascading Actions in SQL</vt:lpstr>
      <vt:lpstr>Cascading Actions in SQL</vt:lpstr>
      <vt:lpstr>Cascading Actions in SQL</vt:lpstr>
      <vt:lpstr>Cascading Actions in SQL</vt:lpstr>
      <vt:lpstr>Assertions</vt:lpstr>
      <vt:lpstr>Assertions</vt:lpstr>
      <vt:lpstr>Assertions</vt:lpstr>
      <vt:lpstr>Assertions</vt:lpstr>
      <vt:lpstr>Triggers</vt:lpstr>
      <vt:lpstr>Triggers</vt:lpstr>
      <vt:lpstr>Trigger Syntax</vt:lpstr>
      <vt:lpstr>Trigger Syntax</vt:lpstr>
      <vt:lpstr>Trigger Syntax</vt:lpstr>
      <vt:lpstr>Trigger Syntax</vt:lpstr>
      <vt:lpstr>Trigger Events</vt:lpstr>
      <vt:lpstr>Trigger Events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 and Security</dc:title>
  <dc:creator>NV</dc:creator>
  <cp:lastModifiedBy>NV</cp:lastModifiedBy>
  <cp:revision>107</cp:revision>
  <dcterms:created xsi:type="dcterms:W3CDTF">2020-08-05T05:45:20Z</dcterms:created>
  <dcterms:modified xsi:type="dcterms:W3CDTF">2020-08-12T10:30:26Z</dcterms:modified>
</cp:coreProperties>
</file>