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90" r:id="rId4"/>
    <p:sldId id="291" r:id="rId5"/>
    <p:sldId id="292"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CC733ED-BD69-458C-942A-440100C0960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C733ED-BD69-458C-942A-440100C0960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C733ED-BD69-458C-942A-440100C0960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C733ED-BD69-458C-942A-440100C0960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C733ED-BD69-458C-942A-440100C0960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C733ED-BD69-458C-942A-440100C0960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C733ED-BD69-458C-942A-440100C0960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C733ED-BD69-458C-942A-440100C0960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C733ED-BD69-458C-942A-440100C0960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C733ED-BD69-458C-942A-440100C0960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455FED-30FC-4E25-B39F-62957DB33EFE}" type="datetimeFigureOut">
              <a:rPr lang="en-IN" smtClean="0"/>
              <a:pPr/>
              <a:t>18-08-2020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CC733ED-BD69-458C-942A-440100C0960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455FED-30FC-4E25-B39F-62957DB33EFE}" type="datetimeFigureOut">
              <a:rPr lang="en-IN" smtClean="0"/>
              <a:pPr/>
              <a:t>18-08-2020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C733ED-BD69-458C-942A-440100C0960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Integrity and Security</a:t>
            </a:r>
            <a:endParaRPr lang="en-IN" dirty="0"/>
          </a:p>
        </p:txBody>
      </p:sp>
      <p:sp>
        <p:nvSpPr>
          <p:cNvPr id="3" name="Subtitle 2"/>
          <p:cNvSpPr>
            <a:spLocks noGrp="1"/>
          </p:cNvSpPr>
          <p:nvPr>
            <p:ph type="subTitle" idx="1"/>
          </p:nvPr>
        </p:nvSpPr>
        <p:spPr/>
        <p:txBody>
          <a:bodyPr/>
          <a:lstStyle/>
          <a:p>
            <a:pPr algn="ctr"/>
            <a:r>
              <a:rPr lang="en-IN" dirty="0" smtClean="0"/>
              <a:t>Chapter - 6</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Granting of Privileges</a:t>
            </a:r>
            <a:endParaRPr lang="en-IN" dirty="0"/>
          </a:p>
        </p:txBody>
      </p:sp>
      <p:sp>
        <p:nvSpPr>
          <p:cNvPr id="3" name="Content Placeholder 2"/>
          <p:cNvSpPr>
            <a:spLocks noGrp="1"/>
          </p:cNvSpPr>
          <p:nvPr>
            <p:ph idx="1"/>
          </p:nvPr>
        </p:nvSpPr>
        <p:spPr>
          <a:xfrm>
            <a:off x="251520" y="1556792"/>
            <a:ext cx="8712968" cy="2232248"/>
          </a:xfrm>
        </p:spPr>
        <p:txBody>
          <a:bodyPr>
            <a:noAutofit/>
          </a:bodyPr>
          <a:lstStyle/>
          <a:p>
            <a:r>
              <a:rPr lang="en-US" sz="2000" dirty="0" smtClean="0"/>
              <a:t>The passage of authorization from one user to another may be represented by an authorization graph.</a:t>
            </a:r>
          </a:p>
          <a:p>
            <a:r>
              <a:rPr lang="en-US" sz="2000" dirty="0" smtClean="0"/>
              <a:t>The nodes of this graph are the users.</a:t>
            </a:r>
          </a:p>
          <a:p>
            <a:r>
              <a:rPr lang="en-US" sz="2000" dirty="0" smtClean="0"/>
              <a:t>The root of the graph is the database administrator.</a:t>
            </a:r>
          </a:p>
          <a:p>
            <a:r>
              <a:rPr lang="en-US" sz="2000" dirty="0" smtClean="0"/>
              <a:t>Consider graph for update authorization on loan.</a:t>
            </a:r>
          </a:p>
          <a:p>
            <a:r>
              <a:rPr lang="en-US" sz="2000" dirty="0" smtClean="0"/>
              <a:t>An edge </a:t>
            </a:r>
            <a:r>
              <a:rPr lang="en-US" sz="2000" dirty="0" err="1" smtClean="0"/>
              <a:t>U</a:t>
            </a:r>
            <a:r>
              <a:rPr lang="en-US" sz="2000" baseline="-25000" dirty="0" err="1" smtClean="0"/>
              <a:t>i</a:t>
            </a:r>
            <a:r>
              <a:rPr lang="en-US" sz="2000" dirty="0" smtClean="0"/>
              <a:t> </a:t>
            </a:r>
            <a:r>
              <a:rPr lang="en-US" sz="2000" dirty="0" smtClean="0">
                <a:sym typeface="Symbol" pitchFamily="18" charset="2"/>
              </a:rPr>
              <a:t></a:t>
            </a:r>
            <a:r>
              <a:rPr lang="en-US" sz="2000" dirty="0" err="1" smtClean="0">
                <a:sym typeface="Symbol" pitchFamily="18" charset="2"/>
              </a:rPr>
              <a:t>U</a:t>
            </a:r>
            <a:r>
              <a:rPr lang="en-US" sz="2000" baseline="-25000" dirty="0" err="1" smtClean="0">
                <a:sym typeface="Symbol" pitchFamily="18" charset="2"/>
              </a:rPr>
              <a:t>j</a:t>
            </a:r>
            <a:r>
              <a:rPr lang="en-US" sz="2000" dirty="0" smtClean="0">
                <a:sym typeface="Symbol" pitchFamily="18" charset="2"/>
              </a:rPr>
              <a:t> indicates that user </a:t>
            </a:r>
            <a:r>
              <a:rPr lang="en-US" sz="2000" dirty="0" err="1" smtClean="0">
                <a:sym typeface="Symbol" pitchFamily="18" charset="2"/>
              </a:rPr>
              <a:t>U</a:t>
            </a:r>
            <a:r>
              <a:rPr lang="en-US" sz="2000" baseline="-25000" dirty="0" err="1" smtClean="0">
                <a:sym typeface="Symbol" pitchFamily="18" charset="2"/>
              </a:rPr>
              <a:t>i</a:t>
            </a:r>
            <a:r>
              <a:rPr lang="en-US" sz="2000" dirty="0" smtClean="0">
                <a:sym typeface="Symbol" pitchFamily="18" charset="2"/>
              </a:rPr>
              <a:t> has granted update authorization on loan to </a:t>
            </a:r>
            <a:r>
              <a:rPr lang="en-US" sz="2000" dirty="0" err="1" smtClean="0">
                <a:sym typeface="Symbol" pitchFamily="18" charset="2"/>
              </a:rPr>
              <a:t>U</a:t>
            </a:r>
            <a:r>
              <a:rPr lang="en-US" sz="2000" baseline="-25000" dirty="0" err="1" smtClean="0">
                <a:sym typeface="Symbol" pitchFamily="18" charset="2"/>
              </a:rPr>
              <a:t>j</a:t>
            </a:r>
            <a:r>
              <a:rPr lang="en-US" sz="2000" baseline="-25000" dirty="0" smtClean="0">
                <a:sym typeface="Symbol" pitchFamily="18" charset="2"/>
              </a:rPr>
              <a:t>.</a:t>
            </a:r>
            <a:endParaRPr lang="en-US" sz="2000" dirty="0" smtClean="0"/>
          </a:p>
        </p:txBody>
      </p:sp>
      <p:sp>
        <p:nvSpPr>
          <p:cNvPr id="4" name="Line 4"/>
          <p:cNvSpPr>
            <a:spLocks noChangeShapeType="1"/>
          </p:cNvSpPr>
          <p:nvPr/>
        </p:nvSpPr>
        <p:spPr bwMode="auto">
          <a:xfrm flipV="1">
            <a:off x="1752600" y="4179143"/>
            <a:ext cx="1143000" cy="914400"/>
          </a:xfrm>
          <a:prstGeom prst="line">
            <a:avLst/>
          </a:prstGeom>
          <a:noFill/>
          <a:ln w="19050">
            <a:solidFill>
              <a:schemeClr val="tx1"/>
            </a:solidFill>
            <a:round/>
            <a:headEnd/>
            <a:tailEnd type="triangle" w="med" len="med"/>
          </a:ln>
        </p:spPr>
        <p:txBody>
          <a:bodyPr wrap="none" anchor="ctr"/>
          <a:lstStyle/>
          <a:p>
            <a:endParaRPr lang="en-IN"/>
          </a:p>
        </p:txBody>
      </p:sp>
      <p:sp>
        <p:nvSpPr>
          <p:cNvPr id="5" name="Line 5"/>
          <p:cNvSpPr>
            <a:spLocks noChangeShapeType="1"/>
          </p:cNvSpPr>
          <p:nvPr/>
        </p:nvSpPr>
        <p:spPr bwMode="auto">
          <a:xfrm flipV="1">
            <a:off x="3352800" y="4121993"/>
            <a:ext cx="1219200" cy="0"/>
          </a:xfrm>
          <a:prstGeom prst="line">
            <a:avLst/>
          </a:prstGeom>
          <a:noFill/>
          <a:ln w="19050">
            <a:solidFill>
              <a:schemeClr val="tx1"/>
            </a:solidFill>
            <a:round/>
            <a:headEnd/>
            <a:tailEnd type="triangle" w="med" len="med"/>
          </a:ln>
        </p:spPr>
        <p:txBody>
          <a:bodyPr wrap="none" anchor="ctr"/>
          <a:lstStyle/>
          <a:p>
            <a:endParaRPr lang="en-IN"/>
          </a:p>
        </p:txBody>
      </p:sp>
      <p:sp>
        <p:nvSpPr>
          <p:cNvPr id="6" name="Line 6"/>
          <p:cNvSpPr>
            <a:spLocks noChangeShapeType="1"/>
          </p:cNvSpPr>
          <p:nvPr/>
        </p:nvSpPr>
        <p:spPr bwMode="auto">
          <a:xfrm flipV="1">
            <a:off x="1828800" y="5322143"/>
            <a:ext cx="1219200" cy="0"/>
          </a:xfrm>
          <a:prstGeom prst="line">
            <a:avLst/>
          </a:prstGeom>
          <a:noFill/>
          <a:ln w="19050">
            <a:solidFill>
              <a:schemeClr val="tx1"/>
            </a:solidFill>
            <a:round/>
            <a:headEnd/>
            <a:tailEnd type="triangle" w="med" len="med"/>
          </a:ln>
        </p:spPr>
        <p:txBody>
          <a:bodyPr wrap="none" anchor="ctr"/>
          <a:lstStyle/>
          <a:p>
            <a:endParaRPr lang="en-IN"/>
          </a:p>
        </p:txBody>
      </p:sp>
      <p:sp>
        <p:nvSpPr>
          <p:cNvPr id="7" name="Line 7"/>
          <p:cNvSpPr>
            <a:spLocks noChangeShapeType="1"/>
          </p:cNvSpPr>
          <p:nvPr/>
        </p:nvSpPr>
        <p:spPr bwMode="auto">
          <a:xfrm>
            <a:off x="1752600" y="5474543"/>
            <a:ext cx="1295400" cy="990600"/>
          </a:xfrm>
          <a:prstGeom prst="line">
            <a:avLst/>
          </a:prstGeom>
          <a:noFill/>
          <a:ln w="19050">
            <a:solidFill>
              <a:schemeClr val="tx1"/>
            </a:solidFill>
            <a:round/>
            <a:headEnd/>
            <a:tailEnd type="triangle" w="med" len="med"/>
          </a:ln>
        </p:spPr>
        <p:txBody>
          <a:bodyPr wrap="none" anchor="ctr"/>
          <a:lstStyle/>
          <a:p>
            <a:endParaRPr lang="en-IN"/>
          </a:p>
        </p:txBody>
      </p:sp>
      <p:sp>
        <p:nvSpPr>
          <p:cNvPr id="8" name="Line 8"/>
          <p:cNvSpPr>
            <a:spLocks noChangeShapeType="1"/>
          </p:cNvSpPr>
          <p:nvPr/>
        </p:nvSpPr>
        <p:spPr bwMode="auto">
          <a:xfrm flipV="1">
            <a:off x="3657600" y="5360243"/>
            <a:ext cx="1524000" cy="0"/>
          </a:xfrm>
          <a:prstGeom prst="line">
            <a:avLst/>
          </a:prstGeom>
          <a:noFill/>
          <a:ln w="19050">
            <a:solidFill>
              <a:schemeClr val="tx1"/>
            </a:solidFill>
            <a:round/>
            <a:headEnd/>
            <a:tailEnd type="triangle" w="med" len="med"/>
          </a:ln>
        </p:spPr>
        <p:txBody>
          <a:bodyPr wrap="none" anchor="ctr"/>
          <a:lstStyle/>
          <a:p>
            <a:endParaRPr lang="en-IN"/>
          </a:p>
        </p:txBody>
      </p:sp>
      <p:sp>
        <p:nvSpPr>
          <p:cNvPr id="9" name="Line 9"/>
          <p:cNvSpPr>
            <a:spLocks noChangeShapeType="1"/>
          </p:cNvSpPr>
          <p:nvPr/>
        </p:nvSpPr>
        <p:spPr bwMode="auto">
          <a:xfrm>
            <a:off x="3371850" y="4226768"/>
            <a:ext cx="1733550" cy="866775"/>
          </a:xfrm>
          <a:prstGeom prst="line">
            <a:avLst/>
          </a:prstGeom>
          <a:noFill/>
          <a:ln w="19050">
            <a:solidFill>
              <a:schemeClr val="tx1"/>
            </a:solidFill>
            <a:round/>
            <a:headEnd/>
            <a:tailEnd type="triangle" w="med" len="med"/>
          </a:ln>
        </p:spPr>
        <p:txBody>
          <a:bodyPr wrap="none" anchor="ctr"/>
          <a:lstStyle/>
          <a:p>
            <a:endParaRPr lang="en-IN"/>
          </a:p>
        </p:txBody>
      </p:sp>
      <p:sp>
        <p:nvSpPr>
          <p:cNvPr id="10" name="Text Box 10"/>
          <p:cNvSpPr txBox="1">
            <a:spLocks noChangeArrowheads="1"/>
          </p:cNvSpPr>
          <p:nvPr/>
        </p:nvSpPr>
        <p:spPr bwMode="auto">
          <a:xfrm>
            <a:off x="2870200" y="3887043"/>
            <a:ext cx="506413" cy="457200"/>
          </a:xfrm>
          <a:prstGeom prst="rect">
            <a:avLst/>
          </a:prstGeom>
          <a:noFill/>
          <a:ln w="9525">
            <a:noFill/>
            <a:miter lim="800000"/>
            <a:headEnd/>
            <a:tailEnd/>
          </a:ln>
        </p:spPr>
        <p:txBody>
          <a:bodyPr wrap="none">
            <a:spAutoFit/>
          </a:bodyPr>
          <a:lstStyle/>
          <a:p>
            <a:pPr algn="l"/>
            <a:r>
              <a:rPr lang="en-US" sz="2400" i="1">
                <a:latin typeface="Times New Roman" pitchFamily="18" charset="0"/>
              </a:rPr>
              <a:t>U</a:t>
            </a:r>
            <a:r>
              <a:rPr lang="en-US" sz="2400" baseline="-25000">
                <a:latin typeface="Times New Roman" pitchFamily="18" charset="0"/>
              </a:rPr>
              <a:t>1</a:t>
            </a:r>
            <a:endParaRPr lang="en-US" sz="2400">
              <a:latin typeface="Times New Roman" pitchFamily="18" charset="0"/>
            </a:endParaRPr>
          </a:p>
        </p:txBody>
      </p:sp>
      <p:sp>
        <p:nvSpPr>
          <p:cNvPr id="11" name="Text Box 11"/>
          <p:cNvSpPr txBox="1">
            <a:spLocks noChangeArrowheads="1"/>
          </p:cNvSpPr>
          <p:nvPr/>
        </p:nvSpPr>
        <p:spPr bwMode="auto">
          <a:xfrm>
            <a:off x="4533900" y="3902918"/>
            <a:ext cx="506413" cy="457200"/>
          </a:xfrm>
          <a:prstGeom prst="rect">
            <a:avLst/>
          </a:prstGeom>
          <a:noFill/>
          <a:ln w="9525">
            <a:noFill/>
            <a:miter lim="800000"/>
            <a:headEnd/>
            <a:tailEnd/>
          </a:ln>
        </p:spPr>
        <p:txBody>
          <a:bodyPr wrap="none">
            <a:spAutoFit/>
          </a:bodyPr>
          <a:lstStyle/>
          <a:p>
            <a:pPr algn="l"/>
            <a:r>
              <a:rPr lang="en-US" sz="2400" i="1">
                <a:latin typeface="Times New Roman" pitchFamily="18" charset="0"/>
              </a:rPr>
              <a:t>U</a:t>
            </a:r>
            <a:r>
              <a:rPr lang="en-US" sz="2400" baseline="-25000">
                <a:latin typeface="Times New Roman" pitchFamily="18" charset="0"/>
              </a:rPr>
              <a:t>4</a:t>
            </a:r>
            <a:endParaRPr lang="en-US" sz="2400">
              <a:latin typeface="Times New Roman" pitchFamily="18" charset="0"/>
            </a:endParaRPr>
          </a:p>
        </p:txBody>
      </p:sp>
      <p:sp>
        <p:nvSpPr>
          <p:cNvPr id="12" name="Text Box 12"/>
          <p:cNvSpPr txBox="1">
            <a:spLocks noChangeArrowheads="1"/>
          </p:cNvSpPr>
          <p:nvPr/>
        </p:nvSpPr>
        <p:spPr bwMode="auto">
          <a:xfrm>
            <a:off x="3051175" y="5103068"/>
            <a:ext cx="506413" cy="457200"/>
          </a:xfrm>
          <a:prstGeom prst="rect">
            <a:avLst/>
          </a:prstGeom>
          <a:noFill/>
          <a:ln w="9525">
            <a:noFill/>
            <a:miter lim="800000"/>
            <a:headEnd/>
            <a:tailEnd/>
          </a:ln>
        </p:spPr>
        <p:txBody>
          <a:bodyPr wrap="none">
            <a:spAutoFit/>
          </a:bodyPr>
          <a:lstStyle/>
          <a:p>
            <a:pPr algn="l"/>
            <a:r>
              <a:rPr lang="en-US" sz="2400" i="1">
                <a:latin typeface="Times New Roman" pitchFamily="18" charset="0"/>
              </a:rPr>
              <a:t>U</a:t>
            </a:r>
            <a:r>
              <a:rPr lang="en-US" sz="2400" baseline="-25000">
                <a:latin typeface="Times New Roman" pitchFamily="18" charset="0"/>
              </a:rPr>
              <a:t>2</a:t>
            </a:r>
            <a:endParaRPr lang="en-US" sz="2400">
              <a:latin typeface="Times New Roman" pitchFamily="18" charset="0"/>
            </a:endParaRPr>
          </a:p>
        </p:txBody>
      </p:sp>
      <p:sp>
        <p:nvSpPr>
          <p:cNvPr id="13" name="Text Box 13"/>
          <p:cNvSpPr txBox="1">
            <a:spLocks noChangeArrowheads="1"/>
          </p:cNvSpPr>
          <p:nvPr/>
        </p:nvSpPr>
        <p:spPr bwMode="auto">
          <a:xfrm>
            <a:off x="5189538" y="5141168"/>
            <a:ext cx="506412" cy="457200"/>
          </a:xfrm>
          <a:prstGeom prst="rect">
            <a:avLst/>
          </a:prstGeom>
          <a:noFill/>
          <a:ln w="9525">
            <a:noFill/>
            <a:miter lim="800000"/>
            <a:headEnd/>
            <a:tailEnd/>
          </a:ln>
        </p:spPr>
        <p:txBody>
          <a:bodyPr wrap="none">
            <a:spAutoFit/>
          </a:bodyPr>
          <a:lstStyle/>
          <a:p>
            <a:pPr algn="l"/>
            <a:r>
              <a:rPr lang="en-US" sz="2400" i="1">
                <a:latin typeface="Times New Roman" pitchFamily="18" charset="0"/>
              </a:rPr>
              <a:t>U</a:t>
            </a:r>
            <a:r>
              <a:rPr lang="en-US" sz="2400" baseline="-25000">
                <a:latin typeface="Times New Roman" pitchFamily="18" charset="0"/>
              </a:rPr>
              <a:t>5</a:t>
            </a:r>
            <a:endParaRPr lang="en-US" sz="2400">
              <a:latin typeface="Times New Roman" pitchFamily="18" charset="0"/>
            </a:endParaRPr>
          </a:p>
        </p:txBody>
      </p:sp>
      <p:sp>
        <p:nvSpPr>
          <p:cNvPr id="14" name="Text Box 14"/>
          <p:cNvSpPr txBox="1">
            <a:spLocks noChangeArrowheads="1"/>
          </p:cNvSpPr>
          <p:nvPr/>
        </p:nvSpPr>
        <p:spPr bwMode="auto">
          <a:xfrm>
            <a:off x="2971800" y="6284168"/>
            <a:ext cx="506413" cy="457200"/>
          </a:xfrm>
          <a:prstGeom prst="rect">
            <a:avLst/>
          </a:prstGeom>
          <a:noFill/>
          <a:ln w="9525">
            <a:noFill/>
            <a:miter lim="800000"/>
            <a:headEnd/>
            <a:tailEnd/>
          </a:ln>
        </p:spPr>
        <p:txBody>
          <a:bodyPr wrap="none">
            <a:spAutoFit/>
          </a:bodyPr>
          <a:lstStyle/>
          <a:p>
            <a:pPr algn="l"/>
            <a:r>
              <a:rPr lang="en-US" sz="2400" i="1">
                <a:latin typeface="Times New Roman" pitchFamily="18" charset="0"/>
              </a:rPr>
              <a:t>U</a:t>
            </a:r>
            <a:r>
              <a:rPr lang="en-US" sz="2400" baseline="-25000">
                <a:latin typeface="Times New Roman" pitchFamily="18" charset="0"/>
              </a:rPr>
              <a:t>3</a:t>
            </a:r>
            <a:endParaRPr lang="en-US" sz="2400">
              <a:latin typeface="Times New Roman" pitchFamily="18" charset="0"/>
            </a:endParaRPr>
          </a:p>
        </p:txBody>
      </p:sp>
      <p:sp>
        <p:nvSpPr>
          <p:cNvPr id="15" name="Text Box 15"/>
          <p:cNvSpPr txBox="1">
            <a:spLocks noChangeArrowheads="1"/>
          </p:cNvSpPr>
          <p:nvPr/>
        </p:nvSpPr>
        <p:spPr bwMode="auto">
          <a:xfrm>
            <a:off x="1000125" y="5093543"/>
            <a:ext cx="776288" cy="457200"/>
          </a:xfrm>
          <a:prstGeom prst="rect">
            <a:avLst/>
          </a:prstGeom>
          <a:noFill/>
          <a:ln w="9525">
            <a:noFill/>
            <a:miter lim="800000"/>
            <a:headEnd/>
            <a:tailEnd/>
          </a:ln>
        </p:spPr>
        <p:txBody>
          <a:bodyPr wrap="none">
            <a:spAutoFit/>
          </a:bodyPr>
          <a:lstStyle/>
          <a:p>
            <a:pPr algn="l"/>
            <a:r>
              <a:rPr lang="en-US" sz="2400" i="1">
                <a:latin typeface="Times New Roman" pitchFamily="18" charset="0"/>
              </a:rPr>
              <a:t>DBA</a:t>
            </a:r>
            <a:endParaRPr lang="en-US" sz="2400">
              <a:latin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Authorization Grant Graph</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r>
              <a:rPr lang="en-US" sz="2400" i="1" dirty="0" smtClean="0"/>
              <a:t>Requirement</a:t>
            </a:r>
            <a:r>
              <a:rPr lang="en-US" sz="2400" dirty="0" smtClean="0"/>
              <a:t>: All edges in an authorization graph must be part of some path originating with the database administrator</a:t>
            </a:r>
          </a:p>
          <a:p>
            <a:r>
              <a:rPr lang="en-US" sz="2400" dirty="0" smtClean="0"/>
              <a:t>If DBA revokes grant from U</a:t>
            </a:r>
            <a:r>
              <a:rPr lang="en-US" sz="2400" baseline="-25000" dirty="0" smtClean="0"/>
              <a:t>1</a:t>
            </a:r>
            <a:r>
              <a:rPr lang="en-US" sz="2400" dirty="0" smtClean="0"/>
              <a:t>:</a:t>
            </a:r>
          </a:p>
          <a:p>
            <a:pPr lvl="1"/>
            <a:r>
              <a:rPr lang="en-US" sz="2000" dirty="0" smtClean="0"/>
              <a:t>Grant must be revoked from U</a:t>
            </a:r>
            <a:r>
              <a:rPr lang="en-US" sz="2000" baseline="-25000" dirty="0" smtClean="0"/>
              <a:t>4</a:t>
            </a:r>
            <a:r>
              <a:rPr lang="en-US" sz="2000" dirty="0" smtClean="0"/>
              <a:t> since U</a:t>
            </a:r>
            <a:r>
              <a:rPr lang="en-US" sz="2000" baseline="-25000" dirty="0" smtClean="0"/>
              <a:t>1</a:t>
            </a:r>
            <a:r>
              <a:rPr lang="en-US" sz="2000" dirty="0" smtClean="0"/>
              <a:t> no longer has authorization</a:t>
            </a:r>
          </a:p>
          <a:p>
            <a:pPr lvl="1"/>
            <a:r>
              <a:rPr lang="en-US" sz="2000" dirty="0" smtClean="0"/>
              <a:t>Grant must not be revoked from U</a:t>
            </a:r>
            <a:r>
              <a:rPr lang="en-US" sz="2000" baseline="-25000" dirty="0" smtClean="0"/>
              <a:t>5</a:t>
            </a:r>
            <a:r>
              <a:rPr lang="en-US" sz="2000" dirty="0" smtClean="0"/>
              <a:t> since U</a:t>
            </a:r>
            <a:r>
              <a:rPr lang="en-US" sz="2000" baseline="-25000" dirty="0" smtClean="0"/>
              <a:t>5</a:t>
            </a:r>
            <a:r>
              <a:rPr lang="en-US" sz="2000" dirty="0" smtClean="0"/>
              <a:t> has another authorization path from DBA through U</a:t>
            </a:r>
            <a:r>
              <a:rPr lang="en-US" sz="2000" baseline="-25000" dirty="0" smtClean="0"/>
              <a:t>2</a:t>
            </a:r>
            <a:endParaRPr lang="en-US" sz="2000" dirty="0" smtClean="0"/>
          </a:p>
          <a:p>
            <a:r>
              <a:rPr lang="en-US" sz="2400" dirty="0" smtClean="0"/>
              <a:t>Must prevent cycles of grants with no path from the root:</a:t>
            </a:r>
          </a:p>
          <a:p>
            <a:pPr lvl="1"/>
            <a:r>
              <a:rPr lang="en-US" sz="2000" dirty="0" smtClean="0"/>
              <a:t>DBA grants authorization to U</a:t>
            </a:r>
            <a:r>
              <a:rPr lang="en-US" sz="2000" baseline="-25000" dirty="0" smtClean="0"/>
              <a:t>7</a:t>
            </a:r>
            <a:endParaRPr lang="en-US" sz="2000" dirty="0" smtClean="0"/>
          </a:p>
          <a:p>
            <a:pPr lvl="1"/>
            <a:r>
              <a:rPr lang="en-US" sz="2000" dirty="0" smtClean="0"/>
              <a:t>U7 grants authorization to U</a:t>
            </a:r>
            <a:r>
              <a:rPr lang="en-US" sz="2000" baseline="-25000" dirty="0" smtClean="0"/>
              <a:t>8</a:t>
            </a:r>
            <a:endParaRPr lang="en-US" sz="2000" dirty="0" smtClean="0"/>
          </a:p>
          <a:p>
            <a:pPr lvl="1"/>
            <a:r>
              <a:rPr lang="en-US" sz="2000" dirty="0" smtClean="0"/>
              <a:t>U8 grants authorization to U</a:t>
            </a:r>
            <a:r>
              <a:rPr lang="en-US" sz="2000" baseline="-25000" dirty="0" smtClean="0"/>
              <a:t>7</a:t>
            </a:r>
            <a:endParaRPr lang="en-US" sz="2000" dirty="0" smtClean="0"/>
          </a:p>
          <a:p>
            <a:pPr lvl="1"/>
            <a:r>
              <a:rPr lang="en-US" sz="2000" dirty="0" smtClean="0"/>
              <a:t>DBA revokes authorization from U</a:t>
            </a:r>
            <a:r>
              <a:rPr lang="en-US" sz="2000" baseline="-25000" dirty="0" smtClean="0"/>
              <a:t>7</a:t>
            </a:r>
            <a:endParaRPr lang="en-US" sz="2000" dirty="0" smtClean="0"/>
          </a:p>
          <a:p>
            <a:r>
              <a:rPr lang="en-US" sz="2400" dirty="0" smtClean="0"/>
              <a:t>Must  revoke grant U</a:t>
            </a:r>
            <a:r>
              <a:rPr lang="en-US" sz="2400" baseline="-25000" dirty="0" smtClean="0"/>
              <a:t>7</a:t>
            </a:r>
            <a:r>
              <a:rPr lang="en-US" sz="2400" dirty="0" smtClean="0"/>
              <a:t> to U</a:t>
            </a:r>
            <a:r>
              <a:rPr lang="en-US" sz="2400" baseline="-25000" dirty="0" smtClean="0"/>
              <a:t>8</a:t>
            </a:r>
            <a:r>
              <a:rPr lang="en-US" sz="2400" dirty="0" smtClean="0"/>
              <a:t> and from U</a:t>
            </a:r>
            <a:r>
              <a:rPr lang="en-US" sz="2400" baseline="-25000" dirty="0" smtClean="0"/>
              <a:t>8</a:t>
            </a:r>
            <a:r>
              <a:rPr lang="en-US" sz="2400" dirty="0" smtClean="0"/>
              <a:t> to U</a:t>
            </a:r>
            <a:r>
              <a:rPr lang="en-US" sz="2400" baseline="-25000" dirty="0" smtClean="0"/>
              <a:t>7</a:t>
            </a:r>
            <a:r>
              <a:rPr lang="en-US" sz="2400" dirty="0" smtClean="0"/>
              <a:t> since there is no path from DBA to U</a:t>
            </a:r>
            <a:r>
              <a:rPr lang="en-US" sz="2400" baseline="-25000" dirty="0" smtClean="0"/>
              <a:t>7</a:t>
            </a:r>
            <a:r>
              <a:rPr lang="en-US" sz="2400" dirty="0" smtClean="0"/>
              <a:t> or to U</a:t>
            </a:r>
            <a:r>
              <a:rPr lang="en-US" sz="2400" baseline="-25000" dirty="0" smtClean="0"/>
              <a:t>8</a:t>
            </a:r>
            <a:r>
              <a:rPr lang="en-US" sz="2400" dirty="0" smtClean="0"/>
              <a:t> anymore.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Security Specification in SQL</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r>
              <a:rPr lang="en-US" sz="2400" dirty="0" smtClean="0"/>
              <a:t>The grant statement is used to confer authorization</a:t>
            </a:r>
          </a:p>
          <a:p>
            <a:pPr>
              <a:buFont typeface="Monotype Sorts" pitchFamily="2" charset="2"/>
              <a:buNone/>
            </a:pPr>
            <a:r>
              <a:rPr lang="en-US" sz="2400" dirty="0" smtClean="0"/>
              <a:t>		</a:t>
            </a:r>
            <a:r>
              <a:rPr lang="en-US" sz="2400" b="1" dirty="0" smtClean="0"/>
              <a:t>grant</a:t>
            </a:r>
            <a:r>
              <a:rPr lang="en-US" sz="2400" dirty="0" smtClean="0"/>
              <a:t> &lt;privilege list&gt;</a:t>
            </a:r>
          </a:p>
          <a:p>
            <a:pPr>
              <a:buFont typeface="Monotype Sorts" pitchFamily="2" charset="2"/>
              <a:buNone/>
            </a:pPr>
            <a:r>
              <a:rPr lang="en-US" sz="2400" dirty="0" smtClean="0"/>
              <a:t>		</a:t>
            </a:r>
            <a:r>
              <a:rPr lang="en-US" sz="2400" b="1" dirty="0" smtClean="0"/>
              <a:t>on </a:t>
            </a:r>
            <a:r>
              <a:rPr lang="en-US" sz="2400" dirty="0" smtClean="0"/>
              <a:t>&lt;relation name or view name&gt; to &lt;user list&gt;</a:t>
            </a:r>
          </a:p>
          <a:p>
            <a:r>
              <a:rPr lang="en-US" sz="2400" dirty="0" smtClean="0"/>
              <a:t>&lt;user list&gt; is:</a:t>
            </a:r>
          </a:p>
          <a:p>
            <a:pPr lvl="1"/>
            <a:r>
              <a:rPr lang="en-US" dirty="0" smtClean="0"/>
              <a:t>a user-id</a:t>
            </a:r>
          </a:p>
          <a:p>
            <a:pPr lvl="1"/>
            <a:r>
              <a:rPr lang="en-US" i="1" dirty="0" smtClean="0"/>
              <a:t>public</a:t>
            </a:r>
            <a:r>
              <a:rPr lang="en-US" dirty="0" smtClean="0"/>
              <a:t>, which allows all valid users the privilege granted</a:t>
            </a:r>
          </a:p>
          <a:p>
            <a:pPr lvl="1"/>
            <a:r>
              <a:rPr lang="en-US" dirty="0" smtClean="0"/>
              <a:t>A role</a:t>
            </a:r>
          </a:p>
          <a:p>
            <a:r>
              <a:rPr lang="en-US" sz="2400" dirty="0" smtClean="0"/>
              <a:t>Granting a privilege on a view does not imply granting any  privileges on the underlying relations.</a:t>
            </a:r>
          </a:p>
          <a:p>
            <a:r>
              <a:rPr lang="en-US" sz="2400" dirty="0" smtClean="0"/>
              <a:t>The grantor of the privilege must already hold the privilege on the specified item (or be the database administrator).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Privileges in SQL</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r>
              <a:rPr lang="en-US" sz="2300" b="1" dirty="0" smtClean="0"/>
              <a:t>select:</a:t>
            </a:r>
            <a:r>
              <a:rPr lang="en-US" sz="2300" dirty="0" smtClean="0"/>
              <a:t> allows read access to relation, or the ability to query using the view</a:t>
            </a:r>
          </a:p>
          <a:p>
            <a:pPr lvl="1"/>
            <a:r>
              <a:rPr lang="en-US" sz="2300" dirty="0" smtClean="0"/>
              <a:t>Example: grant users U</a:t>
            </a:r>
            <a:r>
              <a:rPr lang="en-US" sz="2300" baseline="-25000" dirty="0" smtClean="0"/>
              <a:t>1</a:t>
            </a:r>
            <a:r>
              <a:rPr lang="en-US" sz="2300" dirty="0" smtClean="0"/>
              <a:t>, U</a:t>
            </a:r>
            <a:r>
              <a:rPr lang="en-US" sz="2300" baseline="-25000" dirty="0" smtClean="0"/>
              <a:t>2</a:t>
            </a:r>
            <a:r>
              <a:rPr lang="en-US" sz="2300" dirty="0" smtClean="0"/>
              <a:t>, and U</a:t>
            </a:r>
            <a:r>
              <a:rPr lang="en-US" sz="2300" baseline="-25000" dirty="0" smtClean="0"/>
              <a:t>3</a:t>
            </a:r>
            <a:r>
              <a:rPr lang="en-US" sz="2300" dirty="0" smtClean="0"/>
              <a:t> </a:t>
            </a:r>
            <a:r>
              <a:rPr lang="en-US" sz="2300" b="1" dirty="0" smtClean="0"/>
              <a:t>select</a:t>
            </a:r>
            <a:r>
              <a:rPr lang="en-US" sz="2300" dirty="0" smtClean="0"/>
              <a:t> authorization on the </a:t>
            </a:r>
            <a:r>
              <a:rPr lang="en-US" sz="2300" i="1" dirty="0" smtClean="0"/>
              <a:t>branch </a:t>
            </a:r>
            <a:r>
              <a:rPr lang="en-US" sz="2300" dirty="0" smtClean="0"/>
              <a:t>relation:</a:t>
            </a:r>
          </a:p>
          <a:p>
            <a:pPr>
              <a:buFont typeface="Monotype Sorts" pitchFamily="2" charset="2"/>
              <a:buNone/>
            </a:pPr>
            <a:r>
              <a:rPr lang="en-US" sz="2300" dirty="0" smtClean="0"/>
              <a:t>			</a:t>
            </a:r>
            <a:r>
              <a:rPr lang="en-US" sz="2300" b="1" dirty="0" smtClean="0"/>
              <a:t>grant select on </a:t>
            </a:r>
            <a:r>
              <a:rPr lang="en-US" sz="2300" i="1" dirty="0" smtClean="0"/>
              <a:t>branch </a:t>
            </a:r>
            <a:r>
              <a:rPr lang="en-US" sz="2300" b="1" dirty="0" smtClean="0"/>
              <a:t>to </a:t>
            </a:r>
            <a:r>
              <a:rPr lang="en-US" sz="2300" i="1" dirty="0" smtClean="0"/>
              <a:t>U</a:t>
            </a:r>
            <a:r>
              <a:rPr lang="en-US" sz="2300" i="1" baseline="-25000" dirty="0" smtClean="0"/>
              <a:t>1</a:t>
            </a:r>
            <a:r>
              <a:rPr lang="en-US" sz="2300" i="1" dirty="0" smtClean="0"/>
              <a:t>, U</a:t>
            </a:r>
            <a:r>
              <a:rPr lang="en-US" sz="2300" i="1" baseline="-25000" dirty="0" smtClean="0"/>
              <a:t>2</a:t>
            </a:r>
            <a:r>
              <a:rPr lang="en-US" sz="2300" i="1" dirty="0" smtClean="0"/>
              <a:t>, U</a:t>
            </a:r>
            <a:r>
              <a:rPr lang="en-US" sz="2300" i="1" baseline="-25000" dirty="0" smtClean="0"/>
              <a:t>3</a:t>
            </a:r>
            <a:endParaRPr lang="en-US" sz="2300" dirty="0" smtClean="0"/>
          </a:p>
          <a:p>
            <a:r>
              <a:rPr lang="en-US" sz="2300" b="1" dirty="0" smtClean="0"/>
              <a:t>insert</a:t>
            </a:r>
            <a:r>
              <a:rPr lang="en-US" sz="2300" dirty="0" smtClean="0"/>
              <a:t>: the ability to insert </a:t>
            </a:r>
            <a:r>
              <a:rPr lang="en-US" sz="2300" dirty="0" err="1" smtClean="0"/>
              <a:t>tuples</a:t>
            </a:r>
            <a:endParaRPr lang="en-US" sz="2300" dirty="0" smtClean="0"/>
          </a:p>
          <a:p>
            <a:r>
              <a:rPr lang="en-US" sz="2300" b="1" dirty="0" smtClean="0"/>
              <a:t>update</a:t>
            </a:r>
            <a:r>
              <a:rPr lang="en-US" sz="2300" dirty="0" smtClean="0"/>
              <a:t>: the ability  to update using the SQL update statement</a:t>
            </a:r>
          </a:p>
          <a:p>
            <a:r>
              <a:rPr lang="en-US" sz="2300" b="1" dirty="0" smtClean="0"/>
              <a:t>delete</a:t>
            </a:r>
            <a:r>
              <a:rPr lang="en-US" sz="2300" dirty="0" smtClean="0"/>
              <a:t>: the ability to delete </a:t>
            </a:r>
            <a:r>
              <a:rPr lang="en-US" sz="2300" dirty="0" err="1" smtClean="0"/>
              <a:t>tuples</a:t>
            </a:r>
            <a:r>
              <a:rPr lang="en-US" sz="2300" dirty="0" smtClean="0"/>
              <a:t>.</a:t>
            </a:r>
          </a:p>
          <a:p>
            <a:r>
              <a:rPr lang="en-US" sz="2300" b="1" dirty="0" smtClean="0"/>
              <a:t>references</a:t>
            </a:r>
            <a:r>
              <a:rPr lang="en-US" sz="2300" dirty="0" smtClean="0"/>
              <a:t>: ability to declare foreign keys when creating relations.</a:t>
            </a:r>
          </a:p>
          <a:p>
            <a:r>
              <a:rPr lang="en-US" sz="2300" b="1" dirty="0" smtClean="0"/>
              <a:t>usage</a:t>
            </a:r>
            <a:r>
              <a:rPr lang="en-US" sz="2300" dirty="0" smtClean="0"/>
              <a:t>: In SQL-92; authorizes a user to use a specified domain</a:t>
            </a:r>
          </a:p>
          <a:p>
            <a:r>
              <a:rPr lang="en-US" sz="2300" b="1" dirty="0" smtClean="0"/>
              <a:t>all privileges</a:t>
            </a:r>
            <a:r>
              <a:rPr lang="en-US" sz="2300" dirty="0" smtClean="0"/>
              <a:t>: used as a short form for all the allowable privileges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Privilege  To Grant Privileges</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r>
              <a:rPr lang="en-US" sz="2200" b="1" dirty="0" smtClean="0"/>
              <a:t>with grant option</a:t>
            </a:r>
            <a:r>
              <a:rPr lang="en-US" sz="2200" dirty="0" smtClean="0"/>
              <a:t>: allows a user who is granted a privilege to pass the privilege on to other users. </a:t>
            </a:r>
          </a:p>
          <a:p>
            <a:pPr>
              <a:buNone/>
            </a:pPr>
            <a:endParaRPr lang="en-US" sz="2200" dirty="0" smtClean="0"/>
          </a:p>
          <a:p>
            <a:pPr lvl="1"/>
            <a:r>
              <a:rPr lang="en-US" sz="2200" dirty="0" smtClean="0"/>
              <a:t>Example:</a:t>
            </a:r>
          </a:p>
          <a:p>
            <a:pPr lvl="1">
              <a:buNone/>
            </a:pPr>
            <a:endParaRPr lang="en-US" sz="2200" dirty="0" smtClean="0"/>
          </a:p>
          <a:p>
            <a:pPr lvl="3">
              <a:buFontTx/>
              <a:buNone/>
            </a:pPr>
            <a:r>
              <a:rPr lang="en-US" sz="2200" b="1" dirty="0" smtClean="0">
                <a:solidFill>
                  <a:srgbClr val="002060"/>
                </a:solidFill>
              </a:rPr>
              <a:t>grant select on </a:t>
            </a:r>
            <a:r>
              <a:rPr lang="en-US" sz="2200" i="1" dirty="0" smtClean="0">
                <a:solidFill>
                  <a:srgbClr val="002060"/>
                </a:solidFill>
              </a:rPr>
              <a:t>branch </a:t>
            </a:r>
            <a:r>
              <a:rPr lang="en-US" sz="2200" b="1" dirty="0" smtClean="0">
                <a:solidFill>
                  <a:srgbClr val="002060"/>
                </a:solidFill>
              </a:rPr>
              <a:t>to </a:t>
            </a:r>
            <a:r>
              <a:rPr lang="en-US" sz="2200" i="1" dirty="0" smtClean="0">
                <a:solidFill>
                  <a:srgbClr val="002060"/>
                </a:solidFill>
              </a:rPr>
              <a:t>U</a:t>
            </a:r>
            <a:r>
              <a:rPr lang="en-US" sz="2200" i="1" baseline="-25000" dirty="0" smtClean="0">
                <a:solidFill>
                  <a:srgbClr val="002060"/>
                </a:solidFill>
              </a:rPr>
              <a:t>1</a:t>
            </a:r>
            <a:r>
              <a:rPr lang="en-US" sz="2200" i="1" dirty="0" smtClean="0">
                <a:solidFill>
                  <a:srgbClr val="002060"/>
                </a:solidFill>
              </a:rPr>
              <a:t> </a:t>
            </a:r>
            <a:r>
              <a:rPr lang="en-US" sz="2200" b="1" dirty="0" smtClean="0">
                <a:solidFill>
                  <a:srgbClr val="002060"/>
                </a:solidFill>
              </a:rPr>
              <a:t>with grant option</a:t>
            </a:r>
            <a:endParaRPr lang="en-US" sz="2200" dirty="0" smtClean="0">
              <a:solidFill>
                <a:srgbClr val="002060"/>
              </a:solidFill>
            </a:endParaRPr>
          </a:p>
          <a:p>
            <a:pPr lvl="2">
              <a:buFont typeface="Monotype Sorts" pitchFamily="2" charset="2"/>
              <a:buNone/>
            </a:pPr>
            <a:endParaRPr lang="en-US" sz="2200" dirty="0" smtClean="0"/>
          </a:p>
          <a:p>
            <a:pPr lvl="2">
              <a:buFont typeface="Monotype Sorts" pitchFamily="2" charset="2"/>
              <a:buNone/>
            </a:pPr>
            <a:r>
              <a:rPr lang="en-US" sz="2200" dirty="0" smtClean="0"/>
              <a:t>gives U</a:t>
            </a:r>
            <a:r>
              <a:rPr lang="en-US" sz="2200" baseline="-25000" dirty="0" smtClean="0"/>
              <a:t>1</a:t>
            </a:r>
            <a:r>
              <a:rPr lang="en-US" sz="2200" dirty="0" smtClean="0"/>
              <a:t> the </a:t>
            </a:r>
            <a:r>
              <a:rPr lang="en-US" sz="2200" b="1" dirty="0" smtClean="0"/>
              <a:t>select </a:t>
            </a:r>
            <a:r>
              <a:rPr lang="en-US" sz="2200" dirty="0" smtClean="0"/>
              <a:t>privileges on branch and allows U</a:t>
            </a:r>
            <a:r>
              <a:rPr lang="en-US" sz="2200" baseline="-25000" dirty="0" smtClean="0"/>
              <a:t>1</a:t>
            </a:r>
            <a:r>
              <a:rPr lang="en-US" sz="2200" dirty="0" smtClean="0"/>
              <a:t> to grant</a:t>
            </a:r>
          </a:p>
          <a:p>
            <a:pPr lvl="2">
              <a:buFont typeface="Monotype Sorts" pitchFamily="2" charset="2"/>
              <a:buNone/>
            </a:pPr>
            <a:r>
              <a:rPr lang="en-US" sz="2200" dirty="0" smtClean="0"/>
              <a:t>this privilege to others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Roles</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r>
              <a:rPr lang="en-US" sz="2000" dirty="0" smtClean="0"/>
              <a:t>Roles permit common privileges for a class of users can be specified just once by creating a corresponding “role”</a:t>
            </a:r>
          </a:p>
          <a:p>
            <a:r>
              <a:rPr lang="en-US" sz="2000" dirty="0" smtClean="0"/>
              <a:t>Privileges can be granted to or revoked from roles, just like user</a:t>
            </a:r>
          </a:p>
          <a:p>
            <a:r>
              <a:rPr lang="en-US" sz="2000" dirty="0" smtClean="0"/>
              <a:t>Roles can be assigned to users, and even to other roles</a:t>
            </a:r>
          </a:p>
          <a:p>
            <a:pPr lvl="3">
              <a:buFontTx/>
              <a:buNone/>
            </a:pPr>
            <a:r>
              <a:rPr lang="en-US" b="1" dirty="0" smtClean="0">
                <a:solidFill>
                  <a:srgbClr val="002060"/>
                </a:solidFill>
              </a:rPr>
              <a:t>    create role </a:t>
            </a:r>
            <a:r>
              <a:rPr lang="en-US" i="1" dirty="0" smtClean="0">
                <a:solidFill>
                  <a:srgbClr val="002060"/>
                </a:solidFill>
              </a:rPr>
              <a:t> teller</a:t>
            </a:r>
            <a:r>
              <a:rPr lang="en-US" dirty="0" smtClean="0">
                <a:solidFill>
                  <a:srgbClr val="002060"/>
                </a:solidFill>
              </a:rPr>
              <a:t/>
            </a:r>
            <a:br>
              <a:rPr lang="en-US" dirty="0" smtClean="0">
                <a:solidFill>
                  <a:srgbClr val="002060"/>
                </a:solidFill>
              </a:rPr>
            </a:br>
            <a:r>
              <a:rPr lang="en-US" b="1" dirty="0" smtClean="0">
                <a:solidFill>
                  <a:srgbClr val="002060"/>
                </a:solidFill>
              </a:rPr>
              <a:t>create role </a:t>
            </a:r>
            <a:r>
              <a:rPr lang="en-US" i="1" dirty="0" smtClean="0">
                <a:solidFill>
                  <a:srgbClr val="002060"/>
                </a:solidFill>
              </a:rPr>
              <a:t>manager</a:t>
            </a:r>
            <a:br>
              <a:rPr lang="en-US" i="1" dirty="0" smtClean="0">
                <a:solidFill>
                  <a:srgbClr val="002060"/>
                </a:solidFill>
              </a:rPr>
            </a:br>
            <a:endParaRPr lang="en-US" dirty="0" smtClean="0">
              <a:solidFill>
                <a:srgbClr val="002060"/>
              </a:solidFill>
            </a:endParaRPr>
          </a:p>
          <a:p>
            <a:pPr lvl="3">
              <a:buFontTx/>
              <a:buNone/>
            </a:pPr>
            <a:r>
              <a:rPr lang="en-US" b="1" dirty="0" smtClean="0">
                <a:solidFill>
                  <a:srgbClr val="002060"/>
                </a:solidFill>
              </a:rPr>
              <a:t>    grant select on </a:t>
            </a:r>
            <a:r>
              <a:rPr lang="en-US" i="1" dirty="0" smtClean="0">
                <a:solidFill>
                  <a:srgbClr val="002060"/>
                </a:solidFill>
              </a:rPr>
              <a:t>branch </a:t>
            </a:r>
            <a:r>
              <a:rPr lang="en-US" b="1" dirty="0" smtClean="0">
                <a:solidFill>
                  <a:srgbClr val="002060"/>
                </a:solidFill>
              </a:rPr>
              <a:t>to </a:t>
            </a:r>
            <a:r>
              <a:rPr lang="en-US" i="1" dirty="0" smtClean="0">
                <a:solidFill>
                  <a:srgbClr val="002060"/>
                </a:solidFill>
              </a:rPr>
              <a:t> teller</a:t>
            </a:r>
            <a:br>
              <a:rPr lang="en-US" i="1" dirty="0" smtClean="0">
                <a:solidFill>
                  <a:srgbClr val="002060"/>
                </a:solidFill>
              </a:rPr>
            </a:br>
            <a:r>
              <a:rPr lang="en-US" b="1" dirty="0" smtClean="0">
                <a:solidFill>
                  <a:srgbClr val="002060"/>
                </a:solidFill>
              </a:rPr>
              <a:t>grant update (</a:t>
            </a:r>
            <a:r>
              <a:rPr lang="en-US" i="1" dirty="0" smtClean="0">
                <a:solidFill>
                  <a:srgbClr val="002060"/>
                </a:solidFill>
              </a:rPr>
              <a:t>balance</a:t>
            </a:r>
            <a:r>
              <a:rPr lang="en-US" b="1" dirty="0" smtClean="0">
                <a:solidFill>
                  <a:srgbClr val="002060"/>
                </a:solidFill>
              </a:rPr>
              <a:t>) on </a:t>
            </a:r>
            <a:r>
              <a:rPr lang="en-US" i="1" dirty="0" smtClean="0">
                <a:solidFill>
                  <a:srgbClr val="002060"/>
                </a:solidFill>
              </a:rPr>
              <a:t>account</a:t>
            </a:r>
            <a:r>
              <a:rPr lang="en-US" b="1" dirty="0" smtClean="0">
                <a:solidFill>
                  <a:srgbClr val="002060"/>
                </a:solidFill>
              </a:rPr>
              <a:t> to </a:t>
            </a:r>
            <a:r>
              <a:rPr lang="en-US" i="1" dirty="0" smtClean="0">
                <a:solidFill>
                  <a:srgbClr val="002060"/>
                </a:solidFill>
              </a:rPr>
              <a:t>teller</a:t>
            </a:r>
            <a:br>
              <a:rPr lang="en-US" i="1" dirty="0" smtClean="0">
                <a:solidFill>
                  <a:srgbClr val="002060"/>
                </a:solidFill>
              </a:rPr>
            </a:br>
            <a:r>
              <a:rPr lang="en-US" b="1" dirty="0" smtClean="0">
                <a:solidFill>
                  <a:srgbClr val="002060"/>
                </a:solidFill>
              </a:rPr>
              <a:t>grant all privileges on </a:t>
            </a:r>
            <a:r>
              <a:rPr lang="en-US" i="1" dirty="0" smtClean="0">
                <a:solidFill>
                  <a:srgbClr val="002060"/>
                </a:solidFill>
              </a:rPr>
              <a:t>account</a:t>
            </a:r>
            <a:r>
              <a:rPr lang="en-US" b="1" dirty="0" smtClean="0">
                <a:solidFill>
                  <a:srgbClr val="002060"/>
                </a:solidFill>
              </a:rPr>
              <a:t> to </a:t>
            </a:r>
            <a:r>
              <a:rPr lang="en-US" i="1" dirty="0" smtClean="0">
                <a:solidFill>
                  <a:srgbClr val="002060"/>
                </a:solidFill>
              </a:rPr>
              <a:t>manager</a:t>
            </a:r>
            <a:r>
              <a:rPr lang="en-US" b="1" dirty="0" smtClean="0">
                <a:solidFill>
                  <a:srgbClr val="002060"/>
                </a:solidFill>
              </a:rPr>
              <a:t/>
            </a:r>
            <a:br>
              <a:rPr lang="en-US" b="1" dirty="0" smtClean="0">
                <a:solidFill>
                  <a:srgbClr val="002060"/>
                </a:solidFill>
              </a:rPr>
            </a:br>
            <a:r>
              <a:rPr lang="en-US" b="1" dirty="0" smtClean="0">
                <a:solidFill>
                  <a:srgbClr val="002060"/>
                </a:solidFill>
              </a:rPr>
              <a:t/>
            </a:r>
            <a:br>
              <a:rPr lang="en-US" b="1" dirty="0" smtClean="0">
                <a:solidFill>
                  <a:srgbClr val="002060"/>
                </a:solidFill>
              </a:rPr>
            </a:br>
            <a:r>
              <a:rPr lang="en-US" b="1" dirty="0" smtClean="0">
                <a:solidFill>
                  <a:srgbClr val="002060"/>
                </a:solidFill>
              </a:rPr>
              <a:t>grant </a:t>
            </a:r>
            <a:r>
              <a:rPr lang="en-US" i="1" dirty="0" smtClean="0">
                <a:solidFill>
                  <a:srgbClr val="002060"/>
                </a:solidFill>
              </a:rPr>
              <a:t>teller </a:t>
            </a:r>
            <a:r>
              <a:rPr lang="en-US" b="1" dirty="0" smtClean="0">
                <a:solidFill>
                  <a:srgbClr val="002060"/>
                </a:solidFill>
              </a:rPr>
              <a:t>to </a:t>
            </a:r>
            <a:r>
              <a:rPr lang="en-US" i="1" dirty="0" smtClean="0">
                <a:solidFill>
                  <a:srgbClr val="002060"/>
                </a:solidFill>
              </a:rPr>
              <a:t>manager</a:t>
            </a:r>
            <a:r>
              <a:rPr lang="en-US" dirty="0" smtClean="0">
                <a:solidFill>
                  <a:srgbClr val="002060"/>
                </a:solidFill>
              </a:rPr>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b="1" dirty="0" smtClean="0">
                <a:solidFill>
                  <a:srgbClr val="002060"/>
                </a:solidFill>
              </a:rPr>
              <a:t>grant</a:t>
            </a:r>
            <a:r>
              <a:rPr lang="en-US" b="1" i="1" dirty="0" smtClean="0">
                <a:solidFill>
                  <a:srgbClr val="002060"/>
                </a:solidFill>
              </a:rPr>
              <a:t> </a:t>
            </a:r>
            <a:r>
              <a:rPr lang="en-US" i="1" dirty="0" smtClean="0">
                <a:solidFill>
                  <a:srgbClr val="002060"/>
                </a:solidFill>
              </a:rPr>
              <a:t>teller </a:t>
            </a:r>
            <a:r>
              <a:rPr lang="en-US" b="1" dirty="0" smtClean="0">
                <a:solidFill>
                  <a:srgbClr val="002060"/>
                </a:solidFill>
              </a:rPr>
              <a:t>to </a:t>
            </a:r>
            <a:r>
              <a:rPr lang="en-US" i="1" dirty="0" err="1" smtClean="0">
                <a:solidFill>
                  <a:srgbClr val="002060"/>
                </a:solidFill>
              </a:rPr>
              <a:t>alice</a:t>
            </a:r>
            <a:r>
              <a:rPr lang="en-US" i="1" dirty="0" smtClean="0">
                <a:solidFill>
                  <a:srgbClr val="002060"/>
                </a:solidFill>
              </a:rPr>
              <a:t>, bob</a:t>
            </a:r>
            <a:br>
              <a:rPr lang="en-US" i="1" dirty="0" smtClean="0">
                <a:solidFill>
                  <a:srgbClr val="002060"/>
                </a:solidFill>
              </a:rPr>
            </a:br>
            <a:r>
              <a:rPr lang="en-US" b="1" dirty="0" smtClean="0">
                <a:solidFill>
                  <a:srgbClr val="002060"/>
                </a:solidFill>
              </a:rPr>
              <a:t>grant  </a:t>
            </a:r>
            <a:r>
              <a:rPr lang="en-US" i="1" dirty="0" smtClean="0">
                <a:solidFill>
                  <a:srgbClr val="002060"/>
                </a:solidFill>
              </a:rPr>
              <a:t>manager</a:t>
            </a:r>
            <a:r>
              <a:rPr lang="en-US" b="1" dirty="0" smtClean="0">
                <a:solidFill>
                  <a:srgbClr val="002060"/>
                </a:solidFill>
              </a:rPr>
              <a:t>  to  </a:t>
            </a:r>
            <a:r>
              <a:rPr lang="en-US" i="1" dirty="0" err="1" smtClean="0">
                <a:solidFill>
                  <a:srgbClr val="002060"/>
                </a:solidFill>
              </a:rPr>
              <a:t>avi</a:t>
            </a:r>
            <a:endParaRPr lang="en-US" i="1" dirty="0" smtClean="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Revoking Authorization in SQL</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r>
              <a:rPr lang="en-US" sz="2200" dirty="0" smtClean="0"/>
              <a:t>The </a:t>
            </a:r>
            <a:r>
              <a:rPr lang="en-US" sz="2200" b="1" dirty="0" smtClean="0"/>
              <a:t>revoke </a:t>
            </a:r>
            <a:r>
              <a:rPr lang="en-US" sz="2200" dirty="0" smtClean="0"/>
              <a:t>statement is used to revoke authorization.</a:t>
            </a:r>
          </a:p>
          <a:p>
            <a:pPr lvl="1">
              <a:buFont typeface="Monotype Sorts" pitchFamily="2" charset="2"/>
              <a:buNone/>
            </a:pPr>
            <a:r>
              <a:rPr lang="en-US" sz="2200" b="1" dirty="0" smtClean="0">
                <a:solidFill>
                  <a:srgbClr val="002060"/>
                </a:solidFill>
              </a:rPr>
              <a:t>		</a:t>
            </a:r>
            <a:r>
              <a:rPr lang="en-US" sz="2200" b="1" dirty="0" smtClean="0">
                <a:solidFill>
                  <a:srgbClr val="C00000"/>
                </a:solidFill>
              </a:rPr>
              <a:t>revoke</a:t>
            </a:r>
            <a:r>
              <a:rPr lang="en-US" sz="2200" dirty="0" smtClean="0">
                <a:solidFill>
                  <a:srgbClr val="C00000"/>
                </a:solidFill>
              </a:rPr>
              <a:t>&lt;privilege list&gt;</a:t>
            </a:r>
          </a:p>
          <a:p>
            <a:pPr lvl="1">
              <a:buFont typeface="Monotype Sorts" pitchFamily="2" charset="2"/>
              <a:buNone/>
            </a:pPr>
            <a:r>
              <a:rPr lang="en-US" sz="2200" b="1" dirty="0" smtClean="0">
                <a:solidFill>
                  <a:srgbClr val="C00000"/>
                </a:solidFill>
              </a:rPr>
              <a:t>		on </a:t>
            </a:r>
            <a:r>
              <a:rPr lang="en-US" sz="2200" dirty="0" smtClean="0">
                <a:solidFill>
                  <a:srgbClr val="C00000"/>
                </a:solidFill>
              </a:rPr>
              <a:t>&lt;relation name or view name&gt; </a:t>
            </a:r>
            <a:r>
              <a:rPr lang="en-US" sz="2200" b="1" dirty="0" smtClean="0">
                <a:solidFill>
                  <a:srgbClr val="C00000"/>
                </a:solidFill>
              </a:rPr>
              <a:t>from </a:t>
            </a:r>
            <a:r>
              <a:rPr lang="en-US" sz="2200" dirty="0" smtClean="0">
                <a:solidFill>
                  <a:srgbClr val="C00000"/>
                </a:solidFill>
              </a:rPr>
              <a:t>&lt;user list&gt; 	[</a:t>
            </a:r>
            <a:r>
              <a:rPr lang="en-US" sz="2200" b="1" dirty="0" err="1" smtClean="0">
                <a:solidFill>
                  <a:srgbClr val="C00000"/>
                </a:solidFill>
              </a:rPr>
              <a:t>restrict</a:t>
            </a:r>
            <a:r>
              <a:rPr lang="en-US" sz="2200" dirty="0" err="1" smtClean="0">
                <a:solidFill>
                  <a:srgbClr val="C00000"/>
                </a:solidFill>
              </a:rPr>
              <a:t>|</a:t>
            </a:r>
            <a:r>
              <a:rPr lang="en-US" sz="2200" b="1" dirty="0" err="1" smtClean="0">
                <a:solidFill>
                  <a:srgbClr val="C00000"/>
                </a:solidFill>
              </a:rPr>
              <a:t>cascade</a:t>
            </a:r>
            <a:r>
              <a:rPr lang="en-US" sz="2200" dirty="0" smtClean="0">
                <a:solidFill>
                  <a:srgbClr val="C00000"/>
                </a:solidFill>
              </a:rPr>
              <a:t>]</a:t>
            </a:r>
          </a:p>
          <a:p>
            <a:r>
              <a:rPr lang="en-US" sz="2200" dirty="0" smtClean="0"/>
              <a:t>Example:</a:t>
            </a:r>
          </a:p>
          <a:p>
            <a:pPr lvl="1">
              <a:buFont typeface="Monotype Sorts" pitchFamily="2" charset="2"/>
              <a:buNone/>
            </a:pPr>
            <a:r>
              <a:rPr lang="en-US" sz="2200" b="1" dirty="0" smtClean="0">
                <a:solidFill>
                  <a:srgbClr val="002060"/>
                </a:solidFill>
              </a:rPr>
              <a:t>		</a:t>
            </a:r>
            <a:r>
              <a:rPr lang="en-US" sz="2200" b="1" dirty="0" smtClean="0">
                <a:solidFill>
                  <a:srgbClr val="C00000"/>
                </a:solidFill>
              </a:rPr>
              <a:t>revoke select on </a:t>
            </a:r>
            <a:r>
              <a:rPr lang="en-US" sz="2200" i="1" dirty="0" smtClean="0">
                <a:solidFill>
                  <a:srgbClr val="C00000"/>
                </a:solidFill>
              </a:rPr>
              <a:t>branch  </a:t>
            </a:r>
            <a:r>
              <a:rPr lang="en-US" sz="2200" b="1" dirty="0" smtClean="0">
                <a:solidFill>
                  <a:srgbClr val="C00000"/>
                </a:solidFill>
              </a:rPr>
              <a:t>from </a:t>
            </a:r>
            <a:r>
              <a:rPr lang="en-US" sz="2200" i="1" dirty="0" smtClean="0">
                <a:solidFill>
                  <a:srgbClr val="C00000"/>
                </a:solidFill>
              </a:rPr>
              <a:t>U</a:t>
            </a:r>
            <a:r>
              <a:rPr lang="en-US" sz="2200" i="1" baseline="-25000" dirty="0" smtClean="0">
                <a:solidFill>
                  <a:srgbClr val="C00000"/>
                </a:solidFill>
              </a:rPr>
              <a:t>1</a:t>
            </a:r>
            <a:r>
              <a:rPr lang="en-US" sz="2200" i="1" dirty="0" smtClean="0">
                <a:solidFill>
                  <a:srgbClr val="C00000"/>
                </a:solidFill>
              </a:rPr>
              <a:t>, U</a:t>
            </a:r>
            <a:r>
              <a:rPr lang="en-US" sz="2200" i="1" baseline="-25000" dirty="0" smtClean="0">
                <a:solidFill>
                  <a:srgbClr val="C00000"/>
                </a:solidFill>
              </a:rPr>
              <a:t>2</a:t>
            </a:r>
            <a:r>
              <a:rPr lang="en-US" sz="2200" i="1" dirty="0" smtClean="0">
                <a:solidFill>
                  <a:srgbClr val="C00000"/>
                </a:solidFill>
              </a:rPr>
              <a:t>, U</a:t>
            </a:r>
            <a:r>
              <a:rPr lang="en-US" sz="2200" i="1" baseline="-25000" dirty="0" smtClean="0">
                <a:solidFill>
                  <a:srgbClr val="C00000"/>
                </a:solidFill>
              </a:rPr>
              <a:t>3</a:t>
            </a:r>
            <a:r>
              <a:rPr lang="en-US" sz="2200" i="1" dirty="0" smtClean="0">
                <a:solidFill>
                  <a:srgbClr val="C00000"/>
                </a:solidFill>
              </a:rPr>
              <a:t> </a:t>
            </a:r>
            <a:r>
              <a:rPr lang="en-US" sz="2200" b="1" dirty="0" smtClean="0">
                <a:solidFill>
                  <a:srgbClr val="C00000"/>
                </a:solidFill>
              </a:rPr>
              <a:t>cascade</a:t>
            </a:r>
            <a:endParaRPr lang="en-US" sz="2200" dirty="0" smtClean="0">
              <a:solidFill>
                <a:srgbClr val="C00000"/>
              </a:solidFill>
            </a:endParaRPr>
          </a:p>
          <a:p>
            <a:r>
              <a:rPr lang="en-US" sz="2200" dirty="0" smtClean="0"/>
              <a:t>Revocation of a privilege from a user may cause other users also to lose that privilege; referred to as cascading of the </a:t>
            </a:r>
            <a:r>
              <a:rPr lang="en-US" sz="2200" b="1" dirty="0" smtClean="0"/>
              <a:t>revoke</a:t>
            </a:r>
            <a:r>
              <a:rPr lang="en-US" sz="2200" dirty="0" smtClean="0"/>
              <a:t>.</a:t>
            </a:r>
          </a:p>
          <a:p>
            <a:r>
              <a:rPr lang="en-US" sz="2200" dirty="0" smtClean="0"/>
              <a:t>We can prevent cascading by specifying </a:t>
            </a:r>
            <a:r>
              <a:rPr lang="en-US" sz="2200" b="1" dirty="0" smtClean="0"/>
              <a:t>restrict</a:t>
            </a:r>
            <a:r>
              <a:rPr lang="en-US" sz="2200" dirty="0" smtClean="0"/>
              <a:t>:</a:t>
            </a:r>
          </a:p>
          <a:p>
            <a:pPr lvl="1">
              <a:buFont typeface="Monotype Sorts" pitchFamily="2" charset="2"/>
              <a:buNone/>
            </a:pPr>
            <a:r>
              <a:rPr lang="en-US" sz="2200" b="1" dirty="0" smtClean="0"/>
              <a:t>		</a:t>
            </a:r>
            <a:r>
              <a:rPr lang="en-US" sz="2200" b="1" dirty="0" smtClean="0">
                <a:solidFill>
                  <a:srgbClr val="CC0000"/>
                </a:solidFill>
              </a:rPr>
              <a:t>revoke select on </a:t>
            </a:r>
            <a:r>
              <a:rPr lang="en-US" sz="2200" i="1" dirty="0" smtClean="0">
                <a:solidFill>
                  <a:srgbClr val="CC0000"/>
                </a:solidFill>
              </a:rPr>
              <a:t>branch </a:t>
            </a:r>
            <a:r>
              <a:rPr lang="en-US" sz="2200" b="1" dirty="0" smtClean="0">
                <a:solidFill>
                  <a:srgbClr val="CC0000"/>
                </a:solidFill>
              </a:rPr>
              <a:t>from </a:t>
            </a:r>
            <a:r>
              <a:rPr lang="en-US" sz="2200" i="1" dirty="0" smtClean="0">
                <a:solidFill>
                  <a:srgbClr val="CC0000"/>
                </a:solidFill>
              </a:rPr>
              <a:t>U</a:t>
            </a:r>
            <a:r>
              <a:rPr lang="en-US" sz="2200" i="1" baseline="-25000" dirty="0" smtClean="0">
                <a:solidFill>
                  <a:srgbClr val="CC0000"/>
                </a:solidFill>
              </a:rPr>
              <a:t>1</a:t>
            </a:r>
            <a:r>
              <a:rPr lang="en-US" sz="2200" i="1" dirty="0" smtClean="0">
                <a:solidFill>
                  <a:srgbClr val="CC0000"/>
                </a:solidFill>
              </a:rPr>
              <a:t>, U</a:t>
            </a:r>
            <a:r>
              <a:rPr lang="en-US" sz="2200" i="1" baseline="-25000" dirty="0" smtClean="0">
                <a:solidFill>
                  <a:srgbClr val="CC0000"/>
                </a:solidFill>
              </a:rPr>
              <a:t>2</a:t>
            </a:r>
            <a:r>
              <a:rPr lang="en-US" sz="2200" i="1" dirty="0" smtClean="0">
                <a:solidFill>
                  <a:srgbClr val="CC0000"/>
                </a:solidFill>
              </a:rPr>
              <a:t>, U</a:t>
            </a:r>
            <a:r>
              <a:rPr lang="en-US" sz="2200" i="1" baseline="-25000" dirty="0" smtClean="0">
                <a:solidFill>
                  <a:srgbClr val="CC0000"/>
                </a:solidFill>
              </a:rPr>
              <a:t>3</a:t>
            </a:r>
            <a:r>
              <a:rPr lang="en-US" sz="2200" i="1" dirty="0" smtClean="0">
                <a:solidFill>
                  <a:srgbClr val="CC0000"/>
                </a:solidFill>
              </a:rPr>
              <a:t> </a:t>
            </a:r>
            <a:r>
              <a:rPr lang="en-US" sz="2200" b="1" dirty="0" smtClean="0">
                <a:solidFill>
                  <a:srgbClr val="CC0000"/>
                </a:solidFill>
              </a:rPr>
              <a:t>restrict</a:t>
            </a:r>
            <a:endParaRPr lang="en-US" sz="2200" dirty="0" smtClean="0">
              <a:solidFill>
                <a:srgbClr val="CC0000"/>
              </a:solidFill>
            </a:endParaRPr>
          </a:p>
          <a:p>
            <a:pPr>
              <a:buFont typeface="Monotype Sorts" pitchFamily="2" charset="2"/>
              <a:buNone/>
            </a:pPr>
            <a:r>
              <a:rPr lang="en-US" sz="2200" dirty="0" smtClean="0"/>
              <a:t>	With </a:t>
            </a:r>
            <a:r>
              <a:rPr lang="en-US" sz="2200" b="1" dirty="0" smtClean="0"/>
              <a:t>restrict</a:t>
            </a:r>
            <a:r>
              <a:rPr lang="en-US" sz="2200" dirty="0" smtClean="0"/>
              <a:t>, the </a:t>
            </a:r>
            <a:r>
              <a:rPr lang="en-US" sz="2200" b="1" dirty="0" smtClean="0"/>
              <a:t>revoke </a:t>
            </a:r>
            <a:r>
              <a:rPr lang="en-US" sz="2200" dirty="0" smtClean="0"/>
              <a:t>command fails if  cascading revokes are required.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Revoking Authorization in SQL</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r>
              <a:rPr lang="en-US" sz="2400" dirty="0" smtClean="0"/>
              <a:t>&lt;privilege-list&gt; may be </a:t>
            </a:r>
            <a:r>
              <a:rPr lang="en-US" sz="2400" b="1" dirty="0" smtClean="0">
                <a:solidFill>
                  <a:srgbClr val="C00000"/>
                </a:solidFill>
              </a:rPr>
              <a:t>all</a:t>
            </a:r>
            <a:r>
              <a:rPr lang="en-US" sz="2400" b="1" dirty="0" smtClean="0"/>
              <a:t> </a:t>
            </a:r>
            <a:r>
              <a:rPr lang="en-US" sz="2400" dirty="0" smtClean="0"/>
              <a:t>to revoke all privileges the </a:t>
            </a:r>
            <a:r>
              <a:rPr lang="en-US" sz="2400" dirty="0" err="1" smtClean="0"/>
              <a:t>revokee</a:t>
            </a:r>
            <a:r>
              <a:rPr lang="en-US" sz="2400" dirty="0" smtClean="0"/>
              <a:t> may hold.</a:t>
            </a:r>
          </a:p>
          <a:p>
            <a:r>
              <a:rPr lang="en-US" sz="2400" dirty="0" smtClean="0"/>
              <a:t>If &lt;</a:t>
            </a:r>
            <a:r>
              <a:rPr lang="en-US" sz="2400" dirty="0" err="1" smtClean="0"/>
              <a:t>revokee</a:t>
            </a:r>
            <a:r>
              <a:rPr lang="en-US" sz="2400" dirty="0" smtClean="0"/>
              <a:t>-list&gt; includes </a:t>
            </a:r>
            <a:r>
              <a:rPr lang="en-US" sz="2400" b="1" dirty="0" smtClean="0">
                <a:solidFill>
                  <a:srgbClr val="C00000"/>
                </a:solidFill>
              </a:rPr>
              <a:t>public</a:t>
            </a:r>
            <a:r>
              <a:rPr lang="en-US" sz="2400" b="1" dirty="0" smtClean="0"/>
              <a:t> </a:t>
            </a:r>
            <a:r>
              <a:rPr lang="en-US" sz="2400" dirty="0" smtClean="0"/>
              <a:t>all users lose the privilege except those granted it explicitly.</a:t>
            </a:r>
          </a:p>
          <a:p>
            <a:r>
              <a:rPr lang="en-US" sz="2400" dirty="0" smtClean="0"/>
              <a:t>If the same privilege was granted twice to the same user by different grantees, the user  may  retain the privilege after the revocation.</a:t>
            </a:r>
          </a:p>
          <a:p>
            <a:r>
              <a:rPr lang="en-US" sz="2400" dirty="0" smtClean="0"/>
              <a:t>All privileges that depend on the privilege being revoked are also revoked.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fontScale="90000"/>
          </a:bodyPr>
          <a:lstStyle/>
          <a:p>
            <a:r>
              <a:rPr lang="en-US" dirty="0" smtClean="0"/>
              <a:t>Limitations of SQL Authorization</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pPr>
              <a:lnSpc>
                <a:spcPct val="90000"/>
              </a:lnSpc>
            </a:pPr>
            <a:r>
              <a:rPr lang="en-US" sz="2400" dirty="0" smtClean="0"/>
              <a:t>SQL does not support authorization at a </a:t>
            </a:r>
            <a:r>
              <a:rPr lang="en-US" sz="2400" dirty="0" err="1" smtClean="0"/>
              <a:t>tuple</a:t>
            </a:r>
            <a:r>
              <a:rPr lang="en-US" sz="2400" dirty="0" smtClean="0"/>
              <a:t> level</a:t>
            </a:r>
          </a:p>
          <a:p>
            <a:pPr lvl="1">
              <a:lnSpc>
                <a:spcPct val="90000"/>
              </a:lnSpc>
            </a:pPr>
            <a:r>
              <a:rPr lang="en-US" dirty="0" smtClean="0"/>
              <a:t>E.g. we cannot restrict students to see only (the </a:t>
            </a:r>
            <a:r>
              <a:rPr lang="en-US" dirty="0" err="1" smtClean="0"/>
              <a:t>tuples</a:t>
            </a:r>
            <a:r>
              <a:rPr lang="en-US" dirty="0" smtClean="0"/>
              <a:t> storing) their own grades</a:t>
            </a:r>
          </a:p>
          <a:p>
            <a:pPr>
              <a:lnSpc>
                <a:spcPct val="90000"/>
              </a:lnSpc>
            </a:pPr>
            <a:r>
              <a:rPr lang="en-US" sz="2400" dirty="0" smtClean="0"/>
              <a:t>With the growth in Web access to databases, database accesses come primarily from application servers.</a:t>
            </a:r>
          </a:p>
          <a:p>
            <a:pPr lvl="1">
              <a:lnSpc>
                <a:spcPct val="90000"/>
              </a:lnSpc>
            </a:pPr>
            <a:r>
              <a:rPr lang="en-US" dirty="0" smtClean="0"/>
              <a:t> End users don't have database user ids, they are all mapped to the same database user id</a:t>
            </a:r>
          </a:p>
          <a:p>
            <a:pPr>
              <a:lnSpc>
                <a:spcPct val="90000"/>
              </a:lnSpc>
            </a:pPr>
            <a:r>
              <a:rPr lang="en-US" sz="2400" dirty="0" smtClean="0"/>
              <a:t>All end-users of an application (such as a web application) may be mapped to a single database user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fontScale="90000"/>
          </a:bodyPr>
          <a:lstStyle/>
          <a:p>
            <a:r>
              <a:rPr lang="en-US" dirty="0" smtClean="0"/>
              <a:t>Limitations of SQL Authorization</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pPr algn="just">
              <a:lnSpc>
                <a:spcPct val="90000"/>
              </a:lnSpc>
            </a:pPr>
            <a:r>
              <a:rPr lang="en-US" sz="2400" dirty="0" smtClean="0"/>
              <a:t>The task of authorization in above cases falls on the application program, with no support from SQL</a:t>
            </a:r>
          </a:p>
          <a:p>
            <a:pPr lvl="1" algn="just">
              <a:lnSpc>
                <a:spcPct val="90000"/>
              </a:lnSpc>
            </a:pPr>
            <a:r>
              <a:rPr lang="en-US" dirty="0" smtClean="0"/>
              <a:t>Benefit: fine grained authorizations, such as to individual 			</a:t>
            </a:r>
            <a:r>
              <a:rPr lang="en-US" dirty="0" err="1" smtClean="0"/>
              <a:t>tuples</a:t>
            </a:r>
            <a:r>
              <a:rPr lang="en-US" dirty="0" smtClean="0"/>
              <a:t>, can be implemented by the application.</a:t>
            </a:r>
          </a:p>
          <a:p>
            <a:pPr lvl="1" algn="just">
              <a:lnSpc>
                <a:spcPct val="90000"/>
              </a:lnSpc>
            </a:pPr>
            <a:r>
              <a:rPr lang="en-US" dirty="0" smtClean="0"/>
              <a:t>Drawback: Authorization must  be done in application 			code, and may be dispersed all over an application</a:t>
            </a:r>
          </a:p>
          <a:p>
            <a:pPr lvl="1" algn="just">
              <a:lnSpc>
                <a:spcPct val="90000"/>
              </a:lnSpc>
            </a:pPr>
            <a:r>
              <a:rPr lang="en-US" dirty="0" smtClean="0"/>
              <a:t>Checking for absence of authorization loopholes becomes very difficult since it requires reading large amounts of application code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Security</a:t>
            </a:r>
            <a:endParaRPr lang="en-IN" dirty="0"/>
          </a:p>
        </p:txBody>
      </p:sp>
      <p:sp>
        <p:nvSpPr>
          <p:cNvPr id="3" name="Content Placeholder 2"/>
          <p:cNvSpPr>
            <a:spLocks noGrp="1"/>
          </p:cNvSpPr>
          <p:nvPr>
            <p:ph idx="1"/>
          </p:nvPr>
        </p:nvSpPr>
        <p:spPr>
          <a:xfrm>
            <a:off x="251520" y="1556792"/>
            <a:ext cx="8820472" cy="4824536"/>
          </a:xfrm>
        </p:spPr>
        <p:txBody>
          <a:bodyPr>
            <a:noAutofit/>
          </a:bodyPr>
          <a:lstStyle/>
          <a:p>
            <a:r>
              <a:rPr lang="en-US" sz="2200" b="1" dirty="0" smtClean="0"/>
              <a:t>Security </a:t>
            </a:r>
            <a:r>
              <a:rPr lang="en-US" sz="2200" dirty="0" smtClean="0"/>
              <a:t>- protection from malicious attempts to steal or modify data.</a:t>
            </a:r>
          </a:p>
          <a:p>
            <a:pPr lvl="1"/>
            <a:r>
              <a:rPr lang="en-US" sz="2200" u="sng" dirty="0" smtClean="0"/>
              <a:t>Database system level</a:t>
            </a:r>
          </a:p>
          <a:p>
            <a:pPr lvl="2"/>
            <a:r>
              <a:rPr lang="en-US" sz="2200" dirty="0" smtClean="0">
                <a:solidFill>
                  <a:schemeClr val="tx2"/>
                </a:solidFill>
              </a:rPr>
              <a:t>Authentication</a:t>
            </a:r>
            <a:r>
              <a:rPr lang="en-US" sz="2200" dirty="0" smtClean="0"/>
              <a:t> and </a:t>
            </a:r>
            <a:r>
              <a:rPr lang="en-US" sz="2200" dirty="0" smtClean="0">
                <a:solidFill>
                  <a:schemeClr val="tx2"/>
                </a:solidFill>
              </a:rPr>
              <a:t>authorization</a:t>
            </a:r>
            <a:r>
              <a:rPr lang="en-US" sz="2200" dirty="0" smtClean="0"/>
              <a:t> mechanisms to allow specific users access only to required data</a:t>
            </a:r>
          </a:p>
          <a:p>
            <a:pPr lvl="1"/>
            <a:r>
              <a:rPr lang="en-US" sz="2200" u="sng" dirty="0" smtClean="0"/>
              <a:t>Operating system level</a:t>
            </a:r>
          </a:p>
          <a:p>
            <a:pPr lvl="2"/>
            <a:r>
              <a:rPr lang="en-US" sz="2200" dirty="0" smtClean="0"/>
              <a:t>Operating system super-users can do anything they want to the database!   Good operating system level security is required.</a:t>
            </a:r>
          </a:p>
          <a:p>
            <a:pPr lvl="1"/>
            <a:r>
              <a:rPr lang="en-US" sz="2200" u="sng" dirty="0" smtClean="0"/>
              <a:t>Network level</a:t>
            </a:r>
            <a:r>
              <a:rPr lang="en-US" sz="2200" dirty="0" smtClean="0"/>
              <a:t>:  </a:t>
            </a:r>
          </a:p>
          <a:p>
            <a:pPr lvl="2"/>
            <a:r>
              <a:rPr lang="en-US" sz="2200" dirty="0" smtClean="0"/>
              <a:t>must use encryption to prevent</a:t>
            </a:r>
          </a:p>
          <a:p>
            <a:pPr lvl="3"/>
            <a:r>
              <a:rPr lang="en-US" sz="2200" dirty="0" smtClean="0"/>
              <a:t>Eavesdropping (unauthorized reading of messages)</a:t>
            </a:r>
          </a:p>
          <a:p>
            <a:pPr lvl="3"/>
            <a:r>
              <a:rPr lang="en-US" sz="2200" dirty="0" smtClean="0"/>
              <a:t>Masquerading  (pretending to be an authorized user or sending messages supposedly from authorized users)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a:bodyPr>
          <a:lstStyle/>
          <a:p>
            <a:r>
              <a:rPr lang="en-US" dirty="0" smtClean="0"/>
              <a:t>Audit Trails</a:t>
            </a:r>
            <a:endParaRPr lang="en-IN" dirty="0"/>
          </a:p>
        </p:txBody>
      </p:sp>
      <p:sp>
        <p:nvSpPr>
          <p:cNvPr id="3" name="Content Placeholder 2"/>
          <p:cNvSpPr>
            <a:spLocks noGrp="1"/>
          </p:cNvSpPr>
          <p:nvPr>
            <p:ph idx="1"/>
          </p:nvPr>
        </p:nvSpPr>
        <p:spPr>
          <a:xfrm>
            <a:off x="395536" y="1556792"/>
            <a:ext cx="8496944" cy="4824536"/>
          </a:xfrm>
        </p:spPr>
        <p:txBody>
          <a:bodyPr>
            <a:noAutofit/>
          </a:bodyPr>
          <a:lstStyle/>
          <a:p>
            <a:r>
              <a:rPr lang="en-US" sz="2400" dirty="0" smtClean="0"/>
              <a:t>An audit trail is a log of all changes (inserts/deletes/updates) to the database along with information such as which user performed the change, and when the change was performed.</a:t>
            </a:r>
          </a:p>
          <a:p>
            <a:r>
              <a:rPr lang="en-US" sz="2400" dirty="0" smtClean="0"/>
              <a:t>Used to track erroneous/fraudulent updates.</a:t>
            </a:r>
          </a:p>
          <a:p>
            <a:r>
              <a:rPr lang="en-US" sz="2400" dirty="0" smtClean="0"/>
              <a:t>Can be implemented using triggers, but many database systems provide direct support.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a:bodyPr>
          <a:lstStyle/>
          <a:p>
            <a:r>
              <a:rPr lang="en-US" dirty="0" smtClean="0"/>
              <a:t>Encryption</a:t>
            </a:r>
            <a:endParaRPr lang="en-IN" dirty="0"/>
          </a:p>
        </p:txBody>
      </p:sp>
      <p:sp>
        <p:nvSpPr>
          <p:cNvPr id="3" name="Content Placeholder 2"/>
          <p:cNvSpPr>
            <a:spLocks noGrp="1"/>
          </p:cNvSpPr>
          <p:nvPr>
            <p:ph idx="1"/>
          </p:nvPr>
        </p:nvSpPr>
        <p:spPr>
          <a:xfrm>
            <a:off x="395536" y="1556792"/>
            <a:ext cx="8496944" cy="4824536"/>
          </a:xfrm>
        </p:spPr>
        <p:txBody>
          <a:bodyPr>
            <a:noAutofit/>
          </a:bodyPr>
          <a:lstStyle/>
          <a:p>
            <a:pPr algn="just"/>
            <a:r>
              <a:rPr lang="en-US" dirty="0" smtClean="0"/>
              <a:t>Data may be </a:t>
            </a:r>
            <a:r>
              <a:rPr lang="en-US" i="1" dirty="0" smtClean="0"/>
              <a:t>encrypted</a:t>
            </a:r>
            <a:r>
              <a:rPr lang="en-US" dirty="0" smtClean="0"/>
              <a:t> when database authorization provisions do not offer sufficient protection.</a:t>
            </a:r>
          </a:p>
          <a:p>
            <a:pPr algn="just"/>
            <a:r>
              <a:rPr lang="en-US" dirty="0" smtClean="0"/>
              <a:t>Properties of good encryption technique:</a:t>
            </a:r>
          </a:p>
          <a:p>
            <a:pPr lvl="1" algn="just"/>
            <a:r>
              <a:rPr lang="en-US" dirty="0" smtClean="0"/>
              <a:t>Relatively simple for authorized users to encrypt and decrypt data.</a:t>
            </a:r>
          </a:p>
          <a:p>
            <a:pPr lvl="1" algn="just"/>
            <a:r>
              <a:rPr lang="en-US" dirty="0" smtClean="0"/>
              <a:t>Encryption scheme depends not on the secrecy of the algorithm but on the secrecy of a parameter of the algorithm  called the  </a:t>
            </a:r>
            <a:r>
              <a:rPr lang="en-US" dirty="0" smtClean="0">
                <a:solidFill>
                  <a:srgbClr val="C00000"/>
                </a:solidFill>
              </a:rPr>
              <a:t>encryption key.</a:t>
            </a:r>
          </a:p>
          <a:p>
            <a:pPr lvl="1" algn="just"/>
            <a:r>
              <a:rPr lang="en-US" dirty="0" smtClean="0"/>
              <a:t>Extremely difficult for an intruder to determine the encryption key.</a:t>
            </a:r>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a:bodyPr>
          <a:lstStyle/>
          <a:p>
            <a:r>
              <a:rPr lang="en-US" dirty="0" smtClean="0"/>
              <a:t>Encryption</a:t>
            </a:r>
            <a:endParaRPr lang="en-IN" dirty="0"/>
          </a:p>
        </p:txBody>
      </p:sp>
      <p:sp>
        <p:nvSpPr>
          <p:cNvPr id="3" name="Content Placeholder 2"/>
          <p:cNvSpPr>
            <a:spLocks noGrp="1"/>
          </p:cNvSpPr>
          <p:nvPr>
            <p:ph idx="1"/>
          </p:nvPr>
        </p:nvSpPr>
        <p:spPr>
          <a:xfrm>
            <a:off x="395536" y="1556792"/>
            <a:ext cx="8496944" cy="4824536"/>
          </a:xfrm>
        </p:spPr>
        <p:txBody>
          <a:bodyPr>
            <a:noAutofit/>
          </a:bodyPr>
          <a:lstStyle/>
          <a:p>
            <a:pPr algn="just">
              <a:lnSpc>
                <a:spcPct val="90000"/>
              </a:lnSpc>
            </a:pPr>
            <a:r>
              <a:rPr lang="en-US" sz="2000" i="1" dirty="0" smtClean="0">
                <a:solidFill>
                  <a:schemeClr val="tx2"/>
                </a:solidFill>
              </a:rPr>
              <a:t>Data </a:t>
            </a:r>
            <a:r>
              <a:rPr lang="en-US" sz="2000" i="1" dirty="0" smtClean="0">
                <a:solidFill>
                  <a:schemeClr val="tx2"/>
                </a:solidFill>
              </a:rPr>
              <a:t>Encryption Standard</a:t>
            </a:r>
            <a:r>
              <a:rPr lang="en-US" sz="2000" dirty="0" smtClean="0">
                <a:solidFill>
                  <a:schemeClr val="tx2"/>
                </a:solidFill>
              </a:rPr>
              <a:t> (DES)</a:t>
            </a:r>
            <a:r>
              <a:rPr lang="en-US" sz="2000" dirty="0" smtClean="0"/>
              <a:t> substitutes characters and rearranges their order on the basis of an encryption key which is  provided to authorized users via a secure mechanism. Scheme is no more secure than the key transmission mechanism since the key has to be shared.</a:t>
            </a:r>
          </a:p>
          <a:p>
            <a:pPr algn="just">
              <a:lnSpc>
                <a:spcPct val="90000"/>
              </a:lnSpc>
            </a:pPr>
            <a:r>
              <a:rPr lang="en-US" sz="2000" dirty="0" smtClean="0">
                <a:solidFill>
                  <a:schemeClr val="tx2"/>
                </a:solidFill>
              </a:rPr>
              <a:t>Advanced Encryption Standard (AES)</a:t>
            </a:r>
            <a:r>
              <a:rPr lang="en-US" sz="2000" dirty="0" smtClean="0"/>
              <a:t> is a new standard replacing DES, and is based on the </a:t>
            </a:r>
            <a:r>
              <a:rPr lang="en-US" sz="2000" dirty="0" err="1" smtClean="0"/>
              <a:t>Rijndael</a:t>
            </a:r>
            <a:r>
              <a:rPr lang="en-US" sz="2000" dirty="0" smtClean="0"/>
              <a:t> algorithm, but is also dependent on shared secret keys</a:t>
            </a:r>
          </a:p>
          <a:p>
            <a:pPr algn="just">
              <a:lnSpc>
                <a:spcPct val="90000"/>
              </a:lnSpc>
            </a:pPr>
            <a:r>
              <a:rPr lang="en-US" sz="2000" i="1" dirty="0" smtClean="0">
                <a:solidFill>
                  <a:schemeClr val="tx2"/>
                </a:solidFill>
              </a:rPr>
              <a:t>Public-key </a:t>
            </a:r>
            <a:r>
              <a:rPr lang="en-US" sz="2000" i="1" dirty="0" smtClean="0">
                <a:solidFill>
                  <a:schemeClr val="tx2"/>
                </a:solidFill>
              </a:rPr>
              <a:t>encryption</a:t>
            </a:r>
            <a:r>
              <a:rPr lang="en-US" sz="2000" dirty="0" smtClean="0"/>
              <a:t> is based on each user having two keys:</a:t>
            </a:r>
          </a:p>
          <a:p>
            <a:pPr lvl="1" algn="just">
              <a:lnSpc>
                <a:spcPct val="90000"/>
              </a:lnSpc>
            </a:pPr>
            <a:r>
              <a:rPr lang="en-US" sz="1800" i="1" dirty="0" smtClean="0"/>
              <a:t>public key</a:t>
            </a:r>
            <a:r>
              <a:rPr lang="en-US" sz="1800" dirty="0" smtClean="0"/>
              <a:t> – publicly published key used to encrypt data, but cannot be used to decrypt data</a:t>
            </a:r>
          </a:p>
          <a:p>
            <a:pPr lvl="1" algn="just">
              <a:lnSpc>
                <a:spcPct val="90000"/>
              </a:lnSpc>
            </a:pPr>
            <a:r>
              <a:rPr lang="en-US" sz="1800" i="1" dirty="0" smtClean="0"/>
              <a:t>private </a:t>
            </a:r>
            <a:r>
              <a:rPr lang="en-US" sz="1800" i="1" dirty="0" smtClean="0"/>
              <a:t>key</a:t>
            </a:r>
            <a:r>
              <a:rPr lang="en-US" sz="1800" dirty="0" smtClean="0"/>
              <a:t> -- key known only to individual user, and used to decrypt data.</a:t>
            </a:r>
            <a:br>
              <a:rPr lang="en-US" sz="1800" dirty="0" smtClean="0"/>
            </a:br>
            <a:r>
              <a:rPr lang="en-US" sz="1800" dirty="0" smtClean="0"/>
              <a:t>Need not be transmitted to the site doing encryption.</a:t>
            </a:r>
          </a:p>
          <a:p>
            <a:pPr algn="just">
              <a:lnSpc>
                <a:spcPct val="90000"/>
              </a:lnSpc>
              <a:buFont typeface="Monotype Sorts" pitchFamily="2" charset="2"/>
              <a:buNone/>
            </a:pPr>
            <a:r>
              <a:rPr lang="en-US" sz="2000" dirty="0" smtClean="0"/>
              <a:t>     Encryption scheme is such that it is impossible or extremely hard to </a:t>
            </a:r>
            <a:r>
              <a:rPr lang="en-US" sz="2000" dirty="0" smtClean="0"/>
              <a:t> decrypt </a:t>
            </a:r>
            <a:r>
              <a:rPr lang="en-US" sz="2000" dirty="0" smtClean="0"/>
              <a:t>data given only  the public key.</a:t>
            </a:r>
          </a:p>
          <a:p>
            <a:pPr algn="just">
              <a:lnSpc>
                <a:spcPct val="90000"/>
              </a:lnSpc>
            </a:pPr>
            <a:r>
              <a:rPr lang="en-US" sz="2000" dirty="0" smtClean="0"/>
              <a:t>The </a:t>
            </a:r>
            <a:r>
              <a:rPr lang="en-US" sz="2000" dirty="0" smtClean="0">
                <a:solidFill>
                  <a:schemeClr val="accent1">
                    <a:lumMod val="75000"/>
                  </a:schemeClr>
                </a:solidFill>
              </a:rPr>
              <a:t>RSA  public-key encryption </a:t>
            </a:r>
            <a:r>
              <a:rPr lang="en-US" sz="2000" dirty="0" smtClean="0"/>
              <a:t>scheme is based on the hardness of factoring a very large number (100's of digits) into its prime components.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a:bodyPr>
          <a:lstStyle/>
          <a:p>
            <a:r>
              <a:rPr lang="en-US" dirty="0" smtClean="0"/>
              <a:t>Authentication</a:t>
            </a:r>
            <a:endParaRPr lang="en-IN" dirty="0"/>
          </a:p>
        </p:txBody>
      </p:sp>
      <p:sp>
        <p:nvSpPr>
          <p:cNvPr id="3" name="Content Placeholder 2"/>
          <p:cNvSpPr>
            <a:spLocks noGrp="1"/>
          </p:cNvSpPr>
          <p:nvPr>
            <p:ph idx="1"/>
          </p:nvPr>
        </p:nvSpPr>
        <p:spPr>
          <a:xfrm>
            <a:off x="395536" y="1556792"/>
            <a:ext cx="8496944" cy="4824536"/>
          </a:xfrm>
        </p:spPr>
        <p:txBody>
          <a:bodyPr>
            <a:noAutofit/>
          </a:bodyPr>
          <a:lstStyle/>
          <a:p>
            <a:r>
              <a:rPr lang="en-US" sz="1900" i="1" dirty="0" smtClean="0"/>
              <a:t> </a:t>
            </a:r>
            <a:r>
              <a:rPr lang="en-US" sz="1900" dirty="0" smtClean="0"/>
              <a:t>Password based authentication is widely used, but is susceptible to sniffing on a network</a:t>
            </a:r>
          </a:p>
          <a:p>
            <a:r>
              <a:rPr lang="en-US" sz="1900" b="1" dirty="0" smtClean="0">
                <a:solidFill>
                  <a:schemeClr val="tx2"/>
                </a:solidFill>
              </a:rPr>
              <a:t>Challenge-response</a:t>
            </a:r>
            <a:r>
              <a:rPr lang="en-US" sz="1900" dirty="0" smtClean="0"/>
              <a:t> systems avoid transmission of passwords</a:t>
            </a:r>
          </a:p>
          <a:p>
            <a:pPr lvl="1"/>
            <a:r>
              <a:rPr lang="en-US" sz="1900" dirty="0" smtClean="0"/>
              <a:t>DB sends a (randomly generated) challenge string to user</a:t>
            </a:r>
          </a:p>
          <a:p>
            <a:pPr lvl="1"/>
            <a:r>
              <a:rPr lang="en-US" sz="1900" dirty="0" smtClean="0"/>
              <a:t>User encrypts string and returns result. </a:t>
            </a:r>
          </a:p>
          <a:p>
            <a:pPr lvl="1"/>
            <a:r>
              <a:rPr lang="en-US" sz="1900" dirty="0" smtClean="0"/>
              <a:t>DB verifies identity by decrypting result</a:t>
            </a:r>
          </a:p>
          <a:p>
            <a:pPr lvl="1"/>
            <a:r>
              <a:rPr lang="en-US" sz="1900" dirty="0" smtClean="0"/>
              <a:t>Can use public-key encryption system by DB sending a message encrypted using user’s public key, and user decrypting and sending the message back</a:t>
            </a:r>
          </a:p>
          <a:p>
            <a:r>
              <a:rPr lang="en-US" sz="1900" b="1" dirty="0" smtClean="0">
                <a:solidFill>
                  <a:schemeClr val="tx2"/>
                </a:solidFill>
              </a:rPr>
              <a:t>Digital</a:t>
            </a:r>
            <a:r>
              <a:rPr lang="en-US" sz="1900" dirty="0" smtClean="0"/>
              <a:t> </a:t>
            </a:r>
            <a:r>
              <a:rPr lang="en-US" sz="1900" b="1" dirty="0" smtClean="0">
                <a:solidFill>
                  <a:schemeClr val="tx2"/>
                </a:solidFill>
              </a:rPr>
              <a:t>signatures</a:t>
            </a:r>
            <a:r>
              <a:rPr lang="en-US" sz="1900" dirty="0" smtClean="0"/>
              <a:t> are used to verify authenticity of data</a:t>
            </a:r>
          </a:p>
          <a:p>
            <a:pPr lvl="1"/>
            <a:r>
              <a:rPr lang="en-US" sz="1900" dirty="0" smtClean="0"/>
              <a:t>E.g. use private key (in reverse) to encrypt data, and anyone can verify authenticity by using public key (in reverse) to decrypt data.  Only holder of private key could have created the encrypted data.</a:t>
            </a:r>
          </a:p>
          <a:p>
            <a:pPr lvl="1"/>
            <a:r>
              <a:rPr lang="en-US" sz="1900" dirty="0" smtClean="0"/>
              <a:t>Digital signatures also help ensure </a:t>
            </a:r>
            <a:r>
              <a:rPr lang="en-US" sz="1900" b="1" dirty="0" err="1" smtClean="0">
                <a:solidFill>
                  <a:schemeClr val="tx2"/>
                </a:solidFill>
              </a:rPr>
              <a:t>nonrepudiation</a:t>
            </a:r>
            <a:r>
              <a:rPr lang="en-US" sz="1900" b="1" dirty="0" smtClean="0">
                <a:solidFill>
                  <a:schemeClr val="tx2"/>
                </a:solidFill>
              </a:rPr>
              <a:t>: </a:t>
            </a:r>
            <a:r>
              <a:rPr lang="en-US" sz="1900" dirty="0" smtClean="0"/>
              <a:t>sender</a:t>
            </a:r>
            <a:br>
              <a:rPr lang="en-US" sz="1900" dirty="0" smtClean="0"/>
            </a:br>
            <a:r>
              <a:rPr lang="en-US" sz="1900" dirty="0" smtClean="0"/>
              <a:t>cannot later claim to have not created the data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rmAutofit/>
          </a:bodyPr>
          <a:lstStyle/>
          <a:p>
            <a:r>
              <a:rPr lang="en-US" dirty="0" smtClean="0"/>
              <a:t>Digital Certificates</a:t>
            </a:r>
            <a:endParaRPr lang="en-IN" dirty="0"/>
          </a:p>
        </p:txBody>
      </p:sp>
      <p:sp>
        <p:nvSpPr>
          <p:cNvPr id="3" name="Content Placeholder 2"/>
          <p:cNvSpPr>
            <a:spLocks noGrp="1"/>
          </p:cNvSpPr>
          <p:nvPr>
            <p:ph idx="1"/>
          </p:nvPr>
        </p:nvSpPr>
        <p:spPr>
          <a:xfrm>
            <a:off x="395536" y="1556792"/>
            <a:ext cx="8496944" cy="4824536"/>
          </a:xfrm>
        </p:spPr>
        <p:txBody>
          <a:bodyPr>
            <a:noAutofit/>
          </a:bodyPr>
          <a:lstStyle/>
          <a:p>
            <a:pPr>
              <a:lnSpc>
                <a:spcPct val="90000"/>
              </a:lnSpc>
            </a:pPr>
            <a:r>
              <a:rPr lang="en-US" sz="1900" b="1" dirty="0" smtClean="0">
                <a:solidFill>
                  <a:schemeClr val="tx2"/>
                </a:solidFill>
              </a:rPr>
              <a:t>Digital certificates </a:t>
            </a:r>
            <a:r>
              <a:rPr lang="en-US" sz="1900" dirty="0" smtClean="0"/>
              <a:t>are used to verify authenticity of public keys. </a:t>
            </a:r>
          </a:p>
          <a:p>
            <a:pPr>
              <a:lnSpc>
                <a:spcPct val="90000"/>
              </a:lnSpc>
            </a:pPr>
            <a:r>
              <a:rPr lang="en-US" sz="1900" dirty="0" smtClean="0"/>
              <a:t>Problem: when you communicate with a web site, how do you know if you are talking with the genuine web site or an imposter?</a:t>
            </a:r>
          </a:p>
          <a:p>
            <a:pPr lvl="1">
              <a:lnSpc>
                <a:spcPct val="90000"/>
              </a:lnSpc>
            </a:pPr>
            <a:r>
              <a:rPr lang="en-US" sz="1900" dirty="0" smtClean="0"/>
              <a:t>Solution: use the public key of the web site</a:t>
            </a:r>
          </a:p>
          <a:p>
            <a:pPr lvl="1">
              <a:lnSpc>
                <a:spcPct val="90000"/>
              </a:lnSpc>
            </a:pPr>
            <a:r>
              <a:rPr lang="en-US" sz="1900" dirty="0" smtClean="0"/>
              <a:t>Problem: how to verify if the public key itself is genuine?</a:t>
            </a:r>
          </a:p>
          <a:p>
            <a:pPr>
              <a:lnSpc>
                <a:spcPct val="90000"/>
              </a:lnSpc>
            </a:pPr>
            <a:r>
              <a:rPr lang="en-US" sz="1900" dirty="0" smtClean="0"/>
              <a:t>Solution:</a:t>
            </a:r>
          </a:p>
          <a:p>
            <a:pPr lvl="1">
              <a:lnSpc>
                <a:spcPct val="90000"/>
              </a:lnSpc>
            </a:pPr>
            <a:r>
              <a:rPr lang="en-US" sz="1900" dirty="0" smtClean="0"/>
              <a:t>Every client (e.g. browser) has public keys of a few root-level </a:t>
            </a:r>
            <a:r>
              <a:rPr lang="en-US" sz="1900" b="1" dirty="0" smtClean="0">
                <a:solidFill>
                  <a:schemeClr val="tx2"/>
                </a:solidFill>
              </a:rPr>
              <a:t>certification authorities</a:t>
            </a:r>
          </a:p>
          <a:p>
            <a:pPr lvl="1">
              <a:lnSpc>
                <a:spcPct val="90000"/>
              </a:lnSpc>
            </a:pPr>
            <a:r>
              <a:rPr lang="en-US" sz="1900" dirty="0" smtClean="0"/>
              <a:t>A site can get its name/URL and public key signed by a certification authority: signed document is called a </a:t>
            </a:r>
            <a:r>
              <a:rPr lang="en-US" sz="1900" b="1" dirty="0" smtClean="0">
                <a:solidFill>
                  <a:schemeClr val="tx2"/>
                </a:solidFill>
              </a:rPr>
              <a:t>certificate</a:t>
            </a:r>
          </a:p>
          <a:p>
            <a:pPr lvl="1">
              <a:lnSpc>
                <a:spcPct val="90000"/>
              </a:lnSpc>
            </a:pPr>
            <a:r>
              <a:rPr lang="en-US" sz="1900" dirty="0" smtClean="0"/>
              <a:t>Client can use public key of certification authority to verify certificate</a:t>
            </a:r>
          </a:p>
          <a:p>
            <a:pPr lvl="1">
              <a:lnSpc>
                <a:spcPct val="90000"/>
              </a:lnSpc>
            </a:pPr>
            <a:r>
              <a:rPr lang="en-US" sz="1900" dirty="0" smtClean="0"/>
              <a:t>Multiple levels of certification authorities can exist. Each certification authority </a:t>
            </a:r>
          </a:p>
          <a:p>
            <a:pPr lvl="2">
              <a:lnSpc>
                <a:spcPct val="90000"/>
              </a:lnSpc>
            </a:pPr>
            <a:r>
              <a:rPr lang="en-US" sz="1900" dirty="0" smtClean="0"/>
              <a:t>presents its own public-key certificate signed by a higher level authority, and </a:t>
            </a:r>
          </a:p>
          <a:p>
            <a:pPr lvl="2">
              <a:lnSpc>
                <a:spcPct val="90000"/>
              </a:lnSpc>
            </a:pPr>
            <a:r>
              <a:rPr lang="en-US" sz="1900" dirty="0" smtClean="0"/>
              <a:t>Uses its private key to sign the certificate of  other web sites/authorities</a:t>
            </a:r>
          </a:p>
          <a:p>
            <a:pPr lvl="1"/>
            <a:endParaRPr lang="en-US" sz="19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Security</a:t>
            </a:r>
            <a:endParaRPr lang="en-IN" dirty="0"/>
          </a:p>
        </p:txBody>
      </p:sp>
      <p:sp>
        <p:nvSpPr>
          <p:cNvPr id="3" name="Content Placeholder 2"/>
          <p:cNvSpPr>
            <a:spLocks noGrp="1"/>
          </p:cNvSpPr>
          <p:nvPr>
            <p:ph idx="1"/>
          </p:nvPr>
        </p:nvSpPr>
        <p:spPr>
          <a:xfrm>
            <a:off x="251520" y="1556792"/>
            <a:ext cx="8640960" cy="4824536"/>
          </a:xfrm>
        </p:spPr>
        <p:txBody>
          <a:bodyPr>
            <a:noAutofit/>
          </a:bodyPr>
          <a:lstStyle/>
          <a:p>
            <a:pPr lvl="1" algn="just"/>
            <a:r>
              <a:rPr lang="en-US" sz="2200" u="sng" dirty="0" smtClean="0"/>
              <a:t>Physical level</a:t>
            </a:r>
          </a:p>
          <a:p>
            <a:pPr lvl="2" algn="just"/>
            <a:r>
              <a:rPr lang="en-US" sz="2200" dirty="0" smtClean="0"/>
              <a:t>Physical access to computers allows destruction of data by intruders;  traditional lock-and-key security is needed</a:t>
            </a:r>
          </a:p>
          <a:p>
            <a:pPr lvl="2" algn="just"/>
            <a:r>
              <a:rPr lang="en-US" sz="2200" dirty="0" smtClean="0"/>
              <a:t>Computers must also be protected from floods, fire, etc. </a:t>
            </a:r>
          </a:p>
          <a:p>
            <a:pPr lvl="1" algn="just"/>
            <a:r>
              <a:rPr lang="en-US" sz="2200" u="sng" dirty="0" smtClean="0"/>
              <a:t>Human level</a:t>
            </a:r>
          </a:p>
          <a:p>
            <a:pPr lvl="2" algn="just"/>
            <a:r>
              <a:rPr lang="en-US" sz="2200" dirty="0" smtClean="0"/>
              <a:t>Users must be screened to ensure that an authorized users do not give access to intruders   </a:t>
            </a:r>
          </a:p>
          <a:p>
            <a:pPr lvl="2" algn="just"/>
            <a:r>
              <a:rPr lang="en-US" sz="2200" dirty="0" smtClean="0"/>
              <a:t>Users should be trained on password selection and secrecy</a:t>
            </a:r>
          </a:p>
          <a:p>
            <a:pPr algn="just"/>
            <a:endParaRPr lang="en-US"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Authorization</a:t>
            </a:r>
            <a:endParaRPr lang="en-IN" dirty="0"/>
          </a:p>
        </p:txBody>
      </p:sp>
      <p:sp>
        <p:nvSpPr>
          <p:cNvPr id="3" name="Content Placeholder 2"/>
          <p:cNvSpPr>
            <a:spLocks noGrp="1"/>
          </p:cNvSpPr>
          <p:nvPr>
            <p:ph idx="1"/>
          </p:nvPr>
        </p:nvSpPr>
        <p:spPr>
          <a:xfrm>
            <a:off x="251520" y="1556792"/>
            <a:ext cx="8640960" cy="4824536"/>
          </a:xfrm>
        </p:spPr>
        <p:txBody>
          <a:bodyPr>
            <a:noAutofit/>
          </a:bodyPr>
          <a:lstStyle/>
          <a:p>
            <a:r>
              <a:rPr lang="en-US" dirty="0" smtClean="0"/>
              <a:t>Forms of authorization on parts of  the </a:t>
            </a:r>
            <a:r>
              <a:rPr lang="en-US" u="sng" dirty="0" smtClean="0">
                <a:solidFill>
                  <a:srgbClr val="002060"/>
                </a:solidFill>
              </a:rPr>
              <a:t>database</a:t>
            </a:r>
            <a:r>
              <a:rPr lang="en-US" dirty="0" smtClean="0"/>
              <a:t>:</a:t>
            </a:r>
          </a:p>
          <a:p>
            <a:pPr lvl="1"/>
            <a:r>
              <a:rPr lang="en-US" b="1" u="sng" dirty="0" smtClean="0"/>
              <a:t>Read authorization </a:t>
            </a:r>
            <a:r>
              <a:rPr lang="en-US" dirty="0" smtClean="0"/>
              <a:t>- allows reading, but not modification of data.</a:t>
            </a:r>
          </a:p>
          <a:p>
            <a:pPr lvl="1"/>
            <a:r>
              <a:rPr lang="en-US" b="1" u="sng" dirty="0" smtClean="0"/>
              <a:t>Insert authorization </a:t>
            </a:r>
            <a:r>
              <a:rPr lang="en-US" dirty="0" smtClean="0"/>
              <a:t>- allows insertion of new data, but not modification of existing data.</a:t>
            </a:r>
          </a:p>
          <a:p>
            <a:pPr lvl="1"/>
            <a:r>
              <a:rPr lang="en-US" b="1" u="sng" dirty="0" smtClean="0"/>
              <a:t>Update authorization </a:t>
            </a:r>
            <a:r>
              <a:rPr lang="en-US" dirty="0" smtClean="0"/>
              <a:t>- allows modification, but not deletion of data.</a:t>
            </a:r>
          </a:p>
          <a:p>
            <a:pPr lvl="1"/>
            <a:r>
              <a:rPr lang="en-US" b="1" u="sng" dirty="0" smtClean="0"/>
              <a:t>Delete authorization</a:t>
            </a:r>
            <a:r>
              <a:rPr lang="en-US" b="1" dirty="0" smtClean="0"/>
              <a:t> </a:t>
            </a:r>
            <a:r>
              <a:rPr lang="en-US" dirty="0" smtClean="0"/>
              <a:t>- allows deletion of data</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Authorization</a:t>
            </a:r>
            <a:endParaRPr lang="en-IN" dirty="0"/>
          </a:p>
        </p:txBody>
      </p:sp>
      <p:sp>
        <p:nvSpPr>
          <p:cNvPr id="3" name="Content Placeholder 2"/>
          <p:cNvSpPr>
            <a:spLocks noGrp="1"/>
          </p:cNvSpPr>
          <p:nvPr>
            <p:ph idx="1"/>
          </p:nvPr>
        </p:nvSpPr>
        <p:spPr>
          <a:xfrm>
            <a:off x="251520" y="1556792"/>
            <a:ext cx="8640960" cy="4824536"/>
          </a:xfrm>
        </p:spPr>
        <p:txBody>
          <a:bodyPr>
            <a:noAutofit/>
          </a:bodyPr>
          <a:lstStyle/>
          <a:p>
            <a:r>
              <a:rPr lang="en-US" dirty="0" smtClean="0"/>
              <a:t>Forms of authorization to modify  the </a:t>
            </a:r>
            <a:r>
              <a:rPr lang="en-US" u="sng" dirty="0" smtClean="0"/>
              <a:t>database schema</a:t>
            </a:r>
            <a:r>
              <a:rPr lang="en-US" dirty="0" smtClean="0"/>
              <a:t>:</a:t>
            </a:r>
          </a:p>
          <a:p>
            <a:pPr lvl="1"/>
            <a:r>
              <a:rPr lang="en-US" b="1" u="sng" dirty="0" smtClean="0"/>
              <a:t>Index authorization</a:t>
            </a:r>
            <a:r>
              <a:rPr lang="en-US" b="1" dirty="0" smtClean="0"/>
              <a:t> </a:t>
            </a:r>
            <a:r>
              <a:rPr lang="en-US" dirty="0" smtClean="0"/>
              <a:t>- allows creation and deletion of indices.</a:t>
            </a:r>
          </a:p>
          <a:p>
            <a:pPr lvl="1"/>
            <a:r>
              <a:rPr lang="en-US" b="1" u="sng" dirty="0" smtClean="0"/>
              <a:t>Resources</a:t>
            </a:r>
            <a:r>
              <a:rPr lang="en-US" u="sng" dirty="0" smtClean="0"/>
              <a:t> </a:t>
            </a:r>
            <a:r>
              <a:rPr lang="en-US" b="1" u="sng" dirty="0" smtClean="0"/>
              <a:t>authorization</a:t>
            </a:r>
            <a:r>
              <a:rPr lang="en-US" u="sng" dirty="0" smtClean="0"/>
              <a:t> </a:t>
            </a:r>
            <a:r>
              <a:rPr lang="en-US" dirty="0" smtClean="0"/>
              <a:t>- allows creation of new relations.</a:t>
            </a:r>
          </a:p>
          <a:p>
            <a:pPr lvl="1"/>
            <a:r>
              <a:rPr lang="en-US" b="1" u="sng" dirty="0" smtClean="0"/>
              <a:t>Alteration</a:t>
            </a:r>
            <a:r>
              <a:rPr lang="en-US" u="sng" dirty="0" smtClean="0"/>
              <a:t> </a:t>
            </a:r>
            <a:r>
              <a:rPr lang="en-US" b="1" u="sng" dirty="0" smtClean="0"/>
              <a:t>authorization</a:t>
            </a:r>
            <a:r>
              <a:rPr lang="en-US" u="sng" dirty="0" smtClean="0"/>
              <a:t> </a:t>
            </a:r>
            <a:r>
              <a:rPr lang="en-US" dirty="0" smtClean="0"/>
              <a:t>- allows addition or deletion of attributes in a relation.</a:t>
            </a:r>
          </a:p>
          <a:p>
            <a:pPr lvl="1"/>
            <a:r>
              <a:rPr lang="en-US" b="1" u="sng" dirty="0" smtClean="0"/>
              <a:t>Drop</a:t>
            </a:r>
            <a:r>
              <a:rPr lang="en-US" u="sng" dirty="0" smtClean="0"/>
              <a:t> </a:t>
            </a:r>
            <a:r>
              <a:rPr lang="en-US" b="1" u="sng" dirty="0" smtClean="0"/>
              <a:t>authorization</a:t>
            </a:r>
            <a:r>
              <a:rPr lang="en-US" u="sng" dirty="0" smtClean="0"/>
              <a:t> </a:t>
            </a:r>
            <a:r>
              <a:rPr lang="en-US" dirty="0" smtClean="0"/>
              <a:t>- allows deletion of relations.</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Authorization and Views</a:t>
            </a:r>
            <a:endParaRPr lang="en-IN" dirty="0"/>
          </a:p>
        </p:txBody>
      </p:sp>
      <p:sp>
        <p:nvSpPr>
          <p:cNvPr id="3" name="Content Placeholder 2"/>
          <p:cNvSpPr>
            <a:spLocks noGrp="1"/>
          </p:cNvSpPr>
          <p:nvPr>
            <p:ph idx="1"/>
          </p:nvPr>
        </p:nvSpPr>
        <p:spPr>
          <a:xfrm>
            <a:off x="251520" y="1556792"/>
            <a:ext cx="8640960" cy="4824536"/>
          </a:xfrm>
        </p:spPr>
        <p:txBody>
          <a:bodyPr>
            <a:noAutofit/>
          </a:bodyPr>
          <a:lstStyle/>
          <a:p>
            <a:pPr algn="just"/>
            <a:r>
              <a:rPr lang="en-US" dirty="0" smtClean="0"/>
              <a:t>Users can be given authorization on views, without being given any authorization on the relations used in the view definition</a:t>
            </a:r>
          </a:p>
          <a:p>
            <a:pPr algn="just"/>
            <a:r>
              <a:rPr lang="en-US" dirty="0" smtClean="0"/>
              <a:t>Ability of views to hide data serves both to simplify usage of the system and to enhance security by allowing users access only to data they need for their job</a:t>
            </a:r>
          </a:p>
          <a:p>
            <a:pPr algn="just"/>
            <a:r>
              <a:rPr lang="en-US" dirty="0" smtClean="0"/>
              <a:t>A  combination or relational-level security and view-level security can be used to limit a user’s access to the data that user needs.</a:t>
            </a:r>
          </a:p>
          <a:p>
            <a:pPr algn="just"/>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Views</a:t>
            </a:r>
            <a:endParaRPr lang="en-IN" dirty="0"/>
          </a:p>
        </p:txBody>
      </p:sp>
      <p:sp>
        <p:nvSpPr>
          <p:cNvPr id="3" name="Content Placeholder 2"/>
          <p:cNvSpPr>
            <a:spLocks noGrp="1"/>
          </p:cNvSpPr>
          <p:nvPr>
            <p:ph idx="1"/>
          </p:nvPr>
        </p:nvSpPr>
        <p:spPr>
          <a:xfrm>
            <a:off x="251520" y="1556792"/>
            <a:ext cx="8640960" cy="4824536"/>
          </a:xfrm>
        </p:spPr>
        <p:txBody>
          <a:bodyPr>
            <a:noAutofit/>
          </a:bodyPr>
          <a:lstStyle/>
          <a:p>
            <a:pPr algn="just"/>
            <a:r>
              <a:rPr lang="en-US" dirty="0" smtClean="0"/>
              <a:t>Suppose a  bank clerk needs to know the names of the customers of each branch, but is not authorized to see specific loan information.</a:t>
            </a:r>
          </a:p>
          <a:p>
            <a:pPr lvl="1" algn="just"/>
            <a:r>
              <a:rPr lang="en-US" dirty="0" smtClean="0"/>
              <a:t>Approach: Deny direct access to the</a:t>
            </a:r>
            <a:r>
              <a:rPr lang="en-US" i="1" dirty="0" smtClean="0"/>
              <a:t> loan </a:t>
            </a:r>
            <a:r>
              <a:rPr lang="en-US" dirty="0" smtClean="0"/>
              <a:t>relation, but grant access to the view </a:t>
            </a:r>
            <a:r>
              <a:rPr lang="en-US" i="1" dirty="0" err="1" smtClean="0"/>
              <a:t>cust</a:t>
            </a:r>
            <a:r>
              <a:rPr lang="en-US" i="1" dirty="0" smtClean="0"/>
              <a:t>-loan</a:t>
            </a:r>
            <a:r>
              <a:rPr lang="en-US" dirty="0" smtClean="0"/>
              <a:t>, which consists only of  the names of customers and the branches at which they have a loan.</a:t>
            </a:r>
          </a:p>
          <a:p>
            <a:pPr lvl="1"/>
            <a:r>
              <a:rPr lang="en-US" dirty="0" smtClean="0"/>
              <a:t>The </a:t>
            </a:r>
            <a:r>
              <a:rPr lang="en-US" i="1" dirty="0" err="1" smtClean="0"/>
              <a:t>cust</a:t>
            </a:r>
            <a:r>
              <a:rPr lang="en-US" i="1" dirty="0" smtClean="0"/>
              <a:t>-loan </a:t>
            </a:r>
            <a:r>
              <a:rPr lang="en-US" dirty="0" smtClean="0"/>
              <a:t>view is defined in SQL as follows:</a:t>
            </a:r>
          </a:p>
          <a:p>
            <a:pPr>
              <a:buFont typeface="Monotype Sorts" pitchFamily="2" charset="2"/>
              <a:buNone/>
            </a:pPr>
            <a:r>
              <a:rPr lang="en-US" b="1" dirty="0" smtClean="0"/>
              <a:t>		</a:t>
            </a:r>
            <a:r>
              <a:rPr lang="en-US" b="1" dirty="0" smtClean="0">
                <a:solidFill>
                  <a:srgbClr val="002060"/>
                </a:solidFill>
              </a:rPr>
              <a:t>create view </a:t>
            </a:r>
            <a:r>
              <a:rPr lang="en-US" i="1" dirty="0" err="1" smtClean="0">
                <a:solidFill>
                  <a:srgbClr val="002060"/>
                </a:solidFill>
              </a:rPr>
              <a:t>cust</a:t>
            </a:r>
            <a:r>
              <a:rPr lang="en-US" i="1" dirty="0" smtClean="0">
                <a:solidFill>
                  <a:srgbClr val="002060"/>
                </a:solidFill>
              </a:rPr>
              <a:t>-loan </a:t>
            </a:r>
            <a:r>
              <a:rPr lang="en-US" b="1" dirty="0" smtClean="0">
                <a:solidFill>
                  <a:srgbClr val="002060"/>
                </a:solidFill>
              </a:rPr>
              <a:t>as</a:t>
            </a:r>
            <a:r>
              <a:rPr lang="en-US" dirty="0" smtClean="0">
                <a:solidFill>
                  <a:srgbClr val="002060"/>
                </a:solidFill>
              </a:rPr>
              <a:t/>
            </a:r>
            <a:br>
              <a:rPr lang="en-US" dirty="0" smtClean="0">
                <a:solidFill>
                  <a:srgbClr val="002060"/>
                </a:solidFill>
              </a:rPr>
            </a:br>
            <a:r>
              <a:rPr lang="en-US" dirty="0" smtClean="0">
                <a:solidFill>
                  <a:srgbClr val="002060"/>
                </a:solidFill>
              </a:rPr>
              <a:t>	    </a:t>
            </a:r>
            <a:r>
              <a:rPr lang="en-US" b="1" dirty="0" smtClean="0">
                <a:solidFill>
                  <a:srgbClr val="002060"/>
                </a:solidFill>
              </a:rPr>
              <a:t>select </a:t>
            </a:r>
            <a:r>
              <a:rPr lang="en-US" i="1" dirty="0" err="1" smtClean="0">
                <a:solidFill>
                  <a:srgbClr val="002060"/>
                </a:solidFill>
              </a:rPr>
              <a:t>branchname</a:t>
            </a:r>
            <a:r>
              <a:rPr lang="en-US" dirty="0" smtClean="0">
                <a:solidFill>
                  <a:srgbClr val="002060"/>
                </a:solidFill>
              </a:rPr>
              <a:t>, </a:t>
            </a:r>
            <a:r>
              <a:rPr lang="en-US" i="1" dirty="0" smtClean="0">
                <a:solidFill>
                  <a:srgbClr val="002060"/>
                </a:solidFill>
              </a:rPr>
              <a:t>customer-name</a:t>
            </a:r>
            <a:r>
              <a:rPr lang="en-US" dirty="0" smtClean="0">
                <a:solidFill>
                  <a:srgbClr val="002060"/>
                </a:solidFill>
              </a:rPr>
              <a:t/>
            </a:r>
            <a:br>
              <a:rPr lang="en-US" dirty="0" smtClean="0">
                <a:solidFill>
                  <a:srgbClr val="002060"/>
                </a:solidFill>
              </a:rPr>
            </a:br>
            <a:r>
              <a:rPr lang="en-US" b="1" dirty="0" smtClean="0">
                <a:solidFill>
                  <a:srgbClr val="002060"/>
                </a:solidFill>
              </a:rPr>
              <a:t>	    from   </a:t>
            </a:r>
            <a:r>
              <a:rPr lang="en-US" i="1" dirty="0" smtClean="0">
                <a:solidFill>
                  <a:srgbClr val="002060"/>
                </a:solidFill>
              </a:rPr>
              <a:t>borrower, loan</a:t>
            </a:r>
            <a:r>
              <a:rPr lang="en-US" dirty="0" smtClean="0">
                <a:solidFill>
                  <a:srgbClr val="002060"/>
                </a:solidFill>
              </a:rPr>
              <a:t/>
            </a:r>
            <a:br>
              <a:rPr lang="en-US" dirty="0" smtClean="0">
                <a:solidFill>
                  <a:srgbClr val="002060"/>
                </a:solidFill>
              </a:rPr>
            </a:br>
            <a:r>
              <a:rPr lang="en-US" b="1" dirty="0" smtClean="0">
                <a:solidFill>
                  <a:srgbClr val="002060"/>
                </a:solidFill>
              </a:rPr>
              <a:t>	    where </a:t>
            </a:r>
            <a:r>
              <a:rPr lang="en-US" i="1" dirty="0" err="1" smtClean="0">
                <a:solidFill>
                  <a:srgbClr val="002060"/>
                </a:solidFill>
              </a:rPr>
              <a:t>borrower.loan</a:t>
            </a:r>
            <a:r>
              <a:rPr lang="en-US" i="1" dirty="0" smtClean="0">
                <a:solidFill>
                  <a:srgbClr val="002060"/>
                </a:solidFill>
              </a:rPr>
              <a:t>-number </a:t>
            </a:r>
            <a:r>
              <a:rPr lang="en-US" dirty="0" smtClean="0">
                <a:solidFill>
                  <a:srgbClr val="002060"/>
                </a:solidFill>
              </a:rPr>
              <a:t>=</a:t>
            </a:r>
            <a:r>
              <a:rPr lang="en-US" i="1" dirty="0" smtClean="0">
                <a:solidFill>
                  <a:srgbClr val="002060"/>
                </a:solidFill>
              </a:rPr>
              <a:t> </a:t>
            </a:r>
            <a:r>
              <a:rPr lang="en-US" i="1" dirty="0" err="1" smtClean="0">
                <a:solidFill>
                  <a:srgbClr val="002060"/>
                </a:solidFill>
              </a:rPr>
              <a:t>loan.loan</a:t>
            </a:r>
            <a:r>
              <a:rPr lang="en-US" i="1" dirty="0" smtClean="0">
                <a:solidFill>
                  <a:srgbClr val="002060"/>
                </a:solidFill>
              </a:rPr>
              <a:t>-number</a:t>
            </a:r>
            <a:endParaRPr lang="en-US" dirty="0" smtClean="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Views</a:t>
            </a:r>
            <a:endParaRPr lang="en-IN" dirty="0"/>
          </a:p>
        </p:txBody>
      </p:sp>
      <p:sp>
        <p:nvSpPr>
          <p:cNvPr id="3" name="Content Placeholder 2"/>
          <p:cNvSpPr>
            <a:spLocks noGrp="1"/>
          </p:cNvSpPr>
          <p:nvPr>
            <p:ph idx="1"/>
          </p:nvPr>
        </p:nvSpPr>
        <p:spPr>
          <a:xfrm>
            <a:off x="251520" y="1556792"/>
            <a:ext cx="8640960" cy="4824536"/>
          </a:xfrm>
        </p:spPr>
        <p:txBody>
          <a:bodyPr>
            <a:noAutofit/>
          </a:bodyPr>
          <a:lstStyle/>
          <a:p>
            <a:pPr algn="just"/>
            <a:r>
              <a:rPr lang="en-US" dirty="0" smtClean="0"/>
              <a:t>The clerk is authorized to see the result of the query:</a:t>
            </a:r>
          </a:p>
          <a:p>
            <a:pPr lvl="4">
              <a:buFontTx/>
              <a:buNone/>
            </a:pPr>
            <a:r>
              <a:rPr lang="en-US" b="1" dirty="0" smtClean="0">
                <a:solidFill>
                  <a:srgbClr val="002060"/>
                </a:solidFill>
              </a:rPr>
              <a:t>   select</a:t>
            </a:r>
            <a:r>
              <a:rPr lang="en-US" dirty="0" smtClean="0">
                <a:solidFill>
                  <a:srgbClr val="002060"/>
                </a:solidFill>
              </a:rPr>
              <a:t> </a:t>
            </a:r>
            <a:r>
              <a:rPr lang="en-US" b="1" dirty="0" smtClean="0">
                <a:solidFill>
                  <a:srgbClr val="002060"/>
                </a:solidFill>
              </a:rPr>
              <a:t>* from </a:t>
            </a:r>
            <a:r>
              <a:rPr lang="en-US" i="1" dirty="0" err="1" smtClean="0">
                <a:solidFill>
                  <a:srgbClr val="002060"/>
                </a:solidFill>
              </a:rPr>
              <a:t>cust</a:t>
            </a:r>
            <a:r>
              <a:rPr lang="en-US" i="1" dirty="0" smtClean="0">
                <a:solidFill>
                  <a:srgbClr val="002060"/>
                </a:solidFill>
              </a:rPr>
              <a:t>-loan</a:t>
            </a:r>
            <a:endParaRPr lang="en-US" dirty="0" smtClean="0">
              <a:solidFill>
                <a:srgbClr val="002060"/>
              </a:solidFill>
            </a:endParaRPr>
          </a:p>
          <a:p>
            <a:pPr algn="just"/>
            <a:r>
              <a:rPr lang="en-US" dirty="0" smtClean="0"/>
              <a:t>When the query  processor translates the result into a query on the actual relations in the database, we obtain a query on </a:t>
            </a:r>
            <a:r>
              <a:rPr lang="en-US" i="1" dirty="0" smtClean="0"/>
              <a:t>borrower </a:t>
            </a:r>
            <a:r>
              <a:rPr lang="en-US" dirty="0" smtClean="0"/>
              <a:t>and </a:t>
            </a:r>
            <a:r>
              <a:rPr lang="en-US" i="1" dirty="0" smtClean="0"/>
              <a:t>loan</a:t>
            </a:r>
            <a:r>
              <a:rPr lang="en-US" dirty="0" smtClean="0"/>
              <a:t>.</a:t>
            </a:r>
          </a:p>
          <a:p>
            <a:pPr algn="just"/>
            <a:r>
              <a:rPr lang="en-US" dirty="0" smtClean="0"/>
              <a:t>Authorization must be checked on the clerk’s query  before query processing replaces a view by the definition of the view.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lstStyle/>
          <a:p>
            <a:r>
              <a:rPr lang="en-US" dirty="0" smtClean="0"/>
              <a:t>Authorization on Views</a:t>
            </a:r>
            <a:endParaRPr lang="en-IN" dirty="0"/>
          </a:p>
        </p:txBody>
      </p:sp>
      <p:sp>
        <p:nvSpPr>
          <p:cNvPr id="3" name="Content Placeholder 2"/>
          <p:cNvSpPr>
            <a:spLocks noGrp="1"/>
          </p:cNvSpPr>
          <p:nvPr>
            <p:ph idx="1"/>
          </p:nvPr>
        </p:nvSpPr>
        <p:spPr>
          <a:xfrm>
            <a:off x="251520" y="1556792"/>
            <a:ext cx="8712968" cy="4824536"/>
          </a:xfrm>
        </p:spPr>
        <p:txBody>
          <a:bodyPr>
            <a:noAutofit/>
          </a:bodyPr>
          <a:lstStyle/>
          <a:p>
            <a:pPr algn="just"/>
            <a:r>
              <a:rPr lang="en-US" dirty="0" smtClean="0"/>
              <a:t>Creation of view does not require </a:t>
            </a:r>
            <a:r>
              <a:rPr lang="en-US" b="1" dirty="0" smtClean="0"/>
              <a:t>resources a</a:t>
            </a:r>
            <a:r>
              <a:rPr lang="en-US" dirty="0" smtClean="0"/>
              <a:t>uthorization since no real relation is being created</a:t>
            </a:r>
          </a:p>
          <a:p>
            <a:pPr algn="just">
              <a:lnSpc>
                <a:spcPct val="110000"/>
              </a:lnSpc>
            </a:pPr>
            <a:r>
              <a:rPr lang="en-US" dirty="0" smtClean="0"/>
              <a:t>The creator of a view gets only those privileges that provide no additional authorization beyond that he already  had.</a:t>
            </a:r>
          </a:p>
          <a:p>
            <a:pPr algn="just">
              <a:lnSpc>
                <a:spcPct val="110000"/>
              </a:lnSpc>
            </a:pPr>
            <a:r>
              <a:rPr lang="en-US" dirty="0" smtClean="0"/>
              <a:t>E.g. if creator of view </a:t>
            </a:r>
            <a:r>
              <a:rPr lang="en-US" i="1" dirty="0" err="1" smtClean="0"/>
              <a:t>cust</a:t>
            </a:r>
            <a:r>
              <a:rPr lang="en-US" i="1" dirty="0" smtClean="0"/>
              <a:t>-loan</a:t>
            </a:r>
            <a:r>
              <a:rPr lang="en-US" dirty="0" smtClean="0"/>
              <a:t> had only </a:t>
            </a:r>
            <a:r>
              <a:rPr lang="en-US" b="1" dirty="0" smtClean="0"/>
              <a:t>read</a:t>
            </a:r>
            <a:r>
              <a:rPr lang="en-US" dirty="0" smtClean="0"/>
              <a:t> authorization on </a:t>
            </a:r>
            <a:r>
              <a:rPr lang="en-US" i="1" dirty="0" smtClean="0"/>
              <a:t>borrower</a:t>
            </a:r>
            <a:r>
              <a:rPr lang="en-US" dirty="0" smtClean="0"/>
              <a:t> and </a:t>
            </a:r>
            <a:r>
              <a:rPr lang="en-US" i="1" dirty="0" smtClean="0"/>
              <a:t>loan</a:t>
            </a:r>
            <a:r>
              <a:rPr lang="en-US" dirty="0" smtClean="0"/>
              <a:t>, he gets only </a:t>
            </a:r>
            <a:r>
              <a:rPr lang="en-US" b="1" dirty="0" smtClean="0"/>
              <a:t>read</a:t>
            </a:r>
            <a:r>
              <a:rPr lang="en-US" dirty="0" smtClean="0"/>
              <a:t> authorization on </a:t>
            </a:r>
            <a:r>
              <a:rPr lang="en-US" i="1" dirty="0" err="1" smtClean="0"/>
              <a:t>cust</a:t>
            </a:r>
            <a:r>
              <a:rPr lang="en-US" dirty="0" smtClean="0"/>
              <a:t>-</a:t>
            </a:r>
            <a:r>
              <a:rPr lang="en-US" i="1" dirty="0" smtClean="0"/>
              <a:t>loan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4232</TotalTime>
  <Words>1598</Words>
  <Application>Microsoft Office PowerPoint</Application>
  <PresentationFormat>On-screen Show (4:3)</PresentationFormat>
  <Paragraphs>173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Integrity and Security</vt:lpstr>
      <vt:lpstr>Security</vt:lpstr>
      <vt:lpstr>Security</vt:lpstr>
      <vt:lpstr>Authorization</vt:lpstr>
      <vt:lpstr>Authorization</vt:lpstr>
      <vt:lpstr>Authorization and Views</vt:lpstr>
      <vt:lpstr>Views</vt:lpstr>
      <vt:lpstr>Views</vt:lpstr>
      <vt:lpstr>Authorization on Views</vt:lpstr>
      <vt:lpstr>Granting of Privileges</vt:lpstr>
      <vt:lpstr>Authorization Grant Graph</vt:lpstr>
      <vt:lpstr>Security Specification in SQL</vt:lpstr>
      <vt:lpstr>Privileges in SQL</vt:lpstr>
      <vt:lpstr>Privilege  To Grant Privileges</vt:lpstr>
      <vt:lpstr>Roles</vt:lpstr>
      <vt:lpstr>Revoking Authorization in SQL</vt:lpstr>
      <vt:lpstr>Revoking Authorization in SQL</vt:lpstr>
      <vt:lpstr>Limitations of SQL Authorization</vt:lpstr>
      <vt:lpstr>Limitations of SQL Authorization</vt:lpstr>
      <vt:lpstr>Audit Trails</vt:lpstr>
      <vt:lpstr>Encryption</vt:lpstr>
      <vt:lpstr>Encryption</vt:lpstr>
      <vt:lpstr>Authentication</vt:lpstr>
      <vt:lpstr>Digital Certificates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Integrity and Security</dc:title>
  <dc:creator>NV</dc:creator>
  <cp:lastModifiedBy>NV</cp:lastModifiedBy>
  <cp:revision>124</cp:revision>
  <dcterms:created xsi:type="dcterms:W3CDTF">2020-08-05T05:45:20Z</dcterms:created>
  <dcterms:modified xsi:type="dcterms:W3CDTF">2020-08-18T07:06:26Z</dcterms:modified>
</cp:coreProperties>
</file>