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65" r:id="rId13"/>
    <p:sldId id="266" r:id="rId14"/>
    <p:sldId id="271" r:id="rId15"/>
    <p:sldId id="275" r:id="rId16"/>
    <p:sldId id="274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6" r:id="rId67"/>
    <p:sldId id="325" r:id="rId68"/>
    <p:sldId id="324" r:id="rId69"/>
    <p:sldId id="327" r:id="rId70"/>
    <p:sldId id="328" r:id="rId71"/>
    <p:sldId id="329" r:id="rId72"/>
    <p:sldId id="330" r:id="rId73"/>
    <p:sldId id="331" r:id="rId74"/>
    <p:sldId id="332" r:id="rId75"/>
    <p:sldId id="335" r:id="rId76"/>
    <p:sldId id="333" r:id="rId77"/>
    <p:sldId id="334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80" d="100"/>
          <a:sy n="80" d="100"/>
        </p:scale>
        <p:origin x="1315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17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3BFAA4-28B7-44A6-A3EB-531D3CF63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EE100-00E7-40C7-BAE5-57B3093FDC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AC5F4-4461-48E4-AAFD-8F8B9E68FF7A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BD1E07B-8C3E-4963-831A-0E9E35ED2E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1A1D59-6551-4BAE-8381-A4C199E56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BE119-D6CE-4F7E-B129-5720F1561D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FD341-7F14-4C95-A053-2B9DCAE28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5DF5E-F78A-48C1-BA12-F92EBCA760D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75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3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19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531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69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202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8663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18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39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04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931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774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159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8398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110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76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428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74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94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075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912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116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792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69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3080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3335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67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249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3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6730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6671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9747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0152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166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238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829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5600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1467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54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164B31-319C-4BD5-A9DF-F6F67C1C3C43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14D7BA-7ECC-4250-B04E-E1B794E3805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Revision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Chapter 7 - Relational Database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/>
              <a:t>Equivalence of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Autofit/>
          </a:bodyPr>
          <a:lstStyle/>
          <a:p>
            <a:r>
              <a:rPr lang="en-US" sz="1800" dirty="0"/>
              <a:t>R(PQRS)</a:t>
            </a:r>
          </a:p>
          <a:p>
            <a:r>
              <a:rPr lang="en-US" sz="1800" dirty="0"/>
              <a:t>X:	P </a:t>
            </a:r>
            <a:r>
              <a:rPr lang="en-US" sz="1800" dirty="0">
                <a:sym typeface="Wingdings" panose="05000000000000000000" pitchFamily="2" charset="2"/>
              </a:rPr>
              <a:t> Q				Y: 	P -&gt; QR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Q -&gt; R					R -&gt; S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R -&gt; S	</a:t>
            </a:r>
          </a:p>
          <a:p>
            <a:r>
              <a:rPr lang="en-US" sz="1800" dirty="0">
                <a:sym typeface="Wingdings" panose="05000000000000000000" pitchFamily="2" charset="2"/>
              </a:rPr>
              <a:t>Find which one holds true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a. X ⊆ Y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b. Y ⊆ X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	c. X = 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d. X ≠ Y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r>
              <a:rPr lang="en-US" sz="1800" dirty="0" err="1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Soln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:-  P</a:t>
            </a:r>
            <a:r>
              <a:rPr lang="en-US" sz="1800" baseline="30000" dirty="0"/>
              <a:t>+</a:t>
            </a:r>
            <a:r>
              <a:rPr lang="en-US" sz="1800" dirty="0"/>
              <a:t>  =  PQRS			P</a:t>
            </a:r>
            <a:r>
              <a:rPr lang="en-US" sz="1800" baseline="30000" dirty="0"/>
              <a:t>+</a:t>
            </a:r>
            <a:r>
              <a:rPr lang="en-US" sz="1800" dirty="0"/>
              <a:t>  =  PQRS	</a:t>
            </a:r>
          </a:p>
          <a:p>
            <a:pPr marL="0" indent="0">
              <a:buNone/>
            </a:pPr>
            <a:r>
              <a:rPr lang="en-US" sz="1800" dirty="0"/>
              <a:t>	 Q</a:t>
            </a:r>
            <a:r>
              <a:rPr lang="en-US" sz="1800" baseline="30000" dirty="0"/>
              <a:t> +</a:t>
            </a:r>
            <a:r>
              <a:rPr lang="en-US" sz="1800" dirty="0"/>
              <a:t>  = Q				R</a:t>
            </a:r>
            <a:r>
              <a:rPr lang="en-US" sz="1800" baseline="30000" dirty="0"/>
              <a:t> +</a:t>
            </a:r>
            <a:r>
              <a:rPr lang="en-US" sz="1800" dirty="0"/>
              <a:t>   = RS</a:t>
            </a:r>
          </a:p>
          <a:p>
            <a:pPr marL="0" indent="0">
              <a:buNone/>
            </a:pPr>
            <a:r>
              <a:rPr lang="en-US" sz="1800" dirty="0"/>
              <a:t>	 R</a:t>
            </a:r>
            <a:r>
              <a:rPr lang="en-US" sz="1800" baseline="30000" dirty="0"/>
              <a:t> +</a:t>
            </a:r>
            <a:r>
              <a:rPr lang="en-US" sz="1800" dirty="0"/>
              <a:t>   =  RS		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 X</a:t>
            </a:r>
            <a:r>
              <a:rPr lang="en-US" sz="1800" dirty="0">
                <a:sym typeface="Wingdings" panose="05000000000000000000" pitchFamily="2" charset="2"/>
              </a:rPr>
              <a:t> ⊄ Y	therefore        X 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≠ Y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Therefore, </a:t>
            </a:r>
            <a:r>
              <a:rPr lang="en-US" sz="1800" b="1" dirty="0">
                <a:sym typeface="Wingdings" panose="05000000000000000000" pitchFamily="2" charset="2"/>
              </a:rPr>
              <a:t>b. Y ⊆ X is correct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5327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/>
              <a:t>Equivalence of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Autofit/>
          </a:bodyPr>
          <a:lstStyle/>
          <a:p>
            <a:r>
              <a:rPr lang="en-US" sz="1800" dirty="0"/>
              <a:t>R(VWXYZ)</a:t>
            </a:r>
          </a:p>
          <a:p>
            <a:r>
              <a:rPr lang="en-US" sz="1800" dirty="0"/>
              <a:t>F:       W </a:t>
            </a:r>
            <a:r>
              <a:rPr lang="en-US" sz="1800" dirty="0">
                <a:sym typeface="Wingdings" panose="05000000000000000000" pitchFamily="2" charset="2"/>
              </a:rPr>
              <a:t> X			G: 	W -&gt; XY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WX -&gt; Y				Z -&gt; WX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Z -&gt; WY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Z -&gt; V	</a:t>
            </a:r>
          </a:p>
          <a:p>
            <a:r>
              <a:rPr lang="en-US" sz="1800" dirty="0">
                <a:sym typeface="Wingdings" panose="05000000000000000000" pitchFamily="2" charset="2"/>
              </a:rPr>
              <a:t>Find which one holds true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a. F ⊆ G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b. G ⊆ F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	c. 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 = 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d. F ≠ 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r>
              <a:rPr lang="en-US" sz="1800" dirty="0" err="1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Soln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:- 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506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Armstrong’s Axiom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Primary Rules(RAT)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b="1" dirty="0"/>
              <a:t>Reflexivity</a:t>
            </a:r>
            <a:r>
              <a:rPr lang="en-US" dirty="0"/>
              <a:t> :- 	    if y </a:t>
            </a:r>
            <a:r>
              <a:rPr lang="en-IN" dirty="0">
                <a:solidFill>
                  <a:srgbClr val="222222"/>
                </a:solidFill>
                <a:latin typeface="Times New Roman" panose="02020603050405020304" pitchFamily="18" charset="0"/>
              </a:rPr>
              <a:t>⊆ x		AB ⊆ ABC</a:t>
            </a:r>
          </a:p>
          <a:p>
            <a:pPr marL="0" indent="0">
              <a:buNone/>
            </a:pPr>
            <a:r>
              <a:rPr lang="en-IN" dirty="0">
                <a:solidFill>
                  <a:srgbClr val="222222"/>
                </a:solidFill>
                <a:latin typeface="Times New Roman" panose="02020603050405020304" pitchFamily="18" charset="0"/>
              </a:rPr>
              <a:t>			    then, x-&gt; y </a:t>
            </a:r>
            <a:r>
              <a:rPr lang="en-US" dirty="0"/>
              <a:t> 		ABC -&gt; AB</a:t>
            </a:r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b="1" dirty="0"/>
              <a:t>Augmentation</a:t>
            </a:r>
            <a:r>
              <a:rPr lang="en-US" dirty="0"/>
              <a:t> :- if x -&gt; y</a:t>
            </a:r>
          </a:p>
          <a:p>
            <a:pPr marL="0" indent="0">
              <a:buNone/>
            </a:pPr>
            <a:r>
              <a:rPr lang="en-US" dirty="0"/>
              <a:t>			     then, </a:t>
            </a:r>
            <a:r>
              <a:rPr lang="en-US" dirty="0" err="1"/>
              <a:t>xz</a:t>
            </a:r>
            <a:r>
              <a:rPr lang="en-US" dirty="0"/>
              <a:t> -&gt; </a:t>
            </a:r>
            <a:r>
              <a:rPr lang="en-US" dirty="0" err="1"/>
              <a:t>yz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b="1" dirty="0"/>
              <a:t>Transitivity </a:t>
            </a:r>
            <a:r>
              <a:rPr lang="en-US" dirty="0"/>
              <a:t>:-  if x-&gt; y &amp;&amp; y-&gt; z</a:t>
            </a:r>
          </a:p>
          <a:p>
            <a:pPr marL="0" indent="0">
              <a:buNone/>
            </a:pPr>
            <a:r>
              <a:rPr lang="en-US" dirty="0"/>
              <a:t>			      then  x -&gt; z</a:t>
            </a:r>
          </a:p>
          <a:p>
            <a:r>
              <a:rPr lang="en-US" dirty="0"/>
              <a:t>Secondary Rules</a:t>
            </a:r>
          </a:p>
          <a:p>
            <a:pPr marL="0" indent="0">
              <a:buNone/>
            </a:pPr>
            <a:r>
              <a:rPr lang="en-US" dirty="0"/>
              <a:t>	1. </a:t>
            </a:r>
            <a:r>
              <a:rPr lang="en-US" b="1" dirty="0"/>
              <a:t>Union</a:t>
            </a:r>
            <a:r>
              <a:rPr lang="en-US" dirty="0"/>
              <a:t>:- if x-&gt; y &amp;&amp; x-&gt; z</a:t>
            </a:r>
          </a:p>
          <a:p>
            <a:pPr marL="0" indent="0">
              <a:buNone/>
            </a:pPr>
            <a:r>
              <a:rPr lang="en-US" dirty="0"/>
              <a:t>			      then, x -&gt; </a:t>
            </a:r>
            <a:r>
              <a:rPr lang="en-US" dirty="0" err="1"/>
              <a:t>yz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</a:t>
            </a:r>
            <a:r>
              <a:rPr lang="en-US" b="1" dirty="0"/>
              <a:t>Decomposition</a:t>
            </a:r>
            <a:r>
              <a:rPr lang="en-US" dirty="0"/>
              <a:t> :- if x-&gt; </a:t>
            </a:r>
            <a:r>
              <a:rPr lang="en-US" dirty="0" err="1"/>
              <a:t>yz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       then, x-&gt; y &amp;&amp; x-&gt; 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:-  AB -&gt; CD		</a:t>
            </a:r>
            <a:r>
              <a:rPr lang="en-US" dirty="0">
                <a:solidFill>
                  <a:srgbClr val="0070C0"/>
                </a:solidFill>
              </a:rPr>
              <a:t>Union		AB -&gt; C	</a:t>
            </a:r>
          </a:p>
          <a:p>
            <a:pPr marL="0" indent="0">
              <a:buNone/>
            </a:pPr>
            <a:r>
              <a:rPr lang="en-US" dirty="0"/>
              <a:t>		AB -&gt; C				A -&gt; C</a:t>
            </a:r>
          </a:p>
          <a:p>
            <a:pPr marL="0" indent="0">
              <a:buNone/>
            </a:pPr>
            <a:r>
              <a:rPr lang="en-US" dirty="0"/>
              <a:t>		AB -&gt; D				B -&gt; C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853751B-2C53-43DD-B1AC-D23FBE8D1FC8}"/>
              </a:ext>
            </a:extLst>
          </p:cNvPr>
          <p:cNvSpPr/>
          <p:nvPr/>
        </p:nvSpPr>
        <p:spPr>
          <a:xfrm>
            <a:off x="3563888" y="5229200"/>
            <a:ext cx="144016" cy="216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8F3CAB3-5E1E-4D7F-9FC1-9B217729B7F6}"/>
              </a:ext>
            </a:extLst>
          </p:cNvPr>
          <p:cNvSpPr/>
          <p:nvPr/>
        </p:nvSpPr>
        <p:spPr>
          <a:xfrm>
            <a:off x="3563888" y="5517232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9043D-3817-4F94-8F38-B34373094A08}"/>
              </a:ext>
            </a:extLst>
          </p:cNvPr>
          <p:cNvSpPr txBox="1"/>
          <p:nvPr/>
        </p:nvSpPr>
        <p:spPr>
          <a:xfrm flipH="1">
            <a:off x="4067944" y="55799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Decomposition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2767A90E-3E73-4662-A726-103806DD2A67}"/>
              </a:ext>
            </a:extLst>
          </p:cNvPr>
          <p:cNvSpPr/>
          <p:nvPr/>
        </p:nvSpPr>
        <p:spPr>
          <a:xfrm>
            <a:off x="3779912" y="5337212"/>
            <a:ext cx="216024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24C55858-A383-403A-A5AF-6638F59CB8B8}"/>
              </a:ext>
            </a:extLst>
          </p:cNvPr>
          <p:cNvSpPr/>
          <p:nvPr/>
        </p:nvSpPr>
        <p:spPr>
          <a:xfrm rot="10800000">
            <a:off x="3923929" y="5265203"/>
            <a:ext cx="178532" cy="6120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4604598-152D-4560-AEB4-98BADC1EDE1F}"/>
              </a:ext>
            </a:extLst>
          </p:cNvPr>
          <p:cNvSpPr/>
          <p:nvPr/>
        </p:nvSpPr>
        <p:spPr>
          <a:xfrm>
            <a:off x="7092280" y="5229200"/>
            <a:ext cx="144016" cy="216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EB6EC72-C9BA-407F-9D20-C2A6403B27E3}"/>
              </a:ext>
            </a:extLst>
          </p:cNvPr>
          <p:cNvSpPr/>
          <p:nvPr/>
        </p:nvSpPr>
        <p:spPr>
          <a:xfrm>
            <a:off x="7092280" y="5517232"/>
            <a:ext cx="144016" cy="5040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1BEA0D5A-FDF6-42F6-A0DF-6CFFF4D8058D}"/>
              </a:ext>
            </a:extLst>
          </p:cNvPr>
          <p:cNvSpPr/>
          <p:nvPr/>
        </p:nvSpPr>
        <p:spPr>
          <a:xfrm>
            <a:off x="7452320" y="5373216"/>
            <a:ext cx="216024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F618B678-8AA3-4077-999A-B0DB5B51E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7024" y="5419970"/>
            <a:ext cx="410547" cy="4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Armstrong’s Axiom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Secondary Rules</a:t>
            </a:r>
          </a:p>
          <a:p>
            <a:pPr marL="0" indent="0">
              <a:buNone/>
            </a:pPr>
            <a:r>
              <a:rPr lang="en-US" dirty="0"/>
              <a:t>	3. </a:t>
            </a:r>
            <a:r>
              <a:rPr lang="en-US" b="1" dirty="0"/>
              <a:t>Pseudo transitivity</a:t>
            </a:r>
            <a:r>
              <a:rPr lang="en-US" dirty="0"/>
              <a:t>:- if x-&gt; y &amp;&amp; </a:t>
            </a:r>
            <a:r>
              <a:rPr lang="en-US" dirty="0" err="1"/>
              <a:t>wy</a:t>
            </a:r>
            <a:r>
              <a:rPr lang="en-US" dirty="0"/>
              <a:t>-&gt; z</a:t>
            </a:r>
          </a:p>
          <a:p>
            <a:pPr marL="0" indent="0">
              <a:buNone/>
            </a:pPr>
            <a:r>
              <a:rPr lang="en-US" dirty="0"/>
              <a:t>			      then, </a:t>
            </a:r>
            <a:r>
              <a:rPr lang="en-US" dirty="0" err="1"/>
              <a:t>wx</a:t>
            </a:r>
            <a:r>
              <a:rPr lang="en-US" dirty="0"/>
              <a:t> -&gt; z</a:t>
            </a:r>
          </a:p>
          <a:p>
            <a:pPr marL="0" indent="0">
              <a:buNone/>
            </a:pPr>
            <a:r>
              <a:rPr lang="en-US" dirty="0"/>
              <a:t>		Proof:- x -&gt; y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wx</a:t>
            </a:r>
            <a:r>
              <a:rPr lang="en-US" dirty="0"/>
              <a:t> -&gt; </a:t>
            </a:r>
            <a:r>
              <a:rPr lang="en-US" dirty="0" err="1"/>
              <a:t>wy</a:t>
            </a:r>
            <a:r>
              <a:rPr lang="en-US" dirty="0"/>
              <a:t>       (Augmentation)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wy</a:t>
            </a:r>
            <a:r>
              <a:rPr lang="en-US" dirty="0"/>
              <a:t> -&gt; z           (given)</a:t>
            </a:r>
          </a:p>
          <a:p>
            <a:pPr marL="0" indent="0">
              <a:buNone/>
            </a:pPr>
            <a:r>
              <a:rPr lang="en-US" dirty="0"/>
              <a:t>		therefore,  </a:t>
            </a:r>
            <a:r>
              <a:rPr lang="en-US" b="1" dirty="0" err="1"/>
              <a:t>wx</a:t>
            </a:r>
            <a:r>
              <a:rPr lang="en-US" b="1" dirty="0"/>
              <a:t> -&gt; z     </a:t>
            </a:r>
            <a:r>
              <a:rPr lang="en-US" dirty="0"/>
              <a:t>(Transitivity)</a:t>
            </a:r>
          </a:p>
          <a:p>
            <a:pPr marL="0" indent="0">
              <a:buNone/>
            </a:pPr>
            <a:r>
              <a:rPr lang="en-US" dirty="0"/>
              <a:t>	4. </a:t>
            </a:r>
            <a:r>
              <a:rPr lang="en-US" b="1" dirty="0"/>
              <a:t>Composition</a:t>
            </a:r>
            <a:r>
              <a:rPr lang="en-US" dirty="0"/>
              <a:t> :- if x-&gt; y &amp;&amp; z-&gt; w</a:t>
            </a:r>
          </a:p>
          <a:p>
            <a:pPr marL="0" indent="0">
              <a:buNone/>
            </a:pPr>
            <a:r>
              <a:rPr lang="en-US" dirty="0"/>
              <a:t>			       then, </a:t>
            </a:r>
            <a:r>
              <a:rPr lang="en-US" dirty="0" err="1"/>
              <a:t>xz</a:t>
            </a:r>
            <a:r>
              <a:rPr lang="en-US" dirty="0"/>
              <a:t> -&gt; </a:t>
            </a:r>
            <a:r>
              <a:rPr lang="en-US" dirty="0" err="1"/>
              <a:t>yw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Proof :- x -&gt; y		</a:t>
            </a:r>
            <a:r>
              <a:rPr lang="en-US" dirty="0" err="1"/>
              <a:t>xz</a:t>
            </a:r>
            <a:r>
              <a:rPr lang="en-US" dirty="0"/>
              <a:t> -&gt; </a:t>
            </a:r>
            <a:r>
              <a:rPr lang="en-US" dirty="0" err="1"/>
              <a:t>yz</a:t>
            </a:r>
            <a:r>
              <a:rPr lang="en-US" dirty="0"/>
              <a:t>      (Augmentation)</a:t>
            </a:r>
          </a:p>
          <a:p>
            <a:pPr marL="0" indent="0">
              <a:buNone/>
            </a:pPr>
            <a:r>
              <a:rPr lang="en-US" dirty="0"/>
              <a:t>			 z -&gt; w 	</a:t>
            </a:r>
            <a:r>
              <a:rPr lang="en-US" dirty="0" err="1"/>
              <a:t>xz</a:t>
            </a:r>
            <a:r>
              <a:rPr lang="en-US" dirty="0"/>
              <a:t> -&gt; </a:t>
            </a:r>
            <a:r>
              <a:rPr lang="en-US" dirty="0" err="1"/>
              <a:t>xw</a:t>
            </a:r>
            <a:r>
              <a:rPr lang="en-US" dirty="0"/>
              <a:t>     (Augmentation)</a:t>
            </a:r>
          </a:p>
          <a:p>
            <a:pPr marL="0" indent="0">
              <a:buNone/>
            </a:pPr>
            <a:r>
              <a:rPr lang="en-US" dirty="0"/>
              <a:t>		therefore, </a:t>
            </a:r>
            <a:r>
              <a:rPr lang="en-US" dirty="0" err="1"/>
              <a:t>xz</a:t>
            </a:r>
            <a:r>
              <a:rPr lang="en-US" dirty="0"/>
              <a:t> -&gt; </a:t>
            </a:r>
            <a:r>
              <a:rPr lang="en-US" dirty="0" err="1"/>
              <a:t>yzxw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 	     </a:t>
            </a:r>
            <a:r>
              <a:rPr lang="en-US" b="1" dirty="0" err="1"/>
              <a:t>xz</a:t>
            </a:r>
            <a:r>
              <a:rPr lang="en-US" b="1" dirty="0"/>
              <a:t> -&gt; </a:t>
            </a:r>
            <a:r>
              <a:rPr lang="en-US" b="1" dirty="0" err="1"/>
              <a:t>yw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065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 fontScale="92500"/>
          </a:bodyPr>
          <a:lstStyle/>
          <a:p>
            <a:r>
              <a:rPr lang="en-US" dirty="0"/>
              <a:t>Minimal Set / Irreducible set of Functional Dependency</a:t>
            </a:r>
          </a:p>
          <a:p>
            <a:r>
              <a:rPr lang="en-US" dirty="0"/>
              <a:t>R(WXYZ)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X -&gt; W</a:t>
            </a:r>
          </a:p>
          <a:p>
            <a:pPr marL="0" indent="0">
              <a:buNone/>
            </a:pPr>
            <a:r>
              <a:rPr lang="en-US" sz="2200" dirty="0"/>
              <a:t>	WZ -&gt; XY</a:t>
            </a:r>
          </a:p>
          <a:p>
            <a:pPr marL="0" indent="0">
              <a:buNone/>
            </a:pPr>
            <a:r>
              <a:rPr lang="en-US" sz="2200" dirty="0"/>
              <a:t>	Y -&gt; WXZ</a:t>
            </a:r>
          </a:p>
          <a:p>
            <a:pPr marL="0" indent="0">
              <a:buNone/>
            </a:pPr>
            <a:r>
              <a:rPr lang="en-US" sz="2200" b="1" u="sng" dirty="0"/>
              <a:t>STEP 1 </a:t>
            </a:r>
            <a:r>
              <a:rPr lang="en-US" sz="2200" u="sng" dirty="0"/>
              <a:t>: Decompose RHS</a:t>
            </a:r>
            <a:r>
              <a:rPr lang="en-US" sz="2200" dirty="0"/>
              <a:t>   </a:t>
            </a:r>
            <a:r>
              <a:rPr lang="en-US" sz="2200" b="1" u="sng" dirty="0"/>
              <a:t>STEP 2</a:t>
            </a:r>
            <a:r>
              <a:rPr lang="en-US" sz="2200" u="sng" dirty="0"/>
              <a:t>: Find Closure with and without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X -&gt; W			X</a:t>
            </a:r>
            <a:r>
              <a:rPr lang="en-US" sz="2400" baseline="30000" dirty="0"/>
              <a:t> +  </a:t>
            </a:r>
            <a:r>
              <a:rPr lang="en-US" sz="2400" dirty="0"/>
              <a:t>  = XW	       X</a:t>
            </a:r>
            <a:r>
              <a:rPr lang="en-US" sz="2400" baseline="30000" dirty="0"/>
              <a:t> +  </a:t>
            </a:r>
            <a:r>
              <a:rPr lang="en-US" sz="2400" dirty="0"/>
              <a:t>  = X</a:t>
            </a:r>
          </a:p>
          <a:p>
            <a:pPr marL="0" indent="0">
              <a:buNone/>
            </a:pPr>
            <a:r>
              <a:rPr lang="en-US" sz="2400" dirty="0"/>
              <a:t>	WZ -&gt; X		</a:t>
            </a:r>
          </a:p>
          <a:p>
            <a:pPr marL="0" indent="0">
              <a:buNone/>
            </a:pPr>
            <a:r>
              <a:rPr lang="en-US" sz="2400" dirty="0"/>
              <a:t>	WZ -&gt; Y		</a:t>
            </a:r>
          </a:p>
          <a:p>
            <a:pPr marL="0" indent="0">
              <a:buNone/>
            </a:pPr>
            <a:r>
              <a:rPr lang="en-US" sz="2400" dirty="0"/>
              <a:t>	Y -&gt; W				</a:t>
            </a:r>
          </a:p>
          <a:p>
            <a:pPr marL="0" indent="0">
              <a:buNone/>
            </a:pPr>
            <a:r>
              <a:rPr lang="en-US" sz="2400" dirty="0"/>
              <a:t>	Y -&gt; X</a:t>
            </a:r>
          </a:p>
          <a:p>
            <a:pPr marL="0" indent="0">
              <a:buNone/>
            </a:pPr>
            <a:r>
              <a:rPr lang="en-US" sz="2400" dirty="0"/>
              <a:t>	Y -&gt; Z			</a:t>
            </a:r>
          </a:p>
          <a:p>
            <a:pPr marL="0" indent="0">
              <a:buNone/>
            </a:pPr>
            <a:endParaRPr lang="en-IN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B5516B-6717-4F9A-9304-5DAD3EED6623}"/>
              </a:ext>
            </a:extLst>
          </p:cNvPr>
          <p:cNvCxnSpPr>
            <a:cxnSpLocks/>
          </p:cNvCxnSpPr>
          <p:nvPr/>
        </p:nvCxnSpPr>
        <p:spPr>
          <a:xfrm>
            <a:off x="3294594" y="3789040"/>
            <a:ext cx="53270" cy="250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324F6BF-24D9-4028-BE01-CBA1251EBBEB}"/>
              </a:ext>
            </a:extLst>
          </p:cNvPr>
          <p:cNvSpPr/>
          <p:nvPr/>
        </p:nvSpPr>
        <p:spPr>
          <a:xfrm>
            <a:off x="1187624" y="4077072"/>
            <a:ext cx="1152128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1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 fontScale="92500"/>
          </a:bodyPr>
          <a:lstStyle/>
          <a:p>
            <a:r>
              <a:rPr lang="en-US" dirty="0"/>
              <a:t>Minimal Set / Irreducible set of Functional Dependency</a:t>
            </a:r>
          </a:p>
          <a:p>
            <a:r>
              <a:rPr lang="en-US" dirty="0"/>
              <a:t>R(WXYZ)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X -&gt; W</a:t>
            </a:r>
          </a:p>
          <a:p>
            <a:pPr marL="0" indent="0">
              <a:buNone/>
            </a:pPr>
            <a:r>
              <a:rPr lang="en-US" sz="2200" dirty="0"/>
              <a:t>	WZ -&gt; XY</a:t>
            </a:r>
          </a:p>
          <a:p>
            <a:pPr marL="0" indent="0">
              <a:buNone/>
            </a:pPr>
            <a:r>
              <a:rPr lang="en-US" sz="2200" dirty="0"/>
              <a:t>	Y -&gt; WXZ</a:t>
            </a:r>
          </a:p>
          <a:p>
            <a:pPr marL="0" indent="0">
              <a:buNone/>
            </a:pPr>
            <a:r>
              <a:rPr lang="en-US" sz="2200" b="1" u="sng" dirty="0"/>
              <a:t>STEP 1 </a:t>
            </a:r>
            <a:r>
              <a:rPr lang="en-US" sz="2200" u="sng" dirty="0"/>
              <a:t>: Decompose RHS</a:t>
            </a:r>
            <a:r>
              <a:rPr lang="en-US" sz="2200" dirty="0"/>
              <a:t>   </a:t>
            </a:r>
            <a:r>
              <a:rPr lang="en-US" sz="2200" b="1" u="sng" dirty="0"/>
              <a:t>STEP 2</a:t>
            </a:r>
            <a:r>
              <a:rPr lang="en-US" sz="2200" u="sng" dirty="0"/>
              <a:t>: Find Closure with and without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X -&gt; W			X</a:t>
            </a:r>
            <a:r>
              <a:rPr lang="en-US" sz="2400" baseline="30000" dirty="0"/>
              <a:t> +  </a:t>
            </a:r>
            <a:r>
              <a:rPr lang="en-US" sz="2400" dirty="0"/>
              <a:t>  = XW	       X</a:t>
            </a:r>
            <a:r>
              <a:rPr lang="en-US" sz="2400" baseline="30000" dirty="0"/>
              <a:t> +  </a:t>
            </a:r>
            <a:r>
              <a:rPr lang="en-US" sz="2400" dirty="0"/>
              <a:t>  = X</a:t>
            </a:r>
          </a:p>
          <a:p>
            <a:pPr marL="0" indent="0">
              <a:buNone/>
            </a:pPr>
            <a:r>
              <a:rPr lang="en-US" sz="2400" dirty="0"/>
              <a:t>	WZ -&gt; X		</a:t>
            </a:r>
          </a:p>
          <a:p>
            <a:pPr marL="0" indent="0">
              <a:buNone/>
            </a:pPr>
            <a:r>
              <a:rPr lang="en-US" sz="2400" dirty="0"/>
              <a:t>	WZ -&gt; Y		</a:t>
            </a:r>
          </a:p>
          <a:p>
            <a:pPr marL="0" indent="0">
              <a:buNone/>
            </a:pPr>
            <a:r>
              <a:rPr lang="en-US" sz="2400" dirty="0"/>
              <a:t>	Y -&gt; W				</a:t>
            </a:r>
          </a:p>
          <a:p>
            <a:pPr marL="0" indent="0">
              <a:buNone/>
            </a:pPr>
            <a:r>
              <a:rPr lang="en-US" sz="2400" dirty="0"/>
              <a:t>	Y -&gt; X</a:t>
            </a:r>
          </a:p>
          <a:p>
            <a:pPr marL="0" indent="0">
              <a:buNone/>
            </a:pPr>
            <a:r>
              <a:rPr lang="en-US" sz="2400" dirty="0"/>
              <a:t>	Y -&gt; Z			</a:t>
            </a:r>
          </a:p>
          <a:p>
            <a:pPr marL="0" indent="0">
              <a:buNone/>
            </a:pPr>
            <a:endParaRPr lang="en-IN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B5516B-6717-4F9A-9304-5DAD3EED6623}"/>
              </a:ext>
            </a:extLst>
          </p:cNvPr>
          <p:cNvCxnSpPr>
            <a:cxnSpLocks/>
          </p:cNvCxnSpPr>
          <p:nvPr/>
        </p:nvCxnSpPr>
        <p:spPr>
          <a:xfrm>
            <a:off x="3294594" y="3789040"/>
            <a:ext cx="53270" cy="250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5EC02D7A-7E91-440E-B034-AAF3398080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4113076"/>
            <a:ext cx="317114" cy="3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6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 fontScale="92500"/>
          </a:bodyPr>
          <a:lstStyle/>
          <a:p>
            <a:r>
              <a:rPr lang="en-US" dirty="0"/>
              <a:t>Minimal Set / Irreducible set of Functional Dependency</a:t>
            </a:r>
          </a:p>
          <a:p>
            <a:r>
              <a:rPr lang="en-US" dirty="0"/>
              <a:t>R(WXYZ)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X -&gt; W</a:t>
            </a:r>
          </a:p>
          <a:p>
            <a:pPr marL="0" indent="0">
              <a:buNone/>
            </a:pPr>
            <a:r>
              <a:rPr lang="en-US" sz="2200" dirty="0"/>
              <a:t>	WZ -&gt; XY</a:t>
            </a:r>
          </a:p>
          <a:p>
            <a:pPr marL="0" indent="0">
              <a:buNone/>
            </a:pPr>
            <a:r>
              <a:rPr lang="en-US" sz="2200" dirty="0"/>
              <a:t>	Y -&gt; WXZ</a:t>
            </a:r>
          </a:p>
          <a:p>
            <a:pPr marL="0" indent="0">
              <a:buNone/>
            </a:pPr>
            <a:r>
              <a:rPr lang="en-US" sz="2200" b="1" u="sng" dirty="0"/>
              <a:t>STEP 1 </a:t>
            </a:r>
            <a:r>
              <a:rPr lang="en-US" sz="2200" u="sng" dirty="0"/>
              <a:t>: Decompose RHS</a:t>
            </a:r>
            <a:r>
              <a:rPr lang="en-US" sz="2200" dirty="0"/>
              <a:t>   </a:t>
            </a:r>
            <a:r>
              <a:rPr lang="en-US" sz="2200" b="1" u="sng" dirty="0"/>
              <a:t>STEP 2</a:t>
            </a:r>
            <a:r>
              <a:rPr lang="en-US" sz="2200" u="sng" dirty="0"/>
              <a:t>: Find Closure with and without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X -&gt; W			X</a:t>
            </a:r>
            <a:r>
              <a:rPr lang="en-US" sz="2400" baseline="30000" dirty="0"/>
              <a:t> +  </a:t>
            </a:r>
            <a:r>
              <a:rPr lang="en-US" sz="2400" dirty="0"/>
              <a:t>  = XW	       X</a:t>
            </a:r>
            <a:r>
              <a:rPr lang="en-US" sz="2400" baseline="30000" dirty="0"/>
              <a:t> +  </a:t>
            </a:r>
            <a:r>
              <a:rPr lang="en-US" sz="2400" dirty="0"/>
              <a:t>    = X</a:t>
            </a:r>
          </a:p>
          <a:p>
            <a:pPr marL="0" indent="0">
              <a:buNone/>
            </a:pPr>
            <a:r>
              <a:rPr lang="en-US" sz="2400" dirty="0"/>
              <a:t>	WZ -&gt; X		WZ</a:t>
            </a:r>
            <a:r>
              <a:rPr lang="en-US" sz="2400" baseline="30000" dirty="0"/>
              <a:t> +  </a:t>
            </a:r>
            <a:r>
              <a:rPr lang="en-US" sz="2400" dirty="0"/>
              <a:t>  = WZXY       WZ</a:t>
            </a:r>
            <a:r>
              <a:rPr lang="en-US" sz="2400" baseline="30000" dirty="0"/>
              <a:t> +  </a:t>
            </a:r>
            <a:r>
              <a:rPr lang="en-US" sz="2400" dirty="0"/>
              <a:t>= WZXY </a:t>
            </a:r>
          </a:p>
          <a:p>
            <a:pPr marL="0" indent="0">
              <a:buNone/>
            </a:pPr>
            <a:r>
              <a:rPr lang="en-US" sz="2400" dirty="0"/>
              <a:t>	WZ -&gt; Y		WZ</a:t>
            </a:r>
            <a:r>
              <a:rPr lang="en-US" sz="2400" baseline="30000" dirty="0"/>
              <a:t> +  </a:t>
            </a:r>
            <a:r>
              <a:rPr lang="en-US" sz="2400" dirty="0"/>
              <a:t>  = WZYX       WZ</a:t>
            </a:r>
            <a:r>
              <a:rPr lang="en-US" sz="2400" baseline="30000" dirty="0"/>
              <a:t> +  </a:t>
            </a:r>
            <a:r>
              <a:rPr lang="en-US" sz="2400" dirty="0"/>
              <a:t>= WZ</a:t>
            </a:r>
          </a:p>
          <a:p>
            <a:pPr marL="0" indent="0">
              <a:buNone/>
            </a:pPr>
            <a:r>
              <a:rPr lang="en-US" sz="2400" dirty="0"/>
              <a:t>	Y -&gt; W			Y</a:t>
            </a:r>
            <a:r>
              <a:rPr lang="en-US" sz="2400" baseline="30000" dirty="0"/>
              <a:t> +  </a:t>
            </a:r>
            <a:r>
              <a:rPr lang="en-US" sz="2400" dirty="0"/>
              <a:t>  = YWXZ            Y</a:t>
            </a:r>
            <a:r>
              <a:rPr lang="en-US" sz="2400" baseline="30000" dirty="0"/>
              <a:t> +  </a:t>
            </a:r>
            <a:r>
              <a:rPr lang="en-US" sz="2400" dirty="0"/>
              <a:t>   = YWXZ </a:t>
            </a:r>
          </a:p>
          <a:p>
            <a:pPr marL="0" indent="0">
              <a:buNone/>
            </a:pPr>
            <a:r>
              <a:rPr lang="en-US" sz="2400" dirty="0"/>
              <a:t>	Y -&gt; X			 Y</a:t>
            </a:r>
            <a:r>
              <a:rPr lang="en-US" sz="2400" baseline="30000" dirty="0"/>
              <a:t> +  </a:t>
            </a:r>
            <a:r>
              <a:rPr lang="en-US" sz="2400" dirty="0"/>
              <a:t>  = YXZW 	        Y</a:t>
            </a:r>
            <a:r>
              <a:rPr lang="en-US" sz="2400" baseline="30000" dirty="0"/>
              <a:t> +  </a:t>
            </a:r>
            <a:r>
              <a:rPr lang="en-US" sz="2400" dirty="0"/>
              <a:t>  = YZ </a:t>
            </a:r>
          </a:p>
          <a:p>
            <a:pPr marL="0" indent="0">
              <a:buNone/>
            </a:pPr>
            <a:r>
              <a:rPr lang="en-US" sz="2400" dirty="0"/>
              <a:t>	Y -&gt; Z			 Y</a:t>
            </a:r>
            <a:r>
              <a:rPr lang="en-US" sz="2400" baseline="30000" dirty="0"/>
              <a:t> +  </a:t>
            </a:r>
            <a:r>
              <a:rPr lang="en-US" sz="2400" dirty="0"/>
              <a:t>  = YXZW 	        Y</a:t>
            </a:r>
            <a:r>
              <a:rPr lang="en-US" sz="2400" baseline="30000" dirty="0"/>
              <a:t> +  </a:t>
            </a:r>
            <a:r>
              <a:rPr lang="en-US" sz="2400" dirty="0"/>
              <a:t>   = YWX 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1A79EE-EE5D-4609-A486-F060E8A3CB9A}"/>
              </a:ext>
            </a:extLst>
          </p:cNvPr>
          <p:cNvSpPr/>
          <p:nvPr/>
        </p:nvSpPr>
        <p:spPr>
          <a:xfrm>
            <a:off x="1187624" y="4500242"/>
            <a:ext cx="144016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A816A-DB21-40C8-8EEE-CCAD84542F16}"/>
              </a:ext>
            </a:extLst>
          </p:cNvPr>
          <p:cNvSpPr/>
          <p:nvPr/>
        </p:nvSpPr>
        <p:spPr>
          <a:xfrm>
            <a:off x="1115616" y="5282468"/>
            <a:ext cx="144016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B5516B-6717-4F9A-9304-5DAD3EED6623}"/>
              </a:ext>
            </a:extLst>
          </p:cNvPr>
          <p:cNvCxnSpPr>
            <a:cxnSpLocks/>
          </p:cNvCxnSpPr>
          <p:nvPr/>
        </p:nvCxnSpPr>
        <p:spPr>
          <a:xfrm>
            <a:off x="3294594" y="3789040"/>
            <a:ext cx="53270" cy="280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F841AA5-3949-4AAD-966E-2DD5682F6BD0}"/>
              </a:ext>
            </a:extLst>
          </p:cNvPr>
          <p:cNvSpPr/>
          <p:nvPr/>
        </p:nvSpPr>
        <p:spPr>
          <a:xfrm>
            <a:off x="1187624" y="4509120"/>
            <a:ext cx="144016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820BF9-3189-4720-94FA-D8383E5006B7}"/>
              </a:ext>
            </a:extLst>
          </p:cNvPr>
          <p:cNvSpPr/>
          <p:nvPr/>
        </p:nvSpPr>
        <p:spPr>
          <a:xfrm>
            <a:off x="1115616" y="5301208"/>
            <a:ext cx="1440160" cy="360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608E2A-ADA2-4FDF-9821-541F6A1A4B08}"/>
              </a:ext>
            </a:extLst>
          </p:cNvPr>
          <p:cNvCxnSpPr>
            <a:cxnSpLocks/>
          </p:cNvCxnSpPr>
          <p:nvPr/>
        </p:nvCxnSpPr>
        <p:spPr>
          <a:xfrm>
            <a:off x="6102906" y="4164132"/>
            <a:ext cx="53270" cy="250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A3562D98-9723-4BC8-98F4-B480E448BD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4113076"/>
            <a:ext cx="317114" cy="316965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516F752B-F8F5-4789-9F5F-6A316B42D2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544" y="4912235"/>
            <a:ext cx="317114" cy="316965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62279C72-4196-40E6-9071-8B198093E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544" y="5704323"/>
            <a:ext cx="317114" cy="316965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4A3F1197-E32F-4F58-9A96-86B17BEE4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544" y="6136371"/>
            <a:ext cx="317114" cy="3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49685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R(WXYZ)</a:t>
            </a:r>
          </a:p>
          <a:p>
            <a:pPr marL="0" indent="0">
              <a:buNone/>
            </a:pPr>
            <a:r>
              <a:rPr lang="en-US" dirty="0"/>
              <a:t>	X -&gt; W</a:t>
            </a:r>
          </a:p>
          <a:p>
            <a:pPr marL="0" indent="0">
              <a:buNone/>
            </a:pPr>
            <a:r>
              <a:rPr lang="en-US" dirty="0"/>
              <a:t>	WZ -&gt; XY</a:t>
            </a:r>
          </a:p>
          <a:p>
            <a:pPr marL="0" indent="0">
              <a:buNone/>
            </a:pPr>
            <a:r>
              <a:rPr lang="en-US" dirty="0"/>
              <a:t>	Y -&gt; WXZ</a:t>
            </a:r>
          </a:p>
          <a:p>
            <a:pPr marL="0" indent="0">
              <a:buNone/>
            </a:pPr>
            <a:r>
              <a:rPr lang="en-US" b="1" dirty="0"/>
              <a:t>STEP 3: Consider remaining dependencies</a:t>
            </a:r>
          </a:p>
          <a:p>
            <a:pPr marL="0" indent="0">
              <a:buNone/>
            </a:pPr>
            <a:r>
              <a:rPr lang="en-US" dirty="0"/>
              <a:t>	X -&gt; W</a:t>
            </a:r>
          </a:p>
          <a:p>
            <a:pPr marL="0" indent="0">
              <a:buNone/>
            </a:pPr>
            <a:r>
              <a:rPr lang="en-US" dirty="0"/>
              <a:t>	WZ -&gt; Y</a:t>
            </a:r>
          </a:p>
          <a:p>
            <a:pPr marL="0" indent="0">
              <a:buNone/>
            </a:pPr>
            <a:r>
              <a:rPr lang="en-US" dirty="0"/>
              <a:t>	Y -&gt; X</a:t>
            </a:r>
          </a:p>
          <a:p>
            <a:pPr marL="0" indent="0">
              <a:buNone/>
            </a:pPr>
            <a:r>
              <a:rPr lang="en-US" dirty="0"/>
              <a:t>	Y -&gt; Z</a:t>
            </a:r>
          </a:p>
          <a:p>
            <a:pPr marL="0" indent="0">
              <a:buNone/>
            </a:pPr>
            <a:r>
              <a:rPr lang="en-US" b="1" dirty="0"/>
              <a:t>STEP 4: Decompose LHS</a:t>
            </a:r>
          </a:p>
          <a:p>
            <a:pPr marL="0" indent="0">
              <a:buNone/>
            </a:pPr>
            <a:r>
              <a:rPr lang="en-US" dirty="0"/>
              <a:t>	 WZ</a:t>
            </a:r>
            <a:r>
              <a:rPr lang="en-US" sz="2800" baseline="30000" dirty="0"/>
              <a:t> +</a:t>
            </a:r>
            <a:r>
              <a:rPr lang="en-US" dirty="0"/>
              <a:t> = WZYX</a:t>
            </a:r>
          </a:p>
          <a:p>
            <a:pPr marL="0" indent="0">
              <a:buNone/>
            </a:pPr>
            <a:r>
              <a:rPr lang="en-US" dirty="0"/>
              <a:t>           	 W</a:t>
            </a:r>
            <a:r>
              <a:rPr lang="en-US" sz="2800" baseline="30000" dirty="0"/>
              <a:t> + </a:t>
            </a:r>
            <a:r>
              <a:rPr lang="en-US" sz="2800" dirty="0"/>
              <a:t> = W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dirty="0"/>
              <a:t> Z</a:t>
            </a:r>
            <a:r>
              <a:rPr lang="en-US" sz="2400" baseline="30000" dirty="0"/>
              <a:t> + </a:t>
            </a:r>
            <a:r>
              <a:rPr lang="en-US" sz="2400" dirty="0"/>
              <a:t> =  Z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dirty="0"/>
              <a:t>	X -&gt; W</a:t>
            </a:r>
          </a:p>
          <a:p>
            <a:pPr marL="0" indent="0">
              <a:buNone/>
            </a:pPr>
            <a:r>
              <a:rPr lang="en-US" sz="2400" dirty="0"/>
              <a:t>	WZ -&gt; Y</a:t>
            </a:r>
          </a:p>
          <a:p>
            <a:pPr marL="0" indent="0">
              <a:buNone/>
            </a:pPr>
            <a:r>
              <a:rPr lang="en-US" sz="2400" dirty="0"/>
              <a:t>	Y -&gt; XZ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373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Find 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 fontScale="92500"/>
          </a:bodyPr>
          <a:lstStyle/>
          <a:p>
            <a:r>
              <a:rPr lang="en-US" dirty="0"/>
              <a:t>R(ABCD)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A -&gt; B</a:t>
            </a:r>
          </a:p>
          <a:p>
            <a:pPr marL="0" indent="0">
              <a:buNone/>
            </a:pPr>
            <a:r>
              <a:rPr lang="en-US" sz="2200" dirty="0"/>
              <a:t>	C -&gt; B</a:t>
            </a:r>
          </a:p>
          <a:p>
            <a:pPr marL="0" indent="0">
              <a:buNone/>
            </a:pPr>
            <a:r>
              <a:rPr lang="en-US" sz="2200" dirty="0"/>
              <a:t>	D -&gt; ABC</a:t>
            </a:r>
          </a:p>
          <a:p>
            <a:pPr marL="0" indent="0">
              <a:buNone/>
            </a:pPr>
            <a:r>
              <a:rPr lang="en-US" sz="2200" dirty="0"/>
              <a:t>	AC -&gt; D</a:t>
            </a:r>
          </a:p>
          <a:p>
            <a:pPr marL="0" indent="0">
              <a:buNone/>
            </a:pPr>
            <a:r>
              <a:rPr lang="en-US" sz="2200" b="1" u="sng" dirty="0"/>
              <a:t>STEP 1 </a:t>
            </a:r>
            <a:r>
              <a:rPr lang="en-US" sz="2200" u="sng" dirty="0"/>
              <a:t>: Decompose RHS</a:t>
            </a:r>
            <a:r>
              <a:rPr lang="en-US" sz="2200" dirty="0"/>
              <a:t>   </a:t>
            </a:r>
            <a:r>
              <a:rPr lang="en-US" sz="2200" b="1" u="sng" dirty="0"/>
              <a:t>STEP 2</a:t>
            </a:r>
            <a:r>
              <a:rPr lang="en-US" sz="2200" u="sng" dirty="0"/>
              <a:t>: Find Closure with and without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A -&gt; B			 A</a:t>
            </a:r>
            <a:r>
              <a:rPr lang="en-US" sz="2400" baseline="30000" dirty="0"/>
              <a:t> +  </a:t>
            </a:r>
            <a:r>
              <a:rPr lang="en-US" sz="2400" dirty="0"/>
              <a:t>= AB		 A</a:t>
            </a:r>
            <a:r>
              <a:rPr lang="en-US" sz="2400" baseline="30000" dirty="0"/>
              <a:t> + </a:t>
            </a:r>
            <a:r>
              <a:rPr lang="en-US" sz="2400" dirty="0"/>
              <a:t>= A</a:t>
            </a:r>
          </a:p>
          <a:p>
            <a:pPr marL="0" indent="0">
              <a:buNone/>
            </a:pPr>
            <a:r>
              <a:rPr lang="en-US" sz="2400" dirty="0"/>
              <a:t>	C -&gt; B			 C</a:t>
            </a:r>
            <a:r>
              <a:rPr lang="en-US" sz="2400" baseline="30000" dirty="0"/>
              <a:t> +  </a:t>
            </a:r>
            <a:r>
              <a:rPr lang="en-US" sz="2400" dirty="0"/>
              <a:t>= CB		 C</a:t>
            </a:r>
            <a:r>
              <a:rPr lang="en-US" sz="2400" baseline="30000" dirty="0"/>
              <a:t> +  </a:t>
            </a:r>
            <a:r>
              <a:rPr lang="en-US" sz="2400" dirty="0"/>
              <a:t>= C</a:t>
            </a:r>
          </a:p>
          <a:p>
            <a:pPr marL="0" indent="0">
              <a:buNone/>
            </a:pPr>
            <a:r>
              <a:rPr lang="en-US" sz="2400" dirty="0"/>
              <a:t>	D -&gt; A			 D</a:t>
            </a:r>
            <a:r>
              <a:rPr lang="en-US" sz="2400" baseline="30000" dirty="0"/>
              <a:t> +  </a:t>
            </a:r>
            <a:r>
              <a:rPr lang="en-US" sz="2400" dirty="0"/>
              <a:t>= DABC		 D</a:t>
            </a:r>
            <a:r>
              <a:rPr lang="en-US" sz="2400" baseline="30000" dirty="0"/>
              <a:t> +  </a:t>
            </a:r>
            <a:r>
              <a:rPr lang="en-US" sz="2400" dirty="0"/>
              <a:t>= DBC</a:t>
            </a:r>
          </a:p>
          <a:p>
            <a:pPr marL="0" indent="0">
              <a:buNone/>
            </a:pPr>
            <a:r>
              <a:rPr lang="en-US" sz="2400" dirty="0"/>
              <a:t>	D -&gt; B			 D</a:t>
            </a:r>
            <a:r>
              <a:rPr lang="en-US" sz="2400" baseline="30000" dirty="0"/>
              <a:t> +  </a:t>
            </a:r>
            <a:r>
              <a:rPr lang="en-US" sz="2400" dirty="0"/>
              <a:t>= DABC		 D</a:t>
            </a:r>
            <a:r>
              <a:rPr lang="en-US" sz="2400" baseline="30000" dirty="0"/>
              <a:t> +  </a:t>
            </a:r>
            <a:r>
              <a:rPr lang="en-US" sz="2400" dirty="0"/>
              <a:t>= DABC</a:t>
            </a:r>
          </a:p>
          <a:p>
            <a:pPr marL="0" indent="0">
              <a:buNone/>
            </a:pPr>
            <a:r>
              <a:rPr lang="en-US" sz="2400" dirty="0"/>
              <a:t>	D -&gt; C			 D</a:t>
            </a:r>
            <a:r>
              <a:rPr lang="en-US" sz="2400" baseline="30000" dirty="0"/>
              <a:t> +  </a:t>
            </a:r>
            <a:r>
              <a:rPr lang="en-US" sz="2400" dirty="0"/>
              <a:t>= DACB		 D</a:t>
            </a:r>
            <a:r>
              <a:rPr lang="en-US" sz="2400" baseline="30000" dirty="0"/>
              <a:t> +  </a:t>
            </a:r>
            <a:r>
              <a:rPr lang="en-US" sz="2400" dirty="0"/>
              <a:t>= DAB</a:t>
            </a:r>
          </a:p>
          <a:p>
            <a:pPr marL="0" indent="0">
              <a:buNone/>
            </a:pPr>
            <a:r>
              <a:rPr lang="en-US" sz="2400" dirty="0"/>
              <a:t>	AC -&gt; D		 AC</a:t>
            </a:r>
            <a:r>
              <a:rPr lang="en-US" sz="2400" baseline="30000" dirty="0"/>
              <a:t> +  </a:t>
            </a:r>
            <a:r>
              <a:rPr lang="en-US" sz="2400" dirty="0"/>
              <a:t>= ACDB		 AC</a:t>
            </a:r>
            <a:r>
              <a:rPr lang="en-US" sz="2400" baseline="30000" dirty="0"/>
              <a:t> +  </a:t>
            </a:r>
            <a:r>
              <a:rPr lang="en-US" sz="2400" dirty="0"/>
              <a:t>= ACB	</a:t>
            </a:r>
          </a:p>
          <a:p>
            <a:pPr marL="0" indent="0">
              <a:buNone/>
            </a:pPr>
            <a:endParaRPr lang="en-IN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B5516B-6717-4F9A-9304-5DAD3EED6623}"/>
              </a:ext>
            </a:extLst>
          </p:cNvPr>
          <p:cNvCxnSpPr>
            <a:cxnSpLocks/>
          </p:cNvCxnSpPr>
          <p:nvPr/>
        </p:nvCxnSpPr>
        <p:spPr>
          <a:xfrm>
            <a:off x="3294594" y="3789040"/>
            <a:ext cx="53270" cy="250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7F45808-D157-486A-BBE1-6062D6615BDD}"/>
              </a:ext>
            </a:extLst>
          </p:cNvPr>
          <p:cNvSpPr/>
          <p:nvPr/>
        </p:nvSpPr>
        <p:spPr>
          <a:xfrm>
            <a:off x="1187624" y="5301208"/>
            <a:ext cx="1152128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27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Find 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4968552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R(ABCD)</a:t>
            </a:r>
          </a:p>
          <a:p>
            <a:pPr marL="0" indent="0">
              <a:buNone/>
            </a:pPr>
            <a:r>
              <a:rPr lang="en-US" sz="2000" dirty="0"/>
              <a:t>	A -&gt; B</a:t>
            </a:r>
          </a:p>
          <a:p>
            <a:pPr marL="0" indent="0">
              <a:buNone/>
            </a:pPr>
            <a:r>
              <a:rPr lang="en-US" sz="2000" dirty="0"/>
              <a:t>	C -&gt; B</a:t>
            </a:r>
          </a:p>
          <a:p>
            <a:pPr marL="0" indent="0">
              <a:buNone/>
            </a:pPr>
            <a:r>
              <a:rPr lang="en-US" sz="2000" dirty="0"/>
              <a:t>	D -&gt; ABC</a:t>
            </a:r>
          </a:p>
          <a:p>
            <a:pPr marL="0" indent="0">
              <a:buNone/>
            </a:pPr>
            <a:r>
              <a:rPr lang="en-US" sz="2000" dirty="0"/>
              <a:t>	AC -&gt; D</a:t>
            </a:r>
          </a:p>
          <a:p>
            <a:pPr marL="0" indent="0">
              <a:buNone/>
            </a:pPr>
            <a:r>
              <a:rPr lang="en-US" sz="2000" b="1" dirty="0"/>
              <a:t>STEP 3: Consider remaining dependencies</a:t>
            </a:r>
          </a:p>
          <a:p>
            <a:pPr marL="0" indent="0">
              <a:buNone/>
            </a:pPr>
            <a:r>
              <a:rPr lang="en-US" sz="2000" dirty="0"/>
              <a:t>	A -&gt; B</a:t>
            </a:r>
          </a:p>
          <a:p>
            <a:pPr marL="0" indent="0">
              <a:buNone/>
            </a:pPr>
            <a:r>
              <a:rPr lang="en-US" sz="2000" dirty="0"/>
              <a:t>	C -&gt; B</a:t>
            </a:r>
          </a:p>
          <a:p>
            <a:pPr marL="0" indent="0">
              <a:buNone/>
            </a:pPr>
            <a:r>
              <a:rPr lang="en-US" sz="2000" dirty="0"/>
              <a:t>	D -&gt; A</a:t>
            </a:r>
          </a:p>
          <a:p>
            <a:pPr marL="0" indent="0">
              <a:buNone/>
            </a:pPr>
            <a:r>
              <a:rPr lang="en-US" sz="2000" dirty="0"/>
              <a:t>	D -&gt; C</a:t>
            </a:r>
          </a:p>
          <a:p>
            <a:pPr marL="0" indent="0">
              <a:buNone/>
            </a:pPr>
            <a:r>
              <a:rPr lang="en-US" sz="2000" dirty="0"/>
              <a:t>	AC -&gt; D</a:t>
            </a:r>
          </a:p>
          <a:p>
            <a:pPr marL="0" indent="0">
              <a:buNone/>
            </a:pPr>
            <a:r>
              <a:rPr lang="en-US" sz="2000" b="1" dirty="0"/>
              <a:t>STEP 4: Decompose LHS</a:t>
            </a:r>
          </a:p>
          <a:p>
            <a:pPr marL="0" indent="0">
              <a:buNone/>
            </a:pPr>
            <a:r>
              <a:rPr lang="en-US" sz="2000" dirty="0"/>
              <a:t>	 AC</a:t>
            </a:r>
            <a:r>
              <a:rPr lang="en-US" sz="2000" baseline="30000" dirty="0"/>
              <a:t> +</a:t>
            </a:r>
            <a:r>
              <a:rPr lang="en-US" sz="2000" dirty="0"/>
              <a:t> = ACDB</a:t>
            </a:r>
          </a:p>
          <a:p>
            <a:pPr marL="0" indent="0">
              <a:buNone/>
            </a:pPr>
            <a:r>
              <a:rPr lang="en-US" sz="2000" dirty="0"/>
              <a:t>           	 A</a:t>
            </a:r>
            <a:r>
              <a:rPr lang="en-US" sz="2000" baseline="30000" dirty="0"/>
              <a:t> + </a:t>
            </a:r>
            <a:r>
              <a:rPr lang="en-US" sz="2000" dirty="0"/>
              <a:t> = AB</a:t>
            </a:r>
          </a:p>
          <a:p>
            <a:pPr marL="0" indent="0">
              <a:buNone/>
            </a:pPr>
            <a:r>
              <a:rPr lang="en-US" sz="2000" dirty="0"/>
              <a:t>	 C</a:t>
            </a:r>
            <a:r>
              <a:rPr lang="en-US" sz="2000" baseline="30000" dirty="0"/>
              <a:t> + </a:t>
            </a:r>
            <a:r>
              <a:rPr lang="en-US" sz="2000" dirty="0"/>
              <a:t> =  CB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</a:p>
          <a:p>
            <a:pPr marL="0" indent="0">
              <a:buNone/>
            </a:pPr>
            <a:r>
              <a:rPr lang="en-US" sz="2000" dirty="0"/>
              <a:t>	A -&gt; B</a:t>
            </a:r>
          </a:p>
          <a:p>
            <a:pPr marL="0" indent="0">
              <a:buNone/>
            </a:pPr>
            <a:r>
              <a:rPr lang="en-US" sz="2000" dirty="0"/>
              <a:t>	C -&gt; B</a:t>
            </a:r>
          </a:p>
          <a:p>
            <a:pPr marL="0" indent="0">
              <a:buNone/>
            </a:pPr>
            <a:r>
              <a:rPr lang="en-US" sz="2000" dirty="0"/>
              <a:t>	D -&gt; AC</a:t>
            </a:r>
          </a:p>
          <a:p>
            <a:pPr marL="0" indent="0">
              <a:buNone/>
            </a:pPr>
            <a:r>
              <a:rPr lang="en-US" sz="2000" dirty="0"/>
              <a:t>	AC -&gt; D	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21102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 : </a:t>
            </a:r>
            <a:r>
              <a:rPr lang="el-GR" dirty="0"/>
              <a:t>α</a:t>
            </a:r>
            <a:r>
              <a:rPr lang="en-US" dirty="0"/>
              <a:t>  -&gt; </a:t>
            </a:r>
            <a:r>
              <a:rPr lang="el-GR" dirty="0"/>
              <a:t>β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the value of </a:t>
            </a:r>
            <a:r>
              <a:rPr lang="el-GR" b="1" dirty="0"/>
              <a:t>α</a:t>
            </a:r>
            <a:r>
              <a:rPr lang="en-US" dirty="0"/>
              <a:t>, one can search value of </a:t>
            </a:r>
            <a:r>
              <a:rPr lang="el-GR" b="1" dirty="0"/>
              <a:t>β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3128A2-8837-4BFE-89DE-446CA0EF4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15965"/>
              </p:ext>
            </p:extLst>
          </p:nvPr>
        </p:nvGraphicFramePr>
        <p:xfrm>
          <a:off x="1187624" y="2276872"/>
          <a:ext cx="2088232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val="391945406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37687305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ysClr val="windowText" lastClr="000000"/>
                          </a:solidFill>
                        </a:rPr>
                        <a:t>α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ysClr val="windowText" lastClr="000000"/>
                          </a:solidFill>
                        </a:rPr>
                        <a:t>β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51672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88450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4368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50701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533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CA48D9-1A8C-4669-969B-460830E93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29386"/>
              </p:ext>
            </p:extLst>
          </p:nvPr>
        </p:nvGraphicFramePr>
        <p:xfrm>
          <a:off x="3635896" y="2276872"/>
          <a:ext cx="2088232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val="391945406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37687305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ysClr val="windowText" lastClr="000000"/>
                          </a:solidFill>
                        </a:rPr>
                        <a:t>α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ysClr val="windowText" lastClr="000000"/>
                          </a:solidFill>
                        </a:rPr>
                        <a:t>β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51672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88450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4368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50701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53300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CCD862C-B080-4551-A34C-79FE8931D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26526"/>
              </p:ext>
            </p:extLst>
          </p:nvPr>
        </p:nvGraphicFramePr>
        <p:xfrm>
          <a:off x="6156176" y="2276872"/>
          <a:ext cx="2088232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val="391945406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376873059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ysClr val="windowText" lastClr="000000"/>
                          </a:solidFill>
                        </a:rPr>
                        <a:t>α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dirty="0">
                          <a:solidFill>
                            <a:sysClr val="windowText" lastClr="000000"/>
                          </a:solidFill>
                        </a:rPr>
                        <a:t>β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51672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88450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84368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50701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533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Find Canonical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/>
          </a:bodyPr>
          <a:lstStyle/>
          <a:p>
            <a:r>
              <a:rPr lang="en-US" dirty="0"/>
              <a:t>R(</a:t>
            </a:r>
            <a:r>
              <a:rPr lang="en-US" dirty="0" err="1"/>
              <a:t>vwxyz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V -&gt; W</a:t>
            </a:r>
          </a:p>
          <a:p>
            <a:pPr marL="0" indent="0">
              <a:buNone/>
            </a:pPr>
            <a:r>
              <a:rPr lang="en-US" sz="2200" dirty="0"/>
              <a:t>	VW -&gt; X</a:t>
            </a:r>
          </a:p>
          <a:p>
            <a:pPr marL="0" indent="0">
              <a:buNone/>
            </a:pPr>
            <a:r>
              <a:rPr lang="en-US" sz="2200" dirty="0"/>
              <a:t>	Y -&gt; VXZ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Soln</a:t>
            </a:r>
            <a:r>
              <a:rPr lang="en-US" sz="2200" dirty="0"/>
              <a:t> :- ?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710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R(ABCD)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A -&gt; BC</a:t>
            </a:r>
          </a:p>
          <a:p>
            <a:pPr marL="0" indent="0">
              <a:buNone/>
            </a:pPr>
            <a:r>
              <a:rPr lang="en-US" sz="2400" dirty="0"/>
              <a:t>	A</a:t>
            </a:r>
            <a:r>
              <a:rPr lang="en-US" sz="2400" baseline="30000" dirty="0"/>
              <a:t> + </a:t>
            </a:r>
            <a:r>
              <a:rPr lang="en-US" sz="2400" dirty="0"/>
              <a:t>= ABC</a:t>
            </a:r>
          </a:p>
          <a:p>
            <a:pPr marL="0" indent="0">
              <a:buNone/>
            </a:pPr>
            <a:r>
              <a:rPr lang="en-US" sz="2400" dirty="0"/>
              <a:t>	A</a:t>
            </a:r>
            <a:r>
              <a:rPr lang="en-US" sz="2400" baseline="30000" dirty="0"/>
              <a:t> + </a:t>
            </a:r>
            <a:r>
              <a:rPr lang="en-US" sz="2400" dirty="0"/>
              <a:t>≠ ABCD</a:t>
            </a:r>
          </a:p>
          <a:p>
            <a:r>
              <a:rPr lang="en-US" sz="2400" dirty="0"/>
              <a:t>(Key)</a:t>
            </a:r>
            <a:r>
              <a:rPr lang="en-US" sz="2400" baseline="30000" dirty="0"/>
              <a:t> + </a:t>
            </a:r>
            <a:r>
              <a:rPr lang="en-US" sz="2400" dirty="0"/>
              <a:t>= R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super key </a:t>
            </a:r>
            <a:r>
              <a:rPr lang="en-US" sz="2400" dirty="0"/>
              <a:t>is a set of one or more attributes (columns), which can uniquely identify a row in a table</a:t>
            </a:r>
          </a:p>
          <a:p>
            <a:r>
              <a:rPr lang="en-US" sz="2400" dirty="0"/>
              <a:t>R(ABCD)</a:t>
            </a:r>
          </a:p>
          <a:p>
            <a:pPr marL="0" indent="0">
              <a:buNone/>
            </a:pPr>
            <a:r>
              <a:rPr lang="en-US" sz="2400" dirty="0"/>
              <a:t>	ABC -&gt; D		 (ABC)</a:t>
            </a:r>
            <a:r>
              <a:rPr lang="en-US" sz="2400" baseline="30000" dirty="0"/>
              <a:t> + </a:t>
            </a:r>
            <a:r>
              <a:rPr lang="en-US" sz="2400" dirty="0"/>
              <a:t>= ABCD 	</a:t>
            </a:r>
          </a:p>
          <a:p>
            <a:pPr marL="0" indent="0">
              <a:buNone/>
            </a:pPr>
            <a:r>
              <a:rPr lang="en-US" sz="2400" dirty="0"/>
              <a:t>	AB</a:t>
            </a:r>
            <a:r>
              <a:rPr lang="en-US" sz="2400" baseline="30000" dirty="0"/>
              <a:t> </a:t>
            </a:r>
            <a:r>
              <a:rPr lang="en-US" sz="2400" dirty="0"/>
              <a:t>-&gt; CD		 (AB)</a:t>
            </a:r>
            <a:r>
              <a:rPr lang="en-US" sz="2400" baseline="30000" dirty="0"/>
              <a:t> + </a:t>
            </a:r>
            <a:r>
              <a:rPr lang="en-US" sz="2400" dirty="0"/>
              <a:t>= ABCD </a:t>
            </a:r>
          </a:p>
          <a:p>
            <a:pPr marL="0" indent="0">
              <a:buNone/>
            </a:pPr>
            <a:r>
              <a:rPr lang="en-US" sz="2400" dirty="0"/>
              <a:t>	A</a:t>
            </a:r>
            <a:r>
              <a:rPr lang="en-US" sz="2400" baseline="30000" dirty="0"/>
              <a:t> </a:t>
            </a:r>
            <a:r>
              <a:rPr lang="en-US" sz="2400" dirty="0"/>
              <a:t>-&gt; BCD		 (A)</a:t>
            </a:r>
            <a:r>
              <a:rPr lang="en-US" sz="2400" baseline="30000" dirty="0"/>
              <a:t> + </a:t>
            </a:r>
            <a:r>
              <a:rPr lang="en-US" sz="2400" dirty="0"/>
              <a:t>= ABCD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candidate key </a:t>
            </a:r>
            <a:r>
              <a:rPr lang="en-US" sz="2400" dirty="0"/>
              <a:t>is a minimal set of super key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primary key </a:t>
            </a:r>
            <a:r>
              <a:rPr lang="en-US" sz="2400" dirty="0"/>
              <a:t>can be any candidate key selected by DBA.</a:t>
            </a:r>
            <a:r>
              <a:rPr lang="en-US" sz="2200" dirty="0"/>
              <a:t>	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4549C-BD95-4D58-B06B-413687C223B5}"/>
              </a:ext>
            </a:extLst>
          </p:cNvPr>
          <p:cNvSpPr txBox="1"/>
          <p:nvPr/>
        </p:nvSpPr>
        <p:spPr>
          <a:xfrm>
            <a:off x="3734193" y="2780928"/>
            <a:ext cx="400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 CANNOT BE A KEY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18823-987A-41F1-A6B9-E8E0CD180D03}"/>
              </a:ext>
            </a:extLst>
          </p:cNvPr>
          <p:cNvSpPr txBox="1"/>
          <p:nvPr/>
        </p:nvSpPr>
        <p:spPr>
          <a:xfrm>
            <a:off x="6470497" y="4582869"/>
            <a:ext cx="14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Key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0395E-C134-43D6-ACC6-EC6876C1C0D6}"/>
              </a:ext>
            </a:extLst>
          </p:cNvPr>
          <p:cNvSpPr txBox="1"/>
          <p:nvPr/>
        </p:nvSpPr>
        <p:spPr>
          <a:xfrm>
            <a:off x="6470497" y="4942909"/>
            <a:ext cx="164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Key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34FF8-430C-43C9-869B-8A0F573B1A46}"/>
              </a:ext>
            </a:extLst>
          </p:cNvPr>
          <p:cNvSpPr txBox="1"/>
          <p:nvPr/>
        </p:nvSpPr>
        <p:spPr>
          <a:xfrm>
            <a:off x="6470497" y="5293657"/>
            <a:ext cx="119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Key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A1DC9-3B98-4F51-B5E1-19C3ACA164FD}"/>
              </a:ext>
            </a:extLst>
          </p:cNvPr>
          <p:cNvSpPr txBox="1"/>
          <p:nvPr/>
        </p:nvSpPr>
        <p:spPr>
          <a:xfrm>
            <a:off x="7694633" y="5302949"/>
            <a:ext cx="119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3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/>
          </a:bodyPr>
          <a:lstStyle/>
          <a:p>
            <a:r>
              <a:rPr lang="en-US" sz="2400" dirty="0"/>
              <a:t>R(ABCD)</a:t>
            </a:r>
          </a:p>
          <a:p>
            <a:pPr marL="0" indent="0">
              <a:buNone/>
            </a:pPr>
            <a:r>
              <a:rPr lang="en-US" sz="2400" dirty="0"/>
              <a:t>	B -&gt; ACD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prstClr val="black"/>
                </a:solidFill>
              </a:rPr>
              <a:t>ACD -&gt; B</a:t>
            </a:r>
          </a:p>
          <a:p>
            <a:r>
              <a:rPr lang="en-US" sz="2400" dirty="0">
                <a:solidFill>
                  <a:prstClr val="black"/>
                </a:solidFill>
              </a:rPr>
              <a:t>Find Super key, candidate key and primary key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/>
              <a:t> (B)</a:t>
            </a:r>
            <a:r>
              <a:rPr lang="en-US" sz="2400" baseline="30000" dirty="0"/>
              <a:t> + </a:t>
            </a:r>
            <a:r>
              <a:rPr lang="en-US" sz="2400" dirty="0"/>
              <a:t>= ABCD </a:t>
            </a:r>
          </a:p>
          <a:p>
            <a:pPr marL="0" indent="0">
              <a:buNone/>
            </a:pPr>
            <a:r>
              <a:rPr lang="en-US" sz="2400" dirty="0"/>
              <a:t>	 (ACD)</a:t>
            </a:r>
            <a:r>
              <a:rPr lang="en-US" sz="2400" baseline="30000" dirty="0"/>
              <a:t> + </a:t>
            </a:r>
            <a:r>
              <a:rPr lang="en-US" sz="2400" dirty="0"/>
              <a:t>= ABCD </a:t>
            </a:r>
          </a:p>
          <a:p>
            <a:r>
              <a:rPr lang="en-US" sz="2400" dirty="0">
                <a:solidFill>
                  <a:prstClr val="black"/>
                </a:solidFill>
              </a:rPr>
              <a:t>Find Super key, candidate key and primary key</a:t>
            </a:r>
          </a:p>
          <a:p>
            <a:pPr marL="0" indent="0">
              <a:buNone/>
            </a:pPr>
            <a:r>
              <a:rPr lang="en-US" sz="2400" dirty="0"/>
              <a:t>	R(ABCD)</a:t>
            </a:r>
          </a:p>
          <a:p>
            <a:pPr marL="0" indent="0">
              <a:buNone/>
            </a:pPr>
            <a:r>
              <a:rPr lang="en-US" sz="2400" dirty="0"/>
              <a:t>	AB -&gt; C			</a:t>
            </a:r>
          </a:p>
          <a:p>
            <a:pPr marL="0" indent="0">
              <a:buNone/>
            </a:pPr>
            <a:r>
              <a:rPr lang="en-US" sz="2400" dirty="0"/>
              <a:t>	C -&gt; BD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prstClr val="black"/>
                </a:solidFill>
              </a:rPr>
              <a:t>D -&gt; A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18823-987A-41F1-A6B9-E8E0CD180D03}"/>
              </a:ext>
            </a:extLst>
          </p:cNvPr>
          <p:cNvSpPr txBox="1"/>
          <p:nvPr/>
        </p:nvSpPr>
        <p:spPr>
          <a:xfrm>
            <a:off x="4355976" y="3373041"/>
            <a:ext cx="141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Key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0395E-C134-43D6-ACC6-EC6876C1C0D6}"/>
              </a:ext>
            </a:extLst>
          </p:cNvPr>
          <p:cNvSpPr txBox="1"/>
          <p:nvPr/>
        </p:nvSpPr>
        <p:spPr>
          <a:xfrm>
            <a:off x="4355976" y="3883685"/>
            <a:ext cx="164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Key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34FF8-430C-43C9-869B-8A0F573B1A46}"/>
              </a:ext>
            </a:extLst>
          </p:cNvPr>
          <p:cNvSpPr txBox="1"/>
          <p:nvPr/>
        </p:nvSpPr>
        <p:spPr>
          <a:xfrm>
            <a:off x="5991591" y="3356992"/>
            <a:ext cx="119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Key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A1DC9-3B98-4F51-B5E1-19C3ACA164FD}"/>
              </a:ext>
            </a:extLst>
          </p:cNvPr>
          <p:cNvSpPr txBox="1"/>
          <p:nvPr/>
        </p:nvSpPr>
        <p:spPr>
          <a:xfrm>
            <a:off x="6003051" y="3845445"/>
            <a:ext cx="119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Key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84F67-E72E-4F28-AD23-B464159E001C}"/>
              </a:ext>
            </a:extLst>
          </p:cNvPr>
          <p:cNvSpPr txBox="1"/>
          <p:nvPr/>
        </p:nvSpPr>
        <p:spPr>
          <a:xfrm>
            <a:off x="3707904" y="5147900"/>
            <a:ext cx="206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(AB)</a:t>
            </a:r>
            <a:r>
              <a:rPr lang="en-US" baseline="30000" dirty="0"/>
              <a:t> + </a:t>
            </a:r>
            <a:r>
              <a:rPr lang="en-US" dirty="0"/>
              <a:t>= ABCD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863CC-B920-44F6-A8BE-4E1D662A5005}"/>
              </a:ext>
            </a:extLst>
          </p:cNvPr>
          <p:cNvSpPr txBox="1"/>
          <p:nvPr/>
        </p:nvSpPr>
        <p:spPr>
          <a:xfrm>
            <a:off x="3708793" y="5651956"/>
            <a:ext cx="206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  <a:r>
              <a:rPr lang="en-US" baseline="30000" dirty="0"/>
              <a:t> + </a:t>
            </a:r>
            <a:r>
              <a:rPr lang="en-US" dirty="0"/>
              <a:t>= ABCD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FBFC2-6B49-4DC6-9EBC-5374CB237446}"/>
              </a:ext>
            </a:extLst>
          </p:cNvPr>
          <p:cNvSpPr txBox="1"/>
          <p:nvPr/>
        </p:nvSpPr>
        <p:spPr>
          <a:xfrm>
            <a:off x="3734193" y="6084004"/>
            <a:ext cx="206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  <a:r>
              <a:rPr lang="en-US" baseline="30000" dirty="0"/>
              <a:t> + </a:t>
            </a:r>
            <a:r>
              <a:rPr lang="en-US" dirty="0"/>
              <a:t>= 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4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9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Compute Candidate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/>
          </a:bodyPr>
          <a:lstStyle/>
          <a:p>
            <a:r>
              <a:rPr lang="en-US" sz="2400" dirty="0"/>
              <a:t>R(ABCD)</a:t>
            </a:r>
          </a:p>
          <a:p>
            <a:pPr marL="0" indent="0">
              <a:buNone/>
            </a:pPr>
            <a:r>
              <a:rPr lang="en-US" sz="2400" dirty="0"/>
              <a:t>	A -&gt; B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prstClr val="black"/>
                </a:solidFill>
              </a:rPr>
              <a:t>B -&gt; C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C -&gt; A</a:t>
            </a:r>
          </a:p>
          <a:p>
            <a:r>
              <a:rPr lang="en-US" sz="2400" dirty="0">
                <a:solidFill>
                  <a:prstClr val="black"/>
                </a:solidFill>
              </a:rPr>
              <a:t>Find essential attribute, and then combine it with LHS attributes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Here D is essential attribute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/>
              <a:t> (AD)</a:t>
            </a:r>
            <a:r>
              <a:rPr lang="en-US" sz="2400" baseline="30000" dirty="0"/>
              <a:t> + </a:t>
            </a:r>
            <a:r>
              <a:rPr lang="en-US" sz="2400" dirty="0"/>
              <a:t>= ABCD 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/>
              <a:t> 	 (BD)</a:t>
            </a:r>
            <a:r>
              <a:rPr lang="en-US" sz="2400" baseline="30000" dirty="0"/>
              <a:t> + </a:t>
            </a:r>
            <a:r>
              <a:rPr lang="en-US" sz="2400" dirty="0"/>
              <a:t>= ABCD 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/>
              <a:t> 	 (CD)</a:t>
            </a:r>
            <a:r>
              <a:rPr lang="en-US" sz="2400" baseline="30000" dirty="0"/>
              <a:t> + </a:t>
            </a:r>
            <a:r>
              <a:rPr lang="en-US" sz="2400" dirty="0"/>
              <a:t>= ABCD 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Here candidate keys are AD, BD, CD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4004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Compute Candidate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/>
          </a:bodyPr>
          <a:lstStyle/>
          <a:p>
            <a:r>
              <a:rPr lang="en-US" sz="2400" dirty="0"/>
              <a:t>R(ABCD)</a:t>
            </a:r>
          </a:p>
          <a:p>
            <a:pPr marL="0" indent="0">
              <a:buNone/>
            </a:pPr>
            <a:r>
              <a:rPr lang="en-US" sz="2400" dirty="0"/>
              <a:t>	AB -&gt; CD</a:t>
            </a:r>
          </a:p>
          <a:p>
            <a:pPr marL="0" indent="0">
              <a:buNone/>
            </a:pPr>
            <a:r>
              <a:rPr lang="en-US" sz="2400" dirty="0"/>
              <a:t>	D</a:t>
            </a:r>
            <a:r>
              <a:rPr lang="en-US" sz="2400" dirty="0">
                <a:solidFill>
                  <a:prstClr val="black"/>
                </a:solidFill>
              </a:rPr>
              <a:t> -&gt; A</a:t>
            </a:r>
          </a:p>
          <a:p>
            <a:r>
              <a:rPr lang="en-US" sz="2400" dirty="0">
                <a:solidFill>
                  <a:prstClr val="black"/>
                </a:solidFill>
              </a:rPr>
              <a:t>Find essential attribute, and then combine it with LHS attributes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Here B is essential attribute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/>
              <a:t> (AB)</a:t>
            </a:r>
            <a:r>
              <a:rPr lang="en-US" sz="2400" baseline="30000" dirty="0"/>
              <a:t> + </a:t>
            </a:r>
            <a:r>
              <a:rPr lang="en-US" sz="2400" dirty="0"/>
              <a:t>= ABCD 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/>
              <a:t> 	 (BC)</a:t>
            </a:r>
            <a:r>
              <a:rPr lang="en-US" sz="2400" baseline="30000" dirty="0"/>
              <a:t> + </a:t>
            </a:r>
            <a:r>
              <a:rPr lang="en-US" sz="2400" dirty="0"/>
              <a:t>= BC 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/>
              <a:t> 	 (BD)</a:t>
            </a:r>
            <a:r>
              <a:rPr lang="en-US" sz="2400" baseline="30000" dirty="0"/>
              <a:t> + </a:t>
            </a:r>
            <a:r>
              <a:rPr lang="en-US" sz="2400" dirty="0"/>
              <a:t>= ABCD 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Here candidate keys are AB and BD.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2395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Compute Candidate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/>
          </a:bodyPr>
          <a:lstStyle/>
          <a:p>
            <a:r>
              <a:rPr lang="en-US" sz="2400" dirty="0"/>
              <a:t>R(ABCDEF)</a:t>
            </a:r>
          </a:p>
          <a:p>
            <a:pPr marL="0" indent="0">
              <a:buNone/>
            </a:pPr>
            <a:r>
              <a:rPr lang="en-US" sz="2400" dirty="0"/>
              <a:t>	AB -&gt; C</a:t>
            </a:r>
          </a:p>
          <a:p>
            <a:pPr marL="0" indent="0">
              <a:buNone/>
            </a:pPr>
            <a:r>
              <a:rPr lang="en-US" sz="2400" dirty="0"/>
              <a:t>	C</a:t>
            </a:r>
            <a:r>
              <a:rPr lang="en-US" sz="2400" dirty="0">
                <a:solidFill>
                  <a:prstClr val="black"/>
                </a:solidFill>
              </a:rPr>
              <a:t> -&gt; D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B -&gt; AE</a:t>
            </a:r>
          </a:p>
          <a:p>
            <a:r>
              <a:rPr lang="en-US" sz="2400" dirty="0">
                <a:solidFill>
                  <a:prstClr val="black"/>
                </a:solidFill>
              </a:rPr>
              <a:t>Here B and F are essential attributes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/>
              <a:t> (BF)</a:t>
            </a:r>
            <a:r>
              <a:rPr lang="en-US" sz="2400" baseline="30000" dirty="0"/>
              <a:t> + </a:t>
            </a:r>
            <a:r>
              <a:rPr lang="en-US" sz="2400" dirty="0"/>
              <a:t>= BFAECD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</a:rPr>
              <a:t>Here candidate key is BF.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9804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Compute Candidate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Q) R(ABCD)</a:t>
            </a:r>
          </a:p>
          <a:p>
            <a:pPr marL="0" indent="0">
              <a:buNone/>
            </a:pPr>
            <a:r>
              <a:rPr lang="en-US" sz="2400" dirty="0"/>
              <a:t>	AB -&gt; CD</a:t>
            </a:r>
          </a:p>
          <a:p>
            <a:pPr marL="0" indent="0">
              <a:buNone/>
            </a:pPr>
            <a:r>
              <a:rPr lang="en-US" sz="2400" dirty="0"/>
              <a:t>	C</a:t>
            </a:r>
            <a:r>
              <a:rPr lang="en-US" sz="2400" dirty="0">
                <a:solidFill>
                  <a:prstClr val="black"/>
                </a:solidFill>
              </a:rPr>
              <a:t> -&gt; A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D -&gt; B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Here, no essential attribute present.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Check individual attributes</a:t>
            </a:r>
          </a:p>
          <a:p>
            <a:pPr marL="0" indent="0">
              <a:buNone/>
            </a:pPr>
            <a:r>
              <a:rPr lang="en-US" sz="2400" dirty="0"/>
              <a:t> 	 A</a:t>
            </a:r>
            <a:r>
              <a:rPr lang="en-US" sz="2400" baseline="30000" dirty="0"/>
              <a:t> +</a:t>
            </a:r>
            <a:r>
              <a:rPr lang="en-US" sz="2400" dirty="0"/>
              <a:t> = A</a:t>
            </a:r>
          </a:p>
          <a:p>
            <a:pPr marL="0" indent="0">
              <a:buNone/>
            </a:pPr>
            <a:r>
              <a:rPr lang="en-US" sz="2400" dirty="0"/>
              <a:t>           	 B</a:t>
            </a:r>
            <a:r>
              <a:rPr lang="en-US" sz="2400" baseline="30000" dirty="0"/>
              <a:t> + </a:t>
            </a:r>
            <a:r>
              <a:rPr lang="en-US" sz="2400" dirty="0"/>
              <a:t> = B</a:t>
            </a:r>
          </a:p>
          <a:p>
            <a:pPr marL="0" indent="0">
              <a:buNone/>
            </a:pPr>
            <a:r>
              <a:rPr lang="en-US" sz="2400" dirty="0"/>
              <a:t>	 C</a:t>
            </a:r>
            <a:r>
              <a:rPr lang="en-US" sz="2400" baseline="30000" dirty="0"/>
              <a:t> + </a:t>
            </a:r>
            <a:r>
              <a:rPr lang="en-US" sz="2400" dirty="0"/>
              <a:t> =  CA</a:t>
            </a:r>
          </a:p>
          <a:p>
            <a:pPr marL="0" indent="0">
              <a:buNone/>
            </a:pPr>
            <a:r>
              <a:rPr lang="en-US" sz="2400" dirty="0"/>
              <a:t>	 D</a:t>
            </a:r>
            <a:r>
              <a:rPr lang="en-US" sz="2400" baseline="30000" dirty="0"/>
              <a:t> + </a:t>
            </a:r>
            <a:r>
              <a:rPr lang="en-US" sz="2400" dirty="0"/>
              <a:t> =  DB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CK are AB,AD,BC and CD.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9113D-5EBE-4F4E-8ECF-1AB7BA9F77BF}"/>
              </a:ext>
            </a:extLst>
          </p:cNvPr>
          <p:cNvSpPr txBox="1"/>
          <p:nvPr/>
        </p:nvSpPr>
        <p:spPr>
          <a:xfrm>
            <a:off x="4355976" y="4300061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AB</a:t>
            </a:r>
            <a:r>
              <a:rPr lang="en-US" sz="2400" baseline="30000" dirty="0"/>
              <a:t> +</a:t>
            </a:r>
            <a:r>
              <a:rPr lang="en-US" sz="2400" dirty="0"/>
              <a:t> = ABCD</a:t>
            </a:r>
          </a:p>
          <a:p>
            <a:pPr marL="0" indent="0">
              <a:buNone/>
            </a:pPr>
            <a:r>
              <a:rPr lang="en-US" sz="2400" dirty="0"/>
              <a:t>AC</a:t>
            </a:r>
            <a:r>
              <a:rPr lang="en-US" sz="2400" baseline="30000" dirty="0"/>
              <a:t> + </a:t>
            </a:r>
            <a:r>
              <a:rPr lang="en-US" sz="2400" dirty="0"/>
              <a:t>= AC</a:t>
            </a:r>
          </a:p>
          <a:p>
            <a:pPr marL="0" indent="0">
              <a:buNone/>
            </a:pPr>
            <a:r>
              <a:rPr lang="en-US" sz="2400" dirty="0"/>
              <a:t>AD</a:t>
            </a:r>
            <a:r>
              <a:rPr lang="en-US" sz="2400" baseline="30000" dirty="0"/>
              <a:t> + </a:t>
            </a:r>
            <a:r>
              <a:rPr lang="en-US" sz="2400" dirty="0"/>
              <a:t>= ADBC</a:t>
            </a:r>
          </a:p>
          <a:p>
            <a:pPr marL="0" indent="0">
              <a:buNone/>
            </a:pPr>
            <a:r>
              <a:rPr lang="en-US" sz="2400" dirty="0"/>
              <a:t>BC</a:t>
            </a:r>
            <a:r>
              <a:rPr lang="en-US" sz="2400" baseline="30000" dirty="0"/>
              <a:t> + </a:t>
            </a:r>
            <a:r>
              <a:rPr lang="en-US" sz="2400" dirty="0"/>
              <a:t>= BCAD</a:t>
            </a:r>
          </a:p>
          <a:p>
            <a:pPr marL="0" indent="0">
              <a:buNone/>
            </a:pPr>
            <a:r>
              <a:rPr lang="en-US" sz="2400" dirty="0"/>
              <a:t>BD</a:t>
            </a:r>
            <a:r>
              <a:rPr lang="en-US" sz="2400" baseline="30000" dirty="0"/>
              <a:t> + </a:t>
            </a:r>
            <a:r>
              <a:rPr lang="en-US" sz="2400" dirty="0"/>
              <a:t>= BD</a:t>
            </a:r>
          </a:p>
          <a:p>
            <a:pPr marL="0" indent="0">
              <a:buNone/>
            </a:pPr>
            <a:r>
              <a:rPr lang="en-US" sz="2400" dirty="0"/>
              <a:t>CD</a:t>
            </a:r>
            <a:r>
              <a:rPr lang="en-US" sz="2400" baseline="30000" dirty="0"/>
              <a:t> +</a:t>
            </a:r>
            <a:r>
              <a:rPr lang="en-US" sz="2400" dirty="0"/>
              <a:t> = CDBA      </a:t>
            </a:r>
          </a:p>
          <a:p>
            <a:endParaRPr lang="en-IN" dirty="0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61928770-C2C0-4349-99AB-4ADF605198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192" y="4302596"/>
            <a:ext cx="317114" cy="316965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0F0C5BC0-77A6-4C40-B690-CC22EA9A1F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192" y="5070717"/>
            <a:ext cx="317114" cy="316965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614711C2-C976-43B2-ABA0-ACCA9F4F7C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192" y="5488299"/>
            <a:ext cx="317114" cy="316965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81FF17C2-6B54-492E-9F5D-BC61CDFF43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192" y="6192707"/>
            <a:ext cx="317114" cy="3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95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Compute Candidate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Q) R(ABCDE)</a:t>
            </a:r>
          </a:p>
          <a:p>
            <a:pPr marL="0" indent="0">
              <a:buNone/>
            </a:pPr>
            <a:r>
              <a:rPr lang="en-US" sz="2400" dirty="0"/>
              <a:t>	AB -&gt; CD</a:t>
            </a:r>
          </a:p>
          <a:p>
            <a:pPr marL="0" indent="0">
              <a:buNone/>
            </a:pPr>
            <a:r>
              <a:rPr lang="en-US" sz="2400" dirty="0"/>
              <a:t>	D</a:t>
            </a:r>
            <a:r>
              <a:rPr lang="en-US" sz="2400" dirty="0">
                <a:solidFill>
                  <a:prstClr val="black"/>
                </a:solidFill>
              </a:rPr>
              <a:t> -&gt; A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BC -&gt; DE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Here, no essential attribute present.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Check individual attributes</a:t>
            </a:r>
          </a:p>
          <a:p>
            <a:pPr marL="0" indent="0">
              <a:buNone/>
            </a:pPr>
            <a:r>
              <a:rPr lang="en-US" sz="2400" dirty="0"/>
              <a:t> 	 A</a:t>
            </a:r>
            <a:r>
              <a:rPr lang="en-US" sz="2400" baseline="30000" dirty="0"/>
              <a:t> +</a:t>
            </a:r>
            <a:r>
              <a:rPr lang="en-US" sz="2400" dirty="0"/>
              <a:t> = A</a:t>
            </a:r>
          </a:p>
          <a:p>
            <a:pPr marL="0" indent="0">
              <a:buNone/>
            </a:pPr>
            <a:r>
              <a:rPr lang="en-US" sz="2400" dirty="0"/>
              <a:t>           	 B</a:t>
            </a:r>
            <a:r>
              <a:rPr lang="en-US" sz="2400" baseline="30000" dirty="0"/>
              <a:t> + </a:t>
            </a:r>
            <a:r>
              <a:rPr lang="en-US" sz="2400" dirty="0"/>
              <a:t> = B</a:t>
            </a:r>
          </a:p>
          <a:p>
            <a:pPr marL="0" indent="0">
              <a:buNone/>
            </a:pPr>
            <a:r>
              <a:rPr lang="en-US" sz="2400" dirty="0"/>
              <a:t>	 C</a:t>
            </a:r>
            <a:r>
              <a:rPr lang="en-US" sz="2400" baseline="30000" dirty="0"/>
              <a:t> + </a:t>
            </a:r>
            <a:r>
              <a:rPr lang="en-US" sz="2400" dirty="0"/>
              <a:t> =  CA</a:t>
            </a:r>
          </a:p>
          <a:p>
            <a:pPr marL="0" indent="0">
              <a:buNone/>
            </a:pPr>
            <a:r>
              <a:rPr lang="en-US" sz="2400" dirty="0"/>
              <a:t>	 D</a:t>
            </a:r>
            <a:r>
              <a:rPr lang="en-US" sz="2400" baseline="30000" dirty="0"/>
              <a:t> + </a:t>
            </a:r>
            <a:r>
              <a:rPr lang="en-US" sz="2400" dirty="0"/>
              <a:t> =  DB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CK are AB,AD,BC and CD.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9113D-5EBE-4F4E-8ECF-1AB7BA9F77BF}"/>
              </a:ext>
            </a:extLst>
          </p:cNvPr>
          <p:cNvSpPr txBox="1"/>
          <p:nvPr/>
        </p:nvSpPr>
        <p:spPr>
          <a:xfrm>
            <a:off x="4355976" y="4300061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AB</a:t>
            </a:r>
            <a:r>
              <a:rPr lang="en-US" sz="2400" baseline="30000" dirty="0"/>
              <a:t> +</a:t>
            </a:r>
            <a:r>
              <a:rPr lang="en-US" sz="2400" dirty="0"/>
              <a:t> = ABCD</a:t>
            </a:r>
          </a:p>
          <a:p>
            <a:pPr marL="0" indent="0">
              <a:buNone/>
            </a:pPr>
            <a:r>
              <a:rPr lang="en-US" sz="2400" dirty="0"/>
              <a:t>AC</a:t>
            </a:r>
            <a:r>
              <a:rPr lang="en-US" sz="2400" baseline="30000" dirty="0"/>
              <a:t> + </a:t>
            </a:r>
            <a:r>
              <a:rPr lang="en-US" sz="2400" dirty="0"/>
              <a:t>= AC</a:t>
            </a:r>
          </a:p>
          <a:p>
            <a:pPr marL="0" indent="0">
              <a:buNone/>
            </a:pPr>
            <a:r>
              <a:rPr lang="en-US" sz="2400" dirty="0"/>
              <a:t>AD</a:t>
            </a:r>
            <a:r>
              <a:rPr lang="en-US" sz="2400" baseline="30000" dirty="0"/>
              <a:t> + </a:t>
            </a:r>
            <a:r>
              <a:rPr lang="en-US" sz="2400" dirty="0"/>
              <a:t>= ADBC</a:t>
            </a:r>
          </a:p>
          <a:p>
            <a:pPr marL="0" indent="0">
              <a:buNone/>
            </a:pPr>
            <a:r>
              <a:rPr lang="en-US" sz="2400" dirty="0"/>
              <a:t>BC</a:t>
            </a:r>
            <a:r>
              <a:rPr lang="en-US" sz="2400" baseline="30000" dirty="0"/>
              <a:t> + </a:t>
            </a:r>
            <a:r>
              <a:rPr lang="en-US" sz="2400" dirty="0"/>
              <a:t>= BCAD</a:t>
            </a:r>
          </a:p>
          <a:p>
            <a:pPr marL="0" indent="0">
              <a:buNone/>
            </a:pPr>
            <a:r>
              <a:rPr lang="en-US" sz="2400" dirty="0"/>
              <a:t>BD</a:t>
            </a:r>
            <a:r>
              <a:rPr lang="en-US" sz="2400" baseline="30000" dirty="0"/>
              <a:t> + </a:t>
            </a:r>
            <a:r>
              <a:rPr lang="en-US" sz="2400" dirty="0"/>
              <a:t>= BD</a:t>
            </a:r>
          </a:p>
          <a:p>
            <a:pPr marL="0" indent="0">
              <a:buNone/>
            </a:pPr>
            <a:r>
              <a:rPr lang="en-US" sz="2400" dirty="0"/>
              <a:t>CD</a:t>
            </a:r>
            <a:r>
              <a:rPr lang="en-US" sz="2400" baseline="30000" dirty="0"/>
              <a:t> +</a:t>
            </a:r>
            <a:r>
              <a:rPr lang="en-US" sz="2400" dirty="0"/>
              <a:t> = CDBA      </a:t>
            </a:r>
          </a:p>
          <a:p>
            <a:endParaRPr lang="en-IN" dirty="0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61928770-C2C0-4349-99AB-4ADF605198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192" y="4302596"/>
            <a:ext cx="317114" cy="316965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0F0C5BC0-77A6-4C40-B690-CC22EA9A1F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192" y="5070717"/>
            <a:ext cx="317114" cy="316965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614711C2-C976-43B2-ABA0-ACCA9F4F7C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192" y="5488299"/>
            <a:ext cx="317114" cy="316965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81FF17C2-6B54-492E-9F5D-BC61CDFF43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192" y="6192707"/>
            <a:ext cx="317114" cy="3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5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Compute Candidate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496855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Q) R(ABCDEF)</a:t>
            </a:r>
          </a:p>
          <a:p>
            <a:pPr marL="0" indent="0">
              <a:buNone/>
            </a:pPr>
            <a:r>
              <a:rPr lang="en-US" sz="2400" dirty="0"/>
              <a:t>	AB -&gt; C</a:t>
            </a:r>
          </a:p>
          <a:p>
            <a:pPr marL="0" indent="0">
              <a:buNone/>
            </a:pPr>
            <a:r>
              <a:rPr lang="en-US" sz="2400" dirty="0"/>
              <a:t>	DC</a:t>
            </a:r>
            <a:r>
              <a:rPr lang="en-US" sz="2400" dirty="0">
                <a:solidFill>
                  <a:prstClr val="black"/>
                </a:solidFill>
              </a:rPr>
              <a:t> -&gt; AE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E -&gt; F</a:t>
            </a:r>
          </a:p>
          <a:p>
            <a:r>
              <a:rPr lang="en-US" sz="2400" dirty="0">
                <a:solidFill>
                  <a:prstClr val="black"/>
                </a:solidFill>
              </a:rPr>
              <a:t>CK =  ABD,BCD</a:t>
            </a:r>
          </a:p>
          <a:p>
            <a:r>
              <a:rPr lang="en-US" sz="2400" dirty="0">
                <a:solidFill>
                  <a:prstClr val="black"/>
                </a:solidFill>
              </a:rPr>
              <a:t>Q) R(ABCDEF)</a:t>
            </a:r>
          </a:p>
          <a:p>
            <a:pPr marL="0" indent="0">
              <a:buNone/>
            </a:pPr>
            <a:r>
              <a:rPr lang="en-US" sz="2400" dirty="0"/>
              <a:t>	AB -&gt; C</a:t>
            </a:r>
          </a:p>
          <a:p>
            <a:pPr marL="0" indent="0">
              <a:buNone/>
            </a:pPr>
            <a:r>
              <a:rPr lang="en-US" sz="2400" dirty="0"/>
              <a:t>	C</a:t>
            </a:r>
            <a:r>
              <a:rPr lang="en-US" sz="2400" dirty="0">
                <a:solidFill>
                  <a:prstClr val="black"/>
                </a:solidFill>
              </a:rPr>
              <a:t> -&gt; D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D -&gt; BE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E -&gt; F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F -&gt; A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CK = C,D,AB,BE,BF</a:t>
            </a: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7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Data Redundancy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665DF9-180D-41D3-86F3-C1FAF9464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53849"/>
              </p:ext>
            </p:extLst>
          </p:nvPr>
        </p:nvGraphicFramePr>
        <p:xfrm>
          <a:off x="457200" y="1556792"/>
          <a:ext cx="822959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821">
                  <a:extLst>
                    <a:ext uri="{9D8B030D-6E8A-4147-A177-3AD203B41FA5}">
                      <a16:colId xmlns:a16="http://schemas.microsoft.com/office/drawing/2014/main" val="2125063598"/>
                    </a:ext>
                  </a:extLst>
                </a:gridCol>
                <a:gridCol w="1189821">
                  <a:extLst>
                    <a:ext uri="{9D8B030D-6E8A-4147-A177-3AD203B41FA5}">
                      <a16:colId xmlns:a16="http://schemas.microsoft.com/office/drawing/2014/main" val="1082328510"/>
                    </a:ext>
                  </a:extLst>
                </a:gridCol>
                <a:gridCol w="934889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948994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1524324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  <a:gridCol w="1446962">
                  <a:extLst>
                    <a:ext uri="{9D8B030D-6E8A-4147-A177-3AD203B41FA5}">
                      <a16:colId xmlns:a16="http://schemas.microsoft.com/office/drawing/2014/main" val="3038839126"/>
                    </a:ext>
                  </a:extLst>
                </a:gridCol>
                <a:gridCol w="994786">
                  <a:extLst>
                    <a:ext uri="{9D8B030D-6E8A-4147-A177-3AD203B41FA5}">
                      <a16:colId xmlns:a16="http://schemas.microsoft.com/office/drawing/2014/main" val="3469693024"/>
                    </a:ext>
                  </a:extLst>
                </a:gridCol>
              </a:tblGrid>
              <a:tr h="5299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Stu ID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Sem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Branch ID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Branch Name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HOD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02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XY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02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XY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252204"/>
                  </a:ext>
                </a:extLst>
              </a:tr>
              <a:tr h="302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XY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849866"/>
                  </a:ext>
                </a:extLst>
              </a:tr>
              <a:tr h="302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PQ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02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PQ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391209"/>
                  </a:ext>
                </a:extLst>
              </a:tr>
              <a:tr h="302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3BCBC0-C6B4-45A5-A98A-0FF148A75B94}"/>
              </a:ext>
            </a:extLst>
          </p:cNvPr>
          <p:cNvSpPr txBox="1"/>
          <p:nvPr/>
        </p:nvSpPr>
        <p:spPr>
          <a:xfrm flipH="1">
            <a:off x="457200" y="4571836"/>
            <a:ext cx="8275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Redundancy :- when same data is stored multiple times unnecessarily in a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Insertion Anomalies, Deletion Anomalies and </a:t>
            </a:r>
            <a:r>
              <a:rPr lang="en-US" sz="2000" dirty="0" err="1"/>
              <a:t>Updation</a:t>
            </a:r>
            <a:r>
              <a:rPr lang="en-US" sz="2000" dirty="0"/>
              <a:t> Anomalies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Inconsistent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Database size increases, time of search also increases.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674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l-GR" dirty="0"/>
              <a:t>α</a:t>
            </a:r>
            <a:r>
              <a:rPr lang="en-US" dirty="0"/>
              <a:t>  -&gt; </a:t>
            </a:r>
            <a:r>
              <a:rPr lang="el-GR" dirty="0"/>
              <a:t>β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E8A342-F6EC-4F43-B2E3-CB0CD1ADB59D}"/>
              </a:ext>
            </a:extLst>
          </p:cNvPr>
          <p:cNvCxnSpPr/>
          <p:nvPr/>
        </p:nvCxnSpPr>
        <p:spPr>
          <a:xfrm flipH="1">
            <a:off x="3707904" y="2636912"/>
            <a:ext cx="79208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0EB996-8C81-403F-85BE-FA9BAD6119EF}"/>
              </a:ext>
            </a:extLst>
          </p:cNvPr>
          <p:cNvCxnSpPr>
            <a:cxnSpLocks/>
          </p:cNvCxnSpPr>
          <p:nvPr/>
        </p:nvCxnSpPr>
        <p:spPr>
          <a:xfrm>
            <a:off x="4788024" y="2636912"/>
            <a:ext cx="6480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03965E-8EE8-481D-A0D9-C76CF857F9D1}"/>
              </a:ext>
            </a:extLst>
          </p:cNvPr>
          <p:cNvSpPr txBox="1"/>
          <p:nvPr/>
        </p:nvSpPr>
        <p:spPr>
          <a:xfrm flipH="1">
            <a:off x="3033543" y="3059668"/>
            <a:ext cx="13224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Trivial</a:t>
            </a:r>
          </a:p>
          <a:p>
            <a:endParaRPr lang="en-US" dirty="0"/>
          </a:p>
          <a:p>
            <a:r>
              <a:rPr lang="en-US" dirty="0"/>
              <a:t>AB -&gt; A</a:t>
            </a:r>
          </a:p>
          <a:p>
            <a:r>
              <a:rPr lang="el-GR" dirty="0"/>
              <a:t>β</a:t>
            </a:r>
            <a:r>
              <a:rPr lang="en-US" dirty="0"/>
              <a:t> </a:t>
            </a: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⊆ </a:t>
            </a:r>
            <a:r>
              <a:rPr lang="el-GR" sz="2000" dirty="0"/>
              <a:t>α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4B56E-F1E7-494D-8930-64A7E2AACE99}"/>
              </a:ext>
            </a:extLst>
          </p:cNvPr>
          <p:cNvSpPr txBox="1"/>
          <p:nvPr/>
        </p:nvSpPr>
        <p:spPr>
          <a:xfrm flipH="1">
            <a:off x="4977759" y="3033379"/>
            <a:ext cx="1322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Non Trivial</a:t>
            </a:r>
          </a:p>
          <a:p>
            <a:endParaRPr lang="en-US" u="sng" dirty="0"/>
          </a:p>
          <a:p>
            <a:r>
              <a:rPr lang="el-GR" dirty="0"/>
              <a:t>β </a:t>
            </a:r>
            <a:r>
              <a:rPr lang="en-US" dirty="0"/>
              <a:t> </a:t>
            </a:r>
            <a:r>
              <a:rPr lang="en-I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⊄ </a:t>
            </a:r>
            <a:r>
              <a:rPr lang="el-GR" sz="1800" dirty="0"/>
              <a:t>α</a:t>
            </a:r>
            <a:endParaRPr lang="en-US" sz="1800" dirty="0"/>
          </a:p>
          <a:p>
            <a:r>
              <a:rPr lang="en-US" dirty="0"/>
              <a:t>AB -&gt; ABC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553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IN" dirty="0"/>
              <a:t>Normalization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665DF9-180D-41D3-86F3-C1FAF9464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336796"/>
              </p:ext>
            </p:extLst>
          </p:nvPr>
        </p:nvGraphicFramePr>
        <p:xfrm>
          <a:off x="457201" y="1340768"/>
          <a:ext cx="749917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218">
                  <a:extLst>
                    <a:ext uri="{9D8B030D-6E8A-4147-A177-3AD203B41FA5}">
                      <a16:colId xmlns:a16="http://schemas.microsoft.com/office/drawing/2014/main" val="2125063598"/>
                    </a:ext>
                  </a:extLst>
                </a:gridCol>
                <a:gridCol w="1084218">
                  <a:extLst>
                    <a:ext uri="{9D8B030D-6E8A-4147-A177-3AD203B41FA5}">
                      <a16:colId xmlns:a16="http://schemas.microsoft.com/office/drawing/2014/main" val="1082328510"/>
                    </a:ext>
                  </a:extLst>
                </a:gridCol>
                <a:gridCol w="851913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864766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1389032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  <a:gridCol w="1318536">
                  <a:extLst>
                    <a:ext uri="{9D8B030D-6E8A-4147-A177-3AD203B41FA5}">
                      <a16:colId xmlns:a16="http://schemas.microsoft.com/office/drawing/2014/main" val="3038839126"/>
                    </a:ext>
                  </a:extLst>
                </a:gridCol>
                <a:gridCol w="906493">
                  <a:extLst>
                    <a:ext uri="{9D8B030D-6E8A-4147-A177-3AD203B41FA5}">
                      <a16:colId xmlns:a16="http://schemas.microsoft.com/office/drawing/2014/main" val="3469693024"/>
                    </a:ext>
                  </a:extLst>
                </a:gridCol>
              </a:tblGrid>
              <a:tr h="4667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Stu 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Sem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Branch 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Branch Name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HOD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27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XY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27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XY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252204"/>
                  </a:ext>
                </a:extLst>
              </a:tr>
              <a:tr h="27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XY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849866"/>
                  </a:ext>
                </a:extLst>
              </a:tr>
              <a:tr h="27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PQ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27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PQ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391209"/>
                  </a:ext>
                </a:extLst>
              </a:tr>
              <a:tr h="2702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7D39A65-EB00-4226-A03D-CC4217149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175524"/>
              </p:ext>
            </p:extLst>
          </p:nvPr>
        </p:nvGraphicFramePr>
        <p:xfrm>
          <a:off x="467545" y="4077072"/>
          <a:ext cx="4104456" cy="25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762">
                  <a:extLst>
                    <a:ext uri="{9D8B030D-6E8A-4147-A177-3AD203B41FA5}">
                      <a16:colId xmlns:a16="http://schemas.microsoft.com/office/drawing/2014/main" val="2125063598"/>
                    </a:ext>
                  </a:extLst>
                </a:gridCol>
                <a:gridCol w="843762">
                  <a:extLst>
                    <a:ext uri="{9D8B030D-6E8A-4147-A177-3AD203B41FA5}">
                      <a16:colId xmlns:a16="http://schemas.microsoft.com/office/drawing/2014/main" val="1082328510"/>
                    </a:ext>
                  </a:extLst>
                </a:gridCol>
                <a:gridCol w="662977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672980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1080975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</a:tblGrid>
              <a:tr h="4346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Stu 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Sem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Branch 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35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35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252204"/>
                  </a:ext>
                </a:extLst>
              </a:tr>
              <a:tr h="335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849866"/>
                  </a:ext>
                </a:extLst>
              </a:tr>
              <a:tr h="335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35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391209"/>
                  </a:ext>
                </a:extLst>
              </a:tr>
              <a:tr h="3356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B949567-CA6D-4858-95AE-EA3FC7217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987805"/>
              </p:ext>
            </p:extLst>
          </p:nvPr>
        </p:nvGraphicFramePr>
        <p:xfrm>
          <a:off x="5004048" y="4078560"/>
          <a:ext cx="3528392" cy="136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Branch 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Branch Name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HOD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XY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PQ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IC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650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- 1NF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81BA5-C226-465D-853A-F203F14E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relation is in first normal form if and only if the domain of each attribute contains only atomic (indivisible) values, and the value of each attribute contains only a single value from that domain.</a:t>
            </a:r>
            <a:endParaRPr lang="en-IN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A6BCD90-42E7-4C50-807D-AEB7FA9FE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727244"/>
              </p:ext>
            </p:extLst>
          </p:nvPr>
        </p:nvGraphicFramePr>
        <p:xfrm>
          <a:off x="827584" y="3429372"/>
          <a:ext cx="3672408" cy="151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Stu 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Stu Name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DBMS, TAFL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PQR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CJT,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AMP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9FB138E-3146-461D-8623-DC542F2EE4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781683"/>
              </p:ext>
            </p:extLst>
          </p:nvPr>
        </p:nvGraphicFramePr>
        <p:xfrm>
          <a:off x="4788024" y="3429000"/>
          <a:ext cx="3672408" cy="170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Stu 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Stu Name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TAFL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PQR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CJT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5862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PQR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AMP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83703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823D040-B279-41D1-BF3E-1F6B920CB585}"/>
              </a:ext>
            </a:extLst>
          </p:cNvPr>
          <p:cNvSpPr/>
          <p:nvPr/>
        </p:nvSpPr>
        <p:spPr>
          <a:xfrm>
            <a:off x="1850132" y="5722193"/>
            <a:ext cx="1008112" cy="44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Stud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F73B29-DFB3-493C-8EFF-E070E151012E}"/>
              </a:ext>
            </a:extLst>
          </p:cNvPr>
          <p:cNvSpPr/>
          <p:nvPr/>
        </p:nvSpPr>
        <p:spPr>
          <a:xfrm>
            <a:off x="323528" y="5301208"/>
            <a:ext cx="1080120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ED8BA6-274A-450C-AAD1-5E551A08110F}"/>
              </a:ext>
            </a:extLst>
          </p:cNvPr>
          <p:cNvCxnSpPr>
            <a:cxnSpLocks/>
            <a:stCxn id="14" idx="5"/>
            <a:endCxn id="13" idx="1"/>
          </p:cNvCxnSpPr>
          <p:nvPr/>
        </p:nvCxnSpPr>
        <p:spPr>
          <a:xfrm>
            <a:off x="1245468" y="5792909"/>
            <a:ext cx="604664" cy="151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FC3E5-9996-4F34-A8DE-CDF321F95A4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858244" y="5937659"/>
            <a:ext cx="561628" cy="6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3EA5F3E-A293-445B-942E-0F6677B62F4D}"/>
              </a:ext>
            </a:extLst>
          </p:cNvPr>
          <p:cNvSpPr/>
          <p:nvPr/>
        </p:nvSpPr>
        <p:spPr>
          <a:xfrm>
            <a:off x="395536" y="6237312"/>
            <a:ext cx="1296144" cy="576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B87706-FB6C-4DE5-8384-3B25ED5E6095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1501864" y="6191673"/>
            <a:ext cx="311643" cy="130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C6EAE6-8C8F-4F41-BA22-3C2259770C29}"/>
              </a:ext>
            </a:extLst>
          </p:cNvPr>
          <p:cNvSpPr txBox="1"/>
          <p:nvPr/>
        </p:nvSpPr>
        <p:spPr>
          <a:xfrm>
            <a:off x="467544" y="54359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Stu_id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FD3EF-2387-46F3-8BF5-7D548D13A6D7}"/>
              </a:ext>
            </a:extLst>
          </p:cNvPr>
          <p:cNvSpPr txBox="1"/>
          <p:nvPr/>
        </p:nvSpPr>
        <p:spPr>
          <a:xfrm>
            <a:off x="467544" y="6321675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Stu Name</a:t>
            </a:r>
          </a:p>
        </p:txBody>
      </p:sp>
      <p:sp>
        <p:nvSpPr>
          <p:cNvPr id="33" name="Donut 34">
            <a:extLst>
              <a:ext uri="{FF2B5EF4-FFF2-40B4-BE49-F238E27FC236}">
                <a16:creationId xmlns:a16="http://schemas.microsoft.com/office/drawing/2014/main" id="{82E9C452-0F30-49B2-9E76-6053CA25669D}"/>
              </a:ext>
            </a:extLst>
          </p:cNvPr>
          <p:cNvSpPr/>
          <p:nvPr/>
        </p:nvSpPr>
        <p:spPr>
          <a:xfrm>
            <a:off x="3472142" y="5584354"/>
            <a:ext cx="1368152" cy="720080"/>
          </a:xfrm>
          <a:prstGeom prst="donut">
            <a:avLst>
              <a:gd name="adj" fmla="val 101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2E0EB-7ABA-4868-B6DF-7269360EABEC}"/>
              </a:ext>
            </a:extLst>
          </p:cNvPr>
          <p:cNvSpPr txBox="1"/>
          <p:nvPr/>
        </p:nvSpPr>
        <p:spPr>
          <a:xfrm flipH="1">
            <a:off x="3721091" y="5795972"/>
            <a:ext cx="121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72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- 1NF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A6BCD90-42E7-4C50-807D-AEB7FA9FE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30604"/>
              </p:ext>
            </p:extLst>
          </p:nvPr>
        </p:nvGraphicFramePr>
        <p:xfrm>
          <a:off x="517984" y="2051861"/>
          <a:ext cx="4043672" cy="176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28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665041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1268603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Emp 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Emp Name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Contact No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8412332142, 8456321111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PQR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9676543212,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9698765412</a:t>
                      </a:r>
                    </a:p>
                    <a:p>
                      <a:pPr algn="ctr"/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B1E7FDB-DA8E-40C3-A739-7D96CEB95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935953"/>
              </p:ext>
            </p:extLst>
          </p:nvPr>
        </p:nvGraphicFramePr>
        <p:xfrm>
          <a:off x="539552" y="4149080"/>
          <a:ext cx="4043672" cy="170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028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665041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1268603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Emp 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Emp Name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Contact No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8412332142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8456321111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PQR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9676543212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150210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PQR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9698765412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84324"/>
                  </a:ext>
                </a:extLst>
              </a:tr>
            </a:tbl>
          </a:graphicData>
        </a:graphic>
      </p:graphicFrame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5F186197-EA1E-4036-8DA1-0252815D09D5}"/>
              </a:ext>
            </a:extLst>
          </p:cNvPr>
          <p:cNvSpPr/>
          <p:nvPr/>
        </p:nvSpPr>
        <p:spPr>
          <a:xfrm>
            <a:off x="5220072" y="2636912"/>
            <a:ext cx="864096" cy="25202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88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- 2NF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81BA5-C226-465D-853A-F203F14E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/>
          <a:p>
            <a:pPr algn="just"/>
            <a:r>
              <a:rPr lang="en-US" dirty="0"/>
              <a:t>Must be in 1NF</a:t>
            </a:r>
          </a:p>
          <a:p>
            <a:pPr algn="just"/>
            <a:r>
              <a:rPr lang="en-US" dirty="0"/>
              <a:t>No partial dependency should be present</a:t>
            </a:r>
          </a:p>
          <a:p>
            <a:pPr algn="just"/>
            <a:r>
              <a:rPr lang="en-US" dirty="0"/>
              <a:t>R(A B C D)</a:t>
            </a:r>
          </a:p>
          <a:p>
            <a:pPr marL="0" indent="0" algn="just">
              <a:buNone/>
            </a:pPr>
            <a:r>
              <a:rPr lang="en-US" dirty="0"/>
              <a:t>	AB-&gt;D</a:t>
            </a:r>
          </a:p>
          <a:p>
            <a:pPr marL="0" indent="0" algn="just">
              <a:buNone/>
            </a:pPr>
            <a:r>
              <a:rPr lang="en-US" dirty="0"/>
              <a:t>	B -&gt; C</a:t>
            </a:r>
          </a:p>
          <a:p>
            <a:pPr algn="just"/>
            <a:r>
              <a:rPr lang="en-US" dirty="0"/>
              <a:t>Find candidate key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err="1"/>
              <a:t>ans</a:t>
            </a:r>
            <a:r>
              <a:rPr lang="en-US" dirty="0"/>
              <a:t> :- AB</a:t>
            </a:r>
          </a:p>
          <a:p>
            <a:pPr algn="just"/>
            <a:r>
              <a:rPr lang="en-US" dirty="0"/>
              <a:t>Prime Attributes = A ,B</a:t>
            </a:r>
          </a:p>
          <a:p>
            <a:pPr algn="just"/>
            <a:r>
              <a:rPr lang="en-US" dirty="0"/>
              <a:t>Non Prime Attributes = C,D</a:t>
            </a:r>
          </a:p>
          <a:p>
            <a:pPr algn="just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077D9-5E4D-4016-888E-589A9D61291A}"/>
              </a:ext>
            </a:extLst>
          </p:cNvPr>
          <p:cNvSpPr txBox="1"/>
          <p:nvPr/>
        </p:nvSpPr>
        <p:spPr>
          <a:xfrm>
            <a:off x="2771800" y="3501008"/>
            <a:ext cx="314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Dependency exists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12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- 2NF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81BA5-C226-465D-853A-F203F14E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A 	B</a:t>
            </a:r>
          </a:p>
          <a:p>
            <a:pPr marL="0" indent="0" algn="just">
              <a:buNone/>
            </a:pPr>
            <a:r>
              <a:rPr lang="en-US" dirty="0"/>
              <a:t>  --  	 1</a:t>
            </a:r>
          </a:p>
          <a:p>
            <a:pPr marL="0" indent="0" algn="just">
              <a:buNone/>
            </a:pPr>
            <a:r>
              <a:rPr lang="en-US" dirty="0"/>
              <a:t>  2	--</a:t>
            </a:r>
          </a:p>
          <a:p>
            <a:pPr marL="0" indent="0" algn="just">
              <a:buNone/>
            </a:pPr>
            <a:r>
              <a:rPr lang="en-US" dirty="0"/>
              <a:t>  --	--</a:t>
            </a:r>
          </a:p>
          <a:p>
            <a:pPr marL="0" indent="0" algn="just">
              <a:buNone/>
            </a:pPr>
            <a:r>
              <a:rPr lang="en-US" dirty="0"/>
              <a:t>  3	4</a:t>
            </a:r>
          </a:p>
          <a:p>
            <a:pPr algn="just"/>
            <a:r>
              <a:rPr lang="en-US" dirty="0"/>
              <a:t>C is dependent on B</a:t>
            </a:r>
          </a:p>
          <a:p>
            <a:pPr algn="just"/>
            <a:r>
              <a:rPr lang="en-US" dirty="0"/>
              <a:t>How to decompose</a:t>
            </a:r>
          </a:p>
          <a:p>
            <a:pPr marL="0" indent="0" algn="just">
              <a:buNone/>
            </a:pPr>
            <a:r>
              <a:rPr lang="en-US" dirty="0"/>
              <a:t>	R1(ABD)</a:t>
            </a:r>
          </a:p>
          <a:p>
            <a:pPr marL="0" indent="0" algn="just">
              <a:buNone/>
            </a:pPr>
            <a:r>
              <a:rPr lang="en-US" dirty="0"/>
              <a:t>	R2(BC)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rabicPlain"/>
            </a:pPr>
            <a:endParaRPr lang="en-IN" dirty="0"/>
          </a:p>
        </p:txBody>
      </p:sp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1715500D-1E97-4B02-AEE5-98EBAAAB7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9712" y="3018453"/>
            <a:ext cx="410547" cy="410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5F414-68BA-4B1D-89EE-F0A2CF0FFB76}"/>
              </a:ext>
            </a:extLst>
          </p:cNvPr>
          <p:cNvSpPr txBox="1"/>
          <p:nvPr/>
        </p:nvSpPr>
        <p:spPr>
          <a:xfrm>
            <a:off x="2051720" y="25556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-&gt; C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08FCD-BCD0-43EE-BB29-3792A6225B68}"/>
              </a:ext>
            </a:extLst>
          </p:cNvPr>
          <p:cNvSpPr txBox="1"/>
          <p:nvPr/>
        </p:nvSpPr>
        <p:spPr>
          <a:xfrm>
            <a:off x="4932040" y="1772816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R(A B C D)</a:t>
            </a:r>
          </a:p>
          <a:p>
            <a:pPr marL="0" indent="0" algn="just">
              <a:buNone/>
            </a:pPr>
            <a:r>
              <a:rPr lang="en-US" sz="2400" dirty="0"/>
              <a:t>	AB-&gt;D</a:t>
            </a:r>
          </a:p>
          <a:p>
            <a:pPr marL="0" indent="0" algn="just">
              <a:buNone/>
            </a:pPr>
            <a:r>
              <a:rPr lang="en-US" sz="2400" dirty="0"/>
              <a:t>	B -&gt; C</a:t>
            </a:r>
          </a:p>
          <a:p>
            <a:pPr marL="0" indent="0" algn="just">
              <a:buNone/>
            </a:pPr>
            <a:r>
              <a:rPr lang="en-US" sz="2400" dirty="0"/>
              <a:t>CK = AB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269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- 2NF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81BA5-C226-465D-853A-F203F14E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71EE3F0-2DAC-44A3-8F0D-69D7FBC21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2648420"/>
              </p:ext>
            </p:extLst>
          </p:nvPr>
        </p:nvGraphicFramePr>
        <p:xfrm>
          <a:off x="467544" y="1700808"/>
          <a:ext cx="3518048" cy="237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792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42655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87146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147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F9A542-48F9-4DCD-A199-53A2D85927A8}"/>
              </a:ext>
            </a:extLst>
          </p:cNvPr>
          <p:cNvSpPr txBox="1"/>
          <p:nvPr/>
        </p:nvSpPr>
        <p:spPr>
          <a:xfrm>
            <a:off x="4644008" y="162880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R(ABC)</a:t>
            </a:r>
          </a:p>
          <a:p>
            <a:r>
              <a:rPr lang="en-US" sz="2400" dirty="0"/>
              <a:t>	B -&gt; C</a:t>
            </a:r>
          </a:p>
          <a:p>
            <a:r>
              <a:rPr lang="en-US" sz="2400" dirty="0"/>
              <a:t>CK = ?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B63A5-8D1B-4AF4-A040-9573DB539A1D}"/>
              </a:ext>
            </a:extLst>
          </p:cNvPr>
          <p:cNvSpPr txBox="1"/>
          <p:nvPr/>
        </p:nvSpPr>
        <p:spPr>
          <a:xfrm>
            <a:off x="457200" y="4219248"/>
            <a:ext cx="4690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CK = AB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Prime Attributes =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 Prime Attributes =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Partial dependency exists as C is only dependent on B instead of 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Soln</a:t>
            </a:r>
            <a:r>
              <a:rPr lang="en-US" dirty="0"/>
              <a:t>:-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R1(AB)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R2(BC)</a:t>
            </a:r>
            <a:endParaRPr lang="en-IN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E1B6E3-1FEF-40F0-B70A-74C175D00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099585"/>
              </p:ext>
            </p:extLst>
          </p:nvPr>
        </p:nvGraphicFramePr>
        <p:xfrm>
          <a:off x="5531985" y="2924944"/>
          <a:ext cx="112824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76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625871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</a:tblGrid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42655"/>
                  </a:ext>
                </a:extLst>
              </a:tr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87146"/>
                  </a:ext>
                </a:extLst>
              </a:tr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14750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BDB1D6A-D0D1-4B7A-8AC6-FB6B8E870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308429"/>
              </p:ext>
            </p:extLst>
          </p:nvPr>
        </p:nvGraphicFramePr>
        <p:xfrm>
          <a:off x="7116161" y="2982273"/>
          <a:ext cx="112824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76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625871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</a:tblGrid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2311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00D6994-6672-45BF-AF04-20D94C9868D1}"/>
              </a:ext>
            </a:extLst>
          </p:cNvPr>
          <p:cNvSpPr txBox="1"/>
          <p:nvPr/>
        </p:nvSpPr>
        <p:spPr>
          <a:xfrm>
            <a:off x="5868144" y="5445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6EA68-1A63-45E4-A5F4-60D00A44DE50}"/>
              </a:ext>
            </a:extLst>
          </p:cNvPr>
          <p:cNvSpPr txBox="1"/>
          <p:nvPr/>
        </p:nvSpPr>
        <p:spPr>
          <a:xfrm>
            <a:off x="7428256" y="54452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87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- 2NF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1EE643-07EA-4507-B0AC-A37515EF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R(ABCDE)</a:t>
            </a:r>
          </a:p>
          <a:p>
            <a:pPr marL="0" indent="0">
              <a:buNone/>
            </a:pPr>
            <a:r>
              <a:rPr lang="en-US" dirty="0"/>
              <a:t>	A -&gt; B</a:t>
            </a:r>
          </a:p>
          <a:p>
            <a:pPr marL="0" indent="0">
              <a:buNone/>
            </a:pPr>
            <a:r>
              <a:rPr lang="en-US" dirty="0"/>
              <a:t>	B -&gt; E</a:t>
            </a:r>
          </a:p>
          <a:p>
            <a:pPr marL="0" indent="0">
              <a:buNone/>
            </a:pPr>
            <a:r>
              <a:rPr lang="en-US" dirty="0"/>
              <a:t>	C -&gt; D</a:t>
            </a:r>
          </a:p>
          <a:p>
            <a:r>
              <a:rPr lang="en-US" dirty="0"/>
              <a:t>Find whether it is in 2NF, if not then convert it into 2NF</a:t>
            </a:r>
          </a:p>
          <a:p>
            <a:r>
              <a:rPr lang="en-US" dirty="0"/>
              <a:t>CK = AC</a:t>
            </a:r>
          </a:p>
          <a:p>
            <a:r>
              <a:rPr lang="en-US" dirty="0"/>
              <a:t>Prime attributes = AC</a:t>
            </a:r>
          </a:p>
          <a:p>
            <a:r>
              <a:rPr lang="en-US" dirty="0"/>
              <a:t>Non prime attributes = BDE</a:t>
            </a:r>
          </a:p>
          <a:p>
            <a:r>
              <a:rPr lang="en-US" dirty="0" err="1"/>
              <a:t>Soln</a:t>
            </a:r>
            <a:r>
              <a:rPr lang="en-US" dirty="0"/>
              <a:t> :- </a:t>
            </a:r>
          </a:p>
          <a:p>
            <a:pPr marL="0" indent="0">
              <a:buNone/>
            </a:pPr>
            <a:r>
              <a:rPr lang="en-US" dirty="0"/>
              <a:t>	R1(ABE)</a:t>
            </a:r>
          </a:p>
          <a:p>
            <a:pPr marL="0" indent="0">
              <a:buNone/>
            </a:pPr>
            <a:r>
              <a:rPr lang="en-US" dirty="0"/>
              <a:t>	R2(CD)</a:t>
            </a:r>
          </a:p>
          <a:p>
            <a:pPr marL="0" indent="0">
              <a:buNone/>
            </a:pPr>
            <a:r>
              <a:rPr lang="en-US" dirty="0"/>
              <a:t>	R3(AC)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0C77D-760A-482E-ACAC-C2915B3A6A8C}"/>
              </a:ext>
            </a:extLst>
          </p:cNvPr>
          <p:cNvSpPr txBox="1"/>
          <p:nvPr/>
        </p:nvSpPr>
        <p:spPr>
          <a:xfrm flipH="1">
            <a:off x="2771800" y="1979548"/>
            <a:ext cx="240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Dependency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6AC52-3B90-4846-8AC9-538EAD4E7554}"/>
              </a:ext>
            </a:extLst>
          </p:cNvPr>
          <p:cNvSpPr txBox="1"/>
          <p:nvPr/>
        </p:nvSpPr>
        <p:spPr>
          <a:xfrm flipH="1">
            <a:off x="2771800" y="2780928"/>
            <a:ext cx="240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3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- 2NF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1EE643-07EA-4507-B0AC-A37515EF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/>
          <a:lstStyle/>
          <a:p>
            <a:r>
              <a:rPr lang="en-US" dirty="0"/>
              <a:t>R(ABCDE)</a:t>
            </a:r>
          </a:p>
          <a:p>
            <a:pPr marL="0" indent="0">
              <a:buNone/>
            </a:pPr>
            <a:r>
              <a:rPr lang="en-US" dirty="0"/>
              <a:t>	AB -&gt; C</a:t>
            </a:r>
          </a:p>
          <a:p>
            <a:pPr marL="0" indent="0">
              <a:buNone/>
            </a:pPr>
            <a:r>
              <a:rPr lang="en-US" dirty="0"/>
              <a:t>	D -&gt; E</a:t>
            </a:r>
          </a:p>
          <a:p>
            <a:pPr marL="0" indent="0">
              <a:buNone/>
            </a:pPr>
            <a:r>
              <a:rPr lang="en-US" dirty="0"/>
              <a:t>Find whether is it in 2NF, if not then convert it into 2NF</a:t>
            </a:r>
          </a:p>
          <a:p>
            <a:r>
              <a:rPr lang="en-IN" dirty="0"/>
              <a:t>Sol = R1(ABC)</a:t>
            </a:r>
          </a:p>
          <a:p>
            <a:pPr marL="0" indent="0">
              <a:buNone/>
            </a:pPr>
            <a:r>
              <a:rPr lang="en-IN" dirty="0"/>
              <a:t>	R2(DE)</a:t>
            </a:r>
          </a:p>
          <a:p>
            <a:pPr marL="0" indent="0">
              <a:buNone/>
            </a:pPr>
            <a:r>
              <a:rPr lang="en-IN" dirty="0"/>
              <a:t>	R3(ABD)</a:t>
            </a:r>
          </a:p>
        </p:txBody>
      </p:sp>
    </p:spTree>
    <p:extLst>
      <p:ext uri="{BB962C8B-B14F-4D97-AF65-F5344CB8AC3E}">
        <p14:creationId xmlns:p14="http://schemas.microsoft.com/office/powerpoint/2010/main" val="11191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- 2NF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1EE643-07EA-4507-B0AC-A37515EF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68552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CK = </a:t>
            </a:r>
            <a:r>
              <a:rPr lang="en-IN" sz="2400" dirty="0" err="1"/>
              <a:t>Stud_No</a:t>
            </a:r>
            <a:r>
              <a:rPr lang="en-IN" sz="2400" dirty="0"/>
              <a:t>, </a:t>
            </a:r>
            <a:r>
              <a:rPr lang="en-IN" sz="2400" dirty="0" err="1"/>
              <a:t>Course_No</a:t>
            </a:r>
            <a:endParaRPr lang="en-IN" sz="2400" dirty="0"/>
          </a:p>
          <a:p>
            <a:r>
              <a:rPr lang="en-IN" sz="2400" dirty="0" err="1"/>
              <a:t>Course_No</a:t>
            </a:r>
            <a:r>
              <a:rPr lang="en-IN" sz="2400" dirty="0"/>
              <a:t> -&gt; </a:t>
            </a:r>
            <a:r>
              <a:rPr lang="en-IN" sz="2400" dirty="0" err="1"/>
              <a:t>Course_Fee</a:t>
            </a:r>
            <a:endParaRPr lang="en-IN" sz="2400" dirty="0"/>
          </a:p>
          <a:p>
            <a:r>
              <a:rPr lang="en-IN" sz="2400" dirty="0"/>
              <a:t>R1(</a:t>
            </a:r>
            <a:r>
              <a:rPr lang="en-IN" sz="2400" dirty="0" err="1"/>
              <a:t>Stud_No</a:t>
            </a:r>
            <a:r>
              <a:rPr lang="en-IN" sz="2400" dirty="0"/>
              <a:t>, </a:t>
            </a:r>
            <a:r>
              <a:rPr lang="en-IN" sz="2400" dirty="0" err="1"/>
              <a:t>Course_No</a:t>
            </a:r>
            <a:r>
              <a:rPr lang="en-IN" sz="2400" dirty="0"/>
              <a:t>)</a:t>
            </a:r>
          </a:p>
          <a:p>
            <a:r>
              <a:rPr lang="en-IN" sz="2400" dirty="0"/>
              <a:t>R2(</a:t>
            </a:r>
            <a:r>
              <a:rPr lang="en-IN" sz="2400" dirty="0" err="1"/>
              <a:t>Course_No</a:t>
            </a:r>
            <a:r>
              <a:rPr lang="en-IN" sz="2400" dirty="0"/>
              <a:t>, </a:t>
            </a:r>
            <a:r>
              <a:rPr lang="en-IN" sz="2400" dirty="0" err="1"/>
              <a:t>Course_Fee</a:t>
            </a:r>
            <a:r>
              <a:rPr lang="en-IN" sz="2400" dirty="0"/>
              <a:t>) 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92475F-50B4-46A8-BF7A-68D116657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539568"/>
              </p:ext>
            </p:extLst>
          </p:nvPr>
        </p:nvGraphicFramePr>
        <p:xfrm>
          <a:off x="457200" y="1556792"/>
          <a:ext cx="4114801" cy="237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Stud_No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Course_No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Course_Fee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1500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C4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42655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87146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c5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147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007D6E-DFFB-4063-A5BE-148FFB6AB466}"/>
              </a:ext>
            </a:extLst>
          </p:cNvPr>
          <p:cNvSpPr txBox="1"/>
          <p:nvPr/>
        </p:nvSpPr>
        <p:spPr>
          <a:xfrm flipH="1">
            <a:off x="4427984" y="4427820"/>
            <a:ext cx="242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Dependency</a:t>
            </a:r>
            <a:endParaRPr lang="en-IN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5CAFE8-983A-48CF-A95F-9431E6E13E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530917"/>
              </p:ext>
            </p:extLst>
          </p:nvPr>
        </p:nvGraphicFramePr>
        <p:xfrm>
          <a:off x="5436096" y="1632912"/>
          <a:ext cx="2674640" cy="237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Stud_No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Course_No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C4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42655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87146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c5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1475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EAB6757-D54F-42DB-9C0C-D795252BF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294988"/>
              </p:ext>
            </p:extLst>
          </p:nvPr>
        </p:nvGraphicFramePr>
        <p:xfrm>
          <a:off x="5436097" y="4840560"/>
          <a:ext cx="29523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97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442131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Course_No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Course_Fee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C1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C2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1500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C3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C4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4265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C5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  <a:endParaRPr lang="en-I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8714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CE9D48-5B6C-4729-9D9F-C5912A36ECD4}"/>
              </a:ext>
            </a:extLst>
          </p:cNvPr>
          <p:cNvSpPr txBox="1"/>
          <p:nvPr/>
        </p:nvSpPr>
        <p:spPr>
          <a:xfrm flipH="1">
            <a:off x="8434143" y="2663201"/>
            <a:ext cx="4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47AC-7663-44F7-B07C-43EBA36D58B5}"/>
              </a:ext>
            </a:extLst>
          </p:cNvPr>
          <p:cNvSpPr txBox="1"/>
          <p:nvPr/>
        </p:nvSpPr>
        <p:spPr>
          <a:xfrm flipH="1">
            <a:off x="8506151" y="5589240"/>
            <a:ext cx="4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2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- 2NF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1EE643-07EA-4507-B0AC-A37515EF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whether it is in 2NF, if not then convert it into 2NF</a:t>
            </a:r>
          </a:p>
          <a:p>
            <a:r>
              <a:rPr lang="en-US" dirty="0"/>
              <a:t>Find dependency</a:t>
            </a:r>
          </a:p>
          <a:p>
            <a:r>
              <a:rPr lang="en-US" dirty="0" err="1"/>
              <a:t>Stud_Id</a:t>
            </a:r>
            <a:r>
              <a:rPr lang="en-US" dirty="0"/>
              <a:t> -&gt; </a:t>
            </a:r>
            <a:r>
              <a:rPr lang="en-US" dirty="0" err="1"/>
              <a:t>Stud_Name</a:t>
            </a:r>
            <a:endParaRPr lang="en-US" dirty="0"/>
          </a:p>
          <a:p>
            <a:r>
              <a:rPr lang="en-US" dirty="0" err="1"/>
              <a:t>P_Id</a:t>
            </a:r>
            <a:r>
              <a:rPr lang="en-US" dirty="0"/>
              <a:t> -&gt; Project Name</a:t>
            </a:r>
          </a:p>
          <a:p>
            <a:r>
              <a:rPr lang="en-US" dirty="0"/>
              <a:t>CK   = </a:t>
            </a:r>
            <a:r>
              <a:rPr lang="en-US" dirty="0" err="1"/>
              <a:t>Stud_Id</a:t>
            </a:r>
            <a:r>
              <a:rPr lang="en-US" dirty="0"/>
              <a:t>, </a:t>
            </a:r>
            <a:r>
              <a:rPr lang="en-US" dirty="0" err="1"/>
              <a:t>P_Id</a:t>
            </a:r>
            <a:endParaRPr lang="en-US" dirty="0"/>
          </a:p>
          <a:p>
            <a:r>
              <a:rPr lang="en-IN" dirty="0"/>
              <a:t>Sol = R1(</a:t>
            </a:r>
            <a:r>
              <a:rPr lang="en-IN" dirty="0" err="1"/>
              <a:t>Stud_Id</a:t>
            </a:r>
            <a:r>
              <a:rPr lang="en-IN" dirty="0"/>
              <a:t>, </a:t>
            </a:r>
            <a:r>
              <a:rPr lang="en-IN" dirty="0" err="1"/>
              <a:t>Stud_Name</a:t>
            </a:r>
            <a:r>
              <a:rPr lang="en-IN" dirty="0"/>
              <a:t>)</a:t>
            </a:r>
          </a:p>
          <a:p>
            <a:r>
              <a:rPr lang="en-IN" dirty="0"/>
              <a:t>	R2(</a:t>
            </a:r>
            <a:r>
              <a:rPr lang="en-IN" dirty="0" err="1"/>
              <a:t>P_Id</a:t>
            </a:r>
            <a:r>
              <a:rPr lang="en-IN" dirty="0"/>
              <a:t>, </a:t>
            </a:r>
            <a:r>
              <a:rPr lang="en-IN" dirty="0" err="1"/>
              <a:t>Project_Name</a:t>
            </a:r>
            <a:r>
              <a:rPr lang="en-IN" dirty="0"/>
              <a:t>)</a:t>
            </a:r>
          </a:p>
          <a:p>
            <a:r>
              <a:rPr lang="en-IN" dirty="0"/>
              <a:t>	R3(</a:t>
            </a:r>
            <a:r>
              <a:rPr lang="en-IN" dirty="0" err="1"/>
              <a:t>Stud_Id</a:t>
            </a:r>
            <a:r>
              <a:rPr lang="en-IN" dirty="0"/>
              <a:t>, </a:t>
            </a:r>
            <a:r>
              <a:rPr lang="en-IN" dirty="0" err="1"/>
              <a:t>P_Id</a:t>
            </a:r>
            <a:r>
              <a:rPr lang="en-IN" dirty="0"/>
              <a:t>)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351CC8D-033D-4C62-9633-12D7559BFE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947587"/>
              </p:ext>
            </p:extLst>
          </p:nvPr>
        </p:nvGraphicFramePr>
        <p:xfrm>
          <a:off x="457200" y="1556792"/>
          <a:ext cx="5915000" cy="170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728095006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Stud_Id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Stud_Name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P_Id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Project_Name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HMS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Def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LMS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Pqr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HMS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Xyz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BMS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426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A8A2EF-10A7-46FF-B243-60C96EBA37E8}"/>
              </a:ext>
            </a:extLst>
          </p:cNvPr>
          <p:cNvSpPr txBox="1"/>
          <p:nvPr/>
        </p:nvSpPr>
        <p:spPr>
          <a:xfrm flipH="1">
            <a:off x="4211960" y="40764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111B5-AD95-4DE2-8BF6-F5EC680058FA}"/>
              </a:ext>
            </a:extLst>
          </p:cNvPr>
          <p:cNvSpPr txBox="1"/>
          <p:nvPr/>
        </p:nvSpPr>
        <p:spPr>
          <a:xfrm flipH="1">
            <a:off x="4211959" y="4427820"/>
            <a:ext cx="5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9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which of the following is true</a:t>
            </a:r>
          </a:p>
          <a:p>
            <a:pPr marL="514350" indent="-514350">
              <a:buAutoNum type="arabicPeriod"/>
            </a:pPr>
            <a:r>
              <a:rPr lang="en-US" dirty="0"/>
              <a:t>A -&gt; BC          </a:t>
            </a:r>
          </a:p>
          <a:p>
            <a:pPr marL="514350" indent="-514350">
              <a:buAutoNum type="arabicPeriod"/>
            </a:pPr>
            <a:r>
              <a:rPr lang="en-US" dirty="0"/>
              <a:t>DE -&gt; C</a:t>
            </a:r>
          </a:p>
          <a:p>
            <a:pPr marL="514350" indent="-514350">
              <a:buAutoNum type="arabicPeriod"/>
            </a:pPr>
            <a:r>
              <a:rPr lang="en-US" dirty="0"/>
              <a:t>C -&gt; DE</a:t>
            </a:r>
          </a:p>
          <a:p>
            <a:pPr marL="514350" indent="-514350">
              <a:buAutoNum type="arabicPeriod"/>
            </a:pPr>
            <a:r>
              <a:rPr lang="en-US" dirty="0"/>
              <a:t>BC -&gt; A	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227849-5E9F-4D9C-B040-3319E72B1AB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844824"/>
          <a:ext cx="3552055" cy="223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>
                  <a:extLst>
                    <a:ext uri="{9D8B030D-6E8A-4147-A177-3AD203B41FA5}">
                      <a16:colId xmlns:a16="http://schemas.microsoft.com/office/drawing/2014/main" val="2554016920"/>
                    </a:ext>
                  </a:extLst>
                </a:gridCol>
                <a:gridCol w="710411">
                  <a:extLst>
                    <a:ext uri="{9D8B030D-6E8A-4147-A177-3AD203B41FA5}">
                      <a16:colId xmlns:a16="http://schemas.microsoft.com/office/drawing/2014/main" val="3782802453"/>
                    </a:ext>
                  </a:extLst>
                </a:gridCol>
                <a:gridCol w="710411">
                  <a:extLst>
                    <a:ext uri="{9D8B030D-6E8A-4147-A177-3AD203B41FA5}">
                      <a16:colId xmlns:a16="http://schemas.microsoft.com/office/drawing/2014/main" val="3030483810"/>
                    </a:ext>
                  </a:extLst>
                </a:gridCol>
                <a:gridCol w="710411">
                  <a:extLst>
                    <a:ext uri="{9D8B030D-6E8A-4147-A177-3AD203B41FA5}">
                      <a16:colId xmlns:a16="http://schemas.microsoft.com/office/drawing/2014/main" val="3029507833"/>
                    </a:ext>
                  </a:extLst>
                </a:gridCol>
                <a:gridCol w="710411">
                  <a:extLst>
                    <a:ext uri="{9D8B030D-6E8A-4147-A177-3AD203B41FA5}">
                      <a16:colId xmlns:a16="http://schemas.microsoft.com/office/drawing/2014/main" val="3377768046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09352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10855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25032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183308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4924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51677A-9FA5-406C-A21C-DE95E22A97C1}"/>
              </a:ext>
            </a:extLst>
          </p:cNvPr>
          <p:cNvSpPr txBox="1"/>
          <p:nvPr/>
        </p:nvSpPr>
        <p:spPr>
          <a:xfrm>
            <a:off x="3253374" y="14754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AE0A56F8-39AB-499E-8168-820EF79FE2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9358" y="4653136"/>
            <a:ext cx="360209" cy="36004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B08421D-00D5-4EE8-9329-4BE363139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1671" y="5085184"/>
            <a:ext cx="360209" cy="360040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6B79F670-94C7-42CC-A1A3-670C72CA8F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1840" y="5949280"/>
            <a:ext cx="360209" cy="36004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0C4E25C9-0A38-41DD-8194-B07A03291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1333" y="5538733"/>
            <a:ext cx="410547" cy="410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33BE0-98DD-4C2A-8D7E-936AAD1FF12C}"/>
              </a:ext>
            </a:extLst>
          </p:cNvPr>
          <p:cNvSpPr txBox="1"/>
          <p:nvPr/>
        </p:nvSpPr>
        <p:spPr>
          <a:xfrm>
            <a:off x="5460919" y="2276872"/>
            <a:ext cx="3504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l-GR" dirty="0"/>
              <a:t>α</a:t>
            </a:r>
            <a:r>
              <a:rPr lang="en-US" dirty="0"/>
              <a:t>  -&gt; </a:t>
            </a:r>
            <a:r>
              <a:rPr lang="el-GR" dirty="0"/>
              <a:t>β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l-GR" b="1" dirty="0"/>
              <a:t>α</a:t>
            </a:r>
            <a:r>
              <a:rPr lang="en-US" dirty="0"/>
              <a:t> is unique, no need to check </a:t>
            </a:r>
            <a:r>
              <a:rPr lang="el-GR" b="1" dirty="0"/>
              <a:t>β</a:t>
            </a:r>
            <a:endParaRPr lang="en-US" b="1" dirty="0"/>
          </a:p>
          <a:p>
            <a:r>
              <a:rPr lang="en-US" dirty="0"/>
              <a:t>If </a:t>
            </a:r>
            <a:r>
              <a:rPr lang="el-GR" b="1" dirty="0"/>
              <a:t>β</a:t>
            </a:r>
            <a:r>
              <a:rPr lang="en-US" dirty="0"/>
              <a:t> is same, no need to check </a:t>
            </a:r>
            <a:r>
              <a:rPr lang="el-GR" b="1" dirty="0"/>
              <a:t>α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5768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- 3NF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1EE643-07EA-4507-B0AC-A37515EF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18E7A-533C-4B89-A3DA-39C568A5C00E}"/>
              </a:ext>
            </a:extLst>
          </p:cNvPr>
          <p:cNvSpPr txBox="1"/>
          <p:nvPr/>
        </p:nvSpPr>
        <p:spPr>
          <a:xfrm>
            <a:off x="457200" y="1700808"/>
            <a:ext cx="7571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be in 2NF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Transitive dependency should be present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R(ABC)</a:t>
            </a:r>
          </a:p>
          <a:p>
            <a:r>
              <a:rPr lang="en-US" sz="2400" dirty="0"/>
              <a:t>	A -&gt; B</a:t>
            </a:r>
          </a:p>
          <a:p>
            <a:r>
              <a:rPr lang="en-US" sz="2400" dirty="0"/>
              <a:t>	B -&gt;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 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CK =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Transitive dependency exists if non prime attribute depends on another non prime attribute</a:t>
            </a:r>
          </a:p>
          <a:p>
            <a:r>
              <a:rPr lang="en-US" sz="2400" dirty="0"/>
              <a:t>	x -&gt;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x,y</a:t>
            </a:r>
            <a:r>
              <a:rPr lang="en-US" sz="2400" dirty="0"/>
              <a:t> both are non prime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A0C3E-2F42-4E1D-B9FB-6CBF2C44E11A}"/>
              </a:ext>
            </a:extLst>
          </p:cNvPr>
          <p:cNvSpPr txBox="1"/>
          <p:nvPr/>
        </p:nvSpPr>
        <p:spPr>
          <a:xfrm>
            <a:off x="2555776" y="3217168"/>
            <a:ext cx="76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35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- 3NF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1EE643-07EA-4507-B0AC-A37515EF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072D16-9C5E-4539-98BD-CD3A2FF39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239959"/>
              </p:ext>
            </p:extLst>
          </p:nvPr>
        </p:nvGraphicFramePr>
        <p:xfrm>
          <a:off x="457200" y="1556792"/>
          <a:ext cx="4114801" cy="270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1204151013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42655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87146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14750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8283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E8FD83A-A579-421F-919F-AF3EDBBBB7BE}"/>
              </a:ext>
            </a:extLst>
          </p:cNvPr>
          <p:cNvSpPr txBox="1"/>
          <p:nvPr/>
        </p:nvSpPr>
        <p:spPr>
          <a:xfrm flipH="1">
            <a:off x="457200" y="4437112"/>
            <a:ext cx="26905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R(ABC)</a:t>
            </a:r>
          </a:p>
          <a:p>
            <a:r>
              <a:rPr lang="en-US" sz="2000" dirty="0"/>
              <a:t>	A -&gt; B</a:t>
            </a:r>
          </a:p>
          <a:p>
            <a:r>
              <a:rPr lang="en-US" sz="2000" dirty="0"/>
              <a:t>	B -&gt;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Find 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CK =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Soln</a:t>
            </a:r>
            <a:r>
              <a:rPr lang="en-US" sz="2000" dirty="0"/>
              <a:t> : R1(AB)</a:t>
            </a:r>
          </a:p>
          <a:p>
            <a:r>
              <a:rPr lang="en-US" sz="2000" dirty="0"/>
              <a:t>	  R2(BC)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5820B3C-B4A3-4B95-9B8E-B1CFE9FE2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126149"/>
              </p:ext>
            </p:extLst>
          </p:nvPr>
        </p:nvGraphicFramePr>
        <p:xfrm>
          <a:off x="5364088" y="1542316"/>
          <a:ext cx="1728192" cy="270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65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070127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842655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87146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14750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82831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6E51186-37DB-4EB5-8646-3D6FA22831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958114"/>
              </p:ext>
            </p:extLst>
          </p:nvPr>
        </p:nvGraphicFramePr>
        <p:xfrm>
          <a:off x="5364088" y="4604018"/>
          <a:ext cx="1728192" cy="136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065">
                  <a:extLst>
                    <a:ext uri="{9D8B030D-6E8A-4147-A177-3AD203B41FA5}">
                      <a16:colId xmlns:a16="http://schemas.microsoft.com/office/drawing/2014/main" val="4137951789"/>
                    </a:ext>
                  </a:extLst>
                </a:gridCol>
                <a:gridCol w="1070127">
                  <a:extLst>
                    <a:ext uri="{9D8B030D-6E8A-4147-A177-3AD203B41FA5}">
                      <a16:colId xmlns:a16="http://schemas.microsoft.com/office/drawing/2014/main" val="1936564475"/>
                    </a:ext>
                  </a:extLst>
                </a:gridCol>
              </a:tblGrid>
              <a:tr h="3604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1477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82413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22982"/>
                  </a:ext>
                </a:extLst>
              </a:tr>
              <a:tr h="3118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108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2189574-85A1-4785-8D27-1FFAB4A93211}"/>
              </a:ext>
            </a:extLst>
          </p:cNvPr>
          <p:cNvSpPr txBox="1"/>
          <p:nvPr/>
        </p:nvSpPr>
        <p:spPr>
          <a:xfrm>
            <a:off x="7452320" y="2499663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DFBF90-B81C-462A-87D4-AA1F28F0EF15}"/>
              </a:ext>
            </a:extLst>
          </p:cNvPr>
          <p:cNvSpPr txBox="1"/>
          <p:nvPr/>
        </p:nvSpPr>
        <p:spPr>
          <a:xfrm>
            <a:off x="7380312" y="4917842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- 3NF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507288" cy="4389120"/>
          </a:xfrm>
        </p:spPr>
        <p:txBody>
          <a:bodyPr/>
          <a:lstStyle/>
          <a:p>
            <a:r>
              <a:rPr lang="en-US" dirty="0"/>
              <a:t>For every dependency from x -&gt; y, transitive dependency does not exists if</a:t>
            </a:r>
          </a:p>
          <a:p>
            <a:pPr lvl="1"/>
            <a:r>
              <a:rPr lang="en-US" dirty="0"/>
              <a:t>Either x is super key</a:t>
            </a:r>
          </a:p>
          <a:p>
            <a:pPr lvl="1"/>
            <a:r>
              <a:rPr lang="en-US" dirty="0"/>
              <a:t>Or y is a prime attribute </a:t>
            </a:r>
          </a:p>
          <a:p>
            <a:r>
              <a:rPr lang="en-US" dirty="0"/>
              <a:t>Partial dependency :- Prime -&gt; non prime</a:t>
            </a:r>
          </a:p>
          <a:p>
            <a:r>
              <a:rPr lang="en-US" dirty="0"/>
              <a:t>Transitive dependency :- non Prime -&gt; non prime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92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- 3NF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Q. R(ABCDE)</a:t>
            </a:r>
          </a:p>
          <a:p>
            <a:pPr marL="0" indent="0">
              <a:buNone/>
            </a:pPr>
            <a:r>
              <a:rPr lang="en-US" dirty="0"/>
              <a:t>	A -&gt; B</a:t>
            </a:r>
          </a:p>
          <a:p>
            <a:pPr marL="0" indent="0">
              <a:buNone/>
            </a:pPr>
            <a:r>
              <a:rPr lang="en-US" dirty="0"/>
              <a:t>	B -&gt; E</a:t>
            </a:r>
          </a:p>
          <a:p>
            <a:pPr marL="0" indent="0">
              <a:buNone/>
            </a:pPr>
            <a:r>
              <a:rPr lang="en-US" dirty="0"/>
              <a:t>	C -&gt; D</a:t>
            </a:r>
          </a:p>
          <a:p>
            <a:r>
              <a:rPr lang="en-US" dirty="0"/>
              <a:t>CK = AC</a:t>
            </a:r>
          </a:p>
          <a:p>
            <a:r>
              <a:rPr lang="en-US" dirty="0"/>
              <a:t>Prime Attributes = AC</a:t>
            </a:r>
          </a:p>
          <a:p>
            <a:r>
              <a:rPr lang="en-US" dirty="0"/>
              <a:t>Non Prime Attributes = BDE</a:t>
            </a:r>
          </a:p>
          <a:p>
            <a:r>
              <a:rPr lang="en-US" dirty="0"/>
              <a:t> </a:t>
            </a:r>
            <a:r>
              <a:rPr lang="en-US" dirty="0" err="1"/>
              <a:t>Soln</a:t>
            </a:r>
            <a:r>
              <a:rPr lang="en-US" dirty="0"/>
              <a:t> = R1(ABE)   =&gt; R1(AB), R2(BE)</a:t>
            </a:r>
          </a:p>
          <a:p>
            <a:pPr marL="0" indent="0">
              <a:buNone/>
            </a:pPr>
            <a:r>
              <a:rPr lang="en-US" dirty="0"/>
              <a:t>	     R3(CD)</a:t>
            </a:r>
          </a:p>
          <a:p>
            <a:pPr marL="0" indent="0">
              <a:buNone/>
            </a:pPr>
            <a:r>
              <a:rPr lang="en-US" dirty="0"/>
              <a:t>	     R4(AC) 		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BFEDC-F039-4F0D-9A9F-E3D2454B0077}"/>
              </a:ext>
            </a:extLst>
          </p:cNvPr>
          <p:cNvSpPr txBox="1"/>
          <p:nvPr/>
        </p:nvSpPr>
        <p:spPr>
          <a:xfrm>
            <a:off x="3942978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3</a:t>
            </a:r>
            <a:r>
              <a:rPr lang="en-US" baseline="30000" dirty="0"/>
              <a:t>rd</a:t>
            </a:r>
            <a:r>
              <a:rPr lang="en-US" dirty="0"/>
              <a:t> 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3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- 3NF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8965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Q. R(ABCDEFGHIJ)</a:t>
            </a:r>
          </a:p>
          <a:p>
            <a:pPr marL="0" indent="0">
              <a:buNone/>
            </a:pPr>
            <a:r>
              <a:rPr lang="en-US" dirty="0"/>
              <a:t>	AB -&gt; C</a:t>
            </a:r>
          </a:p>
          <a:p>
            <a:pPr marL="0" indent="0">
              <a:buNone/>
            </a:pPr>
            <a:r>
              <a:rPr lang="en-US" dirty="0"/>
              <a:t>	A -&gt; DE</a:t>
            </a:r>
          </a:p>
          <a:p>
            <a:pPr marL="0" indent="0">
              <a:buNone/>
            </a:pPr>
            <a:r>
              <a:rPr lang="en-US" dirty="0"/>
              <a:t>	B -&gt; F</a:t>
            </a:r>
          </a:p>
          <a:p>
            <a:pPr marL="0" indent="0">
              <a:buNone/>
            </a:pPr>
            <a:r>
              <a:rPr lang="en-US" dirty="0"/>
              <a:t>	F -&gt; GH</a:t>
            </a:r>
          </a:p>
          <a:p>
            <a:pPr marL="0" indent="0">
              <a:buNone/>
            </a:pPr>
            <a:r>
              <a:rPr lang="en-US" dirty="0"/>
              <a:t>	D -&gt; IJ</a:t>
            </a:r>
          </a:p>
          <a:p>
            <a:r>
              <a:rPr lang="en-US" dirty="0"/>
              <a:t>CK = AB</a:t>
            </a:r>
          </a:p>
          <a:p>
            <a:r>
              <a:rPr lang="en-US" dirty="0"/>
              <a:t>Prime Attributes = AB</a:t>
            </a:r>
          </a:p>
          <a:p>
            <a:r>
              <a:rPr lang="en-US" dirty="0"/>
              <a:t>Non Prime Attributes = CDEFGHIJ</a:t>
            </a:r>
          </a:p>
          <a:p>
            <a:r>
              <a:rPr lang="en-US" dirty="0"/>
              <a:t> </a:t>
            </a:r>
            <a:r>
              <a:rPr lang="en-US" dirty="0" err="1"/>
              <a:t>Soln</a:t>
            </a:r>
            <a:r>
              <a:rPr lang="en-US" dirty="0"/>
              <a:t> = R1(ABC) </a:t>
            </a:r>
          </a:p>
          <a:p>
            <a:pPr marL="0" indent="0">
              <a:buNone/>
            </a:pPr>
            <a:r>
              <a:rPr lang="en-US" dirty="0"/>
              <a:t>	     R2(ADE)</a:t>
            </a:r>
          </a:p>
          <a:p>
            <a:pPr marL="0" indent="0">
              <a:buNone/>
            </a:pPr>
            <a:r>
              <a:rPr lang="en-US" dirty="0"/>
              <a:t>	     R3(DIJ)</a:t>
            </a:r>
          </a:p>
          <a:p>
            <a:pPr marL="0" indent="0">
              <a:buNone/>
            </a:pPr>
            <a:r>
              <a:rPr lang="en-US" dirty="0"/>
              <a:t>	     R4(BF)</a:t>
            </a:r>
          </a:p>
          <a:p>
            <a:pPr marL="0" indent="0">
              <a:buNone/>
            </a:pPr>
            <a:r>
              <a:rPr lang="en-US" dirty="0"/>
              <a:t>	     R5(FGH)  		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BFEDC-F039-4F0D-9A9F-E3D2454B0077}"/>
              </a:ext>
            </a:extLst>
          </p:cNvPr>
          <p:cNvSpPr txBox="1"/>
          <p:nvPr/>
        </p:nvSpPr>
        <p:spPr>
          <a:xfrm>
            <a:off x="3942978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3</a:t>
            </a:r>
            <a:r>
              <a:rPr lang="en-US" baseline="30000" dirty="0"/>
              <a:t>rd</a:t>
            </a:r>
            <a:r>
              <a:rPr lang="en-US" dirty="0"/>
              <a:t> 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22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- 3NF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8965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Q. R(ABCDE)</a:t>
            </a:r>
          </a:p>
          <a:p>
            <a:pPr marL="0" indent="0">
              <a:buNone/>
            </a:pPr>
            <a:r>
              <a:rPr lang="en-US" dirty="0"/>
              <a:t>	AB -&gt; C</a:t>
            </a:r>
          </a:p>
          <a:p>
            <a:pPr marL="0" indent="0">
              <a:buNone/>
            </a:pPr>
            <a:r>
              <a:rPr lang="en-US" dirty="0"/>
              <a:t>	B -&gt; D</a:t>
            </a:r>
          </a:p>
          <a:p>
            <a:pPr marL="0" indent="0">
              <a:buNone/>
            </a:pPr>
            <a:r>
              <a:rPr lang="en-US" dirty="0"/>
              <a:t>	D -&gt; E</a:t>
            </a:r>
          </a:p>
          <a:p>
            <a:r>
              <a:rPr lang="en-US" dirty="0"/>
              <a:t>CK = AB</a:t>
            </a:r>
          </a:p>
          <a:p>
            <a:r>
              <a:rPr lang="en-US" dirty="0"/>
              <a:t>Prime Attributes = AB</a:t>
            </a:r>
          </a:p>
          <a:p>
            <a:r>
              <a:rPr lang="en-US" dirty="0"/>
              <a:t>Non Prime Attributes = CDE</a:t>
            </a:r>
          </a:p>
          <a:p>
            <a:r>
              <a:rPr lang="en-US" dirty="0"/>
              <a:t> </a:t>
            </a:r>
            <a:r>
              <a:rPr lang="en-US" dirty="0" err="1"/>
              <a:t>Soln</a:t>
            </a:r>
            <a:r>
              <a:rPr lang="en-US" dirty="0"/>
              <a:t> = R1(ABC) </a:t>
            </a:r>
          </a:p>
          <a:p>
            <a:pPr marL="0" indent="0">
              <a:buNone/>
            </a:pPr>
            <a:r>
              <a:rPr lang="en-US" dirty="0"/>
              <a:t>	     R2(BD)</a:t>
            </a:r>
          </a:p>
          <a:p>
            <a:pPr marL="0" indent="0">
              <a:buNone/>
            </a:pPr>
            <a:r>
              <a:rPr lang="en-US" dirty="0"/>
              <a:t>	     R3(DE)</a:t>
            </a:r>
          </a:p>
          <a:p>
            <a:pPr marL="0" indent="0">
              <a:buNone/>
            </a:pPr>
            <a:r>
              <a:rPr lang="en-US" dirty="0"/>
              <a:t>	 		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BFEDC-F039-4F0D-9A9F-E3D2454B0077}"/>
              </a:ext>
            </a:extLst>
          </p:cNvPr>
          <p:cNvSpPr txBox="1"/>
          <p:nvPr/>
        </p:nvSpPr>
        <p:spPr>
          <a:xfrm>
            <a:off x="3942978" y="249289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3</a:t>
            </a:r>
            <a:r>
              <a:rPr lang="en-US" baseline="30000" dirty="0"/>
              <a:t>rd</a:t>
            </a:r>
            <a:r>
              <a:rPr lang="en-US" dirty="0"/>
              <a:t> 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3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- 3NF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896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Q. R(ABCDEFGHIJ)</a:t>
            </a:r>
          </a:p>
          <a:p>
            <a:pPr marL="0" indent="0">
              <a:buNone/>
            </a:pPr>
            <a:r>
              <a:rPr lang="en-US" dirty="0"/>
              <a:t>	AB -&gt; C		A -&gt; I</a:t>
            </a:r>
          </a:p>
          <a:p>
            <a:pPr marL="0" indent="0">
              <a:buNone/>
            </a:pPr>
            <a:r>
              <a:rPr lang="en-US" dirty="0"/>
              <a:t>	AD -&gt; GH		H -&gt; J</a:t>
            </a:r>
          </a:p>
          <a:p>
            <a:pPr marL="0" indent="0">
              <a:buNone/>
            </a:pPr>
            <a:r>
              <a:rPr lang="en-US" dirty="0"/>
              <a:t>	BD -&gt; EF</a:t>
            </a:r>
          </a:p>
          <a:p>
            <a:r>
              <a:rPr lang="en-US" dirty="0"/>
              <a:t>CK = ABD</a:t>
            </a:r>
          </a:p>
          <a:p>
            <a:r>
              <a:rPr lang="en-US" dirty="0"/>
              <a:t>Prime Attributes = ABD</a:t>
            </a:r>
          </a:p>
          <a:p>
            <a:r>
              <a:rPr lang="en-US" dirty="0"/>
              <a:t>Non Prime Attributes = CEFGHIJ</a:t>
            </a:r>
          </a:p>
          <a:p>
            <a:r>
              <a:rPr lang="en-US" dirty="0"/>
              <a:t> </a:t>
            </a:r>
            <a:r>
              <a:rPr lang="en-US" dirty="0" err="1"/>
              <a:t>Soln</a:t>
            </a:r>
            <a:r>
              <a:rPr lang="en-US" dirty="0"/>
              <a:t> = R1(ABC) </a:t>
            </a:r>
          </a:p>
          <a:p>
            <a:pPr marL="0" indent="0">
              <a:buNone/>
            </a:pPr>
            <a:r>
              <a:rPr lang="en-US" dirty="0"/>
              <a:t>	     R2(ADGH)</a:t>
            </a:r>
          </a:p>
          <a:p>
            <a:pPr marL="0" indent="0">
              <a:buNone/>
            </a:pPr>
            <a:r>
              <a:rPr lang="en-US" dirty="0"/>
              <a:t>	     R3(HJ)</a:t>
            </a:r>
          </a:p>
          <a:p>
            <a:pPr marL="0" indent="0">
              <a:buNone/>
            </a:pPr>
            <a:r>
              <a:rPr lang="en-US" dirty="0"/>
              <a:t>	     R4(BDEF)</a:t>
            </a:r>
          </a:p>
          <a:p>
            <a:pPr marL="0" indent="0">
              <a:buNone/>
            </a:pPr>
            <a:r>
              <a:rPr lang="en-US" dirty="0"/>
              <a:t>	     R5(AI)</a:t>
            </a:r>
          </a:p>
          <a:p>
            <a:pPr marL="0" indent="0">
              <a:buNone/>
            </a:pPr>
            <a:r>
              <a:rPr lang="en-US" dirty="0"/>
              <a:t>	     R6(ABD)	 		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9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- 3NF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896544"/>
          </a:xfrm>
        </p:spPr>
        <p:txBody>
          <a:bodyPr>
            <a:normAutofit/>
          </a:bodyPr>
          <a:lstStyle/>
          <a:p>
            <a:r>
              <a:rPr lang="en-US" dirty="0"/>
              <a:t>Q. Cust(CID, </a:t>
            </a:r>
            <a:r>
              <a:rPr lang="en-US" dirty="0" err="1"/>
              <a:t>Cname</a:t>
            </a:r>
            <a:r>
              <a:rPr lang="en-US" dirty="0"/>
              <a:t>, </a:t>
            </a:r>
            <a:r>
              <a:rPr lang="en-US" dirty="0" err="1"/>
              <a:t>Accno</a:t>
            </a:r>
            <a:r>
              <a:rPr lang="en-US" dirty="0"/>
              <a:t>, </a:t>
            </a:r>
            <a:r>
              <a:rPr lang="en-US" dirty="0" err="1"/>
              <a:t>BankCode</a:t>
            </a:r>
            <a:r>
              <a:rPr lang="en-US" dirty="0"/>
              <a:t>, Branch)</a:t>
            </a:r>
          </a:p>
          <a:p>
            <a:r>
              <a:rPr lang="en-US" dirty="0"/>
              <a:t>Find dependency</a:t>
            </a:r>
          </a:p>
          <a:p>
            <a:pPr marL="0" indent="0">
              <a:buNone/>
            </a:pPr>
            <a:r>
              <a:rPr lang="en-US" dirty="0"/>
              <a:t>	CID -&gt; </a:t>
            </a:r>
            <a:r>
              <a:rPr lang="en-US" dirty="0" err="1"/>
              <a:t>Cname</a:t>
            </a:r>
            <a:r>
              <a:rPr lang="en-US" dirty="0"/>
              <a:t>, </a:t>
            </a:r>
            <a:r>
              <a:rPr lang="en-US" dirty="0" err="1"/>
              <a:t>Accno</a:t>
            </a:r>
            <a:r>
              <a:rPr lang="en-US" dirty="0"/>
              <a:t>, </a:t>
            </a:r>
            <a:r>
              <a:rPr lang="en-US" dirty="0" err="1"/>
              <a:t>BankCode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BankCode</a:t>
            </a:r>
            <a:r>
              <a:rPr lang="en-US" dirty="0"/>
              <a:t> -&gt; Branch</a:t>
            </a:r>
          </a:p>
          <a:p>
            <a:r>
              <a:rPr lang="en-US" dirty="0"/>
              <a:t>CK = CID</a:t>
            </a:r>
          </a:p>
          <a:p>
            <a:r>
              <a:rPr lang="en-US" dirty="0"/>
              <a:t>Prime Attributes = CID</a:t>
            </a:r>
          </a:p>
          <a:p>
            <a:r>
              <a:rPr lang="en-US" dirty="0"/>
              <a:t>Non Prime Attributes = </a:t>
            </a:r>
            <a:r>
              <a:rPr lang="en-US" dirty="0" err="1"/>
              <a:t>Cname</a:t>
            </a:r>
            <a:r>
              <a:rPr lang="en-US" dirty="0"/>
              <a:t>, </a:t>
            </a:r>
            <a:r>
              <a:rPr lang="en-US" dirty="0" err="1"/>
              <a:t>Accno</a:t>
            </a:r>
            <a:r>
              <a:rPr lang="en-US" dirty="0"/>
              <a:t>, </a:t>
            </a:r>
            <a:r>
              <a:rPr lang="en-US" dirty="0" err="1"/>
              <a:t>BankCode</a:t>
            </a:r>
            <a:r>
              <a:rPr lang="en-US" dirty="0"/>
              <a:t>, Branch</a:t>
            </a:r>
          </a:p>
          <a:p>
            <a:r>
              <a:rPr lang="en-US" dirty="0"/>
              <a:t> </a:t>
            </a:r>
            <a:r>
              <a:rPr lang="en-US" dirty="0" err="1"/>
              <a:t>Soln</a:t>
            </a:r>
            <a:r>
              <a:rPr lang="en-US" dirty="0"/>
              <a:t> = R1(CID, </a:t>
            </a:r>
            <a:r>
              <a:rPr lang="en-US" dirty="0" err="1"/>
              <a:t>Cname</a:t>
            </a:r>
            <a:r>
              <a:rPr lang="en-US" dirty="0"/>
              <a:t>, </a:t>
            </a:r>
            <a:r>
              <a:rPr lang="en-US" dirty="0" err="1"/>
              <a:t>Accno</a:t>
            </a:r>
            <a:r>
              <a:rPr lang="en-US" dirty="0"/>
              <a:t>, </a:t>
            </a:r>
            <a:r>
              <a:rPr lang="en-US" dirty="0" err="1"/>
              <a:t>BankCode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     R2(</a:t>
            </a:r>
            <a:r>
              <a:rPr lang="en-US" dirty="0" err="1"/>
              <a:t>BankCode</a:t>
            </a:r>
            <a:r>
              <a:rPr lang="en-US" dirty="0"/>
              <a:t>, Branch) 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2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– BCNF or 3.5NF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896544"/>
          </a:xfrm>
        </p:spPr>
        <p:txBody>
          <a:bodyPr>
            <a:normAutofit/>
          </a:bodyPr>
          <a:lstStyle/>
          <a:p>
            <a:r>
              <a:rPr lang="en-US" dirty="0"/>
              <a:t>Boyce-Codd Normal Form</a:t>
            </a:r>
          </a:p>
          <a:p>
            <a:r>
              <a:rPr lang="en-US" dirty="0"/>
              <a:t>Advanced version of 3NF or stricter version of 3NF</a:t>
            </a:r>
          </a:p>
          <a:p>
            <a:r>
              <a:rPr lang="en-US" dirty="0"/>
              <a:t>Every relation in BCNF is also in 3NF</a:t>
            </a:r>
          </a:p>
          <a:p>
            <a:pPr marL="0" indent="0">
              <a:buNone/>
            </a:pPr>
            <a:r>
              <a:rPr lang="en-US" dirty="0"/>
              <a:t>	Partial dependency :- Prime -&gt; non prime</a:t>
            </a:r>
          </a:p>
          <a:p>
            <a:pPr marL="0" indent="0">
              <a:buNone/>
            </a:pPr>
            <a:r>
              <a:rPr lang="en-US" dirty="0"/>
              <a:t>	Transitive dependency :- non Prime -&gt; non prime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Dependency :- prime / non prime -&gt; prime</a:t>
            </a:r>
          </a:p>
          <a:p>
            <a:r>
              <a:rPr lang="en-US" dirty="0"/>
              <a:t>R(ABC)</a:t>
            </a:r>
          </a:p>
          <a:p>
            <a:pPr marL="0" indent="0">
              <a:buNone/>
            </a:pPr>
            <a:r>
              <a:rPr lang="en-US" dirty="0"/>
              <a:t>	AB -&gt; C</a:t>
            </a:r>
          </a:p>
          <a:p>
            <a:pPr marL="0" indent="0">
              <a:buNone/>
            </a:pPr>
            <a:r>
              <a:rPr lang="en-US" dirty="0"/>
              <a:t>	C -&gt; B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5D6D9-3264-463D-91BE-97521A771BE8}"/>
              </a:ext>
            </a:extLst>
          </p:cNvPr>
          <p:cNvSpPr txBox="1"/>
          <p:nvPr/>
        </p:nvSpPr>
        <p:spPr>
          <a:xfrm>
            <a:off x="3635896" y="4581128"/>
            <a:ext cx="5050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CK = AB, AC</a:t>
            </a:r>
          </a:p>
          <a:p>
            <a:r>
              <a:rPr lang="en-US" sz="2400" dirty="0"/>
              <a:t>Prime Attributes = ABC</a:t>
            </a:r>
          </a:p>
          <a:p>
            <a:r>
              <a:rPr lang="en-US" sz="2400" dirty="0"/>
              <a:t>Non Prime Attributes = none</a:t>
            </a:r>
          </a:p>
          <a:p>
            <a:r>
              <a:rPr lang="en-US" sz="2400" dirty="0"/>
              <a:t>No partial dependency</a:t>
            </a:r>
          </a:p>
          <a:p>
            <a:r>
              <a:rPr lang="en-US" sz="2400" dirty="0"/>
              <a:t>No Transitive dependency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827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– BCNF or 3.5NF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8965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R(ABC)</a:t>
            </a:r>
          </a:p>
          <a:p>
            <a:pPr marL="0" indent="0">
              <a:buNone/>
            </a:pPr>
            <a:r>
              <a:rPr lang="en-US" dirty="0"/>
              <a:t>	AB -&gt; C</a:t>
            </a:r>
          </a:p>
          <a:p>
            <a:pPr marL="0" indent="0">
              <a:buNone/>
            </a:pPr>
            <a:r>
              <a:rPr lang="en-US" dirty="0"/>
              <a:t>	C -&gt; B</a:t>
            </a:r>
          </a:p>
          <a:p>
            <a:r>
              <a:rPr lang="en-US" dirty="0"/>
              <a:t>It is in 3NF, </a:t>
            </a:r>
          </a:p>
          <a:p>
            <a:pPr algn="just"/>
            <a:r>
              <a:rPr lang="en-US" dirty="0"/>
              <a:t>A relation is in BCNF if and only if there are no non-trivial functional dependencies of attributes on anything other than a superset of a candidate key.</a:t>
            </a:r>
          </a:p>
          <a:p>
            <a:r>
              <a:rPr lang="en-US" dirty="0"/>
              <a:t>A relation is in BCNF if</a:t>
            </a:r>
          </a:p>
          <a:p>
            <a:pPr lvl="1"/>
            <a:r>
              <a:rPr lang="en-US" b="1" dirty="0"/>
              <a:t>relation is in 3NF, and</a:t>
            </a:r>
          </a:p>
          <a:p>
            <a:pPr lvl="1"/>
            <a:r>
              <a:rPr lang="en-US" b="1" dirty="0"/>
              <a:t>every functional dependency </a:t>
            </a:r>
          </a:p>
          <a:p>
            <a:pPr marL="0" indent="0">
              <a:buNone/>
            </a:pPr>
            <a:r>
              <a:rPr lang="en-US" b="1" dirty="0"/>
              <a:t>	X → Y, X is the super key of the table.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8803C-8E77-44C3-8588-329D0557A80A}"/>
              </a:ext>
            </a:extLst>
          </p:cNvPr>
          <p:cNvSpPr txBox="1"/>
          <p:nvPr/>
        </p:nvSpPr>
        <p:spPr>
          <a:xfrm flipH="1">
            <a:off x="3897639" y="2087137"/>
            <a:ext cx="312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in BCNF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7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which of the following is true</a:t>
            </a:r>
          </a:p>
          <a:p>
            <a:pPr marL="514350" indent="-514350">
              <a:buAutoNum type="arabicPeriod"/>
            </a:pPr>
            <a:r>
              <a:rPr lang="en-US" dirty="0"/>
              <a:t>A -&gt; B &amp;&amp; BC -&gt; A          </a:t>
            </a:r>
          </a:p>
          <a:p>
            <a:pPr marL="514350" indent="-514350">
              <a:buAutoNum type="arabicPeriod"/>
            </a:pPr>
            <a:r>
              <a:rPr lang="en-US" dirty="0"/>
              <a:t>C -&gt; B &amp;&amp; CA -&gt; B</a:t>
            </a:r>
          </a:p>
          <a:p>
            <a:pPr marL="514350" indent="-514350">
              <a:buAutoNum type="arabicPeriod"/>
            </a:pPr>
            <a:r>
              <a:rPr lang="en-US" dirty="0"/>
              <a:t>B -&gt; C &amp;&amp; AB -&gt; C</a:t>
            </a:r>
          </a:p>
          <a:p>
            <a:pPr marL="514350" indent="-514350">
              <a:buAutoNum type="arabicPeriod"/>
            </a:pPr>
            <a:r>
              <a:rPr lang="en-US" dirty="0"/>
              <a:t>A -&gt; C &amp;&amp; BC -&gt; A	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227849-5E9F-4D9C-B040-3319E72B1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95896"/>
              </p:ext>
            </p:extLst>
          </p:nvPr>
        </p:nvGraphicFramePr>
        <p:xfrm>
          <a:off x="1524000" y="1844824"/>
          <a:ext cx="2131233" cy="223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>
                  <a:extLst>
                    <a:ext uri="{9D8B030D-6E8A-4147-A177-3AD203B41FA5}">
                      <a16:colId xmlns:a16="http://schemas.microsoft.com/office/drawing/2014/main" val="2554016920"/>
                    </a:ext>
                  </a:extLst>
                </a:gridCol>
                <a:gridCol w="710411">
                  <a:extLst>
                    <a:ext uri="{9D8B030D-6E8A-4147-A177-3AD203B41FA5}">
                      <a16:colId xmlns:a16="http://schemas.microsoft.com/office/drawing/2014/main" val="3782802453"/>
                    </a:ext>
                  </a:extLst>
                </a:gridCol>
                <a:gridCol w="710411">
                  <a:extLst>
                    <a:ext uri="{9D8B030D-6E8A-4147-A177-3AD203B41FA5}">
                      <a16:colId xmlns:a16="http://schemas.microsoft.com/office/drawing/2014/main" val="3030483810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09352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10855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25032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183308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4924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51677A-9FA5-406C-A21C-DE95E22A97C1}"/>
              </a:ext>
            </a:extLst>
          </p:cNvPr>
          <p:cNvSpPr txBox="1"/>
          <p:nvPr/>
        </p:nvSpPr>
        <p:spPr>
          <a:xfrm>
            <a:off x="2411760" y="14754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9B08421D-00D5-4EE8-9329-4BE363139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5976" y="5589240"/>
            <a:ext cx="360209" cy="36004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0C4E25C9-0A38-41DD-8194-B07A03291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5976" y="5106685"/>
            <a:ext cx="410547" cy="41054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95F88EC9-06C1-420C-9A61-B3BDB3A25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5976" y="4653136"/>
            <a:ext cx="410547" cy="410547"/>
          </a:xfrm>
          <a:prstGeom prst="rect">
            <a:avLst/>
          </a:prstGeom>
        </p:spPr>
      </p:pic>
      <p:pic>
        <p:nvPicPr>
          <p:cNvPr id="14" name="Graphic 13" descr="Close">
            <a:extLst>
              <a:ext uri="{FF2B5EF4-FFF2-40B4-BE49-F238E27FC236}">
                <a16:creationId xmlns:a16="http://schemas.microsoft.com/office/drawing/2014/main" id="{51C81C06-AE62-43CB-9B30-F460C22AE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5469" y="5949280"/>
            <a:ext cx="410547" cy="4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– BCNF or 3.5NF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896544"/>
          </a:xfrm>
        </p:spPr>
        <p:txBody>
          <a:bodyPr>
            <a:normAutofit/>
          </a:bodyPr>
          <a:lstStyle/>
          <a:p>
            <a:r>
              <a:rPr lang="en-US" dirty="0"/>
              <a:t>R(ABC)</a:t>
            </a:r>
          </a:p>
          <a:p>
            <a:pPr marL="0" indent="0">
              <a:buNone/>
            </a:pPr>
            <a:r>
              <a:rPr lang="en-US" dirty="0"/>
              <a:t>	AB -&gt; C			Not in BCNF</a:t>
            </a:r>
          </a:p>
          <a:p>
            <a:pPr marL="0" indent="0">
              <a:buNone/>
            </a:pPr>
            <a:r>
              <a:rPr lang="en-US" dirty="0"/>
              <a:t>	C -&gt; B				CK = AB, AC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Soln</a:t>
            </a:r>
            <a:r>
              <a:rPr lang="en-US" dirty="0"/>
              <a:t>:- R1(CB)</a:t>
            </a:r>
          </a:p>
          <a:p>
            <a:pPr marL="0" indent="0">
              <a:buNone/>
            </a:pPr>
            <a:r>
              <a:rPr lang="en-US" dirty="0"/>
              <a:t>						R2(AB)</a:t>
            </a:r>
          </a:p>
          <a:p>
            <a:pPr marL="0" indent="0">
              <a:buNone/>
            </a:pPr>
            <a:r>
              <a:rPr lang="en-US" dirty="0"/>
              <a:t>						R3(AC)</a:t>
            </a:r>
          </a:p>
          <a:p>
            <a:pPr marL="0" indent="0">
              <a:buNone/>
            </a:pPr>
            <a:r>
              <a:rPr lang="en-US" dirty="0"/>
              <a:t>					Final </a:t>
            </a:r>
            <a:r>
              <a:rPr lang="en-US" dirty="0" err="1"/>
              <a:t>Soln</a:t>
            </a:r>
            <a:r>
              <a:rPr lang="en-US" dirty="0"/>
              <a:t>:-R1(CB)</a:t>
            </a:r>
          </a:p>
          <a:p>
            <a:pPr marL="0" indent="0">
              <a:buNone/>
            </a:pPr>
            <a:r>
              <a:rPr lang="en-US" dirty="0"/>
              <a:t>						         R2(AC)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D008A94-0B61-4289-8D71-861D5D7D6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17355"/>
              </p:ext>
            </p:extLst>
          </p:nvPr>
        </p:nvGraphicFramePr>
        <p:xfrm>
          <a:off x="539553" y="3140968"/>
          <a:ext cx="1440159" cy="273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26229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9CD69B-55B8-46BF-8597-D67D3324A9B3}"/>
              </a:ext>
            </a:extLst>
          </p:cNvPr>
          <p:cNvSpPr txBox="1"/>
          <p:nvPr/>
        </p:nvSpPr>
        <p:spPr>
          <a:xfrm>
            <a:off x="7164288" y="35730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considered</a:t>
            </a:r>
            <a:endParaRPr lang="en-IN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215A4B-34C2-4558-8D63-3AB15116B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49644"/>
              </p:ext>
            </p:extLst>
          </p:nvPr>
        </p:nvGraphicFramePr>
        <p:xfrm>
          <a:off x="2424414" y="3140968"/>
          <a:ext cx="936104" cy="273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26229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101FA8-C57F-4A5A-A3F1-86F97FCBDFF2}"/>
              </a:ext>
            </a:extLst>
          </p:cNvPr>
          <p:cNvSpPr txBox="1"/>
          <p:nvPr/>
        </p:nvSpPr>
        <p:spPr>
          <a:xfrm flipH="1">
            <a:off x="1115616" y="59492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9D525-181D-4A1B-90C3-2172B7C6ECCC}"/>
              </a:ext>
            </a:extLst>
          </p:cNvPr>
          <p:cNvSpPr txBox="1"/>
          <p:nvPr/>
        </p:nvSpPr>
        <p:spPr>
          <a:xfrm flipH="1">
            <a:off x="2699792" y="602120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3AE7E65A-E239-4FF1-B127-EB34CB1FF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84110"/>
              </p:ext>
            </p:extLst>
          </p:nvPr>
        </p:nvGraphicFramePr>
        <p:xfrm>
          <a:off x="3773585" y="3140968"/>
          <a:ext cx="9361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2664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2664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2664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2664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26229"/>
                  </a:ext>
                </a:extLst>
              </a:tr>
              <a:tr h="26644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6B2E647-DB2C-459C-AF74-ECC931D9E335}"/>
              </a:ext>
            </a:extLst>
          </p:cNvPr>
          <p:cNvSpPr txBox="1"/>
          <p:nvPr/>
        </p:nvSpPr>
        <p:spPr>
          <a:xfrm flipH="1">
            <a:off x="3995936" y="49411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4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– BCNF or 3.5NF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896544"/>
          </a:xfrm>
        </p:spPr>
        <p:txBody>
          <a:bodyPr>
            <a:normAutofit/>
          </a:bodyPr>
          <a:lstStyle/>
          <a:p>
            <a:r>
              <a:rPr lang="en-US" sz="2400" dirty="0"/>
              <a:t>R(ABCD)</a:t>
            </a:r>
          </a:p>
          <a:p>
            <a:pPr marL="0" indent="0">
              <a:buNone/>
            </a:pPr>
            <a:r>
              <a:rPr lang="en-US" sz="2400" dirty="0"/>
              <a:t>	A -&gt; BCD</a:t>
            </a:r>
          </a:p>
          <a:p>
            <a:pPr marL="0" indent="0">
              <a:buNone/>
            </a:pPr>
            <a:r>
              <a:rPr lang="en-US" sz="2400" dirty="0"/>
              <a:t>	BC -&gt; AD</a:t>
            </a:r>
          </a:p>
          <a:p>
            <a:pPr marL="0" indent="0">
              <a:buNone/>
            </a:pPr>
            <a:r>
              <a:rPr lang="en-US" sz="2400" dirty="0"/>
              <a:t>	D -&gt; B</a:t>
            </a:r>
          </a:p>
          <a:p>
            <a:pPr marL="0" indent="0">
              <a:buNone/>
            </a:pPr>
            <a:r>
              <a:rPr lang="en-US" sz="2400" dirty="0"/>
              <a:t>Find CK =</a:t>
            </a:r>
          </a:p>
          <a:p>
            <a:pPr marL="0" indent="0">
              <a:buNone/>
            </a:pPr>
            <a:r>
              <a:rPr lang="en-US" sz="2400" dirty="0"/>
              <a:t>Prime Attributes = A, B, C</a:t>
            </a:r>
          </a:p>
          <a:p>
            <a:pPr marL="0" indent="0">
              <a:buNone/>
            </a:pPr>
            <a:r>
              <a:rPr lang="en-US" sz="2400" dirty="0"/>
              <a:t>Non Prime Attributes = D</a:t>
            </a:r>
          </a:p>
          <a:p>
            <a:pPr marL="0" indent="0">
              <a:buNone/>
            </a:pPr>
            <a:r>
              <a:rPr lang="en-US" sz="2400" dirty="0" err="1"/>
              <a:t>Soln</a:t>
            </a:r>
            <a:r>
              <a:rPr lang="en-US" sz="2400" dirty="0"/>
              <a:t> :- R1(DB)</a:t>
            </a:r>
          </a:p>
          <a:p>
            <a:pPr marL="0" indent="0">
              <a:buNone/>
            </a:pPr>
            <a:r>
              <a:rPr lang="en-US" sz="2400" dirty="0"/>
              <a:t>	R2(ABCD)=&gt;R(ACD)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C612D-46A9-4939-AD93-56FD58EA528C}"/>
              </a:ext>
            </a:extLst>
          </p:cNvPr>
          <p:cNvSpPr txBox="1"/>
          <p:nvPr/>
        </p:nvSpPr>
        <p:spPr>
          <a:xfrm flipH="1">
            <a:off x="1979712" y="3399383"/>
            <a:ext cx="146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, BC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140D8-D72D-4092-ACBC-CB8F56D72663}"/>
              </a:ext>
            </a:extLst>
          </p:cNvPr>
          <p:cNvSpPr txBox="1"/>
          <p:nvPr/>
        </p:nvSpPr>
        <p:spPr>
          <a:xfrm>
            <a:off x="4882108" y="1713542"/>
            <a:ext cx="408238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x -&gt; y</a:t>
            </a:r>
          </a:p>
          <a:p>
            <a:r>
              <a:rPr lang="en-US" sz="1700" dirty="0"/>
              <a:t>BCNF =&gt; x should be a super key</a:t>
            </a:r>
          </a:p>
          <a:p>
            <a:r>
              <a:rPr lang="en-US" sz="1700" dirty="0"/>
              <a:t>3NF =&gt; x is super key or y is prime</a:t>
            </a:r>
          </a:p>
          <a:p>
            <a:r>
              <a:rPr lang="en-US" sz="1700" dirty="0"/>
              <a:t>2NF =&gt; y is non prime and x is super key</a:t>
            </a:r>
            <a:endParaRPr lang="en-IN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CC45D-F6A0-409F-978C-6C89267DF9B2}"/>
              </a:ext>
            </a:extLst>
          </p:cNvPr>
          <p:cNvSpPr txBox="1"/>
          <p:nvPr/>
        </p:nvSpPr>
        <p:spPr>
          <a:xfrm flipH="1">
            <a:off x="2978109" y="21213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BCNF</a:t>
            </a:r>
            <a:endParaRPr lang="en-IN" dirty="0">
              <a:solidFill>
                <a:srgbClr val="3333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B8F7B-9235-4FF4-A1AA-DD7D7B8AD734}"/>
              </a:ext>
            </a:extLst>
          </p:cNvPr>
          <p:cNvSpPr txBox="1"/>
          <p:nvPr/>
        </p:nvSpPr>
        <p:spPr>
          <a:xfrm flipH="1">
            <a:off x="2987824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BCNF</a:t>
            </a:r>
            <a:endParaRPr lang="en-IN" dirty="0">
              <a:solidFill>
                <a:srgbClr val="3333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1903B-6463-4C7D-A15A-1B87935199A5}"/>
              </a:ext>
            </a:extLst>
          </p:cNvPr>
          <p:cNvSpPr txBox="1"/>
          <p:nvPr/>
        </p:nvSpPr>
        <p:spPr>
          <a:xfrm flipH="1">
            <a:off x="2978109" y="296511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3NF</a:t>
            </a:r>
            <a:endParaRPr lang="en-IN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Normalization – BCNF or 3.5NF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45294-189B-428A-ADFC-AF8900F8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896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				</a:t>
            </a:r>
            <a:r>
              <a:rPr lang="en-IN" sz="2400" dirty="0"/>
              <a:t> Prof -&gt; Sub</a:t>
            </a:r>
          </a:p>
          <a:p>
            <a:pPr marL="0" indent="0">
              <a:buNone/>
            </a:pPr>
            <a:r>
              <a:rPr lang="en-US" sz="2400" dirty="0"/>
              <a:t>				 </a:t>
            </a:r>
            <a:r>
              <a:rPr lang="en-US" sz="2400" dirty="0" err="1"/>
              <a:t>Stu_id</a:t>
            </a:r>
            <a:r>
              <a:rPr lang="en-US" sz="2400" dirty="0"/>
              <a:t>, Sub -&gt; Prof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CK = </a:t>
            </a:r>
            <a:r>
              <a:rPr lang="en-IN" sz="2400" dirty="0" err="1"/>
              <a:t>Stu_id</a:t>
            </a:r>
            <a:r>
              <a:rPr lang="en-IN" sz="2400" dirty="0"/>
              <a:t>, Sub	</a:t>
            </a:r>
          </a:p>
          <a:p>
            <a:r>
              <a:rPr lang="en-IN" sz="2400" dirty="0"/>
              <a:t>Prime Attributes = </a:t>
            </a:r>
            <a:r>
              <a:rPr lang="en-IN" sz="2400" dirty="0" err="1"/>
              <a:t>stu_id</a:t>
            </a:r>
            <a:r>
              <a:rPr lang="en-IN" sz="2400" dirty="0"/>
              <a:t>, Sub</a:t>
            </a:r>
          </a:p>
          <a:p>
            <a:r>
              <a:rPr lang="en-IN" sz="2400" dirty="0"/>
              <a:t>Non Prime Attributes = Prof</a:t>
            </a:r>
          </a:p>
          <a:p>
            <a:r>
              <a:rPr lang="en-IN" sz="2400" dirty="0" err="1"/>
              <a:t>Soln</a:t>
            </a:r>
            <a:r>
              <a:rPr lang="en-IN" sz="2400" dirty="0"/>
              <a:t> : R1(Prof, Sub)</a:t>
            </a:r>
          </a:p>
          <a:p>
            <a:pPr marL="0" indent="0">
              <a:buNone/>
            </a:pPr>
            <a:r>
              <a:rPr lang="en-IN" sz="2400" dirty="0"/>
              <a:t>	  R2(</a:t>
            </a:r>
            <a:r>
              <a:rPr lang="en-IN" sz="2400" dirty="0" err="1"/>
              <a:t>Stu_id</a:t>
            </a:r>
            <a:r>
              <a:rPr lang="en-IN" sz="2400" dirty="0"/>
              <a:t>, Sub, Prof) =&gt; R2(</a:t>
            </a:r>
            <a:r>
              <a:rPr lang="en-IN" sz="2400" dirty="0" err="1"/>
              <a:t>Stu_id</a:t>
            </a:r>
            <a:r>
              <a:rPr lang="en-IN" sz="2400" dirty="0"/>
              <a:t>, Prof)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A71DE7-4F7F-43A7-87D3-CA0D5A238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92051"/>
              </p:ext>
            </p:extLst>
          </p:nvPr>
        </p:nvGraphicFramePr>
        <p:xfrm>
          <a:off x="457200" y="1630338"/>
          <a:ext cx="2952327" cy="273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Stu_id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Sub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Prof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ANV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CJT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HBP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CJT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HBP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26229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TAFL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NPD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ANV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104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VBS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28883D-B785-4B9B-B922-A4AD80AF0753}"/>
              </a:ext>
            </a:extLst>
          </p:cNvPr>
          <p:cNvSpPr txBox="1"/>
          <p:nvPr/>
        </p:nvSpPr>
        <p:spPr>
          <a:xfrm>
            <a:off x="6228184" y="16288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3 NF</a:t>
            </a:r>
            <a:endParaRPr lang="en-IN" dirty="0">
              <a:solidFill>
                <a:srgbClr val="3366FF"/>
              </a:solidFill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684A6E0F-3DF4-4325-929F-F9FB8B76F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88377"/>
              </p:ext>
            </p:extLst>
          </p:nvPr>
        </p:nvGraphicFramePr>
        <p:xfrm>
          <a:off x="3707904" y="2449184"/>
          <a:ext cx="2016223" cy="195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Prof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Sub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ANV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HBP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CJT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NPD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TAFL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VBS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4DAE7D3-9938-430F-ADE1-CA7645E3756D}"/>
              </a:ext>
            </a:extLst>
          </p:cNvPr>
          <p:cNvSpPr txBox="1"/>
          <p:nvPr/>
        </p:nvSpPr>
        <p:spPr>
          <a:xfrm>
            <a:off x="4355975" y="446720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D9ED8731-2B13-423F-A92D-EBBD46665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13382"/>
              </p:ext>
            </p:extLst>
          </p:nvPr>
        </p:nvGraphicFramePr>
        <p:xfrm>
          <a:off x="5904148" y="2449184"/>
          <a:ext cx="2088231" cy="273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Stu_id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Prof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ANV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HBP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HBP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26229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NPD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ANV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104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VBS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FAE7431-8D5D-494E-827E-2CA0F19F94DD}"/>
              </a:ext>
            </a:extLst>
          </p:cNvPr>
          <p:cNvSpPr txBox="1"/>
          <p:nvPr/>
        </p:nvSpPr>
        <p:spPr>
          <a:xfrm>
            <a:off x="6660232" y="52919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4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Find Normal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/>
          <a:p>
            <a:r>
              <a:rPr lang="en-US" dirty="0"/>
              <a:t>BCNF(3 NF, 2NF, 1NF)</a:t>
            </a:r>
          </a:p>
          <a:p>
            <a:r>
              <a:rPr lang="en-US" dirty="0"/>
              <a:t>3NF(2NF, 1NF)</a:t>
            </a:r>
          </a:p>
          <a:p>
            <a:r>
              <a:rPr lang="en-US" dirty="0"/>
              <a:t>2NF(1NF)</a:t>
            </a:r>
          </a:p>
          <a:p>
            <a:r>
              <a:rPr lang="en-US" dirty="0"/>
              <a:t>1NF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535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Find Normal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/>
          <a:p>
            <a:r>
              <a:rPr lang="en-US" dirty="0"/>
              <a:t>R(ABCDE)</a:t>
            </a:r>
          </a:p>
          <a:p>
            <a:pPr marL="0" indent="0">
              <a:buNone/>
            </a:pPr>
            <a:r>
              <a:rPr lang="en-US" dirty="0"/>
              <a:t>	CE -&gt; D</a:t>
            </a:r>
          </a:p>
          <a:p>
            <a:pPr marL="0" indent="0">
              <a:buNone/>
            </a:pPr>
            <a:r>
              <a:rPr lang="en-US" dirty="0"/>
              <a:t>	D -&gt; B</a:t>
            </a:r>
          </a:p>
          <a:p>
            <a:pPr marL="0" indent="0">
              <a:buNone/>
            </a:pPr>
            <a:r>
              <a:rPr lang="en-US" dirty="0"/>
              <a:t>	C -&gt; A</a:t>
            </a:r>
          </a:p>
          <a:p>
            <a:r>
              <a:rPr lang="en-US" dirty="0"/>
              <a:t>CK = CE</a:t>
            </a:r>
          </a:p>
          <a:p>
            <a:r>
              <a:rPr lang="en-US" dirty="0"/>
              <a:t>Prime attribute = CE</a:t>
            </a:r>
          </a:p>
          <a:p>
            <a:r>
              <a:rPr lang="en-US" dirty="0"/>
              <a:t>Non Prime Attribute = ABD</a:t>
            </a:r>
          </a:p>
          <a:p>
            <a:r>
              <a:rPr lang="en-US" dirty="0"/>
              <a:t>Conclusion is :- Relation is in 1NF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8B277-CBBE-4C1B-A86C-9B6C5DFEDAB8}"/>
              </a:ext>
            </a:extLst>
          </p:cNvPr>
          <p:cNvSpPr txBox="1"/>
          <p:nvPr/>
        </p:nvSpPr>
        <p:spPr>
          <a:xfrm>
            <a:off x="2815283" y="21139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BCNF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219A6-7CCE-4380-9F8A-74FF065E5DD5}"/>
              </a:ext>
            </a:extLst>
          </p:cNvPr>
          <p:cNvSpPr txBox="1"/>
          <p:nvPr/>
        </p:nvSpPr>
        <p:spPr>
          <a:xfrm>
            <a:off x="2815283" y="2599096"/>
            <a:ext cx="16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in BCNF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5E282-692C-4C3F-A97E-32C8E0FA2178}"/>
              </a:ext>
            </a:extLst>
          </p:cNvPr>
          <p:cNvSpPr txBox="1"/>
          <p:nvPr/>
        </p:nvSpPr>
        <p:spPr>
          <a:xfrm>
            <a:off x="4355976" y="25990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in 3NF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A0D4B-36B1-4303-B91A-7E742CF6F963}"/>
              </a:ext>
            </a:extLst>
          </p:cNvPr>
          <p:cNvSpPr txBox="1"/>
          <p:nvPr/>
        </p:nvSpPr>
        <p:spPr>
          <a:xfrm>
            <a:off x="2815283" y="31409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in 2NF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6CBDA-0AC2-4E92-ABD9-2B327A32E224}"/>
              </a:ext>
            </a:extLst>
          </p:cNvPr>
          <p:cNvSpPr txBox="1"/>
          <p:nvPr/>
        </p:nvSpPr>
        <p:spPr>
          <a:xfrm>
            <a:off x="4929361" y="1412776"/>
            <a:ext cx="4082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x -&gt; y</a:t>
            </a:r>
          </a:p>
          <a:p>
            <a:r>
              <a:rPr lang="en-US" sz="1700" dirty="0"/>
              <a:t>BCNF =&gt; x should be a super key</a:t>
            </a:r>
          </a:p>
          <a:p>
            <a:r>
              <a:rPr lang="en-US" sz="1700" dirty="0"/>
              <a:t>3NF =&gt; x is super key or y is prime</a:t>
            </a:r>
          </a:p>
          <a:p>
            <a:r>
              <a:rPr lang="en-US" sz="1700" dirty="0"/>
              <a:t>2NF =&gt; x is super key and y is non prime</a:t>
            </a:r>
          </a:p>
          <a:p>
            <a:r>
              <a:rPr lang="en-US" sz="1700" dirty="0"/>
              <a:t>			or prime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4857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Find Normal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/>
          <a:lstStyle/>
          <a:p>
            <a:r>
              <a:rPr lang="en-US" dirty="0"/>
              <a:t>R(ABCDEF)</a:t>
            </a:r>
          </a:p>
          <a:p>
            <a:pPr marL="0" indent="0">
              <a:buNone/>
            </a:pPr>
            <a:r>
              <a:rPr lang="en-US" dirty="0"/>
              <a:t>	AB -&gt; C</a:t>
            </a:r>
          </a:p>
          <a:p>
            <a:pPr marL="0" indent="0">
              <a:buNone/>
            </a:pPr>
            <a:r>
              <a:rPr lang="en-US" dirty="0"/>
              <a:t>	DC -&gt; AE</a:t>
            </a:r>
          </a:p>
          <a:p>
            <a:pPr marL="0" indent="0">
              <a:buNone/>
            </a:pPr>
            <a:r>
              <a:rPr lang="en-US" dirty="0"/>
              <a:t>	E -&gt; F</a:t>
            </a:r>
          </a:p>
          <a:p>
            <a:r>
              <a:rPr lang="en-US" dirty="0"/>
              <a:t>CK = ABD , BCD</a:t>
            </a:r>
          </a:p>
          <a:p>
            <a:r>
              <a:rPr lang="en-US" dirty="0"/>
              <a:t>Prime attribute = ABCD</a:t>
            </a:r>
          </a:p>
          <a:p>
            <a:r>
              <a:rPr lang="en-US" dirty="0"/>
              <a:t>Non Prime Attribute = EF</a:t>
            </a:r>
          </a:p>
          <a:p>
            <a:r>
              <a:rPr lang="en-US" dirty="0"/>
              <a:t>Conclusion is :- Relation is in 1NF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8B277-CBBE-4C1B-A86C-9B6C5DFEDAB8}"/>
              </a:ext>
            </a:extLst>
          </p:cNvPr>
          <p:cNvSpPr txBox="1"/>
          <p:nvPr/>
        </p:nvSpPr>
        <p:spPr>
          <a:xfrm>
            <a:off x="2815283" y="2113948"/>
            <a:ext cx="154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in BCNF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AFF72-DDBA-48EC-A8D7-2E23E5CC9D26}"/>
              </a:ext>
            </a:extLst>
          </p:cNvPr>
          <p:cNvSpPr txBox="1"/>
          <p:nvPr/>
        </p:nvSpPr>
        <p:spPr>
          <a:xfrm>
            <a:off x="4929361" y="1412776"/>
            <a:ext cx="4082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x -&gt; y</a:t>
            </a:r>
          </a:p>
          <a:p>
            <a:r>
              <a:rPr lang="en-US" sz="1700" dirty="0"/>
              <a:t>BCNF =&gt; x should be a super key</a:t>
            </a:r>
          </a:p>
          <a:p>
            <a:r>
              <a:rPr lang="en-US" sz="1700" dirty="0"/>
              <a:t>3NF =&gt; x is super key or y is prime</a:t>
            </a:r>
          </a:p>
          <a:p>
            <a:r>
              <a:rPr lang="en-US" sz="1700" dirty="0"/>
              <a:t>2NF =&gt; x is super key and y is non prime</a:t>
            </a:r>
          </a:p>
          <a:p>
            <a:r>
              <a:rPr lang="en-US" sz="1700" dirty="0"/>
              <a:t>			or prime</a:t>
            </a:r>
            <a:endParaRPr lang="en-IN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219A6-7CCE-4380-9F8A-74FF065E5DD5}"/>
              </a:ext>
            </a:extLst>
          </p:cNvPr>
          <p:cNvSpPr txBox="1"/>
          <p:nvPr/>
        </p:nvSpPr>
        <p:spPr>
          <a:xfrm>
            <a:off x="2815283" y="2599096"/>
            <a:ext cx="16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in 3NF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5E282-692C-4C3F-A97E-32C8E0FA2178}"/>
              </a:ext>
            </a:extLst>
          </p:cNvPr>
          <p:cNvSpPr txBox="1"/>
          <p:nvPr/>
        </p:nvSpPr>
        <p:spPr>
          <a:xfrm>
            <a:off x="4355976" y="25990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in 2NF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4D094-339A-42E0-8C52-1AAC39810723}"/>
              </a:ext>
            </a:extLst>
          </p:cNvPr>
          <p:cNvSpPr txBox="1"/>
          <p:nvPr/>
        </p:nvSpPr>
        <p:spPr>
          <a:xfrm>
            <a:off x="4291230" y="2063743"/>
            <a:ext cx="77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3NF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Find Normal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R(ABCDEFGHI)</a:t>
            </a:r>
          </a:p>
          <a:p>
            <a:pPr marL="0" indent="0">
              <a:buNone/>
            </a:pPr>
            <a:r>
              <a:rPr lang="en-US" dirty="0"/>
              <a:t>	AB -&gt; C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BD -&gt; EF</a:t>
            </a:r>
          </a:p>
          <a:p>
            <a:pPr marL="0" indent="0">
              <a:buNone/>
            </a:pPr>
            <a:r>
              <a:rPr lang="en-US" dirty="0"/>
              <a:t>	AD -&gt; GH</a:t>
            </a:r>
          </a:p>
          <a:p>
            <a:pPr marL="0" indent="0">
              <a:buNone/>
            </a:pPr>
            <a:r>
              <a:rPr lang="en-US" dirty="0"/>
              <a:t>	A -&gt; I</a:t>
            </a:r>
          </a:p>
          <a:p>
            <a:r>
              <a:rPr lang="en-US" dirty="0"/>
              <a:t>CK = ABD</a:t>
            </a:r>
          </a:p>
          <a:p>
            <a:r>
              <a:rPr lang="en-US" dirty="0"/>
              <a:t>Prime attribute = ABD</a:t>
            </a:r>
          </a:p>
          <a:p>
            <a:r>
              <a:rPr lang="en-US" dirty="0"/>
              <a:t>Non Prime Attribute = CEFGHI</a:t>
            </a:r>
          </a:p>
          <a:p>
            <a:r>
              <a:rPr lang="en-US" dirty="0"/>
              <a:t>Conclusion is :- Relation is in 1NF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8B277-CBBE-4C1B-A86C-9B6C5DFEDAB8}"/>
              </a:ext>
            </a:extLst>
          </p:cNvPr>
          <p:cNvSpPr txBox="1"/>
          <p:nvPr/>
        </p:nvSpPr>
        <p:spPr>
          <a:xfrm>
            <a:off x="2815283" y="2060848"/>
            <a:ext cx="154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in BCNF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AFF72-DDBA-48EC-A8D7-2E23E5CC9D26}"/>
              </a:ext>
            </a:extLst>
          </p:cNvPr>
          <p:cNvSpPr txBox="1"/>
          <p:nvPr/>
        </p:nvSpPr>
        <p:spPr>
          <a:xfrm>
            <a:off x="4929361" y="1412776"/>
            <a:ext cx="4082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x -&gt; y</a:t>
            </a:r>
          </a:p>
          <a:p>
            <a:r>
              <a:rPr lang="en-US" sz="1700" dirty="0"/>
              <a:t>BCNF =&gt; x should be a super key</a:t>
            </a:r>
          </a:p>
          <a:p>
            <a:r>
              <a:rPr lang="en-US" sz="1700" dirty="0"/>
              <a:t>3NF =&gt; x is super key or y is prime</a:t>
            </a:r>
          </a:p>
          <a:p>
            <a:r>
              <a:rPr lang="en-US" sz="1700" dirty="0"/>
              <a:t>2NF =&gt; x is super key and y is non prime</a:t>
            </a:r>
          </a:p>
          <a:p>
            <a:r>
              <a:rPr lang="en-US" sz="1700" dirty="0"/>
              <a:t>			or prime</a:t>
            </a:r>
            <a:endParaRPr lang="en-IN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5E282-692C-4C3F-A97E-32C8E0FA2178}"/>
              </a:ext>
            </a:extLst>
          </p:cNvPr>
          <p:cNvSpPr txBox="1"/>
          <p:nvPr/>
        </p:nvSpPr>
        <p:spPr>
          <a:xfrm>
            <a:off x="2869338" y="260672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in 2NF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4D094-339A-42E0-8C52-1AAC39810723}"/>
              </a:ext>
            </a:extLst>
          </p:cNvPr>
          <p:cNvSpPr txBox="1"/>
          <p:nvPr/>
        </p:nvSpPr>
        <p:spPr>
          <a:xfrm>
            <a:off x="2846746" y="2340920"/>
            <a:ext cx="15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in 3NF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9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Find Normal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R(ABCDE)</a:t>
            </a:r>
          </a:p>
          <a:p>
            <a:pPr marL="0" indent="0">
              <a:buNone/>
            </a:pPr>
            <a:r>
              <a:rPr lang="en-US" dirty="0"/>
              <a:t>	AB -&gt; CD</a:t>
            </a:r>
          </a:p>
          <a:p>
            <a:pPr marL="0" indent="0">
              <a:buNone/>
            </a:pPr>
            <a:r>
              <a:rPr lang="en-US" dirty="0"/>
              <a:t>	D -&gt; A</a:t>
            </a:r>
          </a:p>
          <a:p>
            <a:pPr marL="0" indent="0">
              <a:buNone/>
            </a:pPr>
            <a:r>
              <a:rPr lang="en-US" dirty="0"/>
              <a:t>	BC -&gt; DE</a:t>
            </a:r>
          </a:p>
          <a:p>
            <a:r>
              <a:rPr lang="en-US" dirty="0"/>
              <a:t>CK = AB, BD, BC</a:t>
            </a:r>
          </a:p>
          <a:p>
            <a:r>
              <a:rPr lang="en-US" dirty="0"/>
              <a:t>Prime attribute = ABCD</a:t>
            </a:r>
          </a:p>
          <a:p>
            <a:r>
              <a:rPr lang="en-US" dirty="0"/>
              <a:t>Non Prime Attribute = E</a:t>
            </a:r>
          </a:p>
          <a:p>
            <a:r>
              <a:rPr lang="en-US" dirty="0"/>
              <a:t>Conclusion is :- Relation is in 3NF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8B277-CBBE-4C1B-A86C-9B6C5DFEDAB8}"/>
              </a:ext>
            </a:extLst>
          </p:cNvPr>
          <p:cNvSpPr txBox="1"/>
          <p:nvPr/>
        </p:nvSpPr>
        <p:spPr>
          <a:xfrm>
            <a:off x="2815283" y="2060848"/>
            <a:ext cx="154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BCNF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AFF72-DDBA-48EC-A8D7-2E23E5CC9D26}"/>
              </a:ext>
            </a:extLst>
          </p:cNvPr>
          <p:cNvSpPr txBox="1"/>
          <p:nvPr/>
        </p:nvSpPr>
        <p:spPr>
          <a:xfrm>
            <a:off x="4929361" y="1412776"/>
            <a:ext cx="4082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x -&gt; y</a:t>
            </a:r>
          </a:p>
          <a:p>
            <a:r>
              <a:rPr lang="en-US" sz="1700" dirty="0"/>
              <a:t>BCNF =&gt; x should be a super key</a:t>
            </a:r>
          </a:p>
          <a:p>
            <a:r>
              <a:rPr lang="en-US" sz="1700" dirty="0"/>
              <a:t>3NF =&gt; x is super key or y is prime</a:t>
            </a:r>
          </a:p>
          <a:p>
            <a:r>
              <a:rPr lang="en-US" sz="1700" dirty="0"/>
              <a:t>2NF =&gt; x is super key and y is non prime</a:t>
            </a:r>
          </a:p>
          <a:p>
            <a:r>
              <a:rPr lang="en-US" sz="1700" dirty="0"/>
              <a:t>			or prime</a:t>
            </a:r>
            <a:endParaRPr lang="en-IN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5E282-692C-4C3F-A97E-32C8E0FA2178}"/>
              </a:ext>
            </a:extLst>
          </p:cNvPr>
          <p:cNvSpPr txBox="1"/>
          <p:nvPr/>
        </p:nvSpPr>
        <p:spPr>
          <a:xfrm>
            <a:off x="4211960" y="26276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3NF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4D094-339A-42E0-8C52-1AAC39810723}"/>
              </a:ext>
            </a:extLst>
          </p:cNvPr>
          <p:cNvSpPr txBox="1"/>
          <p:nvPr/>
        </p:nvSpPr>
        <p:spPr>
          <a:xfrm>
            <a:off x="2846746" y="2627620"/>
            <a:ext cx="15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in BCNF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Find Normal 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R(ABCDEF)</a:t>
            </a:r>
          </a:p>
          <a:p>
            <a:pPr marL="0" indent="0">
              <a:buNone/>
            </a:pPr>
            <a:r>
              <a:rPr lang="en-US" dirty="0"/>
              <a:t>	A -&gt; BCDEF</a:t>
            </a:r>
          </a:p>
          <a:p>
            <a:pPr marL="0" indent="0">
              <a:buNone/>
            </a:pPr>
            <a:r>
              <a:rPr lang="en-US" dirty="0"/>
              <a:t>	BC -&gt; ADEF</a:t>
            </a:r>
          </a:p>
          <a:p>
            <a:pPr marL="0" indent="0">
              <a:buNone/>
            </a:pPr>
            <a:r>
              <a:rPr lang="en-US" dirty="0"/>
              <a:t>	DEF -&gt; ABC</a:t>
            </a:r>
          </a:p>
          <a:p>
            <a:r>
              <a:rPr lang="en-US" dirty="0"/>
              <a:t>CK = ?</a:t>
            </a:r>
          </a:p>
          <a:p>
            <a:r>
              <a:rPr lang="en-US" dirty="0"/>
              <a:t>Prime attribute =</a:t>
            </a:r>
          </a:p>
          <a:p>
            <a:r>
              <a:rPr lang="en-US" dirty="0"/>
              <a:t>Non Prime Attribute = </a:t>
            </a:r>
          </a:p>
          <a:p>
            <a:r>
              <a:rPr lang="en-US" dirty="0"/>
              <a:t>Conclusion is :- Relation is in BCNF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8B277-CBBE-4C1B-A86C-9B6C5DFEDAB8}"/>
              </a:ext>
            </a:extLst>
          </p:cNvPr>
          <p:cNvSpPr txBox="1"/>
          <p:nvPr/>
        </p:nvSpPr>
        <p:spPr>
          <a:xfrm>
            <a:off x="3248384" y="2177152"/>
            <a:ext cx="154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BCNF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AFF72-DDBA-48EC-A8D7-2E23E5CC9D26}"/>
              </a:ext>
            </a:extLst>
          </p:cNvPr>
          <p:cNvSpPr txBox="1"/>
          <p:nvPr/>
        </p:nvSpPr>
        <p:spPr>
          <a:xfrm>
            <a:off x="4929361" y="1412776"/>
            <a:ext cx="4082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	x -&gt; y</a:t>
            </a:r>
          </a:p>
          <a:p>
            <a:r>
              <a:rPr lang="en-US" sz="1700" dirty="0"/>
              <a:t>BCNF =&gt; x should be a super key</a:t>
            </a:r>
          </a:p>
          <a:p>
            <a:r>
              <a:rPr lang="en-US" sz="1700" dirty="0"/>
              <a:t>3NF =&gt; x is super key or y is prime</a:t>
            </a:r>
          </a:p>
          <a:p>
            <a:r>
              <a:rPr lang="en-US" sz="1700" dirty="0"/>
              <a:t>2NF =&gt; x is super key and y is non prime</a:t>
            </a:r>
          </a:p>
          <a:p>
            <a:r>
              <a:rPr lang="en-US" sz="1700" dirty="0"/>
              <a:t>			or prime</a:t>
            </a:r>
            <a:endParaRPr lang="en-IN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4D094-339A-42E0-8C52-1AAC39810723}"/>
              </a:ext>
            </a:extLst>
          </p:cNvPr>
          <p:cNvSpPr txBox="1"/>
          <p:nvPr/>
        </p:nvSpPr>
        <p:spPr>
          <a:xfrm>
            <a:off x="3279848" y="2626687"/>
            <a:ext cx="150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BCNF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72BEC-265D-4C58-A0DC-B2382EAE00A9}"/>
              </a:ext>
            </a:extLst>
          </p:cNvPr>
          <p:cNvSpPr txBox="1"/>
          <p:nvPr/>
        </p:nvSpPr>
        <p:spPr>
          <a:xfrm>
            <a:off x="3279848" y="312305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BCNF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Lossless Join Decomposition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Non Additive property</a:t>
            </a:r>
          </a:p>
          <a:p>
            <a:r>
              <a:rPr lang="en-US" dirty="0"/>
              <a:t>This property guarantees that the extra or loss tuple generation problem does not occur after decomposition	</a:t>
            </a:r>
          </a:p>
          <a:p>
            <a:r>
              <a:rPr lang="en-US" dirty="0"/>
              <a:t>It is a mandatory property that must always hold true	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R =&gt; R1, R2</a:t>
            </a:r>
          </a:p>
          <a:p>
            <a:pPr marL="0" indent="0">
              <a:buNone/>
            </a:pPr>
            <a:r>
              <a:rPr lang="en-US" dirty="0"/>
              <a:t>				R1 , R2 =&gt; R</a:t>
            </a:r>
            <a:endParaRPr lang="en-IN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32CD933-1EC7-4BB9-AC1B-5AB75909C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61937"/>
              </p:ext>
            </p:extLst>
          </p:nvPr>
        </p:nvGraphicFramePr>
        <p:xfrm>
          <a:off x="899592" y="3934209"/>
          <a:ext cx="2232248" cy="11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183008085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402994301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6875FD5-7CDB-4CC2-BE6A-68EF53EF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93637"/>
              </p:ext>
            </p:extLst>
          </p:nvPr>
        </p:nvGraphicFramePr>
        <p:xfrm>
          <a:off x="899592" y="5446377"/>
          <a:ext cx="1041716" cy="11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0B6D1E6-E04D-4FED-8584-82BC3DAF9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941330"/>
              </p:ext>
            </p:extLst>
          </p:nvPr>
        </p:nvGraphicFramePr>
        <p:xfrm>
          <a:off x="2383700" y="5495118"/>
          <a:ext cx="1041716" cy="11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88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Closure of Attribute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/>
          </a:bodyPr>
          <a:lstStyle/>
          <a:p>
            <a:r>
              <a:rPr lang="en-US" dirty="0"/>
              <a:t>Attribute closure of an attribute set ‘A’ can be defined as a set of attributes which can be functionally determined from it denoted by F</a:t>
            </a:r>
            <a:r>
              <a:rPr lang="en-US" baseline="30000" dirty="0"/>
              <a:t>+ </a:t>
            </a:r>
          </a:p>
          <a:p>
            <a:endParaRPr lang="en-US" baseline="30000" dirty="0"/>
          </a:p>
          <a:p>
            <a:r>
              <a:rPr lang="en-US" dirty="0"/>
              <a:t>R(ABC)</a:t>
            </a:r>
          </a:p>
          <a:p>
            <a:pPr marL="0" indent="0">
              <a:buNone/>
            </a:pPr>
            <a:r>
              <a:rPr lang="en-US" dirty="0"/>
              <a:t>	A-&gt; B</a:t>
            </a:r>
          </a:p>
          <a:p>
            <a:pPr marL="0" indent="0">
              <a:buNone/>
            </a:pPr>
            <a:r>
              <a:rPr lang="en-US" dirty="0"/>
              <a:t>	B -&gt; C</a:t>
            </a:r>
          </a:p>
          <a:p>
            <a:r>
              <a:rPr lang="en-US" dirty="0"/>
              <a:t>Find (A)</a:t>
            </a:r>
            <a:r>
              <a:rPr lang="en-US" baseline="30000" dirty="0"/>
              <a:t> + </a:t>
            </a:r>
          </a:p>
          <a:p>
            <a:pPr marL="0" indent="0">
              <a:buNone/>
            </a:pPr>
            <a:r>
              <a:rPr lang="en-US" dirty="0"/>
              <a:t>	(A)</a:t>
            </a:r>
            <a:r>
              <a:rPr lang="en-US" baseline="30000" dirty="0"/>
              <a:t> + </a:t>
            </a:r>
            <a:r>
              <a:rPr lang="en-US" dirty="0"/>
              <a:t> = A</a:t>
            </a:r>
          </a:p>
          <a:p>
            <a:pPr marL="0" indent="0">
              <a:buNone/>
            </a:pPr>
            <a:r>
              <a:rPr lang="en-US" baseline="30000" dirty="0"/>
              <a:t>	              </a:t>
            </a:r>
            <a:r>
              <a:rPr lang="en-US" dirty="0"/>
              <a:t>= AB</a:t>
            </a:r>
            <a:r>
              <a:rPr lang="en-US" baseline="30000" dirty="0"/>
              <a:t>	</a:t>
            </a:r>
          </a:p>
          <a:p>
            <a:pPr marL="0" indent="0">
              <a:buNone/>
            </a:pPr>
            <a:r>
              <a:rPr lang="en-US" dirty="0"/>
              <a:t>       	         = ABC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418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Lossless Join Decomposition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If a relation R is decomposed into two relations R1 and R2, then it will be lossless if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Attribute(R1) U Attribute(R2) = Attribute(R) 	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R =&gt; R1, R2</a:t>
            </a:r>
          </a:p>
          <a:p>
            <a:pPr marL="0" indent="0">
              <a:buNone/>
            </a:pPr>
            <a:r>
              <a:rPr lang="en-US" dirty="0"/>
              <a:t>				R1 , R2 =&gt; R</a:t>
            </a:r>
            <a:endParaRPr lang="en-IN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32CD933-1EC7-4BB9-AC1B-5AB75909C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22812"/>
              </p:ext>
            </p:extLst>
          </p:nvPr>
        </p:nvGraphicFramePr>
        <p:xfrm>
          <a:off x="825184" y="3236239"/>
          <a:ext cx="2232248" cy="11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183008085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402994301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6875FD5-7CDB-4CC2-BE6A-68EF53EF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761775"/>
              </p:ext>
            </p:extLst>
          </p:nvPr>
        </p:nvGraphicFramePr>
        <p:xfrm>
          <a:off x="831708" y="4871446"/>
          <a:ext cx="1041716" cy="11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0B6D1E6-E04D-4FED-8584-82BC3DAF9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17093"/>
              </p:ext>
            </p:extLst>
          </p:nvPr>
        </p:nvGraphicFramePr>
        <p:xfrm>
          <a:off x="2411760" y="4877931"/>
          <a:ext cx="595266" cy="11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997F58-795C-4C9E-B0F4-809D42D679E6}"/>
              </a:ext>
            </a:extLst>
          </p:cNvPr>
          <p:cNvSpPr txBox="1"/>
          <p:nvPr/>
        </p:nvSpPr>
        <p:spPr>
          <a:xfrm>
            <a:off x="1691680" y="445305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A202D-EBFD-490E-B27A-578572F72731}"/>
              </a:ext>
            </a:extLst>
          </p:cNvPr>
          <p:cNvSpPr txBox="1"/>
          <p:nvPr/>
        </p:nvSpPr>
        <p:spPr>
          <a:xfrm>
            <a:off x="1153344" y="61373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D4132-DEE0-4D86-98FE-8F91CACFDE72}"/>
              </a:ext>
            </a:extLst>
          </p:cNvPr>
          <p:cNvSpPr txBox="1"/>
          <p:nvPr/>
        </p:nvSpPr>
        <p:spPr>
          <a:xfrm>
            <a:off x="2483768" y="612800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77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Lossless Join Decomposition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If a relation R is decomposed into two relations R1 and R2, then it will be lossless if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Attribute(R1) U Attribute(R2) = Attribute(R)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Attribute(R1)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∩</a:t>
            </a:r>
            <a:r>
              <a:rPr lang="en-US" dirty="0"/>
              <a:t> Attribute(R2) ≠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∅ </a:t>
            </a:r>
            <a:r>
              <a:rPr lang="en-US" dirty="0"/>
              <a:t>		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endParaRPr lang="en-IN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32CD933-1EC7-4BB9-AC1B-5AB75909C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22483"/>
              </p:ext>
            </p:extLst>
          </p:nvPr>
        </p:nvGraphicFramePr>
        <p:xfrm>
          <a:off x="825184" y="3571879"/>
          <a:ext cx="2232248" cy="11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183008085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402994301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6875FD5-7CDB-4CC2-BE6A-68EF53EF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8760"/>
              </p:ext>
            </p:extLst>
          </p:nvPr>
        </p:nvGraphicFramePr>
        <p:xfrm>
          <a:off x="831708" y="5207086"/>
          <a:ext cx="1041716" cy="11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997F58-795C-4C9E-B0F4-809D42D679E6}"/>
              </a:ext>
            </a:extLst>
          </p:cNvPr>
          <p:cNvSpPr txBox="1"/>
          <p:nvPr/>
        </p:nvSpPr>
        <p:spPr>
          <a:xfrm>
            <a:off x="1669173" y="479053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A202D-EBFD-490E-B27A-578572F72731}"/>
              </a:ext>
            </a:extLst>
          </p:cNvPr>
          <p:cNvSpPr txBox="1"/>
          <p:nvPr/>
        </p:nvSpPr>
        <p:spPr>
          <a:xfrm>
            <a:off x="1153344" y="613732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D4132-DEE0-4D86-98FE-8F91CACFDE72}"/>
              </a:ext>
            </a:extLst>
          </p:cNvPr>
          <p:cNvSpPr txBox="1"/>
          <p:nvPr/>
        </p:nvSpPr>
        <p:spPr>
          <a:xfrm>
            <a:off x="2483768" y="612800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11A3DF7D-5278-4202-A018-E946E3CF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86403"/>
              </p:ext>
            </p:extLst>
          </p:nvPr>
        </p:nvGraphicFramePr>
        <p:xfrm>
          <a:off x="2322950" y="5200605"/>
          <a:ext cx="1041716" cy="117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3F199A1-AEFD-4646-AE09-F3E84D58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4205"/>
              </p:ext>
            </p:extLst>
          </p:nvPr>
        </p:nvGraphicFramePr>
        <p:xfrm>
          <a:off x="3995936" y="3571879"/>
          <a:ext cx="2232248" cy="195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183008085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4029943011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381306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4107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7E2004-E4E0-4954-AA82-5216A41CEAD0}"/>
              </a:ext>
            </a:extLst>
          </p:cNvPr>
          <p:cNvSpPr txBox="1"/>
          <p:nvPr/>
        </p:nvSpPr>
        <p:spPr>
          <a:xfrm>
            <a:off x="4870376" y="5609541"/>
            <a:ext cx="12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X 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5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Lossless Join Decomposition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/>
              <a:t>If a relation R is decomposed into two relations R1 and R2, then it will be lossless if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Attribute(R1) U Attribute(R2) = Attribute(R)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Attribute(R1)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∩</a:t>
            </a:r>
            <a:r>
              <a:rPr lang="en-US" dirty="0"/>
              <a:t> Attribute(R2) ≠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∅ </a:t>
            </a:r>
            <a:r>
              <a:rPr lang="en-US" dirty="0"/>
              <a:t>	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Attribute(R1) 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∩</a:t>
            </a:r>
            <a:r>
              <a:rPr lang="en-US" dirty="0"/>
              <a:t> Attribute(R2) -&gt; Attribute(R1) </a:t>
            </a:r>
            <a:r>
              <a:rPr lang="en-US" b="1" dirty="0"/>
              <a:t>or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400" dirty="0"/>
              <a:t>           Attribute(R1) 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∩</a:t>
            </a:r>
            <a:r>
              <a:rPr lang="en-US" sz="2400" dirty="0"/>
              <a:t> Attribute(R2) -&gt; Attribute(R1)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endParaRPr lang="en-IN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32CD933-1EC7-4BB9-AC1B-5AB75909C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40008"/>
              </p:ext>
            </p:extLst>
          </p:nvPr>
        </p:nvGraphicFramePr>
        <p:xfrm>
          <a:off x="825184" y="4365104"/>
          <a:ext cx="1636982" cy="1565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183008085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569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6875FD5-7CDB-4CC2-BE6A-68EF53EF2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72891"/>
              </p:ext>
            </p:extLst>
          </p:nvPr>
        </p:nvGraphicFramePr>
        <p:xfrm>
          <a:off x="3302411" y="4517459"/>
          <a:ext cx="1041716" cy="147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693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063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997F58-795C-4C9E-B0F4-809D42D679E6}"/>
              </a:ext>
            </a:extLst>
          </p:cNvPr>
          <p:cNvSpPr txBox="1"/>
          <p:nvPr/>
        </p:nvSpPr>
        <p:spPr>
          <a:xfrm>
            <a:off x="318880" y="495051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A202D-EBFD-490E-B27A-578572F72731}"/>
              </a:ext>
            </a:extLst>
          </p:cNvPr>
          <p:cNvSpPr txBox="1"/>
          <p:nvPr/>
        </p:nvSpPr>
        <p:spPr>
          <a:xfrm>
            <a:off x="2729465" y="48393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D4132-DEE0-4D86-98FE-8F91CACFDE72}"/>
              </a:ext>
            </a:extLst>
          </p:cNvPr>
          <p:cNvSpPr txBox="1"/>
          <p:nvPr/>
        </p:nvSpPr>
        <p:spPr>
          <a:xfrm>
            <a:off x="5868144" y="48469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11A3DF7D-5278-4202-A018-E946E3CF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7788"/>
              </p:ext>
            </p:extLst>
          </p:nvPr>
        </p:nvGraphicFramePr>
        <p:xfrm>
          <a:off x="4793653" y="4509120"/>
          <a:ext cx="10417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2594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2594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2594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2594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7758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3F199A1-AEFD-4646-AE09-F3E84D585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89545"/>
              </p:ext>
            </p:extLst>
          </p:nvPr>
        </p:nvGraphicFramePr>
        <p:xfrm>
          <a:off x="6466775" y="4302264"/>
          <a:ext cx="1636982" cy="234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  <a:gridCol w="595266">
                  <a:extLst>
                    <a:ext uri="{9D8B030D-6E8A-4147-A177-3AD203B41FA5}">
                      <a16:colId xmlns:a16="http://schemas.microsoft.com/office/drawing/2014/main" val="183008085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381306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410778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807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7E2004-E4E0-4954-AA82-5216A41CEAD0}"/>
              </a:ext>
            </a:extLst>
          </p:cNvPr>
          <p:cNvSpPr txBox="1"/>
          <p:nvPr/>
        </p:nvSpPr>
        <p:spPr>
          <a:xfrm>
            <a:off x="8158766" y="5023988"/>
            <a:ext cx="12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 </a:t>
            </a:r>
            <a:r>
              <a:rPr lang="en-IN" dirty="0"/>
              <a:t>⋈</a:t>
            </a:r>
            <a:r>
              <a:rPr lang="en-US" dirty="0"/>
              <a:t> 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077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Lossless or Lossy decomposition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whether the decomposition is Lossless or Lossy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R1(AB) , R2(CD)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R1(ABC) , R2(DE)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R1(ABCD) , R2(ACDE)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R1(ABCD) , R2(DE)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R1(ABC) , R2(BCD), R3(DE)</a:t>
            </a:r>
          </a:p>
          <a:p>
            <a:pPr marL="0" indent="0">
              <a:buNone/>
            </a:pPr>
            <a:r>
              <a:rPr lang="en-US" sz="2400" dirty="0"/>
              <a:t>       R12(ABCD) 	</a:t>
            </a:r>
            <a:endParaRPr lang="en-IN" sz="2400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32CD933-1EC7-4BB9-AC1B-5AB75909C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06124"/>
              </p:ext>
            </p:extLst>
          </p:nvPr>
        </p:nvGraphicFramePr>
        <p:xfrm>
          <a:off x="827584" y="2241308"/>
          <a:ext cx="3024336" cy="195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8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636702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  <a:gridCol w="636702">
                  <a:extLst>
                    <a:ext uri="{9D8B030D-6E8A-4147-A177-3AD203B41FA5}">
                      <a16:colId xmlns:a16="http://schemas.microsoft.com/office/drawing/2014/main" val="183008085"/>
                    </a:ext>
                  </a:extLst>
                </a:gridCol>
                <a:gridCol w="636702">
                  <a:extLst>
                    <a:ext uri="{9D8B030D-6E8A-4147-A177-3AD203B41FA5}">
                      <a16:colId xmlns:a16="http://schemas.microsoft.com/office/drawing/2014/main" val="2322893197"/>
                    </a:ext>
                  </a:extLst>
                </a:gridCol>
                <a:gridCol w="636702">
                  <a:extLst>
                    <a:ext uri="{9D8B030D-6E8A-4147-A177-3AD203B41FA5}">
                      <a16:colId xmlns:a16="http://schemas.microsoft.com/office/drawing/2014/main" val="2103234152"/>
                    </a:ext>
                  </a:extLst>
                </a:gridCol>
              </a:tblGrid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122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234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568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5692"/>
                  </a:ext>
                </a:extLst>
              </a:tr>
              <a:tr h="3914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347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z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4750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997F58-795C-4C9E-B0F4-809D42D679E6}"/>
              </a:ext>
            </a:extLst>
          </p:cNvPr>
          <p:cNvSpPr txBox="1"/>
          <p:nvPr/>
        </p:nvSpPr>
        <p:spPr>
          <a:xfrm>
            <a:off x="4279454" y="285051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3C5DE-5456-4578-BA66-D1C0A8E1133B}"/>
              </a:ext>
            </a:extLst>
          </p:cNvPr>
          <p:cNvSpPr txBox="1"/>
          <p:nvPr/>
        </p:nvSpPr>
        <p:spPr>
          <a:xfrm>
            <a:off x="5148064" y="43651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A5BCA-BAB3-487C-BF08-6F2E3542D2ED}"/>
              </a:ext>
            </a:extLst>
          </p:cNvPr>
          <p:cNvSpPr txBox="1"/>
          <p:nvPr/>
        </p:nvSpPr>
        <p:spPr>
          <a:xfrm>
            <a:off x="5148064" y="47878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3E562-3E3D-4D92-BFE1-F95D23425133}"/>
              </a:ext>
            </a:extLst>
          </p:cNvPr>
          <p:cNvSpPr txBox="1"/>
          <p:nvPr/>
        </p:nvSpPr>
        <p:spPr>
          <a:xfrm>
            <a:off x="5148064" y="52199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19A9F-750A-4D26-AFAC-24953F0B5943}"/>
              </a:ext>
            </a:extLst>
          </p:cNvPr>
          <p:cNvSpPr txBox="1"/>
          <p:nvPr/>
        </p:nvSpPr>
        <p:spPr>
          <a:xfrm>
            <a:off x="5148064" y="561181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Lossless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1AAD45-233A-4DD9-9063-B6CB046B92EA}"/>
              </a:ext>
            </a:extLst>
          </p:cNvPr>
          <p:cNvSpPr txBox="1"/>
          <p:nvPr/>
        </p:nvSpPr>
        <p:spPr>
          <a:xfrm>
            <a:off x="5148064" y="604483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8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Lossless or Lossy decomposition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/>
              <a:t>Find whether the decomposition is Lossless or Lossy</a:t>
            </a:r>
          </a:p>
          <a:p>
            <a:r>
              <a:rPr lang="en-US" dirty="0"/>
              <a:t>R(VWXYZ)</a:t>
            </a:r>
          </a:p>
          <a:p>
            <a:pPr marL="0" indent="0">
              <a:buNone/>
            </a:pPr>
            <a:r>
              <a:rPr lang="en-US" dirty="0"/>
              <a:t>	Z -&gt; Y</a:t>
            </a:r>
          </a:p>
          <a:p>
            <a:pPr marL="0" indent="0">
              <a:buNone/>
            </a:pPr>
            <a:r>
              <a:rPr lang="en-US" dirty="0"/>
              <a:t>	Y -&gt; Z</a:t>
            </a:r>
          </a:p>
          <a:p>
            <a:pPr marL="0" indent="0">
              <a:buNone/>
            </a:pPr>
            <a:r>
              <a:rPr lang="en-US" dirty="0"/>
              <a:t>	X -&gt; YV</a:t>
            </a:r>
          </a:p>
          <a:p>
            <a:pPr marL="0" indent="0">
              <a:buNone/>
            </a:pPr>
            <a:r>
              <a:rPr lang="en-US" dirty="0"/>
              <a:t>	VW -&gt;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R1(VW) , R2(WXYZ)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R1(VWX) , R2(YZ)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R1(VW) , R2(YZ)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R1(VWX) , R2(XYZ)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3C5DE-5456-4578-BA66-D1C0A8E1133B}"/>
              </a:ext>
            </a:extLst>
          </p:cNvPr>
          <p:cNvSpPr txBox="1"/>
          <p:nvPr/>
        </p:nvSpPr>
        <p:spPr>
          <a:xfrm>
            <a:off x="5148064" y="449982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Nothing can be said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A5BCA-BAB3-487C-BF08-6F2E3542D2ED}"/>
              </a:ext>
            </a:extLst>
          </p:cNvPr>
          <p:cNvSpPr txBox="1"/>
          <p:nvPr/>
        </p:nvSpPr>
        <p:spPr>
          <a:xfrm>
            <a:off x="5148064" y="493187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3E562-3E3D-4D92-BFE1-F95D23425133}"/>
              </a:ext>
            </a:extLst>
          </p:cNvPr>
          <p:cNvSpPr txBox="1"/>
          <p:nvPr/>
        </p:nvSpPr>
        <p:spPr>
          <a:xfrm>
            <a:off x="5148064" y="54359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19A9F-750A-4D26-AFAC-24953F0B5943}"/>
              </a:ext>
            </a:extLst>
          </p:cNvPr>
          <p:cNvSpPr txBox="1"/>
          <p:nvPr/>
        </p:nvSpPr>
        <p:spPr>
          <a:xfrm>
            <a:off x="5148064" y="57959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Lossless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60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Dependency Preservation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r>
              <a:rPr lang="en-US" sz="1900" dirty="0"/>
              <a:t>If a Table R is having functional dependency set F, is decomposed into two tables R1 and R2 having functional dependency set F1 and F2, then</a:t>
            </a:r>
          </a:p>
          <a:p>
            <a:pPr marL="0" indent="0">
              <a:buNone/>
            </a:pPr>
            <a:r>
              <a:rPr lang="en-US" sz="1900" dirty="0"/>
              <a:t>	F1 </a:t>
            </a:r>
            <a:r>
              <a:rPr lang="en-IN" sz="1900" dirty="0"/>
              <a:t> </a:t>
            </a:r>
            <a:r>
              <a:rPr lang="en-IN" sz="1900" b="1" dirty="0"/>
              <a:t>⊆  </a:t>
            </a:r>
            <a:r>
              <a:rPr lang="en-US" sz="1900" dirty="0"/>
              <a:t>F</a:t>
            </a:r>
          </a:p>
          <a:p>
            <a:pPr marL="0" indent="0">
              <a:buNone/>
            </a:pPr>
            <a:r>
              <a:rPr lang="en-US" sz="1900" dirty="0"/>
              <a:t>	F2 </a:t>
            </a:r>
            <a:r>
              <a:rPr lang="en-IN" sz="1900" dirty="0"/>
              <a:t> </a:t>
            </a:r>
            <a:r>
              <a:rPr lang="en-IN" sz="1900" b="1" dirty="0"/>
              <a:t>⊆</a:t>
            </a:r>
            <a:r>
              <a:rPr lang="en-US" sz="1900" dirty="0"/>
              <a:t>  F</a:t>
            </a:r>
          </a:p>
          <a:p>
            <a:pPr marL="0" indent="0">
              <a:buNone/>
            </a:pPr>
            <a:r>
              <a:rPr lang="en-US" sz="1900" dirty="0"/>
              <a:t>	(F1 U  F2)</a:t>
            </a:r>
            <a:r>
              <a:rPr lang="en-US" sz="1900" baseline="30000" dirty="0"/>
              <a:t>+</a:t>
            </a:r>
            <a:r>
              <a:rPr lang="en-US" sz="1900" dirty="0"/>
              <a:t>   = F</a:t>
            </a:r>
            <a:r>
              <a:rPr lang="en-US" sz="1900" baseline="30000" dirty="0"/>
              <a:t>+    </a:t>
            </a:r>
            <a:r>
              <a:rPr lang="en-US" sz="1900" dirty="0"/>
              <a:t>    </a:t>
            </a:r>
          </a:p>
          <a:p>
            <a:r>
              <a:rPr lang="en-US" sz="1900" dirty="0"/>
              <a:t>R(ABC)</a:t>
            </a:r>
          </a:p>
          <a:p>
            <a:pPr marL="0" indent="0">
              <a:buNone/>
            </a:pPr>
            <a:r>
              <a:rPr lang="en-US" sz="1900" dirty="0"/>
              <a:t>	A -&gt; B</a:t>
            </a:r>
          </a:p>
          <a:p>
            <a:pPr marL="0" indent="0">
              <a:buNone/>
            </a:pPr>
            <a:r>
              <a:rPr lang="en-US" sz="1900" dirty="0"/>
              <a:t>	B -&gt; C</a:t>
            </a:r>
          </a:p>
          <a:p>
            <a:pPr marL="0" indent="0">
              <a:buNone/>
            </a:pPr>
            <a:r>
              <a:rPr lang="en-US" sz="1900" dirty="0"/>
              <a:t>	C -&gt; A</a:t>
            </a:r>
          </a:p>
          <a:p>
            <a:r>
              <a:rPr lang="en-US" sz="1900" dirty="0"/>
              <a:t>R1(AB), R2(BC)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b="1" dirty="0"/>
              <a:t>R1(AB)				R2(BC)</a:t>
            </a:r>
          </a:p>
          <a:p>
            <a:pPr marL="0" indent="0">
              <a:buNone/>
            </a:pPr>
            <a:r>
              <a:rPr lang="en-US" sz="1900" dirty="0"/>
              <a:t>	A -&gt; B				B -&gt; C</a:t>
            </a:r>
          </a:p>
          <a:p>
            <a:pPr marL="0" indent="0">
              <a:buNone/>
            </a:pPr>
            <a:r>
              <a:rPr lang="en-US" sz="1900" dirty="0"/>
              <a:t>	B -&gt; A				C-&gt; B</a:t>
            </a:r>
          </a:p>
          <a:p>
            <a:pPr marL="0" indent="0">
              <a:buNone/>
            </a:pPr>
            <a:r>
              <a:rPr lang="en-US" sz="1900" dirty="0"/>
              <a:t>			(C)</a:t>
            </a:r>
            <a:r>
              <a:rPr lang="en-US" sz="1900" baseline="30000" dirty="0"/>
              <a:t>+</a:t>
            </a:r>
            <a:r>
              <a:rPr lang="en-US" sz="1900" dirty="0"/>
              <a:t>   = CBA</a:t>
            </a:r>
          </a:p>
          <a:p>
            <a:pPr marL="0" indent="0">
              <a:buNone/>
            </a:pPr>
            <a:r>
              <a:rPr lang="en-US" sz="1900" dirty="0"/>
              <a:t>There fore, dependency is preserved for given relation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9BD6A3-4A92-405B-BF4C-91DC570FE5FD}"/>
              </a:ext>
            </a:extLst>
          </p:cNvPr>
          <p:cNvCxnSpPr/>
          <p:nvPr/>
        </p:nvCxnSpPr>
        <p:spPr>
          <a:xfrm>
            <a:off x="3635896" y="50851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61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Dependency Preservation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r>
              <a:rPr lang="en-US" sz="1600" dirty="0"/>
              <a:t>If a Table R is having functional dependency set F, is decomposed into two tables R1 and R2 having functional dependency set F1 and F2, then</a:t>
            </a:r>
          </a:p>
          <a:p>
            <a:pPr marL="0" indent="0">
              <a:buNone/>
            </a:pPr>
            <a:r>
              <a:rPr lang="en-US" sz="1600" dirty="0"/>
              <a:t>	F1 </a:t>
            </a:r>
            <a:r>
              <a:rPr lang="en-IN" sz="1600" dirty="0"/>
              <a:t> </a:t>
            </a:r>
            <a:r>
              <a:rPr lang="en-IN" sz="1600" b="1" dirty="0"/>
              <a:t>⊆  </a:t>
            </a:r>
            <a:r>
              <a:rPr lang="en-US" sz="1600" dirty="0"/>
              <a:t>F</a:t>
            </a:r>
          </a:p>
          <a:p>
            <a:pPr marL="0" indent="0">
              <a:buNone/>
            </a:pPr>
            <a:r>
              <a:rPr lang="en-US" sz="1600" dirty="0"/>
              <a:t>	F2 </a:t>
            </a:r>
            <a:r>
              <a:rPr lang="en-IN" sz="1600" dirty="0"/>
              <a:t> </a:t>
            </a:r>
            <a:r>
              <a:rPr lang="en-IN" sz="1600" b="1" dirty="0"/>
              <a:t>⊆</a:t>
            </a:r>
            <a:r>
              <a:rPr lang="en-US" sz="1600" dirty="0"/>
              <a:t>  F</a:t>
            </a:r>
          </a:p>
          <a:p>
            <a:pPr marL="0" indent="0">
              <a:buNone/>
            </a:pPr>
            <a:r>
              <a:rPr lang="en-US" sz="1600" dirty="0"/>
              <a:t>	(F1 U  F2)</a:t>
            </a:r>
            <a:r>
              <a:rPr lang="en-US" sz="1600" baseline="30000" dirty="0"/>
              <a:t>+</a:t>
            </a:r>
            <a:r>
              <a:rPr lang="en-US" sz="1600" dirty="0"/>
              <a:t>   = F</a:t>
            </a:r>
            <a:r>
              <a:rPr lang="en-US" sz="1600" baseline="30000" dirty="0"/>
              <a:t>+    </a:t>
            </a:r>
            <a:r>
              <a:rPr lang="en-US" sz="1600" dirty="0"/>
              <a:t>    </a:t>
            </a:r>
          </a:p>
          <a:p>
            <a:r>
              <a:rPr lang="en-US" sz="1600" dirty="0"/>
              <a:t>R(ABCD)</a:t>
            </a:r>
          </a:p>
          <a:p>
            <a:pPr marL="0" indent="0">
              <a:buNone/>
            </a:pPr>
            <a:r>
              <a:rPr lang="en-US" sz="1600" dirty="0"/>
              <a:t>	AB -&gt; CD</a:t>
            </a:r>
          </a:p>
          <a:p>
            <a:pPr marL="0" indent="0">
              <a:buNone/>
            </a:pPr>
            <a:r>
              <a:rPr lang="en-US" sz="1600" dirty="0"/>
              <a:t>	D -&gt; A</a:t>
            </a:r>
          </a:p>
          <a:p>
            <a:pPr marL="0" indent="0">
              <a:buNone/>
            </a:pPr>
            <a:r>
              <a:rPr lang="en-US" sz="1600" dirty="0"/>
              <a:t>R1(AD), R2(BCD)</a:t>
            </a:r>
          </a:p>
          <a:p>
            <a:pPr marL="0" indent="0">
              <a:buNone/>
            </a:pPr>
            <a:r>
              <a:rPr lang="en-US" sz="1600" dirty="0"/>
              <a:t>R1(AD)		R2(BCD)</a:t>
            </a:r>
          </a:p>
          <a:p>
            <a:pPr marL="0" indent="0">
              <a:buNone/>
            </a:pPr>
            <a:r>
              <a:rPr lang="en-US" sz="1600" dirty="0"/>
              <a:t>A -&gt; A 		B -&gt; B</a:t>
            </a:r>
          </a:p>
          <a:p>
            <a:pPr marL="0" indent="0">
              <a:buNone/>
            </a:pPr>
            <a:r>
              <a:rPr lang="en-US" sz="1600" dirty="0"/>
              <a:t>D -&gt; A		C -&gt; C</a:t>
            </a:r>
          </a:p>
          <a:p>
            <a:pPr marL="0" indent="0">
              <a:buNone/>
            </a:pPr>
            <a:r>
              <a:rPr lang="en-US" sz="1600" dirty="0"/>
              <a:t>		D -&gt; D</a:t>
            </a:r>
          </a:p>
          <a:p>
            <a:pPr marL="0" indent="0">
              <a:buNone/>
            </a:pPr>
            <a:r>
              <a:rPr lang="en-US" sz="1600" dirty="0"/>
              <a:t>		BC -&gt; BC</a:t>
            </a:r>
          </a:p>
          <a:p>
            <a:pPr marL="0" indent="0">
              <a:buNone/>
            </a:pPr>
            <a:r>
              <a:rPr lang="en-US" sz="1600" dirty="0"/>
              <a:t>		BD -&gt; BDC</a:t>
            </a:r>
          </a:p>
          <a:p>
            <a:pPr marL="0" indent="0">
              <a:buNone/>
            </a:pPr>
            <a:r>
              <a:rPr lang="en-US" sz="1600" dirty="0"/>
              <a:t>		CD-&gt; CD</a:t>
            </a:r>
          </a:p>
          <a:p>
            <a:pPr marL="0" indent="0">
              <a:buNone/>
            </a:pPr>
            <a:r>
              <a:rPr lang="en-US" sz="1600" dirty="0"/>
              <a:t>(AB)+ = AB     No Dependency Preservation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8868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A7DD-2F49-44EE-8BF5-696409A5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/>
              <a:t>BCNF VS 3NF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74F6-8E7D-45C7-AACC-0E21CA30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is always possible to decompose a relation into relations in 3NF and 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relations in BCNF and 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1508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Normalize Relation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r>
              <a:rPr lang="en-US" sz="2000" dirty="0"/>
              <a:t>R(ABCDEFGHIJ)</a:t>
            </a:r>
          </a:p>
          <a:p>
            <a:pPr marL="0" indent="0">
              <a:buNone/>
            </a:pPr>
            <a:r>
              <a:rPr lang="en-US" sz="2000" dirty="0"/>
              <a:t>	AB -&gt; C</a:t>
            </a:r>
          </a:p>
          <a:p>
            <a:pPr marL="0" indent="0">
              <a:buNone/>
            </a:pPr>
            <a:r>
              <a:rPr lang="en-US" sz="2000" dirty="0"/>
              <a:t>	A -&gt; DE</a:t>
            </a:r>
          </a:p>
          <a:p>
            <a:pPr marL="0" indent="0">
              <a:buNone/>
            </a:pPr>
            <a:r>
              <a:rPr lang="en-US" sz="2000" dirty="0"/>
              <a:t>	B -&gt; F</a:t>
            </a:r>
          </a:p>
          <a:p>
            <a:pPr marL="0" indent="0">
              <a:buNone/>
            </a:pPr>
            <a:r>
              <a:rPr lang="en-US" sz="2000" dirty="0"/>
              <a:t>	F -&gt; GH</a:t>
            </a:r>
          </a:p>
          <a:p>
            <a:pPr marL="0" indent="0">
              <a:buNone/>
            </a:pPr>
            <a:r>
              <a:rPr lang="en-US" sz="2000" dirty="0"/>
              <a:t>	D -&gt; IJ</a:t>
            </a:r>
          </a:p>
          <a:p>
            <a:r>
              <a:rPr lang="en-US" sz="2000" dirty="0"/>
              <a:t>Find CK</a:t>
            </a:r>
          </a:p>
          <a:p>
            <a:r>
              <a:rPr lang="en-US" sz="2000" dirty="0"/>
              <a:t>Find Prime and Non Prime Attributes      </a:t>
            </a:r>
          </a:p>
          <a:p>
            <a:r>
              <a:rPr lang="en-US" sz="2000" dirty="0"/>
              <a:t>Find in which Normal form relation is</a:t>
            </a:r>
          </a:p>
          <a:p>
            <a:r>
              <a:rPr lang="en-US" sz="2000" dirty="0"/>
              <a:t>Decompose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Find decomposition is lossy or lossless</a:t>
            </a:r>
          </a:p>
          <a:p>
            <a:r>
              <a:rPr lang="en-US" sz="2000" dirty="0"/>
              <a:t>Find whether dependency is preserved or not.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F2420-29EE-4385-BF95-87A28BF55DFA}"/>
              </a:ext>
            </a:extLst>
          </p:cNvPr>
          <p:cNvSpPr txBox="1"/>
          <p:nvPr/>
        </p:nvSpPr>
        <p:spPr>
          <a:xfrm flipH="1">
            <a:off x="2411760" y="36846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AB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AC208-AB75-410D-988D-A740C0AB6D29}"/>
              </a:ext>
            </a:extLst>
          </p:cNvPr>
          <p:cNvSpPr txBox="1"/>
          <p:nvPr/>
        </p:nvSpPr>
        <p:spPr>
          <a:xfrm flipH="1">
            <a:off x="5220072" y="405268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AB , = CDEFGHIJ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39136-E438-4923-8771-E775D5FE01BB}"/>
              </a:ext>
            </a:extLst>
          </p:cNvPr>
          <p:cNvSpPr txBox="1"/>
          <p:nvPr/>
        </p:nvSpPr>
        <p:spPr>
          <a:xfrm flipH="1">
            <a:off x="5220072" y="442202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1NF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1279FE-7CAF-47EB-A50C-5C45B1E4AD6F}"/>
              </a:ext>
            </a:extLst>
          </p:cNvPr>
          <p:cNvSpPr txBox="1"/>
          <p:nvPr/>
        </p:nvSpPr>
        <p:spPr>
          <a:xfrm flipH="1">
            <a:off x="5220072" y="4771022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R1(ABC)</a:t>
            </a:r>
          </a:p>
          <a:p>
            <a:r>
              <a:rPr lang="en-US" dirty="0"/>
              <a:t>   R2(ADEIJ)</a:t>
            </a:r>
          </a:p>
          <a:p>
            <a:r>
              <a:rPr lang="en-US" dirty="0"/>
              <a:t>   R3(BFGH)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D8D534-17C3-4B01-80E4-16D23646A984}"/>
              </a:ext>
            </a:extLst>
          </p:cNvPr>
          <p:cNvSpPr txBox="1"/>
          <p:nvPr/>
        </p:nvSpPr>
        <p:spPr>
          <a:xfrm flipH="1">
            <a:off x="6516216" y="50191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=&gt;R21(ADE), R22(DIJ)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131A01-3A09-4F64-935F-7F7F9DB51DBC}"/>
              </a:ext>
            </a:extLst>
          </p:cNvPr>
          <p:cNvSpPr txBox="1"/>
          <p:nvPr/>
        </p:nvSpPr>
        <p:spPr>
          <a:xfrm flipH="1">
            <a:off x="6516216" y="529191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=&gt;R31(BF), R32(FGH)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9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P spid="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Design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r>
              <a:rPr lang="en-US" altLang="en-US" sz="2100" dirty="0"/>
              <a:t>Goal for a relational database design is:</a:t>
            </a:r>
          </a:p>
          <a:p>
            <a:pPr lvl="1"/>
            <a:r>
              <a:rPr lang="en-US" altLang="en-US" sz="2100" dirty="0"/>
              <a:t>BCNF.</a:t>
            </a:r>
          </a:p>
          <a:p>
            <a:pPr lvl="1"/>
            <a:r>
              <a:rPr lang="en-US" altLang="en-US" sz="2100" dirty="0"/>
              <a:t>Lossless join.</a:t>
            </a:r>
          </a:p>
          <a:p>
            <a:pPr lvl="1"/>
            <a:r>
              <a:rPr lang="en-US" altLang="en-US" sz="2100" dirty="0"/>
              <a:t>Dependency preservation.</a:t>
            </a:r>
          </a:p>
          <a:p>
            <a:r>
              <a:rPr lang="en-US" altLang="en-US" sz="2100" dirty="0"/>
              <a:t>If we cannot achieve this, we accept one of</a:t>
            </a:r>
          </a:p>
          <a:p>
            <a:pPr lvl="1"/>
            <a:r>
              <a:rPr lang="en-US" altLang="en-US" sz="2100" dirty="0"/>
              <a:t>Lack of dependency preservation </a:t>
            </a:r>
          </a:p>
          <a:p>
            <a:pPr lvl="1"/>
            <a:r>
              <a:rPr lang="en-US" altLang="en-US" sz="2100" dirty="0"/>
              <a:t>Redundancy due to use of 3NF</a:t>
            </a:r>
          </a:p>
          <a:p>
            <a:r>
              <a:rPr lang="en-US" altLang="en-US" sz="2100" dirty="0"/>
              <a:t>Interestingly, SQL does not provide a direct way of specifying functional dependencies other than super keys.</a:t>
            </a:r>
          </a:p>
          <a:p>
            <a:r>
              <a:rPr lang="en-US" altLang="en-US" sz="2100" dirty="0"/>
              <a:t>Can specify FDs using assertions, but they are expensive to test</a:t>
            </a:r>
          </a:p>
          <a:p>
            <a:r>
              <a:rPr lang="en-US" altLang="en-US" sz="2100" dirty="0"/>
              <a:t>Even if we had a dependency preserving decomposition, using SQL we would not be able to efficiently test a functional dependency whose left hand side is not a key.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6419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Closure of Attribute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R(ABCDEF)</a:t>
            </a:r>
          </a:p>
          <a:p>
            <a:pPr marL="0" indent="0">
              <a:buNone/>
            </a:pPr>
            <a:r>
              <a:rPr lang="en-US" dirty="0"/>
              <a:t>	A -&gt; B</a:t>
            </a:r>
          </a:p>
          <a:p>
            <a:pPr marL="0" indent="0">
              <a:buNone/>
            </a:pPr>
            <a:r>
              <a:rPr lang="en-US" dirty="0"/>
              <a:t>	C -&gt; DE</a:t>
            </a:r>
          </a:p>
          <a:p>
            <a:pPr marL="0" indent="0">
              <a:buNone/>
            </a:pPr>
            <a:r>
              <a:rPr lang="en-US" dirty="0"/>
              <a:t>	AC -&gt; F</a:t>
            </a:r>
          </a:p>
          <a:p>
            <a:pPr marL="0" indent="0">
              <a:buNone/>
            </a:pPr>
            <a:r>
              <a:rPr lang="en-US" dirty="0"/>
              <a:t>	D -&gt; AF</a:t>
            </a:r>
          </a:p>
          <a:p>
            <a:pPr marL="0" indent="0">
              <a:buNone/>
            </a:pPr>
            <a:r>
              <a:rPr lang="en-US" dirty="0"/>
              <a:t>	E -&gt; CF</a:t>
            </a:r>
          </a:p>
          <a:p>
            <a:r>
              <a:rPr lang="en-US" dirty="0"/>
              <a:t>Find (D)</a:t>
            </a:r>
            <a:r>
              <a:rPr lang="en-US" baseline="30000" dirty="0"/>
              <a:t> + </a:t>
            </a:r>
          </a:p>
          <a:p>
            <a:pPr marL="0" indent="0">
              <a:buNone/>
            </a:pPr>
            <a:r>
              <a:rPr lang="en-US" dirty="0"/>
              <a:t>	(D)</a:t>
            </a:r>
            <a:r>
              <a:rPr lang="en-US" baseline="30000" dirty="0"/>
              <a:t> + </a:t>
            </a:r>
            <a:r>
              <a:rPr lang="en-US" dirty="0"/>
              <a:t> = D</a:t>
            </a:r>
          </a:p>
          <a:p>
            <a:pPr marL="0" indent="0">
              <a:buNone/>
            </a:pPr>
            <a:r>
              <a:rPr lang="en-US" baseline="30000" dirty="0"/>
              <a:t>	              </a:t>
            </a:r>
            <a:r>
              <a:rPr lang="en-US" dirty="0"/>
              <a:t>= DAF</a:t>
            </a:r>
            <a:r>
              <a:rPr lang="en-US" baseline="30000" dirty="0"/>
              <a:t>	</a:t>
            </a:r>
          </a:p>
          <a:p>
            <a:pPr marL="0" indent="0">
              <a:buNone/>
            </a:pPr>
            <a:r>
              <a:rPr lang="en-US" dirty="0"/>
              <a:t>       	         = DABF</a:t>
            </a:r>
          </a:p>
          <a:p>
            <a:r>
              <a:rPr lang="en-US" dirty="0"/>
              <a:t>Find (DE)</a:t>
            </a:r>
            <a:r>
              <a:rPr lang="en-US" baseline="30000" dirty="0"/>
              <a:t> + </a:t>
            </a:r>
          </a:p>
          <a:p>
            <a:pPr marL="0" indent="0">
              <a:buNone/>
            </a:pPr>
            <a:r>
              <a:rPr lang="en-US" dirty="0"/>
              <a:t>	 (DE)</a:t>
            </a:r>
            <a:r>
              <a:rPr lang="en-US" baseline="30000" dirty="0"/>
              <a:t> +</a:t>
            </a:r>
            <a:r>
              <a:rPr lang="en-US" dirty="0"/>
              <a:t>    = DE  </a:t>
            </a:r>
          </a:p>
          <a:p>
            <a:pPr marL="0" indent="0">
              <a:buNone/>
            </a:pPr>
            <a:r>
              <a:rPr lang="en-US" dirty="0"/>
              <a:t>		 = DAFE</a:t>
            </a:r>
          </a:p>
          <a:p>
            <a:pPr marL="0" indent="0">
              <a:buNone/>
            </a:pPr>
            <a:r>
              <a:rPr lang="en-US" dirty="0"/>
              <a:t>		 = DAFCE</a:t>
            </a:r>
          </a:p>
          <a:p>
            <a:pPr marL="0" indent="0">
              <a:buNone/>
            </a:pPr>
            <a:r>
              <a:rPr lang="en-US" dirty="0"/>
              <a:t>		 = DABFCE 	      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0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Normalization – 4NF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r>
              <a:rPr lang="en-US" sz="2100" dirty="0"/>
              <a:t>Must be in BCNF</a:t>
            </a:r>
          </a:p>
          <a:p>
            <a:r>
              <a:rPr lang="en-US" sz="2100" dirty="0"/>
              <a:t>Not more than one Multivalued dependency should be present.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u="sng" dirty="0"/>
              <a:t>Multivalued Dependency </a:t>
            </a:r>
            <a:r>
              <a:rPr lang="en-US" sz="2100" dirty="0"/>
              <a:t>:-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100" dirty="0"/>
              <a:t>A table is said to have multi-valued dependency, if the following conditions are true,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For a dependency A -&gt;-&gt; B, if for a single value of A, multiple value of B exists, then the table may have multi-valued dependency.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A table should have at-least 3 columns for it to have a multi-valued dependency.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And, for a relation R(A,B,C), if there is a multi-valued dependency between, A and B, then B and C should be independent of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Symbol is -&gt;-&gt;  or -&gt;&gt;</a:t>
            </a:r>
          </a:p>
        </p:txBody>
      </p:sp>
    </p:spTree>
    <p:extLst>
      <p:ext uri="{BB962C8B-B14F-4D97-AF65-F5344CB8AC3E}">
        <p14:creationId xmlns:p14="http://schemas.microsoft.com/office/powerpoint/2010/main" val="3527106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Normalization – 4NF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pPr marL="2286000" lvl="8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100" dirty="0"/>
              <a:t>					R(Course, Teacher, Book)</a:t>
            </a:r>
          </a:p>
          <a:p>
            <a:pPr marL="0" indent="0">
              <a:buNone/>
            </a:pPr>
            <a:r>
              <a:rPr lang="en-US" sz="2100" dirty="0"/>
              <a:t>					Course -&gt;-&gt; Teacher</a:t>
            </a:r>
          </a:p>
          <a:p>
            <a:pPr marL="0" indent="0">
              <a:buNone/>
            </a:pPr>
            <a:r>
              <a:rPr lang="en-US" sz="2100" dirty="0"/>
              <a:t>					Course -&gt;-&gt; Book</a:t>
            </a:r>
          </a:p>
          <a:p>
            <a:pPr marL="0" indent="0">
              <a:buNone/>
            </a:pPr>
            <a:r>
              <a:rPr lang="en-US" sz="2100" dirty="0"/>
              <a:t>					This relation is not in 4NF</a:t>
            </a:r>
          </a:p>
          <a:p>
            <a:pPr marL="0" indent="0">
              <a:buNone/>
            </a:pPr>
            <a:r>
              <a:rPr lang="en-US" sz="2100" dirty="0"/>
              <a:t>					</a:t>
            </a:r>
            <a:r>
              <a:rPr lang="en-US" sz="2100" dirty="0" err="1"/>
              <a:t>Soln</a:t>
            </a:r>
            <a:r>
              <a:rPr lang="en-US" sz="2100" dirty="0"/>
              <a:t> :- R1(Course, Teacher)</a:t>
            </a:r>
          </a:p>
          <a:p>
            <a:pPr marL="0" indent="0">
              <a:buNone/>
            </a:pPr>
            <a:r>
              <a:rPr lang="en-US" sz="2100" dirty="0"/>
              <a:t>						R2(Course, Book)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8ADC4-8225-48B4-9F3E-906DDDA3B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43928"/>
              </p:ext>
            </p:extLst>
          </p:nvPr>
        </p:nvGraphicFramePr>
        <p:xfrm>
          <a:off x="457201" y="1484784"/>
          <a:ext cx="3610745" cy="2808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871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1056804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1409070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Teacher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Book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ANV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</a:rPr>
                        <a:t>Korth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ANV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Ullman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VBC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</a:rPr>
                        <a:t>Korth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26229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VBC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Ullman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OS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VKP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William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OS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VKP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Shaw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C61C6B-0D93-46A3-BE61-64E37CA5B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98504"/>
              </p:ext>
            </p:extLst>
          </p:nvPr>
        </p:nvGraphicFramePr>
        <p:xfrm>
          <a:off x="457249" y="4570842"/>
          <a:ext cx="2201675" cy="160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871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1056804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</a:tblGrid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Teacher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ANV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VBC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OS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VKP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F09B6B-1970-4090-869B-DDC02D0CB1C4}"/>
              </a:ext>
            </a:extLst>
          </p:cNvPr>
          <p:cNvSpPr txBox="1"/>
          <p:nvPr/>
        </p:nvSpPr>
        <p:spPr>
          <a:xfrm flipH="1">
            <a:off x="1259632" y="6237045"/>
            <a:ext cx="4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09527C-FA04-4FA4-8A3D-EE376FC69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32562"/>
              </p:ext>
            </p:extLst>
          </p:nvPr>
        </p:nvGraphicFramePr>
        <p:xfrm>
          <a:off x="3203848" y="4581128"/>
          <a:ext cx="2201675" cy="200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871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1056804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</a:tblGrid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Course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Book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ysClr val="windowText" lastClr="000000"/>
                          </a:solidFill>
                        </a:rPr>
                        <a:t>Korth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DBMS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Ullman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OS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William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  <a:tr h="4011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OS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Shaw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592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6573ACB-600D-4ADF-ABF3-830ABA319088}"/>
              </a:ext>
            </a:extLst>
          </p:cNvPr>
          <p:cNvSpPr txBox="1"/>
          <p:nvPr/>
        </p:nvSpPr>
        <p:spPr>
          <a:xfrm flipH="1">
            <a:off x="5652120" y="5269262"/>
            <a:ext cx="4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15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Normalization – 4NF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4NF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sz="1400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 pitchFamily="18" charset="2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 pitchFamily="18" charset="2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is a </a:t>
            </a:r>
            <a:r>
              <a:rPr lang="en-US" altLang="en-US" dirty="0" err="1">
                <a:sym typeface="Greek Symbols" pitchFamily="18" charset="2"/>
              </a:rPr>
              <a:t>superkey</a:t>
            </a:r>
            <a:r>
              <a:rPr lang="en-US" altLang="en-US" dirty="0">
                <a:sym typeface="Greek Symbols" pitchFamily="18" charset="2"/>
              </a:rPr>
              <a:t> for schema </a:t>
            </a:r>
            <a:r>
              <a:rPr lang="en-US" altLang="en-US" i="1" dirty="0">
                <a:sym typeface="Greek Symbols" pitchFamily="18" charset="2"/>
              </a:rPr>
              <a:t>R</a:t>
            </a:r>
          </a:p>
          <a:p>
            <a:r>
              <a:rPr lang="en-US" altLang="en-US" dirty="0">
                <a:sym typeface="Greek Symbols" pitchFamily="18" charset="2"/>
              </a:rPr>
              <a:t>If a relation is in 4NF it is in BCNF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87642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Normalization – 4NF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12568"/>
          </a:xfrm>
        </p:spPr>
        <p:txBody>
          <a:bodyPr>
            <a:noAutofit/>
          </a:bodyPr>
          <a:lstStyle/>
          <a:p>
            <a:r>
              <a:rPr lang="en-US" altLang="en-US" sz="2000" i="1" dirty="0"/>
              <a:t>R</a:t>
            </a:r>
            <a:r>
              <a:rPr lang="en-US" altLang="en-US" sz="2000" dirty="0"/>
              <a:t> =(</a:t>
            </a:r>
            <a:r>
              <a:rPr lang="en-US" altLang="en-US" sz="2000" i="1" dirty="0"/>
              <a:t>A, B, C, G, H, I</a:t>
            </a:r>
            <a:r>
              <a:rPr lang="en-US" altLang="en-US" sz="2000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i="1" dirty="0"/>
              <a:t>	F </a:t>
            </a:r>
            <a:r>
              <a:rPr lang="en-US" altLang="en-US" sz="2000" dirty="0"/>
              <a:t>={ </a:t>
            </a:r>
            <a:r>
              <a:rPr lang="en-US" altLang="en-US" sz="2000" i="1" dirty="0"/>
              <a:t>A </a:t>
            </a:r>
            <a:r>
              <a:rPr lang="en-US" altLang="en-US" sz="1800" b="1" dirty="0">
                <a:sym typeface="Symbol" panose="05050102010706020507" pitchFamily="18" charset="2"/>
              </a:rPr>
              <a:t>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2000" i="1" dirty="0"/>
              <a:t>B</a:t>
            </a:r>
            <a:endParaRPr lang="en-US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2000" i="1" dirty="0"/>
              <a:t>		B</a:t>
            </a:r>
            <a:r>
              <a:rPr lang="en-US" altLang="en-US" sz="2000" dirty="0"/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HI</a:t>
            </a:r>
            <a:endParaRPr lang="en-US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2000" i="1" dirty="0"/>
              <a:t>		CG </a:t>
            </a:r>
            <a:r>
              <a:rPr lang="en-US" altLang="en-US" sz="18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/>
              <a:t>H</a:t>
            </a:r>
            <a:r>
              <a:rPr lang="en-US" altLang="en-US" sz="2000" dirty="0"/>
              <a:t> }</a:t>
            </a:r>
          </a:p>
          <a:p>
            <a:r>
              <a:rPr lang="en-US" altLang="en-US" sz="2000" i="1" dirty="0"/>
              <a:t>R</a:t>
            </a:r>
            <a:r>
              <a:rPr lang="en-US" altLang="en-US" sz="2000" dirty="0"/>
              <a:t> is not in 4NF since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B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A</a:t>
            </a:r>
            <a:r>
              <a:rPr lang="en-US" altLang="en-US" sz="2000" dirty="0"/>
              <a:t> is not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 for </a:t>
            </a:r>
            <a:r>
              <a:rPr lang="en-US" altLang="en-US" sz="2000" i="1" dirty="0"/>
              <a:t>R</a:t>
            </a:r>
            <a:endParaRPr lang="en-US" altLang="en-US" sz="2000" dirty="0"/>
          </a:p>
          <a:p>
            <a:r>
              <a:rPr lang="en-US" altLang="en-US" sz="2000" dirty="0"/>
              <a:t>Decomposition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a)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A, B</a:t>
            </a:r>
            <a:r>
              <a:rPr lang="en-US" altLang="en-US" sz="2000" dirty="0"/>
              <a:t>) 			(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is in 4NF)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b)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A, C, G, H, I</a:t>
            </a:r>
            <a:r>
              <a:rPr lang="en-US" altLang="en-US" sz="2000" dirty="0"/>
              <a:t>)  		(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 is not in 4NF)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c)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21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C, G, H</a:t>
            </a:r>
            <a:r>
              <a:rPr lang="en-US" altLang="en-US" sz="2000" dirty="0"/>
              <a:t>) 		(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21</a:t>
            </a:r>
            <a:r>
              <a:rPr lang="en-US" altLang="en-US" sz="2000" dirty="0"/>
              <a:t> is in 4NF)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d)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A, C, G, I</a:t>
            </a:r>
            <a:r>
              <a:rPr lang="en-US" altLang="en-US" sz="2000" dirty="0"/>
              <a:t>)  		(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is not in 4NF)</a:t>
            </a:r>
          </a:p>
          <a:p>
            <a:r>
              <a:rPr lang="en-US" altLang="en-US" sz="2000" dirty="0"/>
              <a:t>Since 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/>
              <a:t>B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B</a:t>
            </a:r>
            <a:r>
              <a:rPr lang="en-US" altLang="en-US" sz="20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HI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/>
              <a:t>HI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dirty="0"/>
              <a:t>I</a:t>
            </a:r>
            <a:endParaRPr lang="en-US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e)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31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A, I</a:t>
            </a:r>
            <a:r>
              <a:rPr lang="en-US" altLang="en-US" sz="2000" dirty="0"/>
              <a:t>)  			(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31</a:t>
            </a:r>
            <a:r>
              <a:rPr lang="en-US" altLang="en-US" sz="2000" dirty="0"/>
              <a:t> is in 4NF)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f)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= (A, C, G)  		(R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is in  4NF)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093BF-D10D-4133-9622-9D3B4ED14F94}"/>
              </a:ext>
            </a:extLst>
          </p:cNvPr>
          <p:cNvSpPr txBox="1"/>
          <p:nvPr/>
        </p:nvSpPr>
        <p:spPr>
          <a:xfrm>
            <a:off x="5004048" y="170080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dependency preserved in following decomposition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56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A63F-BF90-4227-AC3F-03E069D9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Normalization – 5NF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05DC-03E5-4B42-A351-B6E62B9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Autofit/>
          </a:bodyPr>
          <a:lstStyle/>
          <a:p>
            <a:r>
              <a:rPr lang="en-US" sz="2000" dirty="0"/>
              <a:t>Must be in 4NF</a:t>
            </a:r>
          </a:p>
          <a:p>
            <a:r>
              <a:rPr lang="en-US" sz="2000" dirty="0"/>
              <a:t>It should have no join dependency and also the joining must be lossless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relation in 5NF cannot be decomposed further without any kind of modification in the meaning or facts.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5NF is also known as Project Join Normal Form (PJNF).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 = R1    R2     R3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583D93-6AFB-4F50-818C-21B3B8E47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65265"/>
              </p:ext>
            </p:extLst>
          </p:nvPr>
        </p:nvGraphicFramePr>
        <p:xfrm>
          <a:off x="539552" y="3573016"/>
          <a:ext cx="3024336" cy="225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426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SID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MNo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Activity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9876543210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Dancing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9876543210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Singing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9812345678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Cricket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7777733333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Cricket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9865432176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Singing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29EFB6-BAA9-4064-9178-1FA269C6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10139"/>
              </p:ext>
            </p:extLst>
          </p:nvPr>
        </p:nvGraphicFramePr>
        <p:xfrm>
          <a:off x="6953536" y="2708920"/>
          <a:ext cx="1975048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64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1342284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SID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MNo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9876543210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9812345678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7777733333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9865432176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80AE33-F09B-4AFF-83F1-D9CE213C6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14284"/>
              </p:ext>
            </p:extLst>
          </p:nvPr>
        </p:nvGraphicFramePr>
        <p:xfrm>
          <a:off x="7266645" y="4763971"/>
          <a:ext cx="1656184" cy="188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4265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SID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Activity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Dancing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Singing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Cricket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Singing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F15230B-CF00-43FA-A88E-D0FB7EA50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07091"/>
              </p:ext>
            </p:extLst>
          </p:nvPr>
        </p:nvGraphicFramePr>
        <p:xfrm>
          <a:off x="4191130" y="3573016"/>
          <a:ext cx="2448272" cy="2255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4265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MNo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Activity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9876543210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Dancing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9876543210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Singing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9812345678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Cricket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7777733333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Cricket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  <a:tr h="361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9865432176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Singing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565BF83-EC5D-490D-B138-A6CFF00F7FA9}"/>
              </a:ext>
            </a:extLst>
          </p:cNvPr>
          <p:cNvSpPr txBox="1"/>
          <p:nvPr/>
        </p:nvSpPr>
        <p:spPr>
          <a:xfrm>
            <a:off x="1691680" y="587727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71E45-FF85-4EA2-8F0C-64F3BB961FE9}"/>
              </a:ext>
            </a:extLst>
          </p:cNvPr>
          <p:cNvSpPr txBox="1"/>
          <p:nvPr/>
        </p:nvSpPr>
        <p:spPr>
          <a:xfrm>
            <a:off x="5215742" y="59095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AEEEC-E76A-4AB3-906B-C210FAFA7109}"/>
              </a:ext>
            </a:extLst>
          </p:cNvPr>
          <p:cNvSpPr txBox="1"/>
          <p:nvPr/>
        </p:nvSpPr>
        <p:spPr>
          <a:xfrm>
            <a:off x="8482507" y="229902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3C8A7-C8C7-4462-8E45-92072D748D8E}"/>
              </a:ext>
            </a:extLst>
          </p:cNvPr>
          <p:cNvSpPr txBox="1"/>
          <p:nvPr/>
        </p:nvSpPr>
        <p:spPr>
          <a:xfrm>
            <a:off x="6780365" y="609186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R3</a:t>
            </a:r>
            <a:endParaRPr lang="en-IN" b="1" dirty="0"/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337B459D-72C2-4284-AF21-16143870B2CF}"/>
              </a:ext>
            </a:extLst>
          </p:cNvPr>
          <p:cNvSpPr>
            <a:spLocks/>
          </p:cNvSpPr>
          <p:nvPr/>
        </p:nvSpPr>
        <p:spPr bwMode="auto">
          <a:xfrm>
            <a:off x="1538536" y="633500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82 h 182"/>
              <a:gd name="T4" fmla="*/ 182 w 182"/>
              <a:gd name="T5" fmla="*/ 0 h 182"/>
              <a:gd name="T6" fmla="*/ 182 w 182"/>
              <a:gd name="T7" fmla="*/ 182 h 182"/>
              <a:gd name="T8" fmla="*/ 0 w 18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EDBBA488-3C3B-44EB-8ECD-EFBEAA84B203}"/>
              </a:ext>
            </a:extLst>
          </p:cNvPr>
          <p:cNvSpPr>
            <a:spLocks/>
          </p:cNvSpPr>
          <p:nvPr/>
        </p:nvSpPr>
        <p:spPr bwMode="auto">
          <a:xfrm>
            <a:off x="2105240" y="631566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82 h 182"/>
              <a:gd name="T4" fmla="*/ 182 w 182"/>
              <a:gd name="T5" fmla="*/ 0 h 182"/>
              <a:gd name="T6" fmla="*/ 182 w 182"/>
              <a:gd name="T7" fmla="*/ 182 h 182"/>
              <a:gd name="T8" fmla="*/ 0 w 18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5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0279-F73A-4223-9710-3A2CA498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US" dirty="0"/>
              <a:t>Normalization – 5NF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FFFC9E-ABC7-4C1A-9BBE-0FA2C99E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B96928-F6A7-479F-8C97-5705B7B13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33749"/>
              </p:ext>
            </p:extLst>
          </p:nvPr>
        </p:nvGraphicFramePr>
        <p:xfrm>
          <a:off x="476647" y="1772816"/>
          <a:ext cx="4752527" cy="273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63595878"/>
                    </a:ext>
                  </a:extLst>
                </a:gridCol>
                <a:gridCol w="1759052">
                  <a:extLst>
                    <a:ext uri="{9D8B030D-6E8A-4147-A177-3AD203B41FA5}">
                      <a16:colId xmlns:a16="http://schemas.microsoft.com/office/drawing/2014/main" val="3488806533"/>
                    </a:ext>
                  </a:extLst>
                </a:gridCol>
                <a:gridCol w="1697331">
                  <a:extLst>
                    <a:ext uri="{9D8B030D-6E8A-4147-A177-3AD203B41FA5}">
                      <a16:colId xmlns:a16="http://schemas.microsoft.com/office/drawing/2014/main" val="2505985061"/>
                    </a:ext>
                  </a:extLst>
                </a:gridCol>
              </a:tblGrid>
              <a:tr h="7094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Sub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Lecturer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Sem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413"/>
                  </a:ext>
                </a:extLst>
              </a:tr>
              <a:tr h="405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Comp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Adam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Sem1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611947"/>
                  </a:ext>
                </a:extLst>
              </a:tr>
              <a:tr h="405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Comp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John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Sem1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502501"/>
                  </a:ext>
                </a:extLst>
              </a:tr>
              <a:tr h="405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Math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John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Sem1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11247"/>
                  </a:ext>
                </a:extLst>
              </a:tr>
              <a:tr h="405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Math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Smith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Sem2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2501"/>
                  </a:ext>
                </a:extLst>
              </a:tr>
              <a:tr h="4053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Chemistry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Ely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Sem1</a:t>
                      </a:r>
                      <a:endParaRPr lang="en-IN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157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3020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9131-32CB-4023-961B-41083E69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Denormalization for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BE1E-12AB-4F79-B4AA-6DC796A3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May want to use non-normalized schema for performance</a:t>
            </a:r>
          </a:p>
          <a:p>
            <a:r>
              <a:rPr lang="en-US" altLang="en-US" sz="2200" dirty="0"/>
              <a:t>E.g. displaying </a:t>
            </a:r>
            <a:r>
              <a:rPr lang="en-US" altLang="en-US" sz="2200" i="1" dirty="0"/>
              <a:t>customer-name</a:t>
            </a:r>
            <a:r>
              <a:rPr lang="en-US" altLang="en-US" sz="2200" dirty="0"/>
              <a:t> along with </a:t>
            </a:r>
            <a:r>
              <a:rPr lang="en-US" altLang="en-US" sz="2200" i="1" dirty="0"/>
              <a:t>account-number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balance</a:t>
            </a:r>
            <a:r>
              <a:rPr lang="en-US" altLang="en-US" sz="2200" dirty="0"/>
              <a:t> requires join of </a:t>
            </a:r>
            <a:r>
              <a:rPr lang="en-US" altLang="en-US" sz="2200" i="1" dirty="0"/>
              <a:t>account</a:t>
            </a:r>
            <a:r>
              <a:rPr lang="en-US" altLang="en-US" sz="2200" dirty="0"/>
              <a:t> with </a:t>
            </a:r>
            <a:r>
              <a:rPr lang="en-US" altLang="en-US" sz="2200" i="1" dirty="0"/>
              <a:t>depositor</a:t>
            </a:r>
          </a:p>
          <a:p>
            <a:r>
              <a:rPr lang="en-US" altLang="en-US" sz="2200" dirty="0"/>
              <a:t>Alternative 1:  Use denormalized relation containing attributes of </a:t>
            </a:r>
            <a:r>
              <a:rPr lang="en-US" altLang="en-US" sz="2200" i="1" dirty="0"/>
              <a:t>account</a:t>
            </a:r>
            <a:r>
              <a:rPr lang="en-US" altLang="en-US" sz="2200" dirty="0"/>
              <a:t> as well as </a:t>
            </a:r>
            <a:r>
              <a:rPr lang="en-US" altLang="en-US" sz="2200" i="1" dirty="0"/>
              <a:t>depositor</a:t>
            </a:r>
            <a:r>
              <a:rPr lang="en-US" altLang="en-US" sz="2200" dirty="0"/>
              <a:t> with all above attributes</a:t>
            </a:r>
          </a:p>
          <a:p>
            <a:pPr lvl="1"/>
            <a:r>
              <a:rPr lang="en-US" altLang="en-US" sz="2200" dirty="0"/>
              <a:t>faster lookup</a:t>
            </a:r>
          </a:p>
          <a:p>
            <a:pPr lvl="1"/>
            <a:r>
              <a:rPr lang="en-US" altLang="en-US" sz="2200" dirty="0"/>
              <a:t>Extra space and extra execution time for updates</a:t>
            </a:r>
          </a:p>
          <a:p>
            <a:pPr lvl="1"/>
            <a:r>
              <a:rPr lang="en-US" altLang="en-US" sz="2200" dirty="0"/>
              <a:t>extra coding work for programmer and possibility of error in extra code</a:t>
            </a:r>
          </a:p>
          <a:p>
            <a:r>
              <a:rPr lang="en-US" altLang="en-US" sz="2200" dirty="0"/>
              <a:t>Alternative 2: use a materialized view defined as</a:t>
            </a:r>
            <a:br>
              <a:rPr lang="en-US" altLang="en-US" sz="2200" dirty="0"/>
            </a:br>
            <a:r>
              <a:rPr lang="en-US" altLang="en-US" sz="2200" dirty="0"/>
              <a:t>          account      depositor</a:t>
            </a:r>
          </a:p>
          <a:p>
            <a:pPr lvl="1"/>
            <a:r>
              <a:rPr lang="en-US" altLang="en-US" sz="2200" dirty="0"/>
              <a:t>Benefits and drawbacks same as above, except no extra coding work for programmer and avoids possible errors</a:t>
            </a:r>
          </a:p>
          <a:p>
            <a:endParaRPr lang="en-IN" sz="22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DCECB2A-BB1B-417E-A050-22886D9AD07F}"/>
              </a:ext>
            </a:extLst>
          </p:cNvPr>
          <p:cNvSpPr>
            <a:spLocks/>
          </p:cNvSpPr>
          <p:nvPr/>
        </p:nvSpPr>
        <p:spPr bwMode="auto">
          <a:xfrm>
            <a:off x="2574826" y="5464274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182 h 182"/>
              <a:gd name="T4" fmla="*/ 182 w 182"/>
              <a:gd name="T5" fmla="*/ 0 h 182"/>
              <a:gd name="T6" fmla="*/ 182 w 182"/>
              <a:gd name="T7" fmla="*/ 182 h 182"/>
              <a:gd name="T8" fmla="*/ 0 w 182"/>
              <a:gd name="T9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425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9131-32CB-4023-961B-41083E69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Some design issues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BE1E-12AB-4F79-B4AA-6DC796A31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Some aspects of database design are not caught by normalization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Examples of bad database design, to be avoided: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200" dirty="0"/>
              <a:t>	Instead of </a:t>
            </a:r>
            <a:r>
              <a:rPr lang="en-US" altLang="en-US" sz="2200" i="1" dirty="0"/>
              <a:t>earnings</a:t>
            </a:r>
            <a:r>
              <a:rPr lang="en-US" altLang="en-US" sz="2200" dirty="0"/>
              <a:t>(</a:t>
            </a:r>
            <a:r>
              <a:rPr lang="en-US" altLang="en-US" sz="2200" i="1" dirty="0"/>
              <a:t>company-id, year, amount</a:t>
            </a:r>
            <a:r>
              <a:rPr lang="en-US" altLang="en-US" sz="2200" dirty="0"/>
              <a:t>), use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/>
              <a:t>earnings-2000, earnings-2001, earnings-2002</a:t>
            </a:r>
            <a:r>
              <a:rPr lang="en-US" altLang="en-US" sz="2200" dirty="0"/>
              <a:t>, etc., all on the schema (</a:t>
            </a:r>
            <a:r>
              <a:rPr lang="en-US" altLang="en-US" sz="2200" i="1" dirty="0"/>
              <a:t>company-id, earnings</a:t>
            </a:r>
            <a:r>
              <a:rPr lang="en-US" altLang="en-US" sz="2200" dirty="0"/>
              <a:t>).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Above are in BCNF, but make querying across years difficult and needs new table each year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/>
              <a:t>company-year</a:t>
            </a:r>
            <a:r>
              <a:rPr lang="en-US" altLang="en-US" sz="2200" dirty="0"/>
              <a:t>(</a:t>
            </a:r>
            <a:r>
              <a:rPr lang="en-US" altLang="en-US" sz="2200" i="1" dirty="0"/>
              <a:t>company-id, earnings-2000, earnings-2001,  </a:t>
            </a:r>
            <a:br>
              <a:rPr lang="en-US" altLang="en-US" sz="2200" i="1" dirty="0"/>
            </a:br>
            <a:r>
              <a:rPr lang="en-US" altLang="en-US" sz="2200" i="1" dirty="0"/>
              <a:t>                                                                                    earnings-2002</a:t>
            </a:r>
            <a:r>
              <a:rPr lang="en-US" altLang="en-US" sz="22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Also in BCNF, but also makes querying across years difficult and requires new attribute each year.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Is an example of a </a:t>
            </a:r>
            <a:r>
              <a:rPr lang="en-US" altLang="en-US" sz="2200" b="1" dirty="0"/>
              <a:t>crosstab</a:t>
            </a:r>
            <a:r>
              <a:rPr lang="en-US" altLang="en-US" sz="2200" dirty="0"/>
              <a:t>, where values for one attribute become column names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Used in spreadsheets, and in data analysis tools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1576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dirty="0"/>
              <a:t>Closure of Attribute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Autofit/>
          </a:bodyPr>
          <a:lstStyle/>
          <a:p>
            <a:r>
              <a:rPr lang="en-US" sz="1300" dirty="0"/>
              <a:t>R(ABCDEFG)		Find (AC)</a:t>
            </a:r>
            <a:r>
              <a:rPr lang="en-US" sz="1300" baseline="30000" dirty="0"/>
              <a:t> + </a:t>
            </a:r>
          </a:p>
          <a:p>
            <a:pPr marL="0" indent="0">
              <a:buNone/>
            </a:pPr>
            <a:r>
              <a:rPr lang="en-US" sz="1300" dirty="0"/>
              <a:t>	A -&gt; B</a:t>
            </a:r>
          </a:p>
          <a:p>
            <a:pPr marL="0" indent="0">
              <a:buNone/>
            </a:pPr>
            <a:r>
              <a:rPr lang="en-US" sz="1300" dirty="0"/>
              <a:t>	BC -&gt; DE</a:t>
            </a:r>
          </a:p>
          <a:p>
            <a:pPr marL="0" indent="0">
              <a:buNone/>
            </a:pPr>
            <a:r>
              <a:rPr lang="en-US" sz="1300" dirty="0"/>
              <a:t>	AEG -&gt; G</a:t>
            </a:r>
          </a:p>
          <a:p>
            <a:r>
              <a:rPr lang="en-US" sz="1300" dirty="0"/>
              <a:t>R(ABCDE)</a:t>
            </a:r>
          </a:p>
          <a:p>
            <a:pPr marL="0" indent="0">
              <a:buNone/>
            </a:pPr>
            <a:r>
              <a:rPr lang="en-US" sz="1300" dirty="0"/>
              <a:t>	A -&gt; BC		 Find (B)</a:t>
            </a:r>
            <a:r>
              <a:rPr lang="en-US" sz="1300" baseline="30000" dirty="0"/>
              <a:t> + 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	CD -&gt; E</a:t>
            </a:r>
          </a:p>
          <a:p>
            <a:pPr marL="0" indent="0">
              <a:buNone/>
            </a:pPr>
            <a:r>
              <a:rPr lang="en-US" sz="1300" dirty="0"/>
              <a:t>	B -&gt; D</a:t>
            </a:r>
          </a:p>
          <a:p>
            <a:pPr marL="0" indent="0">
              <a:buNone/>
            </a:pPr>
            <a:r>
              <a:rPr lang="en-US" sz="1300" dirty="0"/>
              <a:t>	E -&gt; A</a:t>
            </a:r>
          </a:p>
          <a:p>
            <a:r>
              <a:rPr lang="en-US" sz="1300" dirty="0"/>
              <a:t>R(ABCDEF)</a:t>
            </a:r>
          </a:p>
          <a:p>
            <a:pPr marL="0" indent="0">
              <a:buNone/>
            </a:pPr>
            <a:r>
              <a:rPr lang="en-US" sz="1300" dirty="0"/>
              <a:t>	AB-&gt; C		 Find (AB)</a:t>
            </a:r>
            <a:r>
              <a:rPr lang="en-US" sz="1300" baseline="30000" dirty="0"/>
              <a:t> + 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	BC -&gt; AD</a:t>
            </a:r>
          </a:p>
          <a:p>
            <a:pPr marL="0" indent="0">
              <a:buNone/>
            </a:pPr>
            <a:r>
              <a:rPr lang="en-US" sz="1300" dirty="0"/>
              <a:t>	D -&gt; E</a:t>
            </a:r>
          </a:p>
          <a:p>
            <a:pPr marL="0" indent="0">
              <a:buNone/>
            </a:pPr>
            <a:r>
              <a:rPr lang="en-US" sz="1300" dirty="0"/>
              <a:t>	CF -&gt; B</a:t>
            </a:r>
          </a:p>
          <a:p>
            <a:r>
              <a:rPr lang="en-US" sz="1300" dirty="0"/>
              <a:t>R(ABCDEFGH)</a:t>
            </a:r>
          </a:p>
          <a:p>
            <a:pPr marL="0" indent="0">
              <a:buNone/>
            </a:pPr>
            <a:r>
              <a:rPr lang="en-US" sz="1300" dirty="0"/>
              <a:t>	A -&gt; BC		 Find whether  BCD-&gt; H</a:t>
            </a:r>
            <a:r>
              <a:rPr lang="en-US" sz="1300" baseline="30000" dirty="0"/>
              <a:t> 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	CD -&gt; E</a:t>
            </a:r>
          </a:p>
          <a:p>
            <a:pPr marL="0" indent="0">
              <a:buNone/>
            </a:pPr>
            <a:r>
              <a:rPr lang="en-US" sz="1300" dirty="0"/>
              <a:t>	E -&gt; C</a:t>
            </a:r>
          </a:p>
          <a:p>
            <a:pPr marL="0" indent="0">
              <a:buNone/>
            </a:pPr>
            <a:r>
              <a:rPr lang="en-US" sz="1300" dirty="0"/>
              <a:t>	ED-&gt; AEH</a:t>
            </a:r>
          </a:p>
          <a:p>
            <a:pPr marL="0" indent="0">
              <a:buNone/>
            </a:pPr>
            <a:r>
              <a:rPr lang="en-US" sz="1300" dirty="0"/>
              <a:t>	ABH -&gt; BD</a:t>
            </a:r>
          </a:p>
          <a:p>
            <a:pPr marL="0" indent="0">
              <a:buNone/>
            </a:pPr>
            <a:r>
              <a:rPr lang="en-US" sz="1300" dirty="0"/>
              <a:t>	DH -&gt; BC</a:t>
            </a:r>
            <a:endParaRPr lang="en-IN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41394-774D-41ED-9C2F-CA29F00368C8}"/>
              </a:ext>
            </a:extLst>
          </p:cNvPr>
          <p:cNvSpPr txBox="1"/>
          <p:nvPr/>
        </p:nvSpPr>
        <p:spPr>
          <a:xfrm>
            <a:off x="4572000" y="160344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ABCDE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6E07B-F129-4955-86A4-DC5FE6226734}"/>
              </a:ext>
            </a:extLst>
          </p:cNvPr>
          <p:cNvSpPr txBox="1"/>
          <p:nvPr/>
        </p:nvSpPr>
        <p:spPr>
          <a:xfrm>
            <a:off x="4644008" y="2805198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BD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D4D84-EEF9-417C-B51E-9A0BA6BE6FE3}"/>
              </a:ext>
            </a:extLst>
          </p:cNvPr>
          <p:cNvSpPr txBox="1"/>
          <p:nvPr/>
        </p:nvSpPr>
        <p:spPr>
          <a:xfrm>
            <a:off x="4644008" y="4007704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ABCDE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9CC34-6549-479E-857D-9EB7A79DFE38}"/>
              </a:ext>
            </a:extLst>
          </p:cNvPr>
          <p:cNvSpPr txBox="1"/>
          <p:nvPr/>
        </p:nvSpPr>
        <p:spPr>
          <a:xfrm>
            <a:off x="5148064" y="5181462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yes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0987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/>
              <a:t>Equivalence of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Autofit/>
          </a:bodyPr>
          <a:lstStyle/>
          <a:p>
            <a:r>
              <a:rPr lang="en-US" sz="1700" dirty="0"/>
              <a:t>R(ACDEH)</a:t>
            </a:r>
          </a:p>
          <a:p>
            <a:r>
              <a:rPr lang="en-US" sz="1700" dirty="0"/>
              <a:t>F:	A</a:t>
            </a:r>
            <a:r>
              <a:rPr lang="en-US" sz="1700" dirty="0">
                <a:sym typeface="Wingdings" panose="05000000000000000000" pitchFamily="2" charset="2"/>
              </a:rPr>
              <a:t> C				G: 	A -&gt; CD</a:t>
            </a: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	AC -&gt; D					E -&gt; AH</a:t>
            </a: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	E -&gt; AD</a:t>
            </a: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	E -&gt; H</a:t>
            </a:r>
          </a:p>
          <a:p>
            <a:r>
              <a:rPr lang="en-US" sz="1700" dirty="0">
                <a:sym typeface="Wingdings" panose="05000000000000000000" pitchFamily="2" charset="2"/>
              </a:rPr>
              <a:t>Find which one holds true</a:t>
            </a: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	a. F ⊆ G</a:t>
            </a: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	b. G ⊆ F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	c. F = G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d. F ≠ G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r>
              <a:rPr lang="en-US" sz="1700" dirty="0" err="1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Soln</a:t>
            </a:r>
            <a:r>
              <a:rPr lang="en-US" sz="17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:- </a:t>
            </a:r>
            <a:r>
              <a:rPr lang="en-US" sz="1700" dirty="0"/>
              <a:t>A</a:t>
            </a:r>
            <a:r>
              <a:rPr lang="en-US" sz="1700" baseline="30000" dirty="0"/>
              <a:t>+</a:t>
            </a:r>
            <a:r>
              <a:rPr lang="en-US" sz="1700" dirty="0"/>
              <a:t>  =  ACD			A</a:t>
            </a:r>
            <a:r>
              <a:rPr lang="en-US" sz="1700" baseline="30000" dirty="0"/>
              <a:t>+</a:t>
            </a:r>
            <a:r>
              <a:rPr lang="en-US" sz="1700" dirty="0"/>
              <a:t>  =  ACD	</a:t>
            </a:r>
          </a:p>
          <a:p>
            <a:pPr marL="0" indent="0">
              <a:buNone/>
            </a:pPr>
            <a:r>
              <a:rPr lang="en-US" sz="1700" dirty="0"/>
              <a:t>	 AC</a:t>
            </a:r>
            <a:r>
              <a:rPr lang="en-US" sz="1700" baseline="30000" dirty="0"/>
              <a:t> +</a:t>
            </a:r>
            <a:r>
              <a:rPr lang="en-US" sz="1700" dirty="0"/>
              <a:t>  = ACD			E</a:t>
            </a:r>
            <a:r>
              <a:rPr lang="en-US" sz="1700" baseline="30000" dirty="0"/>
              <a:t> +</a:t>
            </a:r>
            <a:r>
              <a:rPr lang="en-US" sz="1700" dirty="0"/>
              <a:t>   = ACDEH</a:t>
            </a:r>
          </a:p>
          <a:p>
            <a:pPr marL="0" indent="0">
              <a:buNone/>
            </a:pPr>
            <a:r>
              <a:rPr lang="en-US" sz="1700" dirty="0"/>
              <a:t>	 E</a:t>
            </a:r>
            <a:r>
              <a:rPr lang="en-US" sz="1700" baseline="30000" dirty="0"/>
              <a:t> +</a:t>
            </a:r>
            <a:r>
              <a:rPr lang="en-US" sz="1700" dirty="0"/>
              <a:t>   = ACDEH			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 </a:t>
            </a:r>
            <a:r>
              <a:rPr lang="en-US" sz="1700" dirty="0">
                <a:sym typeface="Wingdings" panose="05000000000000000000" pitchFamily="2" charset="2"/>
              </a:rPr>
              <a:t>F ⊆ G				G ⊆ F</a:t>
            </a: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      Therefore, c. F=G is true</a:t>
            </a:r>
          </a:p>
          <a:p>
            <a:pPr marL="0" indent="0">
              <a:buNone/>
            </a:pPr>
            <a:r>
              <a:rPr lang="en-US" sz="17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22222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107017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15805</TotalTime>
  <Words>6711</Words>
  <Application>Microsoft Office PowerPoint</Application>
  <PresentationFormat>On-screen Show (4:3)</PresentationFormat>
  <Paragraphs>1791</Paragraphs>
  <Slides>77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Arial</vt:lpstr>
      <vt:lpstr>Calibri</vt:lpstr>
      <vt:lpstr>Constantia</vt:lpstr>
      <vt:lpstr>Monotype Sorts</vt:lpstr>
      <vt:lpstr>Times New Roman</vt:lpstr>
      <vt:lpstr>Wingdings</vt:lpstr>
      <vt:lpstr>Wingdings 2</vt:lpstr>
      <vt:lpstr>Flow</vt:lpstr>
      <vt:lpstr>Revision</vt:lpstr>
      <vt:lpstr>Functional Dependency</vt:lpstr>
      <vt:lpstr>Functional Dependency</vt:lpstr>
      <vt:lpstr>Functional Dependency</vt:lpstr>
      <vt:lpstr>Functional Dependency</vt:lpstr>
      <vt:lpstr>Closure of Attribute Set</vt:lpstr>
      <vt:lpstr>Closure of Attribute Set</vt:lpstr>
      <vt:lpstr>Closure of Attribute Set</vt:lpstr>
      <vt:lpstr>Equivalence of Functional Dependency</vt:lpstr>
      <vt:lpstr>Equivalence of Functional Dependency</vt:lpstr>
      <vt:lpstr>Equivalence of Functional Dependency</vt:lpstr>
      <vt:lpstr>Armstrong’s Axiom </vt:lpstr>
      <vt:lpstr>Armstrong’s Axiom </vt:lpstr>
      <vt:lpstr>Canonical Cover</vt:lpstr>
      <vt:lpstr>Canonical Cover</vt:lpstr>
      <vt:lpstr>Canonical Cover</vt:lpstr>
      <vt:lpstr>Canonical Cover</vt:lpstr>
      <vt:lpstr>Find Canonical Cover</vt:lpstr>
      <vt:lpstr>Find Canonical Cover</vt:lpstr>
      <vt:lpstr>Find Canonical Cover</vt:lpstr>
      <vt:lpstr>Keys</vt:lpstr>
      <vt:lpstr>Keys</vt:lpstr>
      <vt:lpstr>Compute Candidate keys</vt:lpstr>
      <vt:lpstr>Compute Candidate keys</vt:lpstr>
      <vt:lpstr>Compute Candidate keys</vt:lpstr>
      <vt:lpstr>Compute Candidate keys</vt:lpstr>
      <vt:lpstr>Compute Candidate keys</vt:lpstr>
      <vt:lpstr>Compute Candidate keys</vt:lpstr>
      <vt:lpstr>Data Redundancy</vt:lpstr>
      <vt:lpstr>Normalization</vt:lpstr>
      <vt:lpstr>Normalization - 1NF</vt:lpstr>
      <vt:lpstr>Normalization - 1NF</vt:lpstr>
      <vt:lpstr>Normalization - 2NF</vt:lpstr>
      <vt:lpstr>Normalization - 2NF</vt:lpstr>
      <vt:lpstr>Normalization - 2NF</vt:lpstr>
      <vt:lpstr>Normalization - 2NF</vt:lpstr>
      <vt:lpstr>Normalization - 2NF</vt:lpstr>
      <vt:lpstr>Normalization - 2NF</vt:lpstr>
      <vt:lpstr>Normalization - 2NF</vt:lpstr>
      <vt:lpstr>Normalization - 3NF</vt:lpstr>
      <vt:lpstr>Normalization - 3NF</vt:lpstr>
      <vt:lpstr>Normalization - 3NF</vt:lpstr>
      <vt:lpstr>Normalization - 3NF</vt:lpstr>
      <vt:lpstr>Normalization - 3NF</vt:lpstr>
      <vt:lpstr>Normalization - 3NF</vt:lpstr>
      <vt:lpstr>Normalization - 3NF</vt:lpstr>
      <vt:lpstr>Normalization - 3NF</vt:lpstr>
      <vt:lpstr>Normalization – BCNF or 3.5NF</vt:lpstr>
      <vt:lpstr>Normalization – BCNF or 3.5NF</vt:lpstr>
      <vt:lpstr>Normalization – BCNF or 3.5NF</vt:lpstr>
      <vt:lpstr>Normalization – BCNF or 3.5NF</vt:lpstr>
      <vt:lpstr>Normalization – BCNF or 3.5NF</vt:lpstr>
      <vt:lpstr>Find Normal Forms</vt:lpstr>
      <vt:lpstr>Find Normal Forms</vt:lpstr>
      <vt:lpstr>Find Normal Forms</vt:lpstr>
      <vt:lpstr>Find Normal Forms</vt:lpstr>
      <vt:lpstr>Find Normal Forms</vt:lpstr>
      <vt:lpstr>Find Normal Forms</vt:lpstr>
      <vt:lpstr>Lossless Join Decomposition</vt:lpstr>
      <vt:lpstr>Lossless Join Decomposition</vt:lpstr>
      <vt:lpstr>Lossless Join Decomposition</vt:lpstr>
      <vt:lpstr>Lossless Join Decomposition</vt:lpstr>
      <vt:lpstr>Lossless or Lossy decomposition</vt:lpstr>
      <vt:lpstr>Lossless or Lossy decomposition</vt:lpstr>
      <vt:lpstr>Dependency Preservation</vt:lpstr>
      <vt:lpstr>Dependency Preservation</vt:lpstr>
      <vt:lpstr>BCNF VS 3NF</vt:lpstr>
      <vt:lpstr>Normalize Relation Table</vt:lpstr>
      <vt:lpstr>Design Goals</vt:lpstr>
      <vt:lpstr>Normalization – 4NF</vt:lpstr>
      <vt:lpstr>Normalization – 4NF</vt:lpstr>
      <vt:lpstr>Normalization – 4NF</vt:lpstr>
      <vt:lpstr>Normalization – 4NF</vt:lpstr>
      <vt:lpstr>Normalization – 5NF</vt:lpstr>
      <vt:lpstr>Normalization – 5NF</vt:lpstr>
      <vt:lpstr>Denormalization for performance</vt:lpstr>
      <vt:lpstr>Some design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>NV</dc:creator>
  <cp:lastModifiedBy>ARCHANA</cp:lastModifiedBy>
  <cp:revision>207</cp:revision>
  <dcterms:created xsi:type="dcterms:W3CDTF">2020-08-19T06:19:15Z</dcterms:created>
  <dcterms:modified xsi:type="dcterms:W3CDTF">2020-09-19T07:33:15Z</dcterms:modified>
</cp:coreProperties>
</file>