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JmRoD22lVxmXg3iNubiHeNVY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D25D94-A9B7-4F17-B1BE-2855AC48CB62}">
  <a:tblStyle styleId="{AAD25D94-A9B7-4F17-B1BE-2855AC48CB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5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Self Joins and</a:t>
            </a:r>
            <a:br>
              <a:rPr lang="en-US"/>
            </a:br>
            <a:r>
              <a:rPr lang="en-US"/>
              <a:t>				 Sub Queries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10"/>
          <p:cNvGraphicFramePr/>
          <p:nvPr/>
        </p:nvGraphicFramePr>
        <p:xfrm>
          <a:off x="1267520" y="103202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543100"/>
                <a:gridCol w="1233125"/>
                <a:gridCol w="1491150"/>
                <a:gridCol w="1089125"/>
                <a:gridCol w="1089125"/>
                <a:gridCol w="1089125"/>
                <a:gridCol w="1089125"/>
                <a:gridCol w="108912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DOJ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Dept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James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01-Jun-15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Head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01-Jul-15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Head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Emily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01-Aug-15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01-Sep-15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ASP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01-Oct-15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74" name="Google Shape;174;p10"/>
          <p:cNvGraphicFramePr/>
          <p:nvPr/>
        </p:nvGraphicFramePr>
        <p:xfrm>
          <a:off x="1267519" y="364108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Cmpny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Myear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Vostro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Precision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Edge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Horizon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75" name="Google Shape;175;p10"/>
          <p:cNvSpPr txBox="1"/>
          <p:nvPr/>
        </p:nvSpPr>
        <p:spPr>
          <a:xfrm>
            <a:off x="10282413" y="2035596"/>
            <a:ext cx="162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9906740" y="4233354"/>
            <a:ext cx="1624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Independent SubQuery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Display the department in which the maximum total salary is paid to the employees.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SELECT DEPT FROM Employee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GROUP BY DEPT HAVING SUM(Salary) = 							(SELECT MAX(SUM(Salary)) FROM Employee GROUP BY Dept);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The nesting of aggregate function can be done at maximum of 2 levels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Independent SubQuery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Display the details of computers which are allocated to the employees.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SELECT CompId, Make, Model FROM Computer WHERE CompId IN (SELECT CompId FROM Employee);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			OR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SELECT C.CompId, Make, Model FROM Computer C, Employee E WHERE E.CompId = C.CompId;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Note : 1. A Join cannot be replaced by a subquery if it is using columns from both the tables in SELECT clause. 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	2. Attributes from subquery tables cannot be accessed in the outer query.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Correlated SubQuery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 Correlated subquery is one in which the inner query that depends upon the outer query for it's execution.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Specifically it uses a column from one of the tables in the outer query.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 inner query is executed iteratively for each selected row of the outer query.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In case of independent subquery, the inner query just executes once.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Select Id, Ename, Designation, Salary from Emp e1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n-US" sz="2400"/>
              <a:t>	</a:t>
            </a:r>
            <a:r>
              <a:rPr b="1" lang="en-US" sz="2200"/>
              <a:t>where Salary &gt;= (Select Avg(Salary) from Emp e2)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1" lang="en-US" sz="2200"/>
              <a:t>	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Correlated SubQuery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b="0" i="0"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Display the details of all employees whose salary is greater than or equal to average salary of the employees in their own department.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SELECT Id, EName, DEPT, Salary FROM Employee E1 WHERE Salary &gt;=(SELECT AVG(Salary) FROM Employee E2 WHERE E1.DEPT = E2.DEPT);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Display the details of all employees whose salary is greater than their HOD’s salary.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SELECT Id, EName, DEPT, Salary FROM Employee E WHERE Salary &gt; (SELECT Salary FROM Employee H WHERE E.HOD= H.ID);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Correlated SubQuery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EXISTS keyword is used to check presence of rows in the subquery.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The main query returns the row only if at least one row exists in the subquery.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EXISTS clause follows short circuit logic i.e. the query calculation is terminated as soon as criteria is met.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/>
              <a:t>As a result it is generally faster than equivalent join statements.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⮚"/>
            </a:pPr>
            <a:r>
              <a:rPr b="1" lang="en-US" sz="2200"/>
              <a:t>SELECT CompId, Make, Model FROM Computer C WHERE EXISTS (SELECT 1 FROM Employee E WHERE E.CompId = C.CompId);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Self Join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981200" y="1628800"/>
            <a:ext cx="8507288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  <p:graphicFrame>
        <p:nvGraphicFramePr>
          <p:cNvPr id="113" name="Google Shape;113;p2"/>
          <p:cNvGraphicFramePr/>
          <p:nvPr/>
        </p:nvGraphicFramePr>
        <p:xfrm>
          <a:off x="2063552" y="17008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462325"/>
                <a:gridCol w="1049675"/>
                <a:gridCol w="1269325"/>
                <a:gridCol w="927100"/>
                <a:gridCol w="927100"/>
                <a:gridCol w="927100"/>
                <a:gridCol w="927100"/>
                <a:gridCol w="927100"/>
              </a:tblGrid>
              <a:tr h="3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DOJ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Dept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James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01-Jun-15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Head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01-Jul-15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Head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Emily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01-Aug-15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01-Sep-15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ASP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01-Oct-15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14" name="Google Shape;114;p2"/>
          <p:cNvSpPr txBox="1"/>
          <p:nvPr/>
        </p:nvSpPr>
        <p:spPr>
          <a:xfrm>
            <a:off x="9408368" y="2159145"/>
            <a:ext cx="1259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981200" y="3861049"/>
            <a:ext cx="8075240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Display employee id, employee name, hod id and hod name.</a:t>
            </a:r>
            <a:endParaRPr b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981200" y="4349592"/>
            <a:ext cx="8507288" cy="35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EMP.ID EMPID, EMP.ENAME EMPNAME, H.ID HODID, H.ENAME HODNAME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Employee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INNER JOIN Employee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EMP.HOD = H.ID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Alternate Syntax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EMP.ID EMPID, EMP.ENAME EMPNAME, H.ID HODID, H.ENAME HODNAME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Employee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Employee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EMP.HOD = H.ID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Cross Join</a:t>
            </a:r>
            <a:endParaRPr/>
          </a:p>
        </p:txBody>
      </p:sp>
      <p:graphicFrame>
        <p:nvGraphicFramePr>
          <p:cNvPr id="122" name="Google Shape;122;p3"/>
          <p:cNvGraphicFramePr/>
          <p:nvPr/>
        </p:nvGraphicFramePr>
        <p:xfrm>
          <a:off x="1981200" y="17008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Cmpny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Myear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Vostro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Precision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Edge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Horizon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23" name="Google Shape;123;p3"/>
          <p:cNvSpPr txBox="1"/>
          <p:nvPr/>
        </p:nvSpPr>
        <p:spPr>
          <a:xfrm>
            <a:off x="5447929" y="1343670"/>
            <a:ext cx="1127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 flipH="1">
            <a:off x="1919537" y="4077073"/>
            <a:ext cx="838765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E.ID, E.ENAME, E.CID AS E_COMPID, C. CID, C.Model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Employee 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JOIN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Alternate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E.ID, E.ENAME, E.CID AS E_COMPID, C. CID, C.Model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Employee 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Order of Execution of Query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From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Join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Where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Group by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Havin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Select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Distinct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Order By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631504" y="4581126"/>
            <a:ext cx="8856984" cy="2088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95"/>
              <a:buChar char=" "/>
            </a:pPr>
            <a:r>
              <a:rPr lang="en-US" sz="1395"/>
              <a:t>SELECT Cmpny, COUNT(*) FROM Employee E	Cmpny	count(*) 		RIGHT OUTER JOIN Computer C ON 		Dell	1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395"/>
              <a:buNone/>
            </a:pPr>
            <a:r>
              <a:rPr lang="en-US" sz="1395"/>
              <a:t>	E.CID = C.CID 				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395"/>
              <a:buNone/>
            </a:pPr>
            <a:r>
              <a:rPr lang="en-US" sz="1395"/>
              <a:t>   		WHERE Model &lt;&gt; 'Vostro’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395"/>
              <a:buNone/>
            </a:pPr>
            <a:r>
              <a:rPr lang="en-US" sz="1395"/>
              <a:t>		GROUP BY Cmpny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395"/>
              <a:buNone/>
            </a:pPr>
            <a:r>
              <a:rPr lang="en-US" sz="1395"/>
              <a:t>		HAVING COUNT (ID) = 1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395"/>
              <a:buNone/>
            </a:pPr>
            <a:r>
              <a:rPr lang="en-US" sz="1395"/>
              <a:t>		ORDER BY Cmpny</a:t>
            </a:r>
            <a:endParaRPr sz="1395"/>
          </a:p>
        </p:txBody>
      </p:sp>
      <p:graphicFrame>
        <p:nvGraphicFramePr>
          <p:cNvPr id="137" name="Google Shape;137;p5"/>
          <p:cNvGraphicFramePr/>
          <p:nvPr/>
        </p:nvGraphicFramePr>
        <p:xfrm>
          <a:off x="1631505" y="18864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543100"/>
                <a:gridCol w="1233125"/>
                <a:gridCol w="1491150"/>
                <a:gridCol w="1089125"/>
                <a:gridCol w="1089125"/>
                <a:gridCol w="1089125"/>
                <a:gridCol w="1089125"/>
                <a:gridCol w="108912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DOJ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Dept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James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01-Jun-15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Head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01-Jul-15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Head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NULL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Emily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01-Aug-15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01-Sep-15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ASP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01-Oct-15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38" name="Google Shape;138;p5"/>
          <p:cNvGraphicFramePr/>
          <p:nvPr/>
        </p:nvGraphicFramePr>
        <p:xfrm>
          <a:off x="1631504" y="270892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Cmpny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Myear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Vostro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Dell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Precision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Edge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HP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Horizon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2014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Sub Query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1981200" y="1628800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4097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20"/>
              <a:buChar char=" "/>
            </a:pPr>
            <a:r>
              <a:rPr lang="en-US" sz="2220"/>
              <a:t>A query within another query is known as sub-query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>
                <a:solidFill>
                  <a:srgbClr val="333333"/>
                </a:solidFill>
              </a:rPr>
              <a:t>It can be used in SELECT, FROM, WHERE and HAVING clauses.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>
                <a:solidFill>
                  <a:srgbClr val="333333"/>
                </a:solidFill>
              </a:rPr>
              <a:t>Select:- </a:t>
            </a:r>
            <a:r>
              <a:rPr lang="en-US" sz="2035">
                <a:solidFill>
                  <a:srgbClr val="333333"/>
                </a:solidFill>
              </a:rPr>
              <a:t>select id,ename,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solidFill>
                  <a:srgbClr val="333333"/>
                </a:solidFill>
              </a:rPr>
              <a:t>		(select max(sal) from emp) as Maxsal from emp)</a:t>
            </a:r>
            <a:endParaRPr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>
                <a:solidFill>
                  <a:srgbClr val="333333"/>
                </a:solidFill>
              </a:rPr>
              <a:t>From:- </a:t>
            </a:r>
            <a:r>
              <a:rPr lang="en-US" sz="2035">
                <a:solidFill>
                  <a:srgbClr val="333333"/>
                </a:solidFill>
              </a:rPr>
              <a:t>select * from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solidFill>
                  <a:srgbClr val="333333"/>
                </a:solidFill>
              </a:rPr>
              <a:t>		(select id,ename,sal from emp) A</a:t>
            </a:r>
            <a:endParaRPr sz="2035"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>
                <a:solidFill>
                  <a:srgbClr val="333333"/>
                </a:solidFill>
              </a:rPr>
              <a:t>Where:- </a:t>
            </a:r>
            <a:r>
              <a:rPr lang="en-US" sz="2035">
                <a:solidFill>
                  <a:srgbClr val="333333"/>
                </a:solidFill>
              </a:rPr>
              <a:t>select id,ename,sal from emp A where sal</a:t>
            </a:r>
            <a:endParaRPr sz="2035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solidFill>
                  <a:srgbClr val="333333"/>
                </a:solidFill>
              </a:rPr>
              <a:t>		=(select max(sal) from emp B)</a:t>
            </a:r>
            <a:endParaRPr sz="2035"/>
          </a:p>
          <a:p>
            <a:pPr indent="-14097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20"/>
              <a:buChar char=" "/>
            </a:pPr>
            <a:r>
              <a:rPr lang="en-US" sz="2220">
                <a:solidFill>
                  <a:srgbClr val="333333"/>
                </a:solidFill>
              </a:rPr>
              <a:t>Having:- </a:t>
            </a:r>
            <a:r>
              <a:rPr lang="en-US" sz="2035">
                <a:solidFill>
                  <a:srgbClr val="333333"/>
                </a:solidFill>
              </a:rPr>
              <a:t>select dept from emp group by dept HAVING sum(sal)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None/>
            </a:pPr>
            <a:r>
              <a:rPr lang="en-US" sz="2035">
                <a:solidFill>
                  <a:srgbClr val="333333"/>
                </a:solidFill>
              </a:rPr>
              <a:t>		=(select max(sum(sal)) from emp) GROUP BY dept)</a:t>
            </a:r>
            <a:endParaRPr/>
          </a:p>
          <a:p>
            <a:pPr indent="-129222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Char char=" "/>
            </a:pPr>
            <a:r>
              <a:rPr b="1" lang="en-US" sz="2035">
                <a:solidFill>
                  <a:srgbClr val="333333"/>
                </a:solidFill>
              </a:rPr>
              <a:t>Subqueries in WHERE and HAVING clauses are classified into Independent and Correlated subqueries.</a:t>
            </a:r>
            <a:endParaRPr b="1" sz="3237"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35"/>
              <a:buNone/>
            </a:pPr>
            <a:r>
              <a:t/>
            </a:r>
            <a:endParaRPr sz="203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Sub Query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1981200" y="1628800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333333"/>
                </a:solidFill>
              </a:rPr>
              <a:t>Select:- </a:t>
            </a:r>
            <a:r>
              <a:rPr lang="en-US" sz="2200">
                <a:solidFill>
                  <a:srgbClr val="333333"/>
                </a:solidFill>
              </a:rPr>
              <a:t>select id,ename,Sal,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333333"/>
                </a:solidFill>
              </a:rPr>
              <a:t>		(select max(sal) from emp) as Maxsal from emp)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graphicFrame>
        <p:nvGraphicFramePr>
          <p:cNvPr id="151" name="Google Shape;151;p7"/>
          <p:cNvGraphicFramePr/>
          <p:nvPr/>
        </p:nvGraphicFramePr>
        <p:xfrm>
          <a:off x="2639616" y="321297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806000"/>
                <a:gridCol w="1830000"/>
                <a:gridCol w="1616325"/>
                <a:gridCol w="161632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Maxsal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James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Emily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981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Sub Query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981200" y="1628800"/>
            <a:ext cx="822960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333333"/>
                </a:solidFill>
              </a:rPr>
              <a:t>A subquery in FROM clause is also called an Inline View and it should be aliased in the query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333333"/>
                </a:solidFill>
              </a:rPr>
              <a:t>From:- </a:t>
            </a:r>
            <a:r>
              <a:rPr lang="en-US" sz="2200">
                <a:solidFill>
                  <a:srgbClr val="333333"/>
                </a:solidFill>
              </a:rPr>
              <a:t>select * from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333333"/>
                </a:solidFill>
              </a:rPr>
              <a:t>		(select id,ename,sal from emp) A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graphicFrame>
        <p:nvGraphicFramePr>
          <p:cNvPr id="158" name="Google Shape;158;p8"/>
          <p:cNvGraphicFramePr/>
          <p:nvPr/>
        </p:nvGraphicFramePr>
        <p:xfrm>
          <a:off x="2999657" y="378904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806000"/>
                <a:gridCol w="1830000"/>
                <a:gridCol w="161632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James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Emily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198120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Independent SubQuery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1981200" y="1753092"/>
            <a:ext cx="8112711" cy="3509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33333"/>
                </a:solidFill>
              </a:rPr>
              <a:t>In an independent subquery, the inner and outer query are independent of each other.</a:t>
            </a:r>
            <a:endParaRPr/>
          </a:p>
          <a:p>
            <a:pPr indent="-1143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33333"/>
                </a:solidFill>
              </a:rPr>
              <a:t>You can run an inner query and inspect its result independent of the outer query.</a:t>
            </a:r>
            <a:endParaRPr/>
          </a:p>
          <a:p>
            <a:pPr indent="-1143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333333"/>
                </a:solidFill>
              </a:rPr>
              <a:t>Independent subquery are further classified into single row and multiple row types depending upon the number of rows returned.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en-US" sz="1800">
                <a:solidFill>
                  <a:srgbClr val="333333"/>
                </a:solidFill>
              </a:rPr>
              <a:t>select id, ename, sal from emp A where sal</a:t>
            </a:r>
            <a:endParaRPr b="1"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333333"/>
                </a:solidFill>
              </a:rPr>
              <a:t>		=(select max(sal) from emp B)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Inner query gives result as =&gt; 95000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en-US" sz="1800">
                <a:solidFill>
                  <a:srgbClr val="333333"/>
                </a:solidFill>
              </a:rPr>
              <a:t>select id, ename, sal from emp A where sal = 95000</a:t>
            </a:r>
            <a:endParaRPr b="1" sz="1800"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/>
              <a:t>Outer query =&gt;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65" name="Google Shape;165;p9"/>
          <p:cNvGraphicFramePr/>
          <p:nvPr/>
        </p:nvGraphicFramePr>
        <p:xfrm>
          <a:off x="3846000" y="52627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806000"/>
                <a:gridCol w="1830000"/>
                <a:gridCol w="161632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66" name="Google Shape;166;p9"/>
          <p:cNvGraphicFramePr/>
          <p:nvPr/>
        </p:nvGraphicFramePr>
        <p:xfrm>
          <a:off x="8326155" y="357597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{AAD25D94-A9B7-4F17-B1BE-2855AC48CB62}</a:tableStyleId>
              </a:tblPr>
              <a:tblGrid>
                <a:gridCol w="620550"/>
                <a:gridCol w="1408950"/>
                <a:gridCol w="124442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Ename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James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Ethan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Emily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Smith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55000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John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50000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2020-09-16T13:57:58Z</dcterms:created>
  <dc:creator>ARCHANA</dc:creator>
</cp:coreProperties>
</file>