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7010400" cy="9296400"/>
  <p:embeddedFontLs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hJt9iHKVxOD+ElM04wPUgLD6h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e0660bbc9_0_6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e0660bbc9_0_6:notes"/>
          <p:cNvSpPr txBox="1"/>
          <p:nvPr>
            <p:ph idx="1" type="body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ee0660bbc9_0_6:notes"/>
          <p:cNvSpPr txBox="1"/>
          <p:nvPr>
            <p:ph idx="12" type="sldNum"/>
          </p:nvPr>
        </p:nvSpPr>
        <p:spPr>
          <a:xfrm>
            <a:off x="3973512" y="8832850"/>
            <a:ext cx="3036900" cy="463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3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3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40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2" name="Google Shape;442;p4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4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42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43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44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4" name="Google Shape;514;p4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33450" y="4416425"/>
            <a:ext cx="51435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55" name="Google Shape;55;p59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42" name="Google Shape;42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9" name="Google Shape;49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0" name="Google Shape;50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1" name="Google Shape;51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hyperlink" Target="http://www.db-book.com/" TargetMode="External"/><Relationship Id="rId4" Type="http://schemas.openxmlformats.org/officeDocument/2006/relationships/image" Target="../media/image1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Relationship Id="rId7" Type="http://schemas.openxmlformats.org/officeDocument/2006/relationships/vmlDrawing" Target="../drawings/vmlDrawing1.v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4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Requires="v">
                <p:oleObj r:id="rId1" imgH="4064000" imgW="6096000" progId="MS_ClipArt_Gallery.2" spid="_x0000_s1">
                  <p:embed/>
                </p:oleObj>
              </mc:Choice>
              <mc:Fallback>
                <p:oleObj r:id="rId2" imgH="4064000" imgW="6096000" progId="MS_ClipArt_Gallery.2">
                  <p:embed/>
                </p:oleObj>
              </mc:Fallback>
            </mc:AlternateContent>
          </a:graphicData>
        </a:graphic>
      </p:graphicFrame>
      <p:sp>
        <p:nvSpPr>
          <p:cNvPr id="11" name="Google Shape;11;p48"/>
          <p:cNvSpPr txBox="1"/>
          <p:nvPr/>
        </p:nvSpPr>
        <p:spPr>
          <a:xfrm>
            <a:off x="2674937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50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1" name="Google Shape;21;p50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14.</a:t>
            </a:r>
            <a:fld id="{00000000-1234-1234-1234-123412341234}" type="slidenum"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" name="Google Shape;22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0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4" name="Google Shape;24;p50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25" name="Google Shape;25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0660bbc9_0_6"/>
          <p:cNvSpPr txBox="1"/>
          <p:nvPr>
            <p:ph type="title"/>
          </p:nvPr>
        </p:nvSpPr>
        <p:spPr>
          <a:xfrm>
            <a:off x="533400" y="27517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/>
              <a:t>Chapter 14: Transactions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 (Cont.)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987" y="1593850"/>
            <a:ext cx="5453062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/>
        </p:nvSpPr>
        <p:spPr>
          <a:xfrm>
            <a:off x="7748587" y="3297237"/>
            <a:ext cx="12287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Terminated</a:t>
            </a:r>
            <a:endParaRPr/>
          </a:p>
        </p:txBody>
      </p:sp>
      <p:cxnSp>
        <p:nvCxnSpPr>
          <p:cNvPr id="130" name="Google Shape;130;p10"/>
          <p:cNvCxnSpPr/>
          <p:nvPr/>
        </p:nvCxnSpPr>
        <p:spPr>
          <a:xfrm>
            <a:off x="7131050" y="2212975"/>
            <a:ext cx="1231900" cy="1084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" name="Google Shape;131;p10"/>
          <p:cNvCxnSpPr/>
          <p:nvPr/>
        </p:nvCxnSpPr>
        <p:spPr>
          <a:xfrm flipH="1" rot="10800000">
            <a:off x="7131050" y="3636962"/>
            <a:ext cx="1231900" cy="1146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" name="Google Shape;132;p10"/>
          <p:cNvSpPr txBox="1"/>
          <p:nvPr/>
        </p:nvSpPr>
        <p:spPr>
          <a:xfrm>
            <a:off x="2152650" y="4237037"/>
            <a:ext cx="12588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h/w or s/w failure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4865687" y="1177925"/>
            <a:ext cx="1485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Permanently store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2447925" y="2071687"/>
            <a:ext cx="12588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r/w operations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4237037" y="3051175"/>
            <a:ext cx="12588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h/w or s/w failure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4865687" y="4972050"/>
            <a:ext cx="1258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914400" y="1001712"/>
            <a:ext cx="7742237" cy="524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transactions are allowed to run concurrently in the system.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processor and disk utilization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leading to better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one transaction can be using the CPU while another is reading from or writing to the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average response time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transactions: short transactions need not wait behind long ones.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waiting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Increases efficiency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schemes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mechanisms  to achieve isolation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to control the interaction among the concurrent transactions in order to prevent them from destroying the consistency of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 - 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represent the chronological order in which instructions are executed in the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Unrepeatable Read Problem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814387" y="1093787"/>
            <a:ext cx="7507287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1" i="0" lang="en-US" sz="1600" u="none">
                <a:solidFill>
                  <a:schemeClr val="dk1"/>
                </a:solidFill>
              </a:rPr>
              <a:t>T1								T2</a:t>
            </a:r>
            <a:endParaRPr b="1" i="0" sz="16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600"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read(A)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		read(A)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 := A+1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write(A)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		read(A)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415925" y="2439987"/>
            <a:ext cx="5970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6899275" y="2784475"/>
            <a:ext cx="598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6892925" y="3803650"/>
            <a:ext cx="597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4360862" y="1773237"/>
            <a:ext cx="42862" cy="273367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Phantom Read Problem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814387" y="1093787"/>
            <a:ext cx="7507287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T1				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read(A)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read(A)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delete(A)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read(A)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1101725" y="2058987"/>
            <a:ext cx="597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6823075" y="2479675"/>
            <a:ext cx="5984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6418262" y="3184525"/>
            <a:ext cx="24272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Err: variable does not exist</a:t>
            </a:r>
            <a:endParaRPr/>
          </a:p>
        </p:txBody>
      </p:sp>
      <p:cxnSp>
        <p:nvCxnSpPr>
          <p:cNvPr id="165" name="Google Shape;165;p13"/>
          <p:cNvCxnSpPr/>
          <p:nvPr/>
        </p:nvCxnSpPr>
        <p:spPr>
          <a:xfrm>
            <a:off x="4360862" y="1773237"/>
            <a:ext cx="42862" cy="273367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Lost Update Problem(Write –write conflict)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814387" y="1093787"/>
            <a:ext cx="7507287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T1								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read(A)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 := A+1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write(A)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	Write(A)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			commit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	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644525" y="2058987"/>
            <a:ext cx="597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6837362" y="3509962"/>
            <a:ext cx="2427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</p:txBody>
      </p:sp>
      <p:cxnSp>
        <p:nvCxnSpPr>
          <p:cNvPr id="175" name="Google Shape;175;p14"/>
          <p:cNvCxnSpPr/>
          <p:nvPr/>
        </p:nvCxnSpPr>
        <p:spPr>
          <a:xfrm>
            <a:off x="4360862" y="1773237"/>
            <a:ext cx="42862" cy="273367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588962" y="1106487"/>
            <a:ext cx="807720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1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sequences of instructions that specify the chronological order in which instructions of concurrent transactions are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for a set of transactions must consist of all instructions of those transactions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preserve the order in which the instructions appear in each individual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successfully completes its execution will have a 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as the last statement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transaction assumed to execute commit instruction as its last step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fails to successfully complete its execution will have an 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 as the last statement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814387" y="1093787"/>
            <a:ext cx="7945437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$50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of a 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in which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612" y="2063750"/>
            <a:ext cx="3511550" cy="400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658812" y="2370137"/>
            <a:ext cx="19558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A=100,B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150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6372225" y="4154487"/>
            <a:ext cx="1955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155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7635875" y="6156325"/>
            <a:ext cx="13843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 =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2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814387" y="1093787"/>
            <a:ext cx="7945437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in which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612" y="1763712"/>
            <a:ext cx="3894137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6773862" y="2297112"/>
            <a:ext cx="198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 =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110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722312" y="4194175"/>
            <a:ext cx="198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160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7373937" y="5472112"/>
            <a:ext cx="1385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 =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814387" y="1093787"/>
            <a:ext cx="67659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transactions defined previously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 following schedule is not a serial schedule, but it is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Schedule 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169987" y="6100762"/>
            <a:ext cx="6724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-- In schedules 1, 2 and 3, the sum “A + B” is preserved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537" y="1803400"/>
            <a:ext cx="3302000" cy="41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530225" y="2212975"/>
            <a:ext cx="19764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6651625" y="3086100"/>
            <a:ext cx="19764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45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530225" y="3995737"/>
            <a:ext cx="19764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150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6740525" y="5048250"/>
            <a:ext cx="19764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155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7580312" y="5981700"/>
            <a:ext cx="13858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 =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9" name="Google Shape;219;p18"/>
          <p:cNvCxnSpPr/>
          <p:nvPr/>
        </p:nvCxnSpPr>
        <p:spPr>
          <a:xfrm flipH="1" rot="10800000">
            <a:off x="5626100" y="2500312"/>
            <a:ext cx="1025525" cy="51276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Google Shape;220;p18"/>
          <p:cNvSpPr txBox="1"/>
          <p:nvPr/>
        </p:nvSpPr>
        <p:spPr>
          <a:xfrm>
            <a:off x="6651625" y="2212975"/>
            <a:ext cx="14287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Dirty Read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4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814387" y="1093787"/>
            <a:ext cx="6213475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concurrent schedule does not preserve the sum  of  “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850" y="1798637"/>
            <a:ext cx="3448050" cy="43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530225" y="2212975"/>
            <a:ext cx="19764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6651625" y="2778125"/>
            <a:ext cx="19764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45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530225" y="3995737"/>
            <a:ext cx="19764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150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6637337" y="3744912"/>
            <a:ext cx="19764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100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637337" y="5235575"/>
            <a:ext cx="19764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105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7027862" y="6102350"/>
            <a:ext cx="19764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 = 155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814387" y="1093787"/>
            <a:ext cx="656431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303337" y="1157287"/>
            <a:ext cx="691515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Assumption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Each transaction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serial execution of a set of transactions preserves database consistency.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(possibly concurrent) schedule is serializable if it is equivalent to a serial schedule.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forms of schedule equivalence give rise to the notions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view of transactions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995362" y="844550"/>
            <a:ext cx="6761162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ignore operations other than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assume that transactions may perform arbitrary computations on data in local buffers in between reads and writes.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simplified schedules consist of only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Conflicting Instructions 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914400" y="1106487"/>
            <a:ext cx="7146925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 two Instructions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respectively.  Instructions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and only if there exists some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accessed by both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at least one of these instructions wrote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1.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2.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3.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They conflict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4.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Intuitively, a conflict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forces a (logical) temporal order between them.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consecutive in a schedule and they do not conflict, their results would remain the same even if they had been interchanged in the schedule.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857250" y="1179512"/>
            <a:ext cx="6365875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transformed into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 series of swaps of non-conflicting instructions, we say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is conflict equivalent to a serial schedule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814387" y="1093787"/>
            <a:ext cx="7189787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 can be transformed into Schedule 6 -- a serial schedule where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follows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by a series of swaps of non-conflicting instructions.  Therefore, Schedule 3 is conflict serializable.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2082800" y="5059362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5986462" y="5078412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6</a:t>
            </a:r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425" y="2181225"/>
            <a:ext cx="30924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725" y="2182812"/>
            <a:ext cx="3319462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1042987" y="727075"/>
            <a:ext cx="6997700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schedule that is not conflict serializable: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unable to swap instructions in the above schedule to obtain either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or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&gt;.</a:t>
            </a:r>
            <a:endParaRPr/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75" y="1604962"/>
            <a:ext cx="3916362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6121400" y="2332037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Blind Write</a:t>
            </a:r>
            <a:endParaRPr/>
          </a:p>
        </p:txBody>
      </p:sp>
      <p:cxnSp>
        <p:nvCxnSpPr>
          <p:cNvPr id="283" name="Google Shape;283;p25"/>
          <p:cNvCxnSpPr/>
          <p:nvPr/>
        </p:nvCxnSpPr>
        <p:spPr>
          <a:xfrm flipH="1" rot="10800000">
            <a:off x="5467350" y="2500312"/>
            <a:ext cx="654050" cy="476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1401762" y="1093787"/>
            <a:ext cx="6796087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some schedule of a set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a direct graph where the vertices are the transactions (names).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draw an arc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two transaction conflict,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the data item on which the conflict arose earlier.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may label the arc by the item that was accessed.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4000500"/>
            <a:ext cx="2589212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842962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Conflict Serializability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754062" y="1106487"/>
            <a:ext cx="509746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is conflict serializable if and only if its precedence graph is acyclic.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Cycle-detection algorithms exist which take order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time, where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number of vertices in the graph.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(Better algorithms take order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number of edges.)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precedence graph is acyclic, the serializability order can be obtained by a </a:t>
            </a:r>
            <a:r>
              <a:rPr b="0" i="1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graph.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a linear order consistent with the partial order of the graph.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 serializability order for the schedule (a)  would be one of either (b) or (c)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462" y="1209675"/>
            <a:ext cx="2630487" cy="475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842962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754062" y="1106487"/>
            <a:ext cx="776446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the given transactions are conflict serializable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	T2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R(Z)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W(Z)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W(Z)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cxnSp>
        <p:nvCxnSpPr>
          <p:cNvPr id="307" name="Google Shape;307;p28"/>
          <p:cNvCxnSpPr/>
          <p:nvPr/>
        </p:nvCxnSpPr>
        <p:spPr>
          <a:xfrm>
            <a:off x="1484312" y="1941512"/>
            <a:ext cx="0" cy="3590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28"/>
          <p:cNvCxnSpPr/>
          <p:nvPr/>
        </p:nvCxnSpPr>
        <p:spPr>
          <a:xfrm>
            <a:off x="2476500" y="1941512"/>
            <a:ext cx="0" cy="35067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5327650" y="2043112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7038975" y="2043112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6070600" y="3632200"/>
            <a:ext cx="439737" cy="4397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5327650" y="2093912"/>
            <a:ext cx="438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7038975" y="2095500"/>
            <a:ext cx="438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6070600" y="3683000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</a:t>
            </a:r>
            <a:endParaRPr/>
          </a:p>
        </p:txBody>
      </p:sp>
      <p:cxnSp>
        <p:nvCxnSpPr>
          <p:cNvPr id="315" name="Google Shape;315;p28"/>
          <p:cNvCxnSpPr/>
          <p:nvPr/>
        </p:nvCxnSpPr>
        <p:spPr>
          <a:xfrm flipH="1" rot="10800000">
            <a:off x="6445250" y="2417762"/>
            <a:ext cx="657225" cy="12795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>
            <a:off x="5776912" y="2262187"/>
            <a:ext cx="1262062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28"/>
          <p:cNvCxnSpPr/>
          <p:nvPr/>
        </p:nvCxnSpPr>
        <p:spPr>
          <a:xfrm>
            <a:off x="5546725" y="2481262"/>
            <a:ext cx="588962" cy="12160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28"/>
          <p:cNvCxnSpPr/>
          <p:nvPr/>
        </p:nvCxnSpPr>
        <p:spPr>
          <a:xfrm flipH="1" rot="5400000">
            <a:off x="4904650" y="2685325"/>
            <a:ext cx="1589100" cy="742800"/>
          </a:xfrm>
          <a:prstGeom prst="curvedConnector4">
            <a:avLst>
              <a:gd fmla="val -875" name="adj1"/>
              <a:gd fmla="val 3096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28"/>
          <p:cNvSpPr txBox="1"/>
          <p:nvPr/>
        </p:nvSpPr>
        <p:spPr>
          <a:xfrm>
            <a:off x="5178425" y="4581525"/>
            <a:ext cx="28733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not conflict serializable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842962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754062" y="1106487"/>
            <a:ext cx="776446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the given transactions are conflict serializable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	T2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cxnSp>
        <p:nvCxnSpPr>
          <p:cNvPr id="327" name="Google Shape;327;p29"/>
          <p:cNvCxnSpPr/>
          <p:nvPr/>
        </p:nvCxnSpPr>
        <p:spPr>
          <a:xfrm>
            <a:off x="1484312" y="1941512"/>
            <a:ext cx="0" cy="3590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29"/>
          <p:cNvCxnSpPr/>
          <p:nvPr/>
        </p:nvCxnSpPr>
        <p:spPr>
          <a:xfrm>
            <a:off x="2476500" y="1941512"/>
            <a:ext cx="0" cy="35067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9" name="Google Shape;329;p29"/>
          <p:cNvSpPr/>
          <p:nvPr/>
        </p:nvSpPr>
        <p:spPr>
          <a:xfrm>
            <a:off x="5327650" y="2043112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7038975" y="2043112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6070600" y="3632200"/>
            <a:ext cx="439737" cy="4397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5327650" y="2093912"/>
            <a:ext cx="438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7038975" y="2095500"/>
            <a:ext cx="438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6070600" y="3683000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</a:t>
            </a:r>
            <a:endParaRPr/>
          </a:p>
        </p:txBody>
      </p:sp>
      <p:cxnSp>
        <p:nvCxnSpPr>
          <p:cNvPr id="335" name="Google Shape;335;p29"/>
          <p:cNvCxnSpPr/>
          <p:nvPr/>
        </p:nvCxnSpPr>
        <p:spPr>
          <a:xfrm flipH="1" rot="10800000">
            <a:off x="6445250" y="2417762"/>
            <a:ext cx="657225" cy="12795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29"/>
          <p:cNvCxnSpPr/>
          <p:nvPr/>
        </p:nvCxnSpPr>
        <p:spPr>
          <a:xfrm>
            <a:off x="5776912" y="2262187"/>
            <a:ext cx="1262062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29"/>
          <p:cNvCxnSpPr/>
          <p:nvPr/>
        </p:nvCxnSpPr>
        <p:spPr>
          <a:xfrm>
            <a:off x="5546725" y="2481262"/>
            <a:ext cx="588962" cy="12160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29"/>
          <p:cNvSpPr txBox="1"/>
          <p:nvPr/>
        </p:nvSpPr>
        <p:spPr>
          <a:xfrm>
            <a:off x="5178425" y="4581525"/>
            <a:ext cx="36766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conflict serializable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be converted to serial Schedule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5178425" y="5253037"/>
            <a:ext cx="36766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of schedule :-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5178425" y="5627687"/>
            <a:ext cx="36766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T1 -🡪 T3 -🡪 T2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814387" y="1093787"/>
            <a:ext cx="70739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program execution that accesses and  possibly updates various data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issues to deal with: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of various kinds, such as hardware failures and system crashes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 Schedules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914400" y="1158875"/>
            <a:ext cx="7040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</a:t>
            </a:r>
            <a:r>
              <a:rPr b="1" i="1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reads a data item previously written by a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the commit operation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 before the commit operation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schedule is not recoverable if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 immediately after the read(A) operation.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should abort,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have read (and possibly shown to the user) an inconsistent database state.  Hence, database must ensure that schedules are recoverable.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762" y="2705100"/>
            <a:ext cx="3032125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Schedule is recoverable?</a:t>
            </a:r>
            <a:endParaRPr/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914400" y="1158875"/>
            <a:ext cx="7040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T1		T2	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R(X)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R(Z) 			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R(X)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W(Z)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6" name="Google Shape;356;p31"/>
          <p:cNvCxnSpPr/>
          <p:nvPr/>
        </p:nvCxnSpPr>
        <p:spPr>
          <a:xfrm>
            <a:off x="4124325" y="115887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7" name="Google Shape;357;p31"/>
          <p:cNvCxnSpPr/>
          <p:nvPr/>
        </p:nvCxnSpPr>
        <p:spPr>
          <a:xfrm>
            <a:off x="5302250" y="119062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31"/>
          <p:cNvCxnSpPr/>
          <p:nvPr/>
        </p:nvCxnSpPr>
        <p:spPr>
          <a:xfrm>
            <a:off x="3079750" y="1484312"/>
            <a:ext cx="311626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Rollbacks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814387" y="1093787"/>
            <a:ext cx="71691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also be rolled back.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lead to the undoing of a significant amount of work</a:t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975" y="2425700"/>
            <a:ext cx="3806825" cy="213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7016750" y="4068762"/>
            <a:ext cx="1576387" cy="13890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 Schedules</a:t>
            </a:r>
            <a:endParaRPr/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1057275" y="1222375"/>
            <a:ext cx="708025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</a:t>
            </a:r>
            <a:r>
              <a:rPr b="1" i="1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for each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reads a data item previously written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read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cascadeless schedule is also recoverable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desirable to restrict the schedules to those that are cascadeless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 a schedule that is NOT cascadeless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87" y="3697287"/>
            <a:ext cx="3806825" cy="2138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3"/>
          <p:cNvSpPr/>
          <p:nvPr/>
        </p:nvSpPr>
        <p:spPr>
          <a:xfrm>
            <a:off x="7483475" y="4516437"/>
            <a:ext cx="654050" cy="558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7483475" y="4122737"/>
            <a:ext cx="8858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Schedule is cascadeless?</a:t>
            </a:r>
            <a:endParaRPr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914400" y="1158875"/>
            <a:ext cx="7040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T1		T2	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			C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5" name="Google Shape;385;p34"/>
          <p:cNvCxnSpPr/>
          <p:nvPr/>
        </p:nvCxnSpPr>
        <p:spPr>
          <a:xfrm>
            <a:off x="4124325" y="115887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" name="Google Shape;386;p34"/>
          <p:cNvCxnSpPr/>
          <p:nvPr/>
        </p:nvCxnSpPr>
        <p:spPr>
          <a:xfrm>
            <a:off x="5302250" y="119062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3079750" y="1484312"/>
            <a:ext cx="311626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8" name="Google Shape;388;p34"/>
          <p:cNvSpPr txBox="1"/>
          <p:nvPr/>
        </p:nvSpPr>
        <p:spPr>
          <a:xfrm>
            <a:off x="6121400" y="4357687"/>
            <a:ext cx="27987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not recoverable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Schedule is cascadeless?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914400" y="1158875"/>
            <a:ext cx="7040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T1		T2	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C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			C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6" name="Google Shape;396;p35"/>
          <p:cNvCxnSpPr/>
          <p:nvPr/>
        </p:nvCxnSpPr>
        <p:spPr>
          <a:xfrm>
            <a:off x="4124325" y="115887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35"/>
          <p:cNvCxnSpPr/>
          <p:nvPr/>
        </p:nvCxnSpPr>
        <p:spPr>
          <a:xfrm>
            <a:off x="5302250" y="119062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>
            <a:off x="3079750" y="1484312"/>
            <a:ext cx="311626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9" name="Google Shape;399;p35"/>
          <p:cNvSpPr txBox="1"/>
          <p:nvPr/>
        </p:nvSpPr>
        <p:spPr>
          <a:xfrm>
            <a:off x="6121400" y="4357687"/>
            <a:ext cx="27987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recoverable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whether Schedule is cascadeless?</a:t>
            </a:r>
            <a:endParaRPr/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914400" y="1158875"/>
            <a:ext cx="7040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T1		T2		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C 		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			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7" name="Google Shape;407;p36"/>
          <p:cNvCxnSpPr/>
          <p:nvPr/>
        </p:nvCxnSpPr>
        <p:spPr>
          <a:xfrm>
            <a:off x="4124325" y="115887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Google Shape;408;p36"/>
          <p:cNvCxnSpPr/>
          <p:nvPr/>
        </p:nvCxnSpPr>
        <p:spPr>
          <a:xfrm>
            <a:off x="5302250" y="1190625"/>
            <a:ext cx="0" cy="4681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/>
          <p:nvPr/>
        </p:nvCxnSpPr>
        <p:spPr>
          <a:xfrm>
            <a:off x="3079750" y="1484312"/>
            <a:ext cx="311626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0" name="Google Shape;410;p36"/>
          <p:cNvSpPr txBox="1"/>
          <p:nvPr/>
        </p:nvSpPr>
        <p:spPr>
          <a:xfrm>
            <a:off x="6121400" y="4357687"/>
            <a:ext cx="27987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recoverable as well as cascadeless schedule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938212" y="1106487"/>
            <a:ext cx="7508875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must provide a mechanism that will ensure that all possible schedules are both: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 and preferably cascadeless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schemes tradeoff between the amount of concurrency they allow and the amount of overhead that they incur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 schedule for serializability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has executed is a little too late!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for serializability help us understand why a concurrency control protocol is correct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to develop concurrency control protocols that will assure serializability.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Levels of Consistency</a:t>
            </a:r>
            <a:endParaRPr/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857250" y="1150937"/>
            <a:ext cx="7181850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are willing to live with weak levels of consistency, allowing schedules that are not serializable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 read-only transaction that wants to get an approximate total balance of all accounts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database statistics computed for query optimization can be approximate (why?)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transactions need not be serializable with respect to other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Tradeoff accuracy for performance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Consistency in SQL-92</a:t>
            </a:r>
            <a:endParaRPr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814387" y="1093787"/>
            <a:ext cx="725805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default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Repeatable read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committed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can be read, but successive reads of record may return different (but committed)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uncommitted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uncommitted records may be read. </a:t>
            </a:r>
            <a:endParaRPr/>
          </a:p>
        </p:txBody>
      </p:sp>
      <p:sp>
        <p:nvSpPr>
          <p:cNvPr id="432" name="Google Shape;432;p39"/>
          <p:cNvSpPr txBox="1"/>
          <p:nvPr/>
        </p:nvSpPr>
        <p:spPr>
          <a:xfrm>
            <a:off x="839787" y="3506787"/>
            <a:ext cx="7483475" cy="242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degrees of consistency useful for gathering approximate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the database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some database systems do not ensure serializable schedules by default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Oracle and PostgreSQL by default support a level of consistency called snapshot isolation (not part of the SQL standard)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 Properties of a Transaction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693737" y="1106487"/>
            <a:ext cx="80772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transaction to transfer $50 from account A to account 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○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transaction fails after step 3 and before step 6, money will be “lost” leading to an inconsistent database state</a:t>
            </a:r>
            <a:endParaRPr/>
          </a:p>
          <a:p>
            <a:pPr indent="-224155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could be due to software or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○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should ensure that updates of a partially executed transaction are not reflected in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814387" y="1093787"/>
            <a:ext cx="69516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manipulation language must include a construct for specifying the set of actions that comprise a transaction.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SQL, a transaction begins implicitly.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in SQL ends by: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commits current transaction and begins a new one.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 work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causes current transaction to abort.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almost all database systems, by default, every SQL statement also commits implicitly if it executes successfully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commit can be turned off by a database directive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 JDBC, connection.setAutoCommit(false);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/>
        </p:nvSpPr>
        <p:spPr>
          <a:xfrm>
            <a:off x="1609725" y="1206500"/>
            <a:ext cx="2687637" cy="26558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2006600" y="1362075"/>
            <a:ext cx="1893887" cy="19875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425700" y="1816100"/>
            <a:ext cx="1101725" cy="10953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1000125" y="1206500"/>
            <a:ext cx="6911975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whether the schedule is view serializable or not is a NP complete problem</a:t>
            </a:r>
            <a:endParaRPr/>
          </a:p>
          <a:p>
            <a:pPr indent="-10287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always contain at least one blind write</a:t>
            </a:r>
            <a:endParaRPr/>
          </a:p>
          <a:p>
            <a:pPr indent="-10287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all possible serial schedules for non serial schedule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 with each serial schedule for view equivalence</a:t>
            </a:r>
            <a:endParaRPr/>
          </a:p>
        </p:txBody>
      </p:sp>
      <p:sp>
        <p:nvSpPr>
          <p:cNvPr id="450" name="Google Shape;450;p41"/>
          <p:cNvSpPr/>
          <p:nvPr/>
        </p:nvSpPr>
        <p:spPr>
          <a:xfrm>
            <a:off x="2622550" y="2062162"/>
            <a:ext cx="671512" cy="609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2747962" y="2622550"/>
            <a:ext cx="4572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2398712" y="2917825"/>
            <a:ext cx="11080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consistent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2398712" y="3389312"/>
            <a:ext cx="1279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460" name="Google Shape;460;p42"/>
          <p:cNvSpPr txBox="1"/>
          <p:nvPr>
            <p:ph idx="1" type="body"/>
          </p:nvPr>
        </p:nvSpPr>
        <p:spPr>
          <a:xfrm>
            <a:off x="1000125" y="1206500"/>
            <a:ext cx="6911975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two schedules with the same set of transactions. 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equivalent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following three conditions are met, for each data item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in schedule S,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the initial value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in schedule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the initial value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in schedule S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that value was produced by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(if any), then in schedule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the value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was produced by the same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(Q) operation of transaction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(if any) that performs the final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also perform the final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S’.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can be seen, view equivalence is also based purely on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alone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467" name="Google Shape;467;p43"/>
          <p:cNvSpPr txBox="1"/>
          <p:nvPr>
            <p:ph idx="1" type="body"/>
          </p:nvPr>
        </p:nvSpPr>
        <p:spPr>
          <a:xfrm>
            <a:off x="207962" y="1162050"/>
            <a:ext cx="39068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T1	T2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/>
          </a:p>
        </p:txBody>
      </p:sp>
      <p:cxnSp>
        <p:nvCxnSpPr>
          <p:cNvPr id="468" name="Google Shape;468;p43"/>
          <p:cNvCxnSpPr/>
          <p:nvPr/>
        </p:nvCxnSpPr>
        <p:spPr>
          <a:xfrm>
            <a:off x="1976437" y="1162050"/>
            <a:ext cx="0" cy="3530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43"/>
          <p:cNvCxnSpPr/>
          <p:nvPr/>
        </p:nvCxnSpPr>
        <p:spPr>
          <a:xfrm>
            <a:off x="884237" y="1511300"/>
            <a:ext cx="218281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0" name="Google Shape;470;p43"/>
          <p:cNvSpPr txBox="1"/>
          <p:nvPr/>
        </p:nvSpPr>
        <p:spPr>
          <a:xfrm>
            <a:off x="3779837" y="1162050"/>
            <a:ext cx="390683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T1	T2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W(X)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W(Y)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/>
          </a:p>
        </p:txBody>
      </p:sp>
      <p:cxnSp>
        <p:nvCxnSpPr>
          <p:cNvPr id="471" name="Google Shape;471;p43"/>
          <p:cNvCxnSpPr/>
          <p:nvPr/>
        </p:nvCxnSpPr>
        <p:spPr>
          <a:xfrm>
            <a:off x="5562600" y="1165225"/>
            <a:ext cx="0" cy="3360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43"/>
          <p:cNvCxnSpPr/>
          <p:nvPr/>
        </p:nvCxnSpPr>
        <p:spPr>
          <a:xfrm>
            <a:off x="4470400" y="1514475"/>
            <a:ext cx="218281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3" name="Google Shape;473;p43"/>
          <p:cNvSpPr txBox="1"/>
          <p:nvPr/>
        </p:nvSpPr>
        <p:spPr>
          <a:xfrm>
            <a:off x="1362075" y="5197475"/>
            <a:ext cx="7461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474" name="Google Shape;474;p43"/>
          <p:cNvSpPr txBox="1"/>
          <p:nvPr/>
        </p:nvSpPr>
        <p:spPr>
          <a:xfrm>
            <a:off x="5322887" y="5173662"/>
            <a:ext cx="747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481" name="Google Shape;481;p44"/>
          <p:cNvSpPr txBox="1"/>
          <p:nvPr>
            <p:ph idx="1" type="body"/>
          </p:nvPr>
        </p:nvSpPr>
        <p:spPr>
          <a:xfrm>
            <a:off x="1127125" y="1106487"/>
            <a:ext cx="7040562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is view equivalent to a serial schedule.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conflict serializable schedule is also view serializable.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Below is a schedule which is view-serializable but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serializable.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serial schedule is above equivalent to?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view serializable schedule that is not conflict serializable has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blind writes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no. of transactions are 3 so possible serial schedules can be 3! = 6.</a:t>
            </a:r>
            <a:endParaRPr/>
          </a:p>
        </p:txBody>
      </p:sp>
      <p:pic>
        <p:nvPicPr>
          <p:cNvPr descr="New PDF from Images Output-1.pdf" id="482" name="Google Shape;4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262" y="2717800"/>
            <a:ext cx="3541712" cy="159543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6708775" y="2705100"/>
            <a:ext cx="438150" cy="4397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p44"/>
          <p:cNvSpPr/>
          <p:nvPr/>
        </p:nvSpPr>
        <p:spPr>
          <a:xfrm>
            <a:off x="8420100" y="2705100"/>
            <a:ext cx="438150" cy="4397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44"/>
          <p:cNvSpPr/>
          <p:nvPr/>
        </p:nvSpPr>
        <p:spPr>
          <a:xfrm>
            <a:off x="7451725" y="4295775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6708775" y="2755900"/>
            <a:ext cx="4381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rPr b="0" i="0" lang="en-US" sz="1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T27</a:t>
            </a:r>
            <a:endParaRPr/>
          </a:p>
        </p:txBody>
      </p:sp>
      <p:sp>
        <p:nvSpPr>
          <p:cNvPr id="487" name="Google Shape;487;p44"/>
          <p:cNvSpPr txBox="1"/>
          <p:nvPr/>
        </p:nvSpPr>
        <p:spPr>
          <a:xfrm>
            <a:off x="8420100" y="2757487"/>
            <a:ext cx="4381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rPr b="0" i="0" lang="en-US" sz="1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T28</a:t>
            </a:r>
            <a:endParaRPr/>
          </a:p>
        </p:txBody>
      </p:sp>
      <p:sp>
        <p:nvSpPr>
          <p:cNvPr id="488" name="Google Shape;488;p44"/>
          <p:cNvSpPr txBox="1"/>
          <p:nvPr/>
        </p:nvSpPr>
        <p:spPr>
          <a:xfrm>
            <a:off x="7451725" y="4344987"/>
            <a:ext cx="4381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rPr b="0" i="0" lang="en-US" sz="1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T29</a:t>
            </a:r>
            <a:endParaRPr/>
          </a:p>
        </p:txBody>
      </p:sp>
      <p:cxnSp>
        <p:nvCxnSpPr>
          <p:cNvPr id="489" name="Google Shape;489;p44"/>
          <p:cNvCxnSpPr/>
          <p:nvPr/>
        </p:nvCxnSpPr>
        <p:spPr>
          <a:xfrm flipH="1" rot="10800000">
            <a:off x="7158037" y="2887662"/>
            <a:ext cx="1262062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0" name="Google Shape;490;p44"/>
          <p:cNvCxnSpPr/>
          <p:nvPr/>
        </p:nvCxnSpPr>
        <p:spPr>
          <a:xfrm>
            <a:off x="6927850" y="3144837"/>
            <a:ext cx="588962" cy="12144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1" name="Google Shape;491;p44"/>
          <p:cNvCxnSpPr/>
          <p:nvPr/>
        </p:nvCxnSpPr>
        <p:spPr>
          <a:xfrm rot="10800000">
            <a:off x="6927974" y="2704987"/>
            <a:ext cx="1711200" cy="52500"/>
          </a:xfrm>
          <a:prstGeom prst="curvedConnector3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498" name="Google Shape;498;p45"/>
          <p:cNvSpPr txBox="1"/>
          <p:nvPr>
            <p:ph idx="1" type="body"/>
          </p:nvPr>
        </p:nvSpPr>
        <p:spPr>
          <a:xfrm>
            <a:off x="1127125" y="1106487"/>
            <a:ext cx="7040562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New PDF from Images Output-1.pdf" id="499" name="Google Shape;4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287" y="1541462"/>
            <a:ext cx="3541712" cy="1595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5"/>
          <p:cNvSpPr txBox="1"/>
          <p:nvPr/>
        </p:nvSpPr>
        <p:spPr>
          <a:xfrm>
            <a:off x="4572000" y="1571625"/>
            <a:ext cx="42735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T27	T28              T29	 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read(Q)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write(Q)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write(Q)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write(Q)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S1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/>
          </a:p>
        </p:txBody>
      </p:sp>
      <p:cxnSp>
        <p:nvCxnSpPr>
          <p:cNvPr id="501" name="Google Shape;501;p45"/>
          <p:cNvCxnSpPr/>
          <p:nvPr/>
        </p:nvCxnSpPr>
        <p:spPr>
          <a:xfrm>
            <a:off x="6261100" y="1571625"/>
            <a:ext cx="0" cy="19272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45"/>
          <p:cNvCxnSpPr/>
          <p:nvPr/>
        </p:nvCxnSpPr>
        <p:spPr>
          <a:xfrm>
            <a:off x="7859712" y="1541462"/>
            <a:ext cx="0" cy="18875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45"/>
          <p:cNvCxnSpPr/>
          <p:nvPr/>
        </p:nvCxnSpPr>
        <p:spPr>
          <a:xfrm>
            <a:off x="5318125" y="1997075"/>
            <a:ext cx="3527425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4" name="Google Shape;504;p45"/>
          <p:cNvSpPr txBox="1"/>
          <p:nvPr/>
        </p:nvSpPr>
        <p:spPr>
          <a:xfrm>
            <a:off x="2344737" y="3690937"/>
            <a:ext cx="6826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View Serializability</a:t>
            </a:r>
            <a:endParaRPr/>
          </a:p>
        </p:txBody>
      </p:sp>
      <p:sp>
        <p:nvSpPr>
          <p:cNvPr id="511" name="Google Shape;511;p46"/>
          <p:cNvSpPr txBox="1"/>
          <p:nvPr>
            <p:ph idx="1" type="body"/>
          </p:nvPr>
        </p:nvSpPr>
        <p:spPr>
          <a:xfrm>
            <a:off x="914400" y="1106487"/>
            <a:ext cx="7067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precedence graph test for conflict serializability cannot be used directly to test for view serializability.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 to test for view serializability has cost exponential in the size of the precedence graph.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problem of checking if a schedule is view serializable falls in the class of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-complete problems.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Thus, existence of an efficient algorithm is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unlikely.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 ,practical algorithms that just check some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sufficient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view serializability can still be used.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Complex Notions of Serializability</a:t>
            </a:r>
            <a:endParaRPr/>
          </a:p>
        </p:txBody>
      </p:sp>
      <p:sp>
        <p:nvSpPr>
          <p:cNvPr id="518" name="Google Shape;518;p47"/>
          <p:cNvSpPr txBox="1"/>
          <p:nvPr>
            <p:ph idx="1" type="body"/>
          </p:nvPr>
        </p:nvSpPr>
        <p:spPr>
          <a:xfrm>
            <a:off x="1077912" y="1131887"/>
            <a:ext cx="7000875" cy="50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schedule below produces the same outcome as the serial schedule &lt;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yet is not conflict equivalent or view equivalent to it.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start with A = 1000 and B = 2000, the final result is 960 and 2040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such equivalence requires analysis of operations other than read and write.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9" name="Google Shape;5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612" y="1871662"/>
            <a:ext cx="2754312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749300" y="117475"/>
            <a:ext cx="83756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Properties of a Transaction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93762" y="1149350"/>
            <a:ext cx="7945437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above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sum of A and B is unchanged by the execution of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consistency requirements include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Explicitly specified integrity constraints such as primary keys and foreign keys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integrity constraints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sum of balances of all accounts, minus sum of loan amounts must equal value of cash-in-hand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transaction, when starting to execute,  must see a consistent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transaction execution the database may be temporarily inconsistent.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transaction completes successfully the database must be consistent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Erroneous transaction logic can lead to inconsistency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Properties of a Transaction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768350" y="1093787"/>
            <a:ext cx="7670800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requirement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between steps 3 and 6 (of the fund transfer transaction) , another transaction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allowed to access the partially updated database, it will see an inconsistent database (the sum 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less than it should be).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                                        T2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read(A), read(B), print(A+B)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 be ensured trivially by running transactions </a:t>
            </a: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one after the other.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executing multiple transactions concurrently has significant benefits.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914400" y="2081212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all operations of the transaction are properly reflected in the database or none are.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management component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responsible for maintaining atomicity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Execution of a transaction in isolation preserves the consistency of the database. System programmer is responsible for it.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component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responsible for Isolation 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for every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appears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finished execution before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started,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 execution after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finished.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901700" y="1103312"/>
            <a:ext cx="82423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unit of program execution that accesses and possibly updates various data items. To preserve the integrity of data the database system must ensure: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768350" y="1206500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completes successfully, the changes it has made to the database persist, even if there are system failures. Recovery Management component responsible for durability.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914400" y="1106487"/>
            <a:ext cx="74930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state; the transaction stays in this state while it is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committed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final statement has been executed.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discovery that normal execution can no longer proceed.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the transaction has been rolled back and the database restored to its state prior to the start of the transaction.  Two options after it has been aborted: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transaction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done only if no internal logical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 the transaction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successful completion.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2009-12-21T15:40:23Z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