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82" d="100"/>
          <a:sy n="82" d="100"/>
        </p:scale>
        <p:origin x="6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3/2/2022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3/2/2022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3/2/2022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3/2/2022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3/2/2022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3/2/2022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3/2/2022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3/2/2022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3/2/2022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3/2/2022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3/2/2022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3/2/2022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F1F92265-AE8E-4139-976A-6AABD35CC97D}"/>
              </a:ext>
            </a:extLst>
          </p:cNvPr>
          <p:cNvSpPr>
            <a:spLocks noGrp="1"/>
          </p:cNvSpPr>
          <p:nvPr>
            <p:ph type="ctrTitle"/>
          </p:nvPr>
        </p:nvSpPr>
        <p:spPr/>
        <p:txBody>
          <a:bodyPr/>
          <a:lstStyle/>
          <a:p>
            <a:r>
              <a:rPr dirty="0"/>
              <a:t>Sprocket Customers</a:t>
            </a:r>
          </a:p>
        </p:txBody>
      </p:sp>
      <p:sp>
        <p:nvSpPr>
          <p:cNvPr id="3" name="slide1">
            <a:extLst>
              <a:ext uri="{FF2B5EF4-FFF2-40B4-BE49-F238E27FC236}">
                <a16:creationId xmlns:a16="http://schemas.microsoft.com/office/drawing/2014/main" id="{DA0B9D9D-8693-4852-9949-E791E5F51290}"/>
              </a:ext>
            </a:extLst>
          </p:cNvPr>
          <p:cNvSpPr>
            <a:spLocks noGrp="1"/>
          </p:cNvSpPr>
          <p:nvPr>
            <p:ph type="subTitle" idx="1"/>
          </p:nvPr>
        </p:nvSpPr>
        <p:spPr/>
        <p:txBody>
          <a:bodyPr/>
          <a:lstStyle/>
          <a:p>
            <a:r>
              <a:rPr lang="en-US" dirty="0"/>
              <a:t>KPMG Data Analytics Virtual Internship</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BE65-8976-4530-9B29-C12E8F15070E}"/>
              </a:ext>
            </a:extLst>
          </p:cNvPr>
          <p:cNvSpPr>
            <a:spLocks noGrp="1"/>
          </p:cNvSpPr>
          <p:nvPr>
            <p:ph type="title"/>
          </p:nvPr>
        </p:nvSpPr>
        <p:spPr/>
        <p:txBody>
          <a:bodyPr/>
          <a:lstStyle/>
          <a:p>
            <a:pPr algn="ctr"/>
            <a:r>
              <a:rPr lang="en-IN" dirty="0"/>
              <a:t>Data Insights and Presentation Task</a:t>
            </a:r>
          </a:p>
        </p:txBody>
      </p:sp>
      <p:sp>
        <p:nvSpPr>
          <p:cNvPr id="3" name="Content Placeholder 2">
            <a:extLst>
              <a:ext uri="{FF2B5EF4-FFF2-40B4-BE49-F238E27FC236}">
                <a16:creationId xmlns:a16="http://schemas.microsoft.com/office/drawing/2014/main" id="{AC6C574C-EF00-4C7D-AEFC-F80AC0D4830D}"/>
              </a:ext>
            </a:extLst>
          </p:cNvPr>
          <p:cNvSpPr>
            <a:spLocks noGrp="1"/>
          </p:cNvSpPr>
          <p:nvPr>
            <p:ph idx="1"/>
          </p:nvPr>
        </p:nvSpPr>
        <p:spPr/>
        <p:txBody>
          <a:bodyPr>
            <a:normAutofit/>
          </a:bodyPr>
          <a:lstStyle/>
          <a:p>
            <a:pPr marL="0" indent="0">
              <a:buNone/>
            </a:pPr>
            <a:r>
              <a:rPr lang="en-US" sz="1800" dirty="0"/>
              <a:t>Please develop a dashboard that we can present to the client at our next meeting. Display your data summary and results of the analysis in a dashboard (see tools/references for assistance).  Maximum of 3 dashboard views/tabs, creativity in layout and presentation is welcome.</a:t>
            </a:r>
          </a:p>
          <a:p>
            <a:pPr marL="0" indent="0">
              <a:buNone/>
            </a:pPr>
            <a:endParaRPr lang="en-US" sz="1800" dirty="0"/>
          </a:p>
          <a:p>
            <a:pPr marL="0" indent="0">
              <a:buNone/>
            </a:pPr>
            <a:r>
              <a:rPr lang="en-US" sz="1800" dirty="0"/>
              <a:t>It is important to keep in mind the business context when presenting your findings:</a:t>
            </a:r>
          </a:p>
          <a:p>
            <a:r>
              <a:rPr lang="en-US" sz="1800" dirty="0"/>
              <a:t>What are the trends in the underlying data?</a:t>
            </a:r>
          </a:p>
          <a:p>
            <a:r>
              <a:rPr lang="en-US" sz="1800" dirty="0"/>
              <a:t>Which customer segment has the highest customer value?</a:t>
            </a:r>
          </a:p>
          <a:p>
            <a:r>
              <a:rPr lang="en-US" sz="1800" dirty="0"/>
              <a:t>What do you propose should be Sprocket Central Pty Ltd ’s marketing and growth strategy?</a:t>
            </a:r>
          </a:p>
          <a:p>
            <a:r>
              <a:rPr lang="en-US" sz="1800" dirty="0"/>
              <a:t>What additional external datasets may be useful to obtain greater insights into customer preferences and propensity to purchase the products?</a:t>
            </a:r>
          </a:p>
          <a:p>
            <a:pPr marL="0" indent="0">
              <a:buNone/>
            </a:pPr>
            <a:endParaRPr lang="en-US" sz="1800" dirty="0"/>
          </a:p>
          <a:p>
            <a:pPr marL="0" indent="0">
              <a:buNone/>
            </a:pPr>
            <a:r>
              <a:rPr lang="en-US" sz="1800" dirty="0"/>
              <a:t>Specifically, your presentation should specify who Sprocket Central Pty Ltd.'s marketing team should be targeting out of the new 1000 customer list as well as the broader market segment to reach out to.</a:t>
            </a:r>
          </a:p>
        </p:txBody>
      </p:sp>
    </p:spTree>
    <p:extLst>
      <p:ext uri="{BB962C8B-B14F-4D97-AF65-F5344CB8AC3E}">
        <p14:creationId xmlns:p14="http://schemas.microsoft.com/office/powerpoint/2010/main" val="226345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Presentation1">
            <a:extLst>
              <a:ext uri="{FF2B5EF4-FFF2-40B4-BE49-F238E27FC236}">
                <a16:creationId xmlns:a16="http://schemas.microsoft.com/office/drawing/2014/main" id="{A342C417-040D-48D2-8B46-B9E170021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781"/>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Presentation2">
            <a:extLst>
              <a:ext uri="{FF2B5EF4-FFF2-40B4-BE49-F238E27FC236}">
                <a16:creationId xmlns:a16="http://schemas.microsoft.com/office/drawing/2014/main" id="{894FF8A2-AA74-46F1-ADC7-F52656276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34"/>
            <a:ext cx="12192000" cy="633513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3">
            <a:extLst>
              <a:ext uri="{FF2B5EF4-FFF2-40B4-BE49-F238E27FC236}">
                <a16:creationId xmlns:a16="http://schemas.microsoft.com/office/drawing/2014/main" id="{1A8EDA83-4B50-4B7C-8E7E-CB6F684D4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47" y="0"/>
            <a:ext cx="10161036" cy="6858000"/>
          </a:xfrm>
          <a:prstGeom prst="rect">
            <a:avLst/>
          </a:prstGeom>
        </p:spPr>
      </p:pic>
    </p:spTree>
    <p:extLst>
      <p:ext uri="{BB962C8B-B14F-4D97-AF65-F5344CB8AC3E}">
        <p14:creationId xmlns:p14="http://schemas.microsoft.com/office/powerpoint/2010/main" val="262051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5DDA-FF61-403A-B6B4-928B1AEBB0DD}"/>
              </a:ext>
            </a:extLst>
          </p:cNvPr>
          <p:cNvSpPr>
            <a:spLocks noGrp="1"/>
          </p:cNvSpPr>
          <p:nvPr>
            <p:ph type="title"/>
          </p:nvPr>
        </p:nvSpPr>
        <p:spPr/>
        <p:txBody>
          <a:bodyPr/>
          <a:lstStyle/>
          <a:p>
            <a:pPr algn="ctr"/>
            <a:r>
              <a:rPr lang="en-IN" dirty="0"/>
              <a:t>Growth Strategy</a:t>
            </a:r>
          </a:p>
        </p:txBody>
      </p:sp>
      <p:sp>
        <p:nvSpPr>
          <p:cNvPr id="3" name="Content Placeholder 2">
            <a:extLst>
              <a:ext uri="{FF2B5EF4-FFF2-40B4-BE49-F238E27FC236}">
                <a16:creationId xmlns:a16="http://schemas.microsoft.com/office/drawing/2014/main" id="{93A2C65E-CF21-462C-A799-60CD03B18029}"/>
              </a:ext>
            </a:extLst>
          </p:cNvPr>
          <p:cNvSpPr>
            <a:spLocks noGrp="1"/>
          </p:cNvSpPr>
          <p:nvPr>
            <p:ph idx="1"/>
          </p:nvPr>
        </p:nvSpPr>
        <p:spPr/>
        <p:txBody>
          <a:bodyPr>
            <a:normAutofit/>
          </a:bodyPr>
          <a:lstStyle/>
          <a:p>
            <a:pPr marL="0" indent="0">
              <a:buNone/>
            </a:pPr>
            <a:r>
              <a:rPr lang="en-IN" sz="2000" dirty="0"/>
              <a:t>This presentation has highlighted the underlying trends in the company’s customer and transactions database.</a:t>
            </a:r>
          </a:p>
          <a:p>
            <a:pPr marL="0" indent="0">
              <a:buNone/>
            </a:pPr>
            <a:r>
              <a:rPr lang="en-IN" sz="2000" dirty="0"/>
              <a:t>Based on the uncovered trends and facts, the following strategy is recommended for the growth of the company:</a:t>
            </a:r>
          </a:p>
          <a:p>
            <a:r>
              <a:rPr lang="en-IN" sz="2000" dirty="0"/>
              <a:t>Mass customers aged 41-50 to be targeted</a:t>
            </a:r>
          </a:p>
          <a:p>
            <a:r>
              <a:rPr lang="en-IN" sz="2000" dirty="0"/>
              <a:t>Brands “Solex”, “WeareA2B” and “Giant Bicycles” to be promoted more.</a:t>
            </a:r>
          </a:p>
          <a:p>
            <a:r>
              <a:rPr lang="en-IN" sz="2000" dirty="0"/>
              <a:t>Profit margin for products of the brand “Solex” to be increased.</a:t>
            </a:r>
          </a:p>
          <a:p>
            <a:r>
              <a:rPr lang="en-AU" sz="1800" dirty="0">
                <a:effectLst/>
                <a:latin typeface="Calibri" panose="020F0502020204030204" pitchFamily="34" charset="0"/>
                <a:ea typeface="Calibri" panose="020F0502020204030204" pitchFamily="34" charset="0"/>
                <a:cs typeface="Times New Roman" panose="02020603050405020304" pitchFamily="18" charset="0"/>
              </a:rPr>
              <a:t>Business should focus more on the customer from NSW.</a:t>
            </a:r>
            <a:endParaRPr lang="en-IN" sz="2000" dirty="0"/>
          </a:p>
          <a:p>
            <a:pPr marL="0" indent="0">
              <a:buNone/>
            </a:pPr>
            <a:endParaRPr lang="en-IN" sz="2000" dirty="0"/>
          </a:p>
        </p:txBody>
      </p:sp>
    </p:spTree>
    <p:extLst>
      <p:ext uri="{BB962C8B-B14F-4D97-AF65-F5344CB8AC3E}">
        <p14:creationId xmlns:p14="http://schemas.microsoft.com/office/powerpoint/2010/main" val="1769167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256</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Sprocket Customers</vt:lpstr>
      <vt:lpstr>Data Insights and Presentation Task</vt:lpstr>
      <vt:lpstr>PowerPoint Presentation</vt:lpstr>
      <vt:lpstr>PowerPoint Presentation</vt:lpstr>
      <vt:lpstr>PowerPoint Presentation</vt:lpstr>
      <vt:lpstr>Growth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Sprocket Customers</dc:title>
  <dc:creator>AnirbanDellPC</dc:creator>
  <cp:lastModifiedBy>Anirban Majumdar</cp:lastModifiedBy>
  <cp:revision>13</cp:revision>
  <dcterms:created xsi:type="dcterms:W3CDTF">2020-05-29T14:54:22Z</dcterms:created>
  <dcterms:modified xsi:type="dcterms:W3CDTF">2022-03-03T04:14:04Z</dcterms:modified>
</cp:coreProperties>
</file>