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57" r:id="rId4"/>
    <p:sldId id="258" r:id="rId5"/>
    <p:sldId id="259" r:id="rId6"/>
    <p:sldId id="260" r:id="rId7"/>
    <p:sldId id="261" r:id="rId8"/>
    <p:sldId id="262" r:id="rId9"/>
    <p:sldId id="263" r:id="rId10"/>
    <p:sldId id="264" r:id="rId11"/>
    <p:sldId id="265" r:id="rId12"/>
    <p:sldId id="283" r:id="rId13"/>
    <p:sldId id="284" r:id="rId14"/>
    <p:sldId id="266" r:id="rId15"/>
    <p:sldId id="267" r:id="rId16"/>
    <p:sldId id="268" r:id="rId17"/>
    <p:sldId id="269" r:id="rId18"/>
    <p:sldId id="275" r:id="rId19"/>
    <p:sldId id="276" r:id="rId20"/>
    <p:sldId id="270" r:id="rId21"/>
    <p:sldId id="271" r:id="rId22"/>
    <p:sldId id="272" r:id="rId23"/>
    <p:sldId id="277" r:id="rId24"/>
    <p:sldId id="278" r:id="rId25"/>
    <p:sldId id="279" r:id="rId26"/>
    <p:sldId id="280" r:id="rId27"/>
    <p:sldId id="274" r:id="rId28"/>
    <p:sldId id="281" r:id="rId29"/>
    <p:sldId id="282"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4/25/2017</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t>UNKOWN FAILURE DETECTION OF </a:t>
            </a:r>
            <a:br>
              <a:rPr lang="en-US" sz="2800" dirty="0"/>
            </a:br>
            <a:r>
              <a:rPr lang="en-US" sz="2800" dirty="0"/>
              <a:t>CALL STACK TREE IN IOT DEVICES</a:t>
            </a:r>
          </a:p>
        </p:txBody>
      </p:sp>
      <p:sp>
        <p:nvSpPr>
          <p:cNvPr id="3" name="Subtitle 2"/>
          <p:cNvSpPr>
            <a:spLocks noGrp="1"/>
          </p:cNvSpPr>
          <p:nvPr>
            <p:ph type="subTitle" idx="1"/>
          </p:nvPr>
        </p:nvSpPr>
        <p:spPr/>
        <p:txBody>
          <a:bodyPr/>
          <a:lstStyle/>
          <a:p>
            <a:r>
              <a:rPr lang="en-US" dirty="0"/>
              <a:t>BY</a:t>
            </a:r>
          </a:p>
          <a:p>
            <a:r>
              <a:rPr lang="en-US" dirty="0"/>
              <a:t>DODDA SAI CHANDRANEEL</a:t>
            </a:r>
          </a:p>
        </p:txBody>
      </p:sp>
    </p:spTree>
    <p:extLst>
      <p:ext uri="{BB962C8B-B14F-4D97-AF65-F5344CB8AC3E}">
        <p14:creationId xmlns:p14="http://schemas.microsoft.com/office/powerpoint/2010/main" val="165675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hardware-based monitoring agent</a:t>
            </a:r>
          </a:p>
        </p:txBody>
      </p:sp>
      <p:sp>
        <p:nvSpPr>
          <p:cNvPr id="3" name="Content Placeholder 2"/>
          <p:cNvSpPr>
            <a:spLocks noGrp="1"/>
          </p:cNvSpPr>
          <p:nvPr>
            <p:ph idx="1"/>
          </p:nvPr>
        </p:nvSpPr>
        <p:spPr/>
        <p:txBody>
          <a:bodyPr/>
          <a:lstStyle/>
          <a:p>
            <a:r>
              <a:rPr lang="en-US" dirty="0"/>
              <a:t>Instruction grained monitoring techniques monitor the architectural state of every instruction</a:t>
            </a:r>
          </a:p>
          <a:p>
            <a:r>
              <a:rPr lang="en-US" dirty="0"/>
              <a:t>Function calls are monitored for examination.</a:t>
            </a:r>
          </a:p>
          <a:p>
            <a:r>
              <a:rPr lang="en-US" dirty="0"/>
              <a:t>By monitoring function calls we can detect failure caused by processor and also peripheral hardware outside the processor</a:t>
            </a:r>
          </a:p>
          <a:p>
            <a:r>
              <a:rPr lang="en-US" dirty="0"/>
              <a:t>Processor that is equipped with the proposed monitoring agent. The key component is the call stack monitor which keeps track of function call stack</a:t>
            </a:r>
          </a:p>
          <a:p>
            <a:r>
              <a:rPr lang="en-US" dirty="0"/>
              <a:t>The call stack should be compared against a reference which a call stack tree</a:t>
            </a:r>
          </a:p>
        </p:txBody>
      </p:sp>
    </p:spTree>
    <p:extLst>
      <p:ext uri="{BB962C8B-B14F-4D97-AF65-F5344CB8AC3E}">
        <p14:creationId xmlns:p14="http://schemas.microsoft.com/office/powerpoint/2010/main" val="30057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grpSp>
        <p:nvGrpSpPr>
          <p:cNvPr id="11" name="Group 10"/>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6" name="Straight Connector 25"/>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1126309" y="2457915"/>
            <a:ext cx="9941259" cy="1938544"/>
          </a:xfrm>
          <a:prstGeom prst="rect">
            <a:avLst/>
          </a:prstGeom>
        </p:spPr>
      </p:pic>
    </p:spTree>
    <p:extLst>
      <p:ext uri="{BB962C8B-B14F-4D97-AF65-F5344CB8AC3E}">
        <p14:creationId xmlns:p14="http://schemas.microsoft.com/office/powerpoint/2010/main" val="4159056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087417" y="2159000"/>
            <a:ext cx="3145536" cy="1979707"/>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Call stack tree</a:t>
            </a:r>
          </a:p>
        </p:txBody>
      </p:sp>
      <p:sp>
        <p:nvSpPr>
          <p:cNvPr id="3" name="Content Placeholder 2"/>
          <p:cNvSpPr>
            <a:spLocks noGrp="1"/>
          </p:cNvSpPr>
          <p:nvPr>
            <p:ph idx="1"/>
          </p:nvPr>
        </p:nvSpPr>
        <p:spPr>
          <a:xfrm>
            <a:off x="677334" y="2160590"/>
            <a:ext cx="5220430" cy="3701270"/>
          </a:xfrm>
        </p:spPr>
        <p:txBody>
          <a:bodyPr>
            <a:normAutofit/>
          </a:bodyPr>
          <a:lstStyle/>
          <a:p>
            <a:r>
              <a:rPr lang="en-US" dirty="0"/>
              <a:t>A call stack tree  is used as a refer-</a:t>
            </a:r>
            <a:r>
              <a:rPr lang="en-US" dirty="0" err="1"/>
              <a:t>ence</a:t>
            </a:r>
            <a:r>
              <a:rPr lang="en-US" dirty="0"/>
              <a:t> for failure detection. </a:t>
            </a:r>
          </a:p>
          <a:p>
            <a:r>
              <a:rPr lang="en-US" dirty="0"/>
              <a:t>A call stack tree is a collection of reachable call stack snapshots, represented as a tree. </a:t>
            </a:r>
          </a:p>
          <a:p>
            <a:r>
              <a:rPr lang="en-US" dirty="0"/>
              <a:t>The call stack tree is built when the </a:t>
            </a:r>
            <a:r>
              <a:rPr lang="en-US" dirty="0" err="1"/>
              <a:t>IoT</a:t>
            </a:r>
            <a:r>
              <a:rPr lang="en-US" dirty="0"/>
              <a:t> device is being tested.</a:t>
            </a:r>
          </a:p>
          <a:p>
            <a:endParaRPr lang="en-US" dirty="0"/>
          </a:p>
        </p:txBody>
      </p:sp>
    </p:spTree>
    <p:extLst>
      <p:ext uri="{BB962C8B-B14F-4D97-AF65-F5344CB8AC3E}">
        <p14:creationId xmlns:p14="http://schemas.microsoft.com/office/powerpoint/2010/main" val="4249346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pPr lvl="1"/>
            <a:r>
              <a:rPr lang="en-US" sz="1800" dirty="0"/>
              <a:t>Above figure shows an example of a call stack tree. If main, </a:t>
            </a:r>
            <a:r>
              <a:rPr lang="en-US" sz="1800" dirty="0" err="1"/>
              <a:t>funcA</a:t>
            </a:r>
            <a:r>
              <a:rPr lang="en-US" sz="1800" dirty="0"/>
              <a:t> and </a:t>
            </a:r>
            <a:r>
              <a:rPr lang="en-US" sz="1800" dirty="0" err="1"/>
              <a:t>funcX</a:t>
            </a:r>
            <a:r>
              <a:rPr lang="en-US" sz="1800" dirty="0"/>
              <a:t> are called in this order, the call stack maintains main, </a:t>
            </a:r>
            <a:r>
              <a:rPr lang="en-US" sz="1800" dirty="0" err="1"/>
              <a:t>funcA</a:t>
            </a:r>
            <a:r>
              <a:rPr lang="en-US" sz="1800" dirty="0"/>
              <a:t> and </a:t>
            </a:r>
            <a:r>
              <a:rPr lang="en-US" sz="1800" dirty="0" err="1"/>
              <a:t>funcX</a:t>
            </a:r>
            <a:r>
              <a:rPr lang="en-US" sz="1800" dirty="0"/>
              <a:t> in the same order from the bottom to the top.    </a:t>
            </a:r>
          </a:p>
          <a:p>
            <a:pPr lvl="1"/>
            <a:r>
              <a:rPr lang="en-US" sz="1800" dirty="0"/>
              <a:t>This is represented by the left-most path of the tree (from main to the left-most </a:t>
            </a:r>
            <a:r>
              <a:rPr lang="en-US" sz="1800" dirty="0" err="1"/>
              <a:t>funcX</a:t>
            </a:r>
            <a:r>
              <a:rPr lang="en-US" sz="1800" dirty="0"/>
              <a:t>). After </a:t>
            </a:r>
            <a:r>
              <a:rPr lang="en-US" sz="1800" dirty="0" err="1"/>
              <a:t>funcX</a:t>
            </a:r>
            <a:r>
              <a:rPr lang="en-US" sz="1800" dirty="0"/>
              <a:t> and </a:t>
            </a:r>
            <a:r>
              <a:rPr lang="en-US" sz="1800" dirty="0" err="1"/>
              <a:t>funcA</a:t>
            </a:r>
            <a:r>
              <a:rPr lang="en-US" sz="1800" dirty="0"/>
              <a:t> are returned, let us suppose </a:t>
            </a:r>
            <a:r>
              <a:rPr lang="en-US" sz="1800" dirty="0" err="1"/>
              <a:t>funcB</a:t>
            </a:r>
            <a:r>
              <a:rPr lang="en-US" sz="1800" dirty="0"/>
              <a:t> is called at a certain moment, but </a:t>
            </a:r>
            <a:r>
              <a:rPr lang="en-US" sz="1800" dirty="0" err="1"/>
              <a:t>funcX</a:t>
            </a:r>
            <a:r>
              <a:rPr lang="en-US" sz="1800" dirty="0"/>
              <a:t> and </a:t>
            </a:r>
            <a:r>
              <a:rPr lang="en-US" sz="1800" dirty="0" err="1"/>
              <a:t>funcY</a:t>
            </a:r>
            <a:r>
              <a:rPr lang="en-US" sz="1800" dirty="0"/>
              <a:t> are not yet called.</a:t>
            </a:r>
          </a:p>
          <a:p>
            <a:pPr lvl="1"/>
            <a:r>
              <a:rPr lang="en-US" sz="1800" dirty="0"/>
              <a:t> At this moment, the call stack comprises main and </a:t>
            </a:r>
            <a:r>
              <a:rPr lang="en-US" sz="1800" dirty="0" err="1"/>
              <a:t>funcB</a:t>
            </a:r>
            <a:r>
              <a:rPr lang="en-US" sz="1800" dirty="0"/>
              <a:t>. It is represented by the right path of the tree (from main to </a:t>
            </a:r>
            <a:r>
              <a:rPr lang="en-US" sz="1800" dirty="0" err="1"/>
              <a:t>funcB</a:t>
            </a:r>
            <a:r>
              <a:rPr lang="en-US" sz="1800" dirty="0"/>
              <a:t>). </a:t>
            </a:r>
          </a:p>
          <a:p>
            <a:pPr lvl="1"/>
            <a:r>
              <a:rPr lang="en-US" sz="1800" dirty="0"/>
              <a:t>Therefore, the call stack tree captures all reachable call stack snapshots in a tree form.</a:t>
            </a:r>
          </a:p>
        </p:txBody>
      </p:sp>
    </p:spTree>
    <p:extLst>
      <p:ext uri="{BB962C8B-B14F-4D97-AF65-F5344CB8AC3E}">
        <p14:creationId xmlns:p14="http://schemas.microsoft.com/office/powerpoint/2010/main" val="1761808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of unknown failures</a:t>
            </a:r>
          </a:p>
        </p:txBody>
      </p:sp>
      <p:sp>
        <p:nvSpPr>
          <p:cNvPr id="3" name="Content Placeholder 2"/>
          <p:cNvSpPr>
            <a:spLocks noGrp="1"/>
          </p:cNvSpPr>
          <p:nvPr>
            <p:ph idx="1"/>
          </p:nvPr>
        </p:nvSpPr>
        <p:spPr/>
        <p:txBody>
          <a:bodyPr/>
          <a:lstStyle/>
          <a:p>
            <a:r>
              <a:rPr lang="en-US" dirty="0"/>
              <a:t>A call stack tree is a collection of reachable call stack snapshots represented as a tree. </a:t>
            </a:r>
          </a:p>
          <a:p>
            <a:r>
              <a:rPr lang="en-US" dirty="0"/>
              <a:t>The call stack tree is built when the </a:t>
            </a:r>
            <a:r>
              <a:rPr lang="en-US" dirty="0" err="1"/>
              <a:t>IoT</a:t>
            </a:r>
            <a:r>
              <a:rPr lang="en-US" dirty="0"/>
              <a:t> device is being tested. We will refer to the time when the call stack tree is being built as the </a:t>
            </a:r>
            <a:r>
              <a:rPr lang="en-US" i="1" dirty="0"/>
              <a:t>“</a:t>
            </a:r>
            <a:r>
              <a:rPr lang="en-US" b="1" i="1" dirty="0"/>
              <a:t>training</a:t>
            </a:r>
            <a:r>
              <a:rPr lang="en-US" i="1" dirty="0"/>
              <a:t>” mode</a:t>
            </a:r>
          </a:p>
          <a:p>
            <a:r>
              <a:rPr lang="en-US" dirty="0"/>
              <a:t> The time when the call stack tree is being compared with the online call stack collected by the call stack monitor as the </a:t>
            </a:r>
            <a:r>
              <a:rPr lang="en-US" i="1" dirty="0"/>
              <a:t>“</a:t>
            </a:r>
            <a:r>
              <a:rPr lang="en-US" b="1" i="1" dirty="0"/>
              <a:t>detection</a:t>
            </a:r>
            <a:r>
              <a:rPr lang="en-US" i="1" dirty="0"/>
              <a:t>” mode</a:t>
            </a:r>
            <a:r>
              <a:rPr lang="en-US" dirty="0"/>
              <a:t>.</a:t>
            </a:r>
          </a:p>
          <a:p>
            <a:r>
              <a:rPr lang="en-US" dirty="0"/>
              <a:t> In the detection mode, if the on-line call stack does not match with the call stack tree, a fault is declared.</a:t>
            </a:r>
          </a:p>
          <a:p>
            <a:endParaRPr lang="en-US" dirty="0"/>
          </a:p>
        </p:txBody>
      </p:sp>
    </p:spTree>
    <p:extLst>
      <p:ext uri="{BB962C8B-B14F-4D97-AF65-F5344CB8AC3E}">
        <p14:creationId xmlns:p14="http://schemas.microsoft.com/office/powerpoint/2010/main" val="171800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While the tree is being built (training mode), the length of time it takes for each function to be executed will be measured to detect hanging (deadlock or </a:t>
            </a:r>
            <a:r>
              <a:rPr lang="en-US" dirty="0" err="1"/>
              <a:t>livelock</a:t>
            </a:r>
            <a:r>
              <a:rPr lang="en-US" dirty="0"/>
              <a:t>). </a:t>
            </a:r>
          </a:p>
          <a:p>
            <a:r>
              <a:rPr lang="en-US" dirty="0"/>
              <a:t>For each function, the statistics of the average and standard deviation of execution time will be calculated in the training mode. </a:t>
            </a:r>
          </a:p>
          <a:p>
            <a:r>
              <a:rPr lang="en-US" dirty="0"/>
              <a:t>In the detection mode, if a function takes longer than the threshold, which is pre-determined based on statistics obtained in the training mode, a fault is detected</a:t>
            </a:r>
          </a:p>
        </p:txBody>
      </p:sp>
    </p:spTree>
    <p:extLst>
      <p:ext uri="{BB962C8B-B14F-4D97-AF65-F5344CB8AC3E}">
        <p14:creationId xmlns:p14="http://schemas.microsoft.com/office/powerpoint/2010/main" val="3104977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If unknown failures eventually lead to known failures</a:t>
            </a:r>
            <a:r>
              <a:rPr lang="en-US" dirty="0"/>
              <a:t>: When known faults occur, their corresponding exception handlers are usually called. The </a:t>
            </a:r>
            <a:r>
              <a:rPr lang="en-US" dirty="0" err="1"/>
              <a:t>IoT</a:t>
            </a:r>
            <a:r>
              <a:rPr lang="en-US" dirty="0"/>
              <a:t> device may have a reporting mechanism but, if the reporting mechanism itself has a fault, the fault cannot be reported. If the call stack tree contains any of the exception handlers, it means known faults have occurred.</a:t>
            </a:r>
          </a:p>
          <a:p>
            <a:r>
              <a:rPr lang="en-US" dirty="0"/>
              <a:t>•	</a:t>
            </a:r>
            <a:r>
              <a:rPr lang="en-US" b="1" dirty="0"/>
              <a:t>If the device is hanging</a:t>
            </a:r>
            <a:r>
              <a:rPr lang="en-US" dirty="0"/>
              <a:t>: If the </a:t>
            </a:r>
            <a:r>
              <a:rPr lang="en-US" dirty="0" err="1"/>
              <a:t>IoT</a:t>
            </a:r>
            <a:r>
              <a:rPr lang="en-US" dirty="0"/>
              <a:t> device is stuck at any point, it can be detected based on the statistics of execution time as explained above.</a:t>
            </a:r>
          </a:p>
          <a:p>
            <a:r>
              <a:rPr lang="en-US" dirty="0"/>
              <a:t>•	</a:t>
            </a:r>
            <a:r>
              <a:rPr lang="en-US" b="1" dirty="0"/>
              <a:t>If the device seemingly keeps working but incorrectly</a:t>
            </a:r>
            <a:r>
              <a:rPr lang="en-US" dirty="0"/>
              <a:t>: If the on-line call stack does not match with the call stack tree, a fault can be detected.</a:t>
            </a:r>
          </a:p>
          <a:p>
            <a:r>
              <a:rPr lang="en-US" dirty="0"/>
              <a:t>However, it cannot detect the following type of unknown failure.</a:t>
            </a:r>
          </a:p>
          <a:p>
            <a:r>
              <a:rPr lang="en-US" dirty="0"/>
              <a:t>•</a:t>
            </a:r>
            <a:r>
              <a:rPr lang="en-US" b="1" dirty="0"/>
              <a:t>	If unknown failures affect the output, but the output is still in a legitimate form</a:t>
            </a:r>
            <a:r>
              <a:rPr lang="en-US" dirty="0"/>
              <a:t>: To detect this type of failures, the output should be compared with a golden model. To address this, we will investigate an assertion-based examination methodology in our future work.</a:t>
            </a:r>
          </a:p>
          <a:p>
            <a:endParaRPr lang="en-US" dirty="0"/>
          </a:p>
        </p:txBody>
      </p:sp>
    </p:spTree>
    <p:extLst>
      <p:ext uri="{BB962C8B-B14F-4D97-AF65-F5344CB8AC3E}">
        <p14:creationId xmlns:p14="http://schemas.microsoft.com/office/powerpoint/2010/main" val="1721591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Trace file</a:t>
            </a:r>
          </a:p>
        </p:txBody>
      </p:sp>
      <p:sp>
        <p:nvSpPr>
          <p:cNvPr id="3" name="Content Placeholder 2"/>
          <p:cNvSpPr>
            <a:spLocks noGrp="1"/>
          </p:cNvSpPr>
          <p:nvPr>
            <p:ph idx="1"/>
          </p:nvPr>
        </p:nvSpPr>
        <p:spPr/>
        <p:txBody>
          <a:bodyPr>
            <a:normAutofit fontScale="85000" lnSpcReduction="10000"/>
          </a:bodyPr>
          <a:lstStyle/>
          <a:p>
            <a:r>
              <a:rPr lang="en-US" dirty="0"/>
              <a:t>The input of the system is a trace file.</a:t>
            </a:r>
          </a:p>
          <a:p>
            <a:r>
              <a:rPr lang="en-US" dirty="0"/>
              <a:t> Each line indicates function call or return. The format of the trace file is as follows:</a:t>
            </a:r>
            <a:br>
              <a:rPr lang="en-US" dirty="0"/>
            </a:br>
            <a:r>
              <a:rPr lang="en-US" dirty="0"/>
              <a:t>&lt;timestamp&gt; &lt;C or R&gt; &lt;Target address if it is a function call&gt;</a:t>
            </a:r>
          </a:p>
          <a:p>
            <a:r>
              <a:rPr lang="en-US" dirty="0"/>
              <a:t>For example,</a:t>
            </a:r>
          </a:p>
          <a:p>
            <a:r>
              <a:rPr lang="pt-BR" dirty="0"/>
              <a:t>1000 C funcA</a:t>
            </a:r>
          </a:p>
          <a:p>
            <a:r>
              <a:rPr lang="pt-BR" dirty="0"/>
              <a:t>1010 C funcB</a:t>
            </a:r>
          </a:p>
          <a:p>
            <a:r>
              <a:rPr lang="pt-BR" dirty="0"/>
              <a:t>1020 C funcC</a:t>
            </a:r>
          </a:p>
          <a:p>
            <a:r>
              <a:rPr lang="pt-BR" dirty="0"/>
              <a:t>1030 R</a:t>
            </a:r>
          </a:p>
          <a:p>
            <a:r>
              <a:rPr lang="pt-BR" dirty="0"/>
              <a:t>1040 C funcD</a:t>
            </a:r>
          </a:p>
          <a:p>
            <a:r>
              <a:rPr lang="pt-BR" dirty="0"/>
              <a:t>1050 R</a:t>
            </a:r>
          </a:p>
          <a:p>
            <a:r>
              <a:rPr lang="pt-BR" dirty="0"/>
              <a:t>1060 R</a:t>
            </a:r>
          </a:p>
          <a:p>
            <a:r>
              <a:rPr lang="pt-BR" dirty="0"/>
              <a:t>1070 R</a:t>
            </a:r>
            <a:endParaRPr lang="en-US" dirty="0"/>
          </a:p>
        </p:txBody>
      </p:sp>
      <p:sp>
        <p:nvSpPr>
          <p:cNvPr id="4"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3338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stretch>
            <a:fillRect/>
          </a:stretch>
        </p:blipFill>
        <p:spPr>
          <a:xfrm>
            <a:off x="4654035" y="902383"/>
            <a:ext cx="4602747" cy="4548702"/>
          </a:xfrm>
          <a:prstGeom prst="rect">
            <a:avLst/>
          </a:prstGeom>
        </p:spPr>
      </p:pic>
      <p:sp>
        <p:nvSpPr>
          <p:cNvPr id="2" name="Title 1"/>
          <p:cNvSpPr>
            <a:spLocks noGrp="1"/>
          </p:cNvSpPr>
          <p:nvPr>
            <p:ph type="title"/>
          </p:nvPr>
        </p:nvSpPr>
        <p:spPr>
          <a:xfrm>
            <a:off x="676746" y="609600"/>
            <a:ext cx="3729076" cy="1320800"/>
          </a:xfrm>
        </p:spPr>
        <p:txBody>
          <a:bodyPr anchor="ctr">
            <a:normAutofit/>
          </a:bodyPr>
          <a:lstStyle/>
          <a:p>
            <a:r>
              <a:rPr lang="en-US" dirty="0"/>
              <a:t>output</a:t>
            </a:r>
          </a:p>
        </p:txBody>
      </p:sp>
      <p:sp>
        <p:nvSpPr>
          <p:cNvPr id="24" name="Content Placeholder 9"/>
          <p:cNvSpPr>
            <a:spLocks noGrp="1"/>
          </p:cNvSpPr>
          <p:nvPr>
            <p:ph idx="1"/>
          </p:nvPr>
        </p:nvSpPr>
        <p:spPr>
          <a:xfrm>
            <a:off x="685167" y="2160589"/>
            <a:ext cx="3720916" cy="3560733"/>
          </a:xfrm>
        </p:spPr>
        <p:txBody>
          <a:bodyPr>
            <a:normAutofit/>
          </a:bodyPr>
          <a:lstStyle/>
          <a:p>
            <a:r>
              <a:rPr lang="en-US" dirty="0"/>
              <a:t>GUI displayed when the program is executed </a:t>
            </a:r>
          </a:p>
        </p:txBody>
      </p:sp>
    </p:spTree>
    <p:extLst>
      <p:ext uri="{BB962C8B-B14F-4D97-AF65-F5344CB8AC3E}">
        <p14:creationId xmlns:p14="http://schemas.microsoft.com/office/powerpoint/2010/main" val="85194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stretch>
            <a:fillRect/>
          </a:stretch>
        </p:blipFill>
        <p:spPr>
          <a:xfrm>
            <a:off x="4987137" y="2159331"/>
            <a:ext cx="4204989" cy="3689878"/>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Training output:</a:t>
            </a:r>
          </a:p>
        </p:txBody>
      </p:sp>
      <p:sp>
        <p:nvSpPr>
          <p:cNvPr id="10" name="Content Placeholder 9"/>
          <p:cNvSpPr>
            <a:spLocks noGrp="1"/>
          </p:cNvSpPr>
          <p:nvPr>
            <p:ph idx="1"/>
          </p:nvPr>
        </p:nvSpPr>
        <p:spPr>
          <a:xfrm>
            <a:off x="677334" y="2160589"/>
            <a:ext cx="3957349" cy="3749323"/>
          </a:xfrm>
        </p:spPr>
        <p:txBody>
          <a:bodyPr>
            <a:normAutofit/>
          </a:bodyPr>
          <a:lstStyle/>
          <a:p>
            <a:r>
              <a:rPr lang="en-US" dirty="0"/>
              <a:t>When the training mode is selected it displays a dialog box which is used to select the trace file</a:t>
            </a:r>
          </a:p>
        </p:txBody>
      </p:sp>
    </p:spTree>
    <p:extLst>
      <p:ext uri="{BB962C8B-B14F-4D97-AF65-F5344CB8AC3E}">
        <p14:creationId xmlns:p14="http://schemas.microsoft.com/office/powerpoint/2010/main" val="216798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project</a:t>
            </a:r>
          </a:p>
        </p:txBody>
      </p:sp>
      <p:sp>
        <p:nvSpPr>
          <p:cNvPr id="3" name="Content Placeholder 2"/>
          <p:cNvSpPr>
            <a:spLocks noGrp="1"/>
          </p:cNvSpPr>
          <p:nvPr>
            <p:ph idx="1"/>
          </p:nvPr>
        </p:nvSpPr>
        <p:spPr/>
        <p:txBody>
          <a:bodyPr/>
          <a:lstStyle/>
          <a:p>
            <a:r>
              <a:rPr lang="en-US" dirty="0"/>
              <a:t>The purpose of this project to detect failures in the IOT devices. A GUI application is built  using  java which has two modes called training mode and detection mode.</a:t>
            </a:r>
          </a:p>
          <a:p>
            <a:r>
              <a:rPr lang="en-US" dirty="0"/>
              <a:t> An input trace file is taken which builds a call stack tree when the </a:t>
            </a:r>
            <a:r>
              <a:rPr lang="en-US" dirty="0" err="1"/>
              <a:t>iot</a:t>
            </a:r>
            <a:r>
              <a:rPr lang="en-US" dirty="0"/>
              <a:t> device is tested which is done in training mode. </a:t>
            </a:r>
          </a:p>
          <a:p>
            <a:r>
              <a:rPr lang="en-US" dirty="0"/>
              <a:t>In detection mode ,the call stack tree is compared by the online call stack  by call stack monitor. If it matches it gives output as “pass” or else “fail”. </a:t>
            </a:r>
          </a:p>
          <a:p>
            <a:r>
              <a:rPr lang="en-US" dirty="0"/>
              <a:t>In this project we can also  discuss different types of failures that occur in the IOT devices</a:t>
            </a:r>
          </a:p>
        </p:txBody>
      </p:sp>
    </p:spTree>
    <p:extLst>
      <p:ext uri="{BB962C8B-B14F-4D97-AF65-F5344CB8AC3E}">
        <p14:creationId xmlns:p14="http://schemas.microsoft.com/office/powerpoint/2010/main" val="316877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43467" y="816638"/>
            <a:ext cx="3367359" cy="5224724"/>
          </a:xfrm>
        </p:spPr>
        <p:txBody>
          <a:bodyPr anchor="ctr">
            <a:normAutofit/>
          </a:bodyPr>
          <a:lstStyle/>
          <a:p>
            <a:r>
              <a:rPr lang="en-US" dirty="0" err="1"/>
              <a:t>abego</a:t>
            </a:r>
            <a:r>
              <a:rPr lang="en-US" dirty="0"/>
              <a:t> </a:t>
            </a:r>
            <a:r>
              <a:rPr lang="en-US" dirty="0" err="1"/>
              <a:t>TreeLayout</a:t>
            </a:r>
            <a:endParaRPr lang="en-US" dirty="0"/>
          </a:p>
        </p:txBody>
      </p:sp>
      <p:sp>
        <p:nvSpPr>
          <p:cNvPr id="3" name="Content Placeholder 2"/>
          <p:cNvSpPr>
            <a:spLocks noGrp="1"/>
          </p:cNvSpPr>
          <p:nvPr>
            <p:ph idx="1"/>
          </p:nvPr>
        </p:nvSpPr>
        <p:spPr>
          <a:xfrm>
            <a:off x="4654295" y="816638"/>
            <a:ext cx="4619706" cy="5224724"/>
          </a:xfrm>
        </p:spPr>
        <p:txBody>
          <a:bodyPr anchor="ctr">
            <a:normAutofit/>
          </a:bodyPr>
          <a:lstStyle/>
          <a:p>
            <a:pPr>
              <a:lnSpc>
                <a:spcPct val="80000"/>
              </a:lnSpc>
            </a:pPr>
            <a:r>
              <a:rPr lang="en-US" sz="1700" dirty="0"/>
              <a:t>Efficiently create compact, highly customizable tree layouts</a:t>
            </a:r>
          </a:p>
          <a:p>
            <a:pPr>
              <a:lnSpc>
                <a:spcPct val="80000"/>
              </a:lnSpc>
            </a:pPr>
            <a:r>
              <a:rPr lang="en-US" sz="1700" b="1" dirty="0"/>
              <a:t>Introduction</a:t>
            </a:r>
          </a:p>
          <a:p>
            <a:pPr>
              <a:lnSpc>
                <a:spcPct val="80000"/>
              </a:lnSpc>
            </a:pPr>
            <a:r>
              <a:rPr lang="en-US" sz="1700" dirty="0"/>
              <a:t>The Tree Layout creates tree layouts for arbitrary trees. It is not restricted to a specific output or format, but can be used for any kind of two-dimensional diagram. </a:t>
            </a:r>
          </a:p>
          <a:p>
            <a:pPr>
              <a:lnSpc>
                <a:spcPct val="80000"/>
              </a:lnSpc>
            </a:pPr>
            <a:r>
              <a:rPr lang="en-US" sz="1700" dirty="0"/>
              <a:t>Examples are Swing based components, SVG files, and many more. This is possible because Tree Layout separates the  layout of a tree from the actual rendering.</a:t>
            </a:r>
          </a:p>
          <a:p>
            <a:pPr>
              <a:lnSpc>
                <a:spcPct val="80000"/>
              </a:lnSpc>
            </a:pPr>
            <a:r>
              <a:rPr lang="en-US" sz="1700" dirty="0"/>
              <a:t>To use the Tree Layout you mainly need to supply an instance of the Tree Layout class with the nodes of the tree (including "children" links),together with the "size" of each node.</a:t>
            </a:r>
          </a:p>
          <a:p>
            <a:pPr>
              <a:lnSpc>
                <a:spcPct val="80000"/>
              </a:lnSpc>
            </a:pPr>
            <a:r>
              <a:rPr lang="en-US" sz="1700" dirty="0"/>
              <a:t> In addition you can configure the layout by specifying parameters like "gap between levels" etc..</a:t>
            </a:r>
          </a:p>
          <a:p>
            <a:pPr>
              <a:lnSpc>
                <a:spcPct val="80000"/>
              </a:lnSpc>
            </a:pPr>
            <a:endParaRPr lang="en-US" sz="1700" dirty="0"/>
          </a:p>
          <a:p>
            <a:pPr marL="0" indent="0">
              <a:lnSpc>
                <a:spcPct val="80000"/>
              </a:lnSpc>
              <a:buNone/>
            </a:pPr>
            <a:endParaRPr lang="en-US" sz="1700" dirty="0"/>
          </a:p>
        </p:txBody>
      </p:sp>
    </p:spTree>
    <p:extLst>
      <p:ext uri="{BB962C8B-B14F-4D97-AF65-F5344CB8AC3E}">
        <p14:creationId xmlns:p14="http://schemas.microsoft.com/office/powerpoint/2010/main" val="348875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Properities</a:t>
            </a:r>
            <a:r>
              <a:rPr lang="en-US" dirty="0"/>
              <a:t> of tree layout</a:t>
            </a:r>
          </a:p>
        </p:txBody>
      </p:sp>
      <p:sp>
        <p:nvSpPr>
          <p:cNvPr id="3" name="Content Placeholder 2"/>
          <p:cNvSpPr>
            <a:spLocks noGrp="1"/>
          </p:cNvSpPr>
          <p:nvPr>
            <p:ph idx="1"/>
          </p:nvPr>
        </p:nvSpPr>
        <p:spPr/>
        <p:txBody>
          <a:bodyPr/>
          <a:lstStyle/>
          <a:p>
            <a:r>
              <a:rPr lang="en-US" dirty="0"/>
              <a:t>1. The layout displays the hierarchical structure of the tree, i.e. the y-coordinate of a node is given by its level. (*)</a:t>
            </a:r>
          </a:p>
          <a:p>
            <a:r>
              <a:rPr lang="en-US" dirty="0"/>
              <a:t>2. The edges do not cross each other and nodes on the same level have a minimal horizontal distance.</a:t>
            </a:r>
          </a:p>
          <a:p>
            <a:r>
              <a:rPr lang="en-US" dirty="0"/>
              <a:t>3. The drawing of a subtree does not depend on its position in the tree, i.e. isomorphic subtrees are drawn identically up to translation.</a:t>
            </a:r>
          </a:p>
          <a:p>
            <a:r>
              <a:rPr lang="en-US" dirty="0"/>
              <a:t>4. The order of the children of a node is displayed in the drawing.</a:t>
            </a:r>
          </a:p>
          <a:p>
            <a:r>
              <a:rPr lang="en-US" dirty="0"/>
              <a:t>5. The algorithm works symmetrically, i.e. the drawing of the reflection of a tree is the reflected drawing of the original tree.</a:t>
            </a:r>
          </a:p>
        </p:txBody>
      </p:sp>
    </p:spTree>
    <p:extLst>
      <p:ext uri="{BB962C8B-B14F-4D97-AF65-F5344CB8AC3E}">
        <p14:creationId xmlns:p14="http://schemas.microsoft.com/office/powerpoint/2010/main" val="289758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LAYOUT</a:t>
            </a:r>
            <a:r>
              <a:rPr lang="en-US" dirty="0"/>
              <a:t>:</a:t>
            </a:r>
          </a:p>
        </p:txBody>
      </p:sp>
      <p:pic>
        <p:nvPicPr>
          <p:cNvPr id="4" name="Content Placeholder 3"/>
          <p:cNvPicPr>
            <a:picLocks noGrp="1" noChangeAspect="1"/>
          </p:cNvPicPr>
          <p:nvPr>
            <p:ph idx="1"/>
          </p:nvPr>
        </p:nvPicPr>
        <p:blipFill>
          <a:blip r:embed="rId2"/>
          <a:stretch>
            <a:fillRect/>
          </a:stretch>
        </p:blipFill>
        <p:spPr>
          <a:xfrm>
            <a:off x="3276600" y="2828925"/>
            <a:ext cx="3362325" cy="3162300"/>
          </a:xfrm>
          <a:prstGeom prst="rect">
            <a:avLst/>
          </a:prstGeom>
        </p:spPr>
      </p:pic>
    </p:spTree>
    <p:extLst>
      <p:ext uri="{BB962C8B-B14F-4D97-AF65-F5344CB8AC3E}">
        <p14:creationId xmlns:p14="http://schemas.microsoft.com/office/powerpoint/2010/main" val="1897749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a:blip r:embed="rId2"/>
          <a:stretch>
            <a:fillRect/>
          </a:stretch>
        </p:blipFill>
        <p:spPr>
          <a:xfrm>
            <a:off x="4987137" y="2159331"/>
            <a:ext cx="4204989" cy="2954005"/>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Call stack tree</a:t>
            </a:r>
          </a:p>
        </p:txBody>
      </p:sp>
      <p:sp>
        <p:nvSpPr>
          <p:cNvPr id="10" name="Content Placeholder 9"/>
          <p:cNvSpPr>
            <a:spLocks noGrp="1"/>
          </p:cNvSpPr>
          <p:nvPr>
            <p:ph idx="1"/>
          </p:nvPr>
        </p:nvSpPr>
        <p:spPr>
          <a:xfrm>
            <a:off x="677334" y="2160589"/>
            <a:ext cx="3957349" cy="3749323"/>
          </a:xfrm>
        </p:spPr>
        <p:txBody>
          <a:bodyPr>
            <a:normAutofit/>
          </a:bodyPr>
          <a:lstStyle/>
          <a:p>
            <a:r>
              <a:rPr lang="en-US" dirty="0"/>
              <a:t>By using </a:t>
            </a:r>
            <a:r>
              <a:rPr lang="en-US" dirty="0" err="1"/>
              <a:t>abego</a:t>
            </a:r>
            <a:r>
              <a:rPr lang="en-US" dirty="0"/>
              <a:t> tree layout algorithm  call stack tree is developed</a:t>
            </a:r>
          </a:p>
        </p:txBody>
      </p:sp>
    </p:spTree>
    <p:extLst>
      <p:ext uri="{BB962C8B-B14F-4D97-AF65-F5344CB8AC3E}">
        <p14:creationId xmlns:p14="http://schemas.microsoft.com/office/powerpoint/2010/main" val="34923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srcRect r="211" b="1"/>
          <a:stretch/>
        </p:blipFill>
        <p:spPr>
          <a:xfrm>
            <a:off x="4857451" y="2159331"/>
            <a:ext cx="4415050" cy="3882362"/>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Detection output</a:t>
            </a:r>
          </a:p>
        </p:txBody>
      </p:sp>
      <p:sp>
        <p:nvSpPr>
          <p:cNvPr id="10" name="Content Placeholder 9"/>
          <p:cNvSpPr>
            <a:spLocks noGrp="1"/>
          </p:cNvSpPr>
          <p:nvPr>
            <p:ph idx="1"/>
          </p:nvPr>
        </p:nvSpPr>
        <p:spPr>
          <a:xfrm>
            <a:off x="677334" y="2160589"/>
            <a:ext cx="3957349" cy="3880773"/>
          </a:xfrm>
        </p:spPr>
        <p:txBody>
          <a:bodyPr>
            <a:normAutofit/>
          </a:bodyPr>
          <a:lstStyle/>
          <a:p>
            <a:r>
              <a:rPr lang="en-US" dirty="0"/>
              <a:t>When the detection mode is selected the dialog box is created which selects the on stack trace file</a:t>
            </a:r>
          </a:p>
        </p:txBody>
      </p:sp>
    </p:spTree>
    <p:extLst>
      <p:ext uri="{BB962C8B-B14F-4D97-AF65-F5344CB8AC3E}">
        <p14:creationId xmlns:p14="http://schemas.microsoft.com/office/powerpoint/2010/main" val="74527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srcRect t="5493" r="-5" b="2603"/>
          <a:stretch/>
        </p:blipFill>
        <p:spPr>
          <a:xfrm>
            <a:off x="4857451" y="2159331"/>
            <a:ext cx="4415050" cy="3882362"/>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Pass case</a:t>
            </a:r>
          </a:p>
        </p:txBody>
      </p:sp>
      <p:sp>
        <p:nvSpPr>
          <p:cNvPr id="10" name="Content Placeholder 9"/>
          <p:cNvSpPr>
            <a:spLocks noGrp="1"/>
          </p:cNvSpPr>
          <p:nvPr>
            <p:ph idx="1"/>
          </p:nvPr>
        </p:nvSpPr>
        <p:spPr>
          <a:xfrm>
            <a:off x="677334" y="2160589"/>
            <a:ext cx="3957349" cy="3880773"/>
          </a:xfrm>
        </p:spPr>
        <p:txBody>
          <a:bodyPr>
            <a:normAutofit/>
          </a:bodyPr>
          <a:lstStyle/>
          <a:p>
            <a:r>
              <a:rPr lang="en-US" dirty="0"/>
              <a:t>If it matches it gives a  output as</a:t>
            </a:r>
          </a:p>
          <a:p>
            <a:pPr marL="0" indent="0">
              <a:buNone/>
            </a:pPr>
            <a:r>
              <a:rPr lang="en-US" dirty="0"/>
              <a:t>pass</a:t>
            </a:r>
          </a:p>
        </p:txBody>
      </p:sp>
    </p:spTree>
    <p:extLst>
      <p:ext uri="{BB962C8B-B14F-4D97-AF65-F5344CB8AC3E}">
        <p14:creationId xmlns:p14="http://schemas.microsoft.com/office/powerpoint/2010/main" val="3735400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p:cNvPicPr>
            <a:picLocks noChangeAspect="1"/>
          </p:cNvPicPr>
          <p:nvPr/>
        </p:nvPicPr>
        <p:blipFill rotWithShape="1">
          <a:blip r:embed="rId2"/>
          <a:srcRect t="9252" r="5" b="1199"/>
          <a:stretch/>
        </p:blipFill>
        <p:spPr>
          <a:xfrm>
            <a:off x="4858952" y="2159000"/>
            <a:ext cx="4415050" cy="3882362"/>
          </a:xfrm>
          <a:prstGeom prst="rect">
            <a:avLst/>
          </a:prstGeom>
        </p:spPr>
      </p:pic>
      <p:sp>
        <p:nvSpPr>
          <p:cNvPr id="2" name="Title 1"/>
          <p:cNvSpPr>
            <a:spLocks noGrp="1"/>
          </p:cNvSpPr>
          <p:nvPr>
            <p:ph type="title"/>
          </p:nvPr>
        </p:nvSpPr>
        <p:spPr>
          <a:xfrm>
            <a:off x="677334" y="609600"/>
            <a:ext cx="8596668" cy="1320800"/>
          </a:xfrm>
        </p:spPr>
        <p:txBody>
          <a:bodyPr anchor="t">
            <a:normAutofit/>
          </a:bodyPr>
          <a:lstStyle/>
          <a:p>
            <a:r>
              <a:rPr lang="en-US" dirty="0"/>
              <a:t>Fail case</a:t>
            </a:r>
          </a:p>
        </p:txBody>
      </p:sp>
      <p:sp>
        <p:nvSpPr>
          <p:cNvPr id="10" name="Content Placeholder 9"/>
          <p:cNvSpPr>
            <a:spLocks noGrp="1"/>
          </p:cNvSpPr>
          <p:nvPr>
            <p:ph idx="1"/>
          </p:nvPr>
        </p:nvSpPr>
        <p:spPr>
          <a:xfrm>
            <a:off x="677334" y="2160589"/>
            <a:ext cx="3957349" cy="3880773"/>
          </a:xfrm>
        </p:spPr>
        <p:txBody>
          <a:bodyPr>
            <a:normAutofit/>
          </a:bodyPr>
          <a:lstStyle/>
          <a:p>
            <a:r>
              <a:rPr lang="en-US" dirty="0"/>
              <a:t>If it doesn’t match it gives as fail</a:t>
            </a:r>
          </a:p>
          <a:p>
            <a:pPr marL="0" indent="0">
              <a:buNone/>
            </a:pPr>
            <a:endParaRPr lang="en-US" dirty="0"/>
          </a:p>
        </p:txBody>
      </p:sp>
    </p:spTree>
    <p:extLst>
      <p:ext uri="{BB962C8B-B14F-4D97-AF65-F5344CB8AC3E}">
        <p14:creationId xmlns:p14="http://schemas.microsoft.com/office/powerpoint/2010/main" val="251335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br>
              <a:rPr lang="en-US" dirty="0"/>
            </a:br>
            <a:endParaRPr lang="en-US" dirty="0"/>
          </a:p>
        </p:txBody>
      </p:sp>
      <p:sp>
        <p:nvSpPr>
          <p:cNvPr id="3" name="Content Placeholder 2"/>
          <p:cNvSpPr>
            <a:spLocks noGrp="1"/>
          </p:cNvSpPr>
          <p:nvPr>
            <p:ph idx="1"/>
          </p:nvPr>
        </p:nvSpPr>
        <p:spPr/>
        <p:txBody>
          <a:bodyPr>
            <a:normAutofit/>
          </a:bodyPr>
          <a:lstStyle/>
          <a:p>
            <a:r>
              <a:rPr lang="en-US" dirty="0"/>
              <a:t>If multiple processes are running on the </a:t>
            </a:r>
            <a:r>
              <a:rPr lang="en-US" dirty="0" err="1"/>
              <a:t>IoT</a:t>
            </a:r>
            <a:r>
              <a:rPr lang="en-US" dirty="0"/>
              <a:t> device, their call stacks should be monitored separately. The call stack monitor needs scheduling information – specifically, which process is currently running – from the operating system to keep track of the current call stack, </a:t>
            </a:r>
          </a:p>
          <a:p>
            <a:r>
              <a:rPr lang="en-US" dirty="0"/>
              <a:t>The call stack monitor will need additional information from the operating system. These issues will be addressed in our future work. One such example is assertion-based verification. Since it automatically checks the sanity of software and is applicable to any device, it is suitable for examination of IOT devices. </a:t>
            </a:r>
          </a:p>
          <a:p>
            <a:r>
              <a:rPr lang="en-US" dirty="0"/>
              <a:t>To reduce performance overhead, a hardware-software cooperative solution may be adopted</a:t>
            </a:r>
          </a:p>
        </p:txBody>
      </p:sp>
    </p:spTree>
    <p:extLst>
      <p:ext uri="{BB962C8B-B14F-4D97-AF65-F5344CB8AC3E}">
        <p14:creationId xmlns:p14="http://schemas.microsoft.com/office/powerpoint/2010/main" val="93010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A GUI-based  application will be developed .The call stack tree is built when the </a:t>
            </a:r>
            <a:r>
              <a:rPr lang="en-US" dirty="0" err="1"/>
              <a:t>Iot</a:t>
            </a:r>
            <a:r>
              <a:rPr lang="en-US" dirty="0"/>
              <a:t> device is being tested .The time when the call stack tree is being built as training mode. Comparing the call stack tree with  the online call stack collected by call stack monitor as detection mode. Thus if it does not match a fault is declared</a:t>
            </a:r>
          </a:p>
          <a:p>
            <a:endParaRPr lang="en-US" dirty="0"/>
          </a:p>
          <a:p>
            <a:endParaRPr lang="en-US" dirty="0"/>
          </a:p>
        </p:txBody>
      </p:sp>
    </p:spTree>
    <p:extLst>
      <p:ext uri="{BB962C8B-B14F-4D97-AF65-F5344CB8AC3E}">
        <p14:creationId xmlns:p14="http://schemas.microsoft.com/office/powerpoint/2010/main" val="1487201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3600" dirty="0"/>
          </a:p>
          <a:p>
            <a:endParaRPr lang="en-US" sz="3600" dirty="0"/>
          </a:p>
          <a:p>
            <a:pPr marL="0" indent="0">
              <a:buNone/>
            </a:pPr>
            <a:r>
              <a:rPr lang="en-US" sz="3600" dirty="0"/>
              <a:t>           </a:t>
            </a:r>
            <a:r>
              <a:rPr lang="en-US" sz="4800" dirty="0"/>
              <a:t>Thank You</a:t>
            </a:r>
            <a:endParaRPr lang="en-US" sz="3600" dirty="0"/>
          </a:p>
        </p:txBody>
      </p:sp>
    </p:spTree>
    <p:extLst>
      <p:ext uri="{BB962C8B-B14F-4D97-AF65-F5344CB8AC3E}">
        <p14:creationId xmlns:p14="http://schemas.microsoft.com/office/powerpoint/2010/main" val="175958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What is a IOT and its application?</a:t>
            </a:r>
          </a:p>
          <a:p>
            <a:r>
              <a:rPr lang="en-US" dirty="0"/>
              <a:t>How failures are occurred in IOT devices?</a:t>
            </a:r>
          </a:p>
          <a:p>
            <a:r>
              <a:rPr lang="en-US" dirty="0"/>
              <a:t>What kind of methodology is used to  detect failures in IOT devices?</a:t>
            </a:r>
          </a:p>
          <a:p>
            <a:r>
              <a:rPr lang="en-US" dirty="0"/>
              <a:t>What are different types of failures occur in IOT?</a:t>
            </a:r>
          </a:p>
        </p:txBody>
      </p:sp>
    </p:spTree>
    <p:extLst>
      <p:ext uri="{BB962C8B-B14F-4D97-AF65-F5344CB8AC3E}">
        <p14:creationId xmlns:p14="http://schemas.microsoft.com/office/powerpoint/2010/main" val="1051810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sz="4800" dirty="0"/>
          </a:p>
          <a:p>
            <a:pPr marL="0" indent="0">
              <a:buNone/>
            </a:pPr>
            <a:endParaRPr lang="en-US" sz="4800" dirty="0"/>
          </a:p>
          <a:p>
            <a:pPr marL="0" indent="0">
              <a:buNone/>
            </a:pPr>
            <a:r>
              <a:rPr lang="en-US" sz="4800" dirty="0"/>
              <a:t>        </a:t>
            </a:r>
          </a:p>
          <a:p>
            <a:endParaRPr lang="en-US" sz="4800" dirty="0"/>
          </a:p>
          <a:p>
            <a:endParaRPr lang="en-US" sz="4800" dirty="0"/>
          </a:p>
        </p:txBody>
      </p:sp>
    </p:spTree>
    <p:extLst>
      <p:ext uri="{BB962C8B-B14F-4D97-AF65-F5344CB8AC3E}">
        <p14:creationId xmlns:p14="http://schemas.microsoft.com/office/powerpoint/2010/main" val="120640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DEVICES</a:t>
            </a:r>
          </a:p>
        </p:txBody>
      </p:sp>
      <p:sp>
        <p:nvSpPr>
          <p:cNvPr id="3" name="Content Placeholder 2"/>
          <p:cNvSpPr>
            <a:spLocks noGrp="1"/>
          </p:cNvSpPr>
          <p:nvPr>
            <p:ph idx="1"/>
          </p:nvPr>
        </p:nvSpPr>
        <p:spPr>
          <a:xfrm>
            <a:off x="677334" y="1573823"/>
            <a:ext cx="8596668" cy="4467539"/>
          </a:xfrm>
        </p:spPr>
        <p:txBody>
          <a:bodyPr>
            <a:normAutofit lnSpcReduction="10000"/>
          </a:bodyPr>
          <a:lstStyle/>
          <a:p>
            <a:r>
              <a:rPr lang="en-US" dirty="0"/>
              <a:t>Iot is the inter-networking of physical devices such as connected devices like buildings , software, sensor which enables them to collect data and also exchange data.</a:t>
            </a:r>
          </a:p>
          <a:p>
            <a:r>
              <a:rPr lang="en-US" dirty="0"/>
              <a:t> It allows object to be controlled remotely which creates direct integration of physical world in network infrastructure. </a:t>
            </a:r>
          </a:p>
          <a:p>
            <a:r>
              <a:rPr lang="en-US" dirty="0"/>
              <a:t>This results in improved accuracy and efficiency in addition to reduced human intervention. </a:t>
            </a:r>
          </a:p>
          <a:p>
            <a:r>
              <a:rPr lang="en-US" dirty="0"/>
              <a:t>This one is used in technologies like smart grids, virtual power plants and smart cities. </a:t>
            </a:r>
          </a:p>
          <a:p>
            <a:r>
              <a:rPr lang="en-US" dirty="0"/>
              <a:t>Each thing is known through its embedded computing system which functions within present internet infrastructure is able to offer advanced connectivity of devices and system. </a:t>
            </a:r>
          </a:p>
          <a:p>
            <a:r>
              <a:rPr lang="en-US" dirty="0"/>
              <a:t>This includes beyond machine to machine(M2M) communication ,protocols ,domains and applications. These devices are  used to generate large amounts of data from different locations</a:t>
            </a:r>
          </a:p>
          <a:p>
            <a:endParaRPr lang="en-US" dirty="0"/>
          </a:p>
        </p:txBody>
      </p:sp>
    </p:spTree>
    <p:extLst>
      <p:ext uri="{BB962C8B-B14F-4D97-AF65-F5344CB8AC3E}">
        <p14:creationId xmlns:p14="http://schemas.microsoft.com/office/powerpoint/2010/main" val="54036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br>
              <a:rPr lang="en-US" dirty="0"/>
            </a:br>
            <a:endParaRPr lang="en-US" dirty="0"/>
          </a:p>
        </p:txBody>
      </p:sp>
      <p:sp>
        <p:nvSpPr>
          <p:cNvPr id="3" name="Content Placeholder 2"/>
          <p:cNvSpPr>
            <a:spLocks noGrp="1"/>
          </p:cNvSpPr>
          <p:nvPr>
            <p:ph idx="1"/>
          </p:nvPr>
        </p:nvSpPr>
        <p:spPr/>
        <p:txBody>
          <a:bodyPr/>
          <a:lstStyle/>
          <a:p>
            <a:r>
              <a:rPr lang="en-US" dirty="0"/>
              <a:t>Media</a:t>
            </a:r>
          </a:p>
          <a:p>
            <a:r>
              <a:rPr lang="en-US" dirty="0"/>
              <a:t>Environmental monitoring</a:t>
            </a:r>
          </a:p>
          <a:p>
            <a:r>
              <a:rPr lang="en-US" dirty="0"/>
              <a:t>Infrastructure management</a:t>
            </a:r>
          </a:p>
          <a:p>
            <a:r>
              <a:rPr lang="en-US" dirty="0"/>
              <a:t>Manufacturing</a:t>
            </a:r>
          </a:p>
          <a:p>
            <a:r>
              <a:rPr lang="en-US" dirty="0"/>
              <a:t>Energy management</a:t>
            </a:r>
          </a:p>
          <a:p>
            <a:r>
              <a:rPr lang="en-US" dirty="0"/>
              <a:t>Medical and health care</a:t>
            </a:r>
          </a:p>
          <a:p>
            <a:r>
              <a:rPr lang="en-US" dirty="0"/>
              <a:t>Building and home automation</a:t>
            </a:r>
          </a:p>
          <a:p>
            <a:r>
              <a:rPr lang="en-US" dirty="0"/>
              <a:t>Transportation</a:t>
            </a:r>
          </a:p>
          <a:p>
            <a:r>
              <a:rPr lang="en-US" dirty="0"/>
              <a:t>Consumer applications</a:t>
            </a:r>
          </a:p>
          <a:p>
            <a:endParaRPr lang="en-US" dirty="0"/>
          </a:p>
          <a:p>
            <a:endParaRPr lang="en-US" dirty="0"/>
          </a:p>
        </p:txBody>
      </p:sp>
    </p:spTree>
    <p:extLst>
      <p:ext uri="{BB962C8B-B14F-4D97-AF65-F5344CB8AC3E}">
        <p14:creationId xmlns:p14="http://schemas.microsoft.com/office/powerpoint/2010/main" val="206671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DEVICE FAILURES</a:t>
            </a:r>
          </a:p>
        </p:txBody>
      </p:sp>
      <p:sp>
        <p:nvSpPr>
          <p:cNvPr id="3" name="Content Placeholder 2"/>
          <p:cNvSpPr>
            <a:spLocks noGrp="1"/>
          </p:cNvSpPr>
          <p:nvPr>
            <p:ph idx="1"/>
          </p:nvPr>
        </p:nvSpPr>
        <p:spPr>
          <a:xfrm>
            <a:off x="677334" y="1600201"/>
            <a:ext cx="8596668" cy="4441162"/>
          </a:xfrm>
        </p:spPr>
        <p:txBody>
          <a:bodyPr>
            <a:normAutofit fontScale="92500" lnSpcReduction="20000"/>
          </a:bodyPr>
          <a:lstStyle/>
          <a:p>
            <a:r>
              <a:rPr lang="en-US" dirty="0"/>
              <a:t>After </a:t>
            </a:r>
            <a:r>
              <a:rPr lang="en-US" dirty="0" err="1"/>
              <a:t>IoT</a:t>
            </a:r>
            <a:r>
              <a:rPr lang="en-US" dirty="0"/>
              <a:t> devices are developed and tested, they are integrated with system and deployed. Due complex nature of </a:t>
            </a:r>
            <a:r>
              <a:rPr lang="en-US" dirty="0" err="1"/>
              <a:t>IoT</a:t>
            </a:r>
            <a:r>
              <a:rPr lang="en-US" dirty="0"/>
              <a:t> systems however they may fail due to deployment. </a:t>
            </a:r>
          </a:p>
          <a:p>
            <a:r>
              <a:rPr lang="en-US" dirty="0"/>
              <a:t>Individual Iot devices has mechanism which can report their own problem. The issue is they are only able to report known failures that occur in devices. Self-diagnosis techniques can be employed to handle unknown failures.</a:t>
            </a:r>
          </a:p>
          <a:p>
            <a:r>
              <a:rPr lang="en-US" dirty="0"/>
              <a:t> But low end devices can’t afford this type of techniques due to their tight resource constraints.</a:t>
            </a:r>
          </a:p>
          <a:p>
            <a:r>
              <a:rPr lang="en-US" dirty="0"/>
              <a:t> In this situation Iot devices does not work which makes them unable to recognize or report the problem</a:t>
            </a:r>
          </a:p>
          <a:p>
            <a:r>
              <a:rPr lang="en-US" dirty="0"/>
              <a:t> An automated and generalized methodology is required for examining several heterogenous devices. Well the methodology is based on a very lightweight processor level architectural support.</a:t>
            </a:r>
          </a:p>
          <a:p>
            <a:r>
              <a:rPr lang="en-US" dirty="0"/>
              <a:t> A hardware-based monitoring agent within processor and connected to a separate monitoring device when an examination is required. By analyzing information we can determine if the device is working or not. The monitoring agent keeps track of the function call stack.</a:t>
            </a:r>
          </a:p>
          <a:p>
            <a:endParaRPr lang="en-US" dirty="0"/>
          </a:p>
        </p:txBody>
      </p:sp>
    </p:spTree>
    <p:extLst>
      <p:ext uri="{BB962C8B-B14F-4D97-AF65-F5344CB8AC3E}">
        <p14:creationId xmlns:p14="http://schemas.microsoft.com/office/powerpoint/2010/main" val="281705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APPROACH</a:t>
            </a:r>
          </a:p>
        </p:txBody>
      </p:sp>
      <p:sp>
        <p:nvSpPr>
          <p:cNvPr id="3" name="Content Placeholder 2"/>
          <p:cNvSpPr>
            <a:spLocks noGrp="1"/>
          </p:cNvSpPr>
          <p:nvPr>
            <p:ph idx="1"/>
          </p:nvPr>
        </p:nvSpPr>
        <p:spPr>
          <a:xfrm>
            <a:off x="677334" y="2160590"/>
            <a:ext cx="8596668" cy="3809388"/>
          </a:xfrm>
        </p:spPr>
        <p:txBody>
          <a:bodyPr/>
          <a:lstStyle/>
          <a:p>
            <a:r>
              <a:rPr lang="en-US" dirty="0"/>
              <a:t>When IOT device fails after deployment and no device reports a failure</a:t>
            </a:r>
          </a:p>
          <a:p>
            <a:r>
              <a:rPr lang="en-US" dirty="0"/>
              <a:t>The first step is to examine all devices to identify the failed one. The problem with the failed device can be classified as</a:t>
            </a:r>
          </a:p>
          <a:p>
            <a:pPr>
              <a:buFont typeface="Wingdings" panose="05000000000000000000" pitchFamily="2" charset="2"/>
              <a:buChar char="Ø"/>
            </a:pPr>
            <a:r>
              <a:rPr lang="en-US" dirty="0"/>
              <a:t>Operational problem (user error)</a:t>
            </a:r>
          </a:p>
          <a:p>
            <a:pPr>
              <a:buFont typeface="Wingdings" panose="05000000000000000000" pitchFamily="2" charset="2"/>
              <a:buChar char="Ø"/>
            </a:pPr>
            <a:r>
              <a:rPr lang="en-US" dirty="0"/>
              <a:t>Device failure(device needs to be replaced)</a:t>
            </a:r>
          </a:p>
          <a:p>
            <a:pPr>
              <a:buFont typeface="Wingdings" panose="05000000000000000000" pitchFamily="2" charset="2"/>
              <a:buChar char="Ø"/>
            </a:pPr>
            <a:r>
              <a:rPr lang="en-US" dirty="0"/>
              <a:t>Design error(device needs further debugging)</a:t>
            </a:r>
          </a:p>
        </p:txBody>
      </p:sp>
    </p:spTree>
    <p:extLst>
      <p:ext uri="{BB962C8B-B14F-4D97-AF65-F5344CB8AC3E}">
        <p14:creationId xmlns:p14="http://schemas.microsoft.com/office/powerpoint/2010/main" val="2595515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a:t>
            </a:r>
            <a:r>
              <a:rPr lang="en-US" dirty="0"/>
              <a:t>…</a:t>
            </a:r>
          </a:p>
        </p:txBody>
      </p:sp>
      <p:sp>
        <p:nvSpPr>
          <p:cNvPr id="3" name="Content Placeholder 2"/>
          <p:cNvSpPr>
            <a:spLocks noGrp="1"/>
          </p:cNvSpPr>
          <p:nvPr>
            <p:ph idx="1"/>
          </p:nvPr>
        </p:nvSpPr>
        <p:spPr/>
        <p:txBody>
          <a:bodyPr/>
          <a:lstStyle/>
          <a:p>
            <a:r>
              <a:rPr lang="en-US" dirty="0"/>
              <a:t>To this we need a run time monitoring system .which as following requirements</a:t>
            </a:r>
          </a:p>
          <a:p>
            <a:pPr>
              <a:buFont typeface="Wingdings" panose="05000000000000000000" pitchFamily="2" charset="2"/>
              <a:buChar char="§"/>
            </a:pPr>
            <a:r>
              <a:rPr lang="en-US" b="1" dirty="0"/>
              <a:t>Automation</a:t>
            </a:r>
            <a:r>
              <a:rPr lang="en-US" dirty="0"/>
              <a:t>-tool helps whether or not the device is working correctly</a:t>
            </a:r>
          </a:p>
          <a:p>
            <a:pPr>
              <a:buFont typeface="Wingdings" panose="05000000000000000000" pitchFamily="2" charset="2"/>
              <a:buChar char="§"/>
            </a:pPr>
            <a:r>
              <a:rPr lang="en-US" b="1" dirty="0"/>
              <a:t>Standardization</a:t>
            </a:r>
            <a:r>
              <a:rPr lang="en-US" dirty="0"/>
              <a:t>-interface of the system should be standardized to enable the examination of multiple devices</a:t>
            </a:r>
          </a:p>
          <a:p>
            <a:pPr>
              <a:buFont typeface="Wingdings" panose="05000000000000000000" pitchFamily="2" charset="2"/>
              <a:buChar char="§"/>
            </a:pPr>
            <a:r>
              <a:rPr lang="en-US" b="1" dirty="0"/>
              <a:t>Non-intrusiveness- </a:t>
            </a:r>
            <a:r>
              <a:rPr lang="en-US" dirty="0"/>
              <a:t>over head of monitoring system should be minimized</a:t>
            </a:r>
          </a:p>
          <a:p>
            <a:pPr>
              <a:buFont typeface="Wingdings" panose="05000000000000000000" pitchFamily="2" charset="2"/>
              <a:buChar char="§"/>
            </a:pPr>
            <a:r>
              <a:rPr lang="en-US" b="1" dirty="0"/>
              <a:t>Hot-plug-</a:t>
            </a:r>
            <a:r>
              <a:rPr lang="en-US" dirty="0"/>
              <a:t>monitoring system should be able to connect to IOT  device. While IOT device is running</a:t>
            </a:r>
            <a:endParaRPr lang="en-US" b="1" dirty="0"/>
          </a:p>
        </p:txBody>
      </p:sp>
    </p:spTree>
    <p:extLst>
      <p:ext uri="{BB962C8B-B14F-4D97-AF65-F5344CB8AC3E}">
        <p14:creationId xmlns:p14="http://schemas.microsoft.com/office/powerpoint/2010/main" val="1462111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02242" y="420621"/>
            <a:ext cx="7766936" cy="1364786"/>
          </a:xfrm>
        </p:spPr>
        <p:txBody>
          <a:bodyPr/>
          <a:lstStyle/>
          <a:p>
            <a:r>
              <a:rPr lang="en-US" sz="2400" dirty="0"/>
              <a:t>OVERVIEW OF THE PROPOSED MONITORING SYSTEM FOR THE EXAMINATION OF IOT Devices </a:t>
            </a:r>
          </a:p>
        </p:txBody>
      </p:sp>
      <p:pic>
        <p:nvPicPr>
          <p:cNvPr id="4" name="Content Placeholder 3"/>
          <p:cNvPicPr>
            <a:picLocks noGrp="1" noChangeAspect="1"/>
          </p:cNvPicPr>
          <p:nvPr>
            <p:ph idx="4294967295"/>
          </p:nvPr>
        </p:nvPicPr>
        <p:blipFill>
          <a:blip r:embed="rId2"/>
          <a:stretch>
            <a:fillRect/>
          </a:stretch>
        </p:blipFill>
        <p:spPr>
          <a:xfrm>
            <a:off x="1390650" y="2286000"/>
            <a:ext cx="9950450" cy="3552825"/>
          </a:xfrm>
          <a:prstGeom prst="rect">
            <a:avLst/>
          </a:prstGeom>
        </p:spPr>
      </p:pic>
    </p:spTree>
    <p:extLst>
      <p:ext uri="{BB962C8B-B14F-4D97-AF65-F5344CB8AC3E}">
        <p14:creationId xmlns:p14="http://schemas.microsoft.com/office/powerpoint/2010/main" val="2999637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1603</TotalTime>
  <Words>1659</Words>
  <Application>Microsoft Office PowerPoint</Application>
  <PresentationFormat>Widescreen</PresentationFormat>
  <Paragraphs>129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Trebuchet MS</vt:lpstr>
      <vt:lpstr>Wingdings</vt:lpstr>
      <vt:lpstr>Wingdings 3</vt:lpstr>
      <vt:lpstr>Facet</vt:lpstr>
      <vt:lpstr>UNKOWN FAILURE DETECTION OF  CALL STACK TREE IN IOT DEVICES</vt:lpstr>
      <vt:lpstr>Purpose  of the project</vt:lpstr>
      <vt:lpstr>PowerPoint Presentation</vt:lpstr>
      <vt:lpstr>IOT DEVICES</vt:lpstr>
      <vt:lpstr>APPLICATIONS </vt:lpstr>
      <vt:lpstr>IOT DEVICE FAILURES</vt:lpstr>
      <vt:lpstr>PROPOSED APPROACH</vt:lpstr>
      <vt:lpstr>Cont…</vt:lpstr>
      <vt:lpstr>OVERVIEW OF THE PROPOSED MONITORING SYSTEM FOR THE EXAMINATION OF IOT Devices </vt:lpstr>
      <vt:lpstr> hardware-based monitoring agent</vt:lpstr>
      <vt:lpstr>PowerPoint Presentation</vt:lpstr>
      <vt:lpstr>Call stack tree</vt:lpstr>
      <vt:lpstr>Cont..</vt:lpstr>
      <vt:lpstr>Detection of unknown failures</vt:lpstr>
      <vt:lpstr>PowerPoint Presentation</vt:lpstr>
      <vt:lpstr>Types of failures</vt:lpstr>
      <vt:lpstr>Trace file</vt:lpstr>
      <vt:lpstr>output</vt:lpstr>
      <vt:lpstr>Training output:</vt:lpstr>
      <vt:lpstr>abego TreeLayout</vt:lpstr>
      <vt:lpstr>Properities of tree layout</vt:lpstr>
      <vt:lpstr>EXAMPLE LAYOUT:</vt:lpstr>
      <vt:lpstr>Call stack tree</vt:lpstr>
      <vt:lpstr>Detection output</vt:lpstr>
      <vt:lpstr>Pass case</vt:lpstr>
      <vt:lpstr>Fail case</vt:lpstr>
      <vt:lpstr>Future work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UNKOWN FAILURE DETECTION OF  CALL STACK TREE</dc:title>
  <dc:creator>chandu dodda</dc:creator>
  <cp:lastModifiedBy>chandu dodda</cp:lastModifiedBy>
  <cp:revision>42</cp:revision>
  <dcterms:created xsi:type="dcterms:W3CDTF">2017-04-22T04:01:03Z</dcterms:created>
  <dcterms:modified xsi:type="dcterms:W3CDTF">2017-04-25T17:58:11Z</dcterms:modified>
</cp:coreProperties>
</file>