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62" r:id="rId3"/>
    <p:sldId id="263" r:id="rId4"/>
    <p:sldId id="282" r:id="rId5"/>
    <p:sldId id="264" r:id="rId6"/>
    <p:sldId id="288" r:id="rId7"/>
    <p:sldId id="287" r:id="rId8"/>
    <p:sldId id="289" r:id="rId9"/>
    <p:sldId id="290" r:id="rId10"/>
    <p:sldId id="291" r:id="rId11"/>
    <p:sldId id="292" r:id="rId12"/>
    <p:sldId id="293" r:id="rId13"/>
    <p:sldId id="294" r:id="rId14"/>
    <p:sldId id="295" r:id="rId15"/>
    <p:sldId id="296" r:id="rId16"/>
    <p:sldId id="297" r:id="rId17"/>
    <p:sldId id="281"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Palatino Linotype" panose="02040502050505030304" pitchFamily="18" charset="0"/>
      <p:regular r:id="rId24"/>
      <p:bold r:id="rId25"/>
      <p:italic r:id="rId26"/>
      <p:boldItalic r:id="rId27"/>
    </p:embeddedFont>
    <p:embeddedFont>
      <p:font typeface="Roboto"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3A3970-9B33-43BE-8E63-FECA1774BCC7}">
  <a:tblStyle styleId="{F73A3970-9B33-43BE-8E63-FECA1774BC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1534" autoAdjust="0"/>
  </p:normalViewPr>
  <p:slideViewPr>
    <p:cSldViewPr snapToGrid="0">
      <p:cViewPr varScale="1">
        <p:scale>
          <a:sx n="106" d="100"/>
          <a:sy n="106" d="100"/>
        </p:scale>
        <p:origin x="27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886402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297ed80bf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297ed80bf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297ed80bf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297ed80bf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297ed80bf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297ed80bf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297ed80bf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297ed80bf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663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297ed80bf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297ed80bf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75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297ed80bf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297ed80bf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543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297ed80bf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297ed80bf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653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4297ed80bf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4297ed80bf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11"/>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1pPr>
            <a:lvl2pPr marR="0" lvl="1"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2pPr>
            <a:lvl3pPr marR="0" lvl="2"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3pPr>
            <a:lvl4pPr marR="0" lvl="3"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4pPr>
            <a:lvl5pPr marR="0" lvl="4"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5pPr>
            <a:lvl6pPr marR="0" lvl="5"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6pPr>
            <a:lvl7pPr marR="0" lvl="6"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7pPr>
            <a:lvl8pPr marR="0" lvl="7"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8pPr>
            <a:lvl9pPr marR="0" lvl="8"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lt1"/>
              </a:buClr>
              <a:buSzPts val="1800"/>
              <a:buFont typeface="Roboto"/>
              <a:buChar char="●"/>
              <a:defRPr sz="1800" b="0" i="0" u="none" strike="noStrike" cap="none">
                <a:solidFill>
                  <a:schemeClr val="lt1"/>
                </a:solidFill>
                <a:latin typeface="Roboto"/>
                <a:ea typeface="Roboto"/>
                <a:cs typeface="Roboto"/>
                <a:sym typeface="Roboto"/>
              </a:defRPr>
            </a:lvl1pPr>
            <a:lvl2pPr marL="914400" marR="0" lvl="1" indent="-317500" algn="ctr"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2pPr>
            <a:lvl3pPr marL="1371600" marR="0" lvl="2" indent="-317500" algn="ctr"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3pPr>
            <a:lvl4pPr marL="1828800" marR="0" lvl="3" indent="-317500" algn="ctr"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4pPr>
            <a:lvl5pPr marL="2286000" marR="0" lvl="4" indent="-317500" algn="ctr"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5pPr>
            <a:lvl6pPr marL="2743200" marR="0" lvl="5" indent="-317500" algn="ctr"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6pPr>
            <a:lvl7pPr marL="3200400" marR="0" lvl="6" indent="-317500" algn="ctr"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7pPr>
            <a:lvl8pPr marL="3657600" marR="0" lvl="7" indent="-317500" algn="ctr"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8pPr>
            <a:lvl9pPr marL="4114800" marR="0" lvl="8" indent="-317500" algn="ctr" rtl="0">
              <a:lnSpc>
                <a:spcPct val="115000"/>
              </a:lnSpc>
              <a:spcBef>
                <a:spcPts val="1600"/>
              </a:spcBef>
              <a:spcAft>
                <a:spcPts val="1600"/>
              </a:spcAft>
              <a:buClr>
                <a:schemeClr val="lt1"/>
              </a:buClr>
              <a:buSzPts val="1400"/>
              <a:buFont typeface="Roboto"/>
              <a:buChar char="■"/>
              <a:defRPr sz="1400" b="0" i="0" u="none" strike="noStrike" cap="none">
                <a:solidFill>
                  <a:schemeClr val="lt1"/>
                </a:solidFill>
                <a:latin typeface="Roboto"/>
                <a:ea typeface="Roboto"/>
                <a:cs typeface="Roboto"/>
                <a:sym typeface="Roboto"/>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27" name="Google Shape;27;p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28" name="Google Shape;28;p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4"/>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2"/>
              </a:buClr>
              <a:buSzPts val="1200"/>
              <a:buFont typeface="Roboto"/>
              <a:buChar char="■"/>
              <a:defRPr sz="1200" b="0" i="0" u="none" strike="noStrike" cap="none">
                <a:solidFill>
                  <a:schemeClr val="dk2"/>
                </a:solidFill>
                <a:latin typeface="Roboto"/>
                <a:ea typeface="Roboto"/>
                <a:cs typeface="Roboto"/>
                <a:sym typeface="Roboto"/>
              </a:defRPr>
            </a:lvl9pPr>
          </a:lstStyle>
          <a:p>
            <a:endParaRPr/>
          </a:p>
        </p:txBody>
      </p:sp>
      <p:sp>
        <p:nvSpPr>
          <p:cNvPr id="41" name="Google Shape;41;p5"/>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2"/>
              </a:buClr>
              <a:buSzPts val="1200"/>
              <a:buFont typeface="Roboto"/>
              <a:buChar char="■"/>
              <a:defRPr sz="1200" b="0" i="0" u="none" strike="noStrike" cap="none">
                <a:solidFill>
                  <a:schemeClr val="dk2"/>
                </a:solidFill>
                <a:latin typeface="Roboto"/>
                <a:ea typeface="Roboto"/>
                <a:cs typeface="Roboto"/>
                <a:sym typeface="Roboto"/>
              </a:defRPr>
            </a:lvl9pPr>
          </a:lstStyle>
          <a:p>
            <a:endParaRPr/>
          </a:p>
        </p:txBody>
      </p:sp>
      <p:sp>
        <p:nvSpPr>
          <p:cNvPr id="42" name="Google Shape;42;p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9pPr>
          </a:lstStyle>
          <a:p>
            <a:endParaRPr/>
          </a:p>
        </p:txBody>
      </p:sp>
      <p:sp>
        <p:nvSpPr>
          <p:cNvPr id="48" name="Google Shape;48;p7"/>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2"/>
              </a:buClr>
              <a:buSzPts val="1200"/>
              <a:buFont typeface="Roboto"/>
              <a:buChar char="■"/>
              <a:defRPr sz="1200" b="0" i="0" u="none" strike="noStrike" cap="none">
                <a:solidFill>
                  <a:schemeClr val="dk2"/>
                </a:solidFill>
                <a:latin typeface="Roboto"/>
                <a:ea typeface="Roboto"/>
                <a:cs typeface="Roboto"/>
                <a:sym typeface="Roboto"/>
              </a:defRPr>
            </a:lvl9pPr>
          </a:lstStyle>
          <a:p>
            <a:endParaRPr/>
          </a:p>
        </p:txBody>
      </p:sp>
      <p:sp>
        <p:nvSpPr>
          <p:cNvPr id="49" name="Google Shape;49;p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 name="Google Shape;57;p8"/>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1pPr>
            <a:lvl2pPr marR="0" lvl="1"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9pPr>
          </a:lstStyle>
          <a:p>
            <a:endParaRPr/>
          </a:p>
        </p:txBody>
      </p:sp>
      <p:sp>
        <p:nvSpPr>
          <p:cNvPr id="63" name="Google Shape;63;p9"/>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9pPr>
          </a:lstStyle>
          <a:p>
            <a:endParaRPr/>
          </a:p>
        </p:txBody>
      </p:sp>
      <p:sp>
        <p:nvSpPr>
          <p:cNvPr id="64" name="Google Shape;64;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lt1"/>
              </a:buClr>
              <a:buSzPts val="1800"/>
              <a:buFont typeface="Roboto"/>
              <a:buChar char="●"/>
              <a:defRPr sz="1800" b="0" i="0" u="none" strike="noStrike" cap="none">
                <a:solidFill>
                  <a:schemeClr val="l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1"/>
              </a:buClr>
              <a:buSzPts val="1400"/>
              <a:buFont typeface="Roboto"/>
              <a:buChar char="■"/>
              <a:defRPr sz="1400" b="0" i="0" u="none" strike="noStrike" cap="none">
                <a:solidFill>
                  <a:schemeClr val="lt1"/>
                </a:solidFill>
                <a:latin typeface="Roboto"/>
                <a:ea typeface="Roboto"/>
                <a:cs typeface="Roboto"/>
                <a:sym typeface="Roboto"/>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4200"/>
              <a:buFont typeface="Roboto"/>
              <a:buNone/>
            </a:pPr>
            <a:r>
              <a:rPr lang="en-IN" dirty="0">
                <a:latin typeface="Palatino Linotype" panose="02040502050505030304" pitchFamily="18" charset="0"/>
              </a:rPr>
              <a:t>SMART IRRIGATION AND MONITORING SYSTEM</a:t>
            </a:r>
            <a:endParaRPr sz="4200" b="0" i="0" u="none" strike="noStrike" cap="none" dirty="0">
              <a:solidFill>
                <a:schemeClr val="lt1"/>
              </a:solidFill>
              <a:latin typeface="Palatino Linotype" panose="02040502050505030304" pitchFamily="18" charset="0"/>
              <a:sym typeface="Roboto"/>
            </a:endParaRPr>
          </a:p>
        </p:txBody>
      </p:sp>
      <p:sp>
        <p:nvSpPr>
          <p:cNvPr id="86" name="Google Shape;86;p13"/>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lt1"/>
              </a:buClr>
              <a:buSzPts val="2100"/>
              <a:buFont typeface="Roboto"/>
              <a:buNone/>
            </a:pPr>
            <a:r>
              <a:rPr lang="en" sz="2100" b="0" i="0" u="none" strike="noStrike" cap="none" dirty="0">
                <a:solidFill>
                  <a:schemeClr val="lt1"/>
                </a:solidFill>
                <a:latin typeface="Palatino Linotype" panose="02040502050505030304" pitchFamily="18" charset="0"/>
                <a:sym typeface="Roboto"/>
              </a:rPr>
              <a:t>      Presented by:</a:t>
            </a:r>
            <a:endParaRPr sz="2100" b="0" i="0" u="none" strike="noStrike" cap="none" dirty="0">
              <a:solidFill>
                <a:schemeClr val="lt1"/>
              </a:solidFill>
              <a:latin typeface="Palatino Linotype" panose="02040502050505030304" pitchFamily="18" charset="0"/>
              <a:sym typeface="Roboto"/>
            </a:endParaRPr>
          </a:p>
          <a:p>
            <a:pPr marL="0" marR="0" lvl="0" indent="0" algn="r" rtl="0">
              <a:lnSpc>
                <a:spcPct val="100000"/>
              </a:lnSpc>
              <a:spcBef>
                <a:spcPts val="0"/>
              </a:spcBef>
              <a:spcAft>
                <a:spcPts val="0"/>
              </a:spcAft>
              <a:buClr>
                <a:schemeClr val="lt1"/>
              </a:buClr>
              <a:buSzPts val="2100"/>
              <a:buFont typeface="Roboto"/>
              <a:buNone/>
            </a:pPr>
            <a:r>
              <a:rPr lang="en" sz="2100" b="0" i="0" u="none" strike="noStrike" cap="none" dirty="0">
                <a:solidFill>
                  <a:schemeClr val="lt1"/>
                </a:solidFill>
                <a:latin typeface="Palatino Linotype" panose="02040502050505030304" pitchFamily="18" charset="0"/>
                <a:sym typeface="Roboto"/>
              </a:rPr>
              <a:t>NEEL PATEL-150303105136</a:t>
            </a:r>
            <a:endParaRPr lang="en" dirty="0">
              <a:latin typeface="Palatino Linotype" panose="02040502050505030304" pitchFamily="18" charset="0"/>
            </a:endParaRPr>
          </a:p>
          <a:p>
            <a:pPr marL="0" marR="0" lvl="0" indent="0" algn="r" rtl="0">
              <a:lnSpc>
                <a:spcPct val="100000"/>
              </a:lnSpc>
              <a:spcBef>
                <a:spcPts val="0"/>
              </a:spcBef>
              <a:spcAft>
                <a:spcPts val="0"/>
              </a:spcAft>
              <a:buClr>
                <a:schemeClr val="lt1"/>
              </a:buClr>
              <a:buSzPts val="2100"/>
              <a:buFont typeface="Roboto"/>
              <a:buNone/>
            </a:pPr>
            <a:r>
              <a:rPr lang="en" dirty="0">
                <a:latin typeface="Palatino Linotype" panose="02040502050505030304" pitchFamily="18" charset="0"/>
              </a:rPr>
              <a:t>D</a:t>
            </a:r>
            <a:r>
              <a:rPr lang="en-IN" dirty="0">
                <a:latin typeface="Palatino Linotype" panose="02040502050505030304" pitchFamily="18" charset="0"/>
              </a:rPr>
              <a:t>HRUVAL</a:t>
            </a:r>
            <a:r>
              <a:rPr lang="en" dirty="0">
                <a:latin typeface="Palatino Linotype" panose="02040502050505030304" pitchFamily="18" charset="0"/>
              </a:rPr>
              <a:t> PATEL</a:t>
            </a:r>
            <a:r>
              <a:rPr lang="en" sz="2100" b="0" i="0" u="none" strike="noStrike" cap="none" dirty="0">
                <a:solidFill>
                  <a:schemeClr val="lt1"/>
                </a:solidFill>
                <a:latin typeface="Palatino Linotype" panose="02040502050505030304" pitchFamily="18" charset="0"/>
                <a:sym typeface="Roboto"/>
              </a:rPr>
              <a:t>-150303105124</a:t>
            </a:r>
            <a:endParaRPr sz="2100" b="0" i="0" u="none" strike="noStrike" cap="none" dirty="0">
              <a:solidFill>
                <a:schemeClr val="lt1"/>
              </a:solidFill>
              <a:latin typeface="Palatino Linotype" panose="02040502050505030304" pitchFamily="18" charset="0"/>
              <a:sym typeface="Roboto"/>
            </a:endParaRPr>
          </a:p>
          <a:p>
            <a:pPr marL="0" marR="0" lvl="0" indent="0" algn="r" rtl="0">
              <a:lnSpc>
                <a:spcPct val="100000"/>
              </a:lnSpc>
              <a:spcBef>
                <a:spcPts val="0"/>
              </a:spcBef>
              <a:spcAft>
                <a:spcPts val="0"/>
              </a:spcAft>
              <a:buClr>
                <a:schemeClr val="lt1"/>
              </a:buClr>
              <a:buSzPts val="2100"/>
              <a:buFont typeface="Roboto"/>
              <a:buNone/>
            </a:pPr>
            <a:r>
              <a:rPr lang="en" sz="2100" b="0" i="0" u="none" strike="noStrike" cap="none" dirty="0">
                <a:solidFill>
                  <a:schemeClr val="lt1"/>
                </a:solidFill>
                <a:latin typeface="Palatino Linotype" panose="02040502050505030304" pitchFamily="18" charset="0"/>
                <a:sym typeface="Roboto"/>
              </a:rPr>
              <a:t>VIDHI MISTRY-150303105096</a:t>
            </a:r>
          </a:p>
          <a:p>
            <a:pPr marL="0" marR="0" lvl="0" indent="0" algn="r" rtl="0">
              <a:lnSpc>
                <a:spcPct val="100000"/>
              </a:lnSpc>
              <a:spcBef>
                <a:spcPts val="0"/>
              </a:spcBef>
              <a:spcAft>
                <a:spcPts val="0"/>
              </a:spcAft>
              <a:buClr>
                <a:schemeClr val="lt1"/>
              </a:buClr>
              <a:buSzPts val="2100"/>
              <a:buFont typeface="Roboto"/>
              <a:buNone/>
            </a:pPr>
            <a:endParaRPr lang="en" dirty="0">
              <a:latin typeface="Palatino Linotype" panose="02040502050505030304" pitchFamily="18" charset="0"/>
            </a:endParaRPr>
          </a:p>
          <a:p>
            <a:pPr marL="0" marR="0" lvl="0" indent="0" rtl="0">
              <a:lnSpc>
                <a:spcPct val="100000"/>
              </a:lnSpc>
              <a:spcBef>
                <a:spcPts val="0"/>
              </a:spcBef>
              <a:spcAft>
                <a:spcPts val="0"/>
              </a:spcAft>
              <a:buClr>
                <a:schemeClr val="lt1"/>
              </a:buClr>
              <a:buSzPts val="2100"/>
              <a:buFont typeface="Roboto"/>
              <a:buNone/>
            </a:pPr>
            <a:r>
              <a:rPr lang="en" dirty="0">
                <a:latin typeface="Palatino Linotype" panose="02040502050505030304" pitchFamily="18" charset="0"/>
              </a:rPr>
              <a:t>GUIDED BY:</a:t>
            </a:r>
          </a:p>
          <a:p>
            <a:pPr marL="0" marR="0" lvl="0" indent="0" rtl="0">
              <a:lnSpc>
                <a:spcPct val="100000"/>
              </a:lnSpc>
              <a:spcBef>
                <a:spcPts val="0"/>
              </a:spcBef>
              <a:spcAft>
                <a:spcPts val="0"/>
              </a:spcAft>
              <a:buClr>
                <a:schemeClr val="lt1"/>
              </a:buClr>
              <a:buSzPts val="2100"/>
              <a:buFont typeface="Roboto"/>
              <a:buNone/>
            </a:pPr>
            <a:r>
              <a:rPr lang="en" dirty="0">
                <a:latin typeface="Palatino Linotype" panose="02040502050505030304" pitchFamily="18" charset="0"/>
              </a:rPr>
              <a:t>                      JAIMEEL SHAH SI</a:t>
            </a:r>
            <a:r>
              <a:rPr lang="en-IN" dirty="0">
                <a:latin typeface="Palatino Linotype" panose="02040502050505030304" pitchFamily="18" charset="0"/>
              </a:rPr>
              <a:t>R</a:t>
            </a:r>
            <a:endParaRPr lang="en" dirty="0">
              <a:latin typeface="Palatino Linotype" panose="02040502050505030304" pitchFamily="18" charset="0"/>
            </a:endParaRPr>
          </a:p>
          <a:p>
            <a:pPr marL="0" marR="0" lvl="0" indent="0" algn="r" rtl="0">
              <a:lnSpc>
                <a:spcPct val="100000"/>
              </a:lnSpc>
              <a:spcBef>
                <a:spcPts val="0"/>
              </a:spcBef>
              <a:spcAft>
                <a:spcPts val="0"/>
              </a:spcAft>
              <a:buClr>
                <a:schemeClr val="lt1"/>
              </a:buClr>
              <a:buSzPts val="2100"/>
              <a:buFont typeface="Roboto"/>
              <a:buNone/>
            </a:pPr>
            <a:endParaRPr sz="2100" b="0" i="0" u="none" strike="noStrike" cap="none" dirty="0">
              <a:solidFill>
                <a:schemeClr val="lt1"/>
              </a:solidFill>
              <a:latin typeface="Palatino Linotype" panose="02040502050505030304" pitchFamily="18" charset="0"/>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IN" dirty="0"/>
              <a:t>References</a:t>
            </a:r>
          </a:p>
        </p:txBody>
      </p:sp>
      <p:sp>
        <p:nvSpPr>
          <p:cNvPr id="2" name="Text Placeholder 1">
            <a:extLst>
              <a:ext uri="{FF2B5EF4-FFF2-40B4-BE49-F238E27FC236}">
                <a16:creationId xmlns:a16="http://schemas.microsoft.com/office/drawing/2014/main" id="{C229B6A1-9B25-4437-979B-DC825BADF600}"/>
              </a:ext>
            </a:extLst>
          </p:cNvPr>
          <p:cNvSpPr>
            <a:spLocks noGrp="1"/>
          </p:cNvSpPr>
          <p:nvPr>
            <p:ph type="body" idx="1"/>
          </p:nvPr>
        </p:nvSpPr>
        <p:spPr/>
        <p:txBody>
          <a:bodyPr/>
          <a:lstStyle/>
          <a:p>
            <a:r>
              <a:rPr lang="en-US" sz="1400" dirty="0">
                <a:latin typeface="+mj-lt"/>
              </a:rPr>
              <a:t>[1]. J. Lee, Y. Park and M. Suk Cha, "Smart Classroom: Converging Smart Technologies, Novel Content and Advanced Pedagogies for Future of Education”, Journal of Education and Vocational Research. 4, No. 1, pp. 5-9, Jan 2013. </a:t>
            </a:r>
          </a:p>
          <a:p>
            <a:r>
              <a:rPr lang="en-US" sz="1400" dirty="0">
                <a:latin typeface="+mj-lt"/>
              </a:rPr>
              <a:t>[2]. I. Singh and J. Kaur, “Ubiquitous computing: everywhere and anywhere”, International Journal of Research in Computer Applications&amp; Information Technology, Volume-2, Issue-3, May-June, pp.01-08, 2014. </a:t>
            </a:r>
          </a:p>
          <a:p>
            <a:r>
              <a:rPr lang="en-US" sz="1400" dirty="0">
                <a:latin typeface="+mj-lt"/>
              </a:rPr>
              <a:t>[3]. C. Jiang, Y. Shi, G. Xu and W. </a:t>
            </a:r>
            <a:r>
              <a:rPr lang="en-US" sz="1400" dirty="0" err="1">
                <a:latin typeface="+mj-lt"/>
              </a:rPr>
              <a:t>Xie</a:t>
            </a:r>
            <a:r>
              <a:rPr lang="en-US" sz="1400" dirty="0">
                <a:latin typeface="+mj-lt"/>
              </a:rPr>
              <a:t>, "Classroom in the era of ubiquitous computing smart classroom". </a:t>
            </a:r>
            <a:endParaRPr lang="en-IN" sz="1400" dirty="0">
              <a:latin typeface="+mj-lt"/>
            </a:endParaRPr>
          </a:p>
        </p:txBody>
      </p:sp>
    </p:spTree>
    <p:extLst>
      <p:ext uri="{BB962C8B-B14F-4D97-AF65-F5344CB8AC3E}">
        <p14:creationId xmlns:p14="http://schemas.microsoft.com/office/powerpoint/2010/main" val="361148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p:nvPr/>
        </p:nvSpPr>
        <p:spPr>
          <a:xfrm>
            <a:off x="0" y="0"/>
            <a:ext cx="9074100" cy="5035200"/>
          </a:xfrm>
          <a:prstGeom prst="rect">
            <a:avLst/>
          </a:prstGeom>
          <a:noFill/>
          <a:ln>
            <a:noFill/>
          </a:ln>
        </p:spPr>
        <p:txBody>
          <a:bodyPr spcFirstLastPara="1" wrap="square" lIns="91425" tIns="91425" rIns="91425" bIns="91425" anchor="t" anchorCtr="0">
            <a:noAutofit/>
          </a:bodyPr>
          <a:lstStyle/>
          <a:p>
            <a:r>
              <a:rPr lang="en" b="1" dirty="0">
                <a:solidFill>
                  <a:schemeClr val="dk2"/>
                </a:solidFill>
                <a:latin typeface="+mn-lt"/>
                <a:ea typeface="Roboto"/>
                <a:cs typeface="Roboto"/>
                <a:sym typeface="Roboto"/>
              </a:rPr>
              <a:t>04. Title of the Journal paper:</a:t>
            </a:r>
            <a:r>
              <a:rPr lang="en" b="1" dirty="0">
                <a:solidFill>
                  <a:schemeClr val="dk2"/>
                </a:solidFill>
                <a:latin typeface="+mj-lt"/>
                <a:ea typeface="Roboto"/>
                <a:cs typeface="Roboto"/>
                <a:sym typeface="Roboto"/>
              </a:rPr>
              <a:t> </a:t>
            </a:r>
            <a:endParaRPr lang="en-IN" b="1" dirty="0">
              <a:latin typeface="+mj-lt"/>
            </a:endParaRPr>
          </a:p>
          <a:p>
            <a:r>
              <a:rPr lang="en-US" dirty="0"/>
              <a:t>Secure Login Using Encrypted One Time Password (Otp) and Mobile Based Login Methodology 	</a:t>
            </a:r>
          </a:p>
          <a:p>
            <a:r>
              <a:rPr lang="en" b="1" dirty="0">
                <a:latin typeface="+mj-lt"/>
                <a:ea typeface="Roboto"/>
                <a:cs typeface="Roboto"/>
                <a:sym typeface="Roboto"/>
              </a:rPr>
              <a:t>Technology used</a:t>
            </a:r>
            <a:r>
              <a:rPr lang="en" dirty="0">
                <a:latin typeface="+mj-lt"/>
                <a:ea typeface="Roboto"/>
                <a:cs typeface="Roboto"/>
                <a:sym typeface="Roboto"/>
              </a:rPr>
              <a:t>:</a:t>
            </a:r>
            <a:r>
              <a:rPr lang="en" dirty="0">
                <a:latin typeface="Roboto"/>
                <a:ea typeface="Roboto"/>
                <a:cs typeface="Roboto"/>
                <a:sym typeface="Roboto"/>
              </a:rPr>
              <a:t> </a:t>
            </a:r>
            <a:r>
              <a:rPr lang="en-IN" dirty="0">
                <a:latin typeface="Roboto"/>
                <a:ea typeface="Roboto"/>
                <a:cs typeface="Roboto"/>
                <a:sym typeface="Roboto"/>
              </a:rPr>
              <a:t>Web based</a:t>
            </a:r>
            <a:endParaRPr lang="en-IN" dirty="0">
              <a:latin typeface="+mj-lt"/>
              <a:ea typeface="Roboto"/>
              <a:cs typeface="Roboto"/>
              <a:sym typeface="Roboto"/>
            </a:endParaRPr>
          </a:p>
          <a:p>
            <a:r>
              <a:rPr lang="en-IN" b="1" dirty="0">
                <a:latin typeface="+mj-lt"/>
                <a:ea typeface="Roboto"/>
                <a:cs typeface="Roboto"/>
                <a:sym typeface="Roboto"/>
              </a:rPr>
              <a:t>AIM:</a:t>
            </a:r>
            <a:r>
              <a:rPr lang="en-US" dirty="0"/>
              <a:t>The main objective of this paper is to enhance the security of the one-time password used mostly in online applications. </a:t>
            </a:r>
          </a:p>
          <a:p>
            <a:endParaRPr lang="en-IN" dirty="0"/>
          </a:p>
          <a:p>
            <a:r>
              <a:rPr lang="en-IN" dirty="0"/>
              <a:t> </a:t>
            </a:r>
          </a:p>
          <a:p>
            <a:pPr marL="285750" indent="-285750">
              <a:buFont typeface="Arial" panose="020B0604020202020204" pitchFamily="34" charset="0"/>
              <a:buChar char="•"/>
            </a:pPr>
            <a:r>
              <a:rPr lang="en-US" dirty="0"/>
              <a:t>In author’s proposed approach is, after user entering the name and password web server generates the Encrypted OTP using AES algorithm and send it to the users mobile. </a:t>
            </a:r>
          </a:p>
          <a:p>
            <a:pPr marL="285750" indent="-285750">
              <a:buFont typeface="Arial" panose="020B0604020202020204" pitchFamily="34" charset="0"/>
              <a:buChar char="•"/>
            </a:pPr>
            <a:r>
              <a:rPr lang="en-US" dirty="0"/>
              <a:t>User needs to forward that OTP with system logging password to the system. At the system end encrypted OTP is decrypted and verify the OTP, Password and mobile number for a particular username </a:t>
            </a:r>
          </a:p>
          <a:p>
            <a:endParaRPr lang="en-US" dirty="0"/>
          </a:p>
          <a:p>
            <a:endParaRPr sz="1200" dirty="0">
              <a:latin typeface="Roboto"/>
              <a:ea typeface="Roboto"/>
              <a:cs typeface="Roboto"/>
              <a:sym typeface="Roboto"/>
            </a:endParaRPr>
          </a:p>
        </p:txBody>
      </p:sp>
    </p:spTree>
    <p:extLst>
      <p:ext uri="{BB962C8B-B14F-4D97-AF65-F5344CB8AC3E}">
        <p14:creationId xmlns:p14="http://schemas.microsoft.com/office/powerpoint/2010/main" val="69105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a:t>
            </a:r>
            <a:endParaRPr lang="en-IN" dirty="0"/>
          </a:p>
        </p:txBody>
      </p:sp>
      <p:pic>
        <p:nvPicPr>
          <p:cNvPr id="4" name="Picture 3">
            <a:extLst>
              <a:ext uri="{FF2B5EF4-FFF2-40B4-BE49-F238E27FC236}">
                <a16:creationId xmlns:a16="http://schemas.microsoft.com/office/drawing/2014/main" id="{7C58E229-FF0F-40BE-9805-1CE99A9BA6A1}"/>
              </a:ext>
            </a:extLst>
          </p:cNvPr>
          <p:cNvPicPr>
            <a:picLocks noChangeAspect="1"/>
          </p:cNvPicPr>
          <p:nvPr/>
        </p:nvPicPr>
        <p:blipFill>
          <a:blip r:embed="rId2"/>
          <a:stretch>
            <a:fillRect/>
          </a:stretch>
        </p:blipFill>
        <p:spPr>
          <a:xfrm>
            <a:off x="1488197" y="1017800"/>
            <a:ext cx="5020603" cy="3352600"/>
          </a:xfrm>
          <a:prstGeom prst="rect">
            <a:avLst/>
          </a:prstGeom>
        </p:spPr>
      </p:pic>
    </p:spTree>
    <p:extLst>
      <p:ext uri="{BB962C8B-B14F-4D97-AF65-F5344CB8AC3E}">
        <p14:creationId xmlns:p14="http://schemas.microsoft.com/office/powerpoint/2010/main" val="2365985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IN" dirty="0"/>
              <a:t>References</a:t>
            </a:r>
          </a:p>
        </p:txBody>
      </p:sp>
      <p:sp>
        <p:nvSpPr>
          <p:cNvPr id="2" name="Text Placeholder 1">
            <a:extLst>
              <a:ext uri="{FF2B5EF4-FFF2-40B4-BE49-F238E27FC236}">
                <a16:creationId xmlns:a16="http://schemas.microsoft.com/office/drawing/2014/main" id="{C229B6A1-9B25-4437-979B-DC825BADF600}"/>
              </a:ext>
            </a:extLst>
          </p:cNvPr>
          <p:cNvSpPr>
            <a:spLocks noGrp="1"/>
          </p:cNvSpPr>
          <p:nvPr>
            <p:ph type="body" idx="1"/>
          </p:nvPr>
        </p:nvSpPr>
        <p:spPr/>
        <p:txBody>
          <a:bodyPr/>
          <a:lstStyle/>
          <a:p>
            <a:endParaRPr lang="en-IN" dirty="0"/>
          </a:p>
          <a:p>
            <a:r>
              <a:rPr lang="en-IN" dirty="0"/>
              <a:t>[1] V. A. Brennen. (2004). Cryptography Dictionary, vol. 2005, 1.0.0 ed. [Online]. Available: http://cryptnet.net/fdp/crypto/crypto-dict/en/crypto- dict.html </a:t>
            </a:r>
          </a:p>
          <a:p>
            <a:r>
              <a:rPr lang="en-US" dirty="0"/>
              <a:t>[2] M. Abadi, L. Bharat, and A. Marais, “System and method for generating </a:t>
            </a:r>
          </a:p>
          <a:p>
            <a:r>
              <a:rPr lang="en-IN" dirty="0"/>
              <a:t>[3] unique passwords,” U.S. Patent 6 141 760, 1997. </a:t>
            </a:r>
          </a:p>
          <a:p>
            <a:r>
              <a:rPr lang="en-IN" dirty="0"/>
              <a:t>[4] [Online]: research.microsoft.com/apps/pubs/</a:t>
            </a:r>
            <a:r>
              <a:rPr lang="en-IN" dirty="0" err="1"/>
              <a:t>default.aspx?id</a:t>
            </a:r>
            <a:r>
              <a:rPr lang="en-IN" dirty="0"/>
              <a:t>=132349 </a:t>
            </a:r>
          </a:p>
          <a:p>
            <a:r>
              <a:rPr lang="en-IN" dirty="0"/>
              <a:t>[5] </a:t>
            </a:r>
            <a:r>
              <a:rPr lang="en-IN" b="1" dirty="0"/>
              <a:t>[</a:t>
            </a:r>
            <a:r>
              <a:rPr lang="en-IN" dirty="0"/>
              <a:t>Online]:www.slideshare.net/</a:t>
            </a:r>
            <a:r>
              <a:rPr lang="en-IN" dirty="0" err="1"/>
              <a:t>ttnjal</a:t>
            </a:r>
            <a:r>
              <a:rPr lang="en-IN" dirty="0"/>
              <a:t>/200804NISnetNFCNoll </a:t>
            </a:r>
            <a:endParaRPr lang="en-IN" sz="1400" dirty="0">
              <a:latin typeface="+mj-lt"/>
            </a:endParaRPr>
          </a:p>
        </p:txBody>
      </p:sp>
    </p:spTree>
    <p:extLst>
      <p:ext uri="{BB962C8B-B14F-4D97-AF65-F5344CB8AC3E}">
        <p14:creationId xmlns:p14="http://schemas.microsoft.com/office/powerpoint/2010/main" val="141700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p:nvPr/>
        </p:nvSpPr>
        <p:spPr>
          <a:xfrm>
            <a:off x="0" y="0"/>
            <a:ext cx="9074100" cy="5035200"/>
          </a:xfrm>
          <a:prstGeom prst="rect">
            <a:avLst/>
          </a:prstGeom>
          <a:noFill/>
          <a:ln>
            <a:noFill/>
          </a:ln>
        </p:spPr>
        <p:txBody>
          <a:bodyPr spcFirstLastPara="1" wrap="square" lIns="91425" tIns="91425" rIns="91425" bIns="91425" anchor="t" anchorCtr="0">
            <a:noAutofit/>
          </a:bodyPr>
          <a:lstStyle/>
          <a:p>
            <a:r>
              <a:rPr lang="en" b="1" dirty="0">
                <a:solidFill>
                  <a:schemeClr val="dk2"/>
                </a:solidFill>
                <a:latin typeface="+mn-lt"/>
                <a:ea typeface="Roboto"/>
                <a:cs typeface="Roboto"/>
                <a:sym typeface="Roboto"/>
              </a:rPr>
              <a:t>05. Title of the Journal paper:</a:t>
            </a:r>
            <a:r>
              <a:rPr lang="en" b="1" dirty="0">
                <a:solidFill>
                  <a:schemeClr val="dk2"/>
                </a:solidFill>
                <a:latin typeface="+mj-lt"/>
                <a:ea typeface="Roboto"/>
                <a:cs typeface="Roboto"/>
                <a:sym typeface="Roboto"/>
              </a:rPr>
              <a:t> </a:t>
            </a:r>
            <a:endParaRPr lang="en-IN" b="1" dirty="0">
              <a:latin typeface="+mj-lt"/>
            </a:endParaRPr>
          </a:p>
          <a:p>
            <a:r>
              <a:rPr lang="en-US" dirty="0"/>
              <a:t>A Secure Chat Application Based on Pure Peer-to-Peer </a:t>
            </a:r>
            <a:r>
              <a:rPr lang="en-IN" dirty="0"/>
              <a:t>Architecture 	</a:t>
            </a:r>
          </a:p>
          <a:p>
            <a:r>
              <a:rPr lang="en" b="1" dirty="0">
                <a:latin typeface="+mj-lt"/>
                <a:ea typeface="Roboto"/>
                <a:cs typeface="Roboto"/>
                <a:sym typeface="Roboto"/>
              </a:rPr>
              <a:t>Technology used</a:t>
            </a:r>
            <a:r>
              <a:rPr lang="en" dirty="0">
                <a:latin typeface="+mj-lt"/>
                <a:ea typeface="Roboto"/>
                <a:cs typeface="Roboto"/>
                <a:sym typeface="Roboto"/>
              </a:rPr>
              <a:t>:</a:t>
            </a:r>
            <a:r>
              <a:rPr lang="en" dirty="0">
                <a:latin typeface="Roboto"/>
                <a:ea typeface="Roboto"/>
                <a:cs typeface="Roboto"/>
                <a:sym typeface="Roboto"/>
              </a:rPr>
              <a:t> </a:t>
            </a:r>
            <a:r>
              <a:rPr lang="en-IN" dirty="0">
                <a:latin typeface="Roboto"/>
                <a:ea typeface="Roboto"/>
                <a:cs typeface="Roboto"/>
                <a:sym typeface="Roboto"/>
              </a:rPr>
              <a:t>Java</a:t>
            </a:r>
            <a:endParaRPr lang="en-IN" dirty="0">
              <a:latin typeface="+mj-lt"/>
              <a:ea typeface="Roboto"/>
              <a:cs typeface="Roboto"/>
              <a:sym typeface="Roboto"/>
            </a:endParaRPr>
          </a:p>
          <a:p>
            <a:r>
              <a:rPr lang="en-IN" b="1" dirty="0">
                <a:latin typeface="+mj-lt"/>
                <a:ea typeface="Roboto"/>
                <a:cs typeface="Roboto"/>
                <a:sym typeface="Roboto"/>
              </a:rPr>
              <a:t>AIM:</a:t>
            </a:r>
            <a:r>
              <a:rPr lang="en-US" dirty="0"/>
              <a:t>The main objective of this paper is to develop a chat application using decentralized technology. </a:t>
            </a:r>
          </a:p>
          <a:p>
            <a:endParaRPr lang="en-IN" dirty="0"/>
          </a:p>
          <a:p>
            <a:r>
              <a:rPr lang="en-IN" dirty="0"/>
              <a:t> </a:t>
            </a:r>
          </a:p>
          <a:p>
            <a:r>
              <a:rPr lang="en-US" dirty="0"/>
              <a:t>In this application, the software is installed on each pc of user along with a local database. </a:t>
            </a:r>
          </a:p>
          <a:p>
            <a:r>
              <a:rPr lang="en-US" dirty="0"/>
              <a:t>The </a:t>
            </a:r>
          </a:p>
          <a:p>
            <a:r>
              <a:rPr lang="en-US" dirty="0"/>
              <a:t>Users who want to have communication must first register each other by exchanging the credentials </a:t>
            </a:r>
          </a:p>
          <a:p>
            <a:r>
              <a:rPr lang="en-US" dirty="0"/>
              <a:t>And storing each other details in their database. Now the user opens the software in a listening mode. </a:t>
            </a:r>
          </a:p>
          <a:p>
            <a:r>
              <a:rPr lang="en-US" dirty="0"/>
              <a:t>It will show the list of users on that network. </a:t>
            </a:r>
          </a:p>
          <a:p>
            <a:r>
              <a:rPr lang="en-US" dirty="0"/>
              <a:t>The user will select from the list and clicks on connect. </a:t>
            </a:r>
          </a:p>
          <a:p>
            <a:r>
              <a:rPr lang="en-US" dirty="0"/>
              <a:t>On the other side, a pop-up window will appear asking for accept or reject. </a:t>
            </a:r>
          </a:p>
          <a:p>
            <a:r>
              <a:rPr lang="en-US" dirty="0"/>
              <a:t>If accepted then the initiator will enter username and password which will be verified on the other side as the other user will be having details in his/her database. </a:t>
            </a:r>
          </a:p>
          <a:p>
            <a:r>
              <a:rPr lang="en-US" dirty="0"/>
              <a:t>On both the sides these will be done. Now </a:t>
            </a:r>
          </a:p>
          <a:p>
            <a:r>
              <a:rPr lang="en-IN" dirty="0"/>
              <a:t>communication can take place. </a:t>
            </a:r>
            <a:endParaRPr lang="en-US" dirty="0"/>
          </a:p>
          <a:p>
            <a:endParaRPr lang="en-IN" dirty="0"/>
          </a:p>
          <a:p>
            <a:r>
              <a:rPr lang="en-IN" dirty="0"/>
              <a:t> </a:t>
            </a:r>
          </a:p>
          <a:p>
            <a:endParaRPr sz="1200" dirty="0">
              <a:latin typeface="Roboto"/>
              <a:ea typeface="Roboto"/>
              <a:cs typeface="Roboto"/>
              <a:sym typeface="Roboto"/>
            </a:endParaRPr>
          </a:p>
        </p:txBody>
      </p:sp>
    </p:spTree>
    <p:extLst>
      <p:ext uri="{BB962C8B-B14F-4D97-AF65-F5344CB8AC3E}">
        <p14:creationId xmlns:p14="http://schemas.microsoft.com/office/powerpoint/2010/main" val="237583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a:t>
            </a:r>
            <a:endParaRPr lang="en-IN" dirty="0"/>
          </a:p>
        </p:txBody>
      </p:sp>
      <p:pic>
        <p:nvPicPr>
          <p:cNvPr id="3" name="Picture 2">
            <a:extLst>
              <a:ext uri="{FF2B5EF4-FFF2-40B4-BE49-F238E27FC236}">
                <a16:creationId xmlns:a16="http://schemas.microsoft.com/office/drawing/2014/main" id="{93D58D60-D6C8-40FB-B6EE-207AFF8988C2}"/>
              </a:ext>
            </a:extLst>
          </p:cNvPr>
          <p:cNvPicPr>
            <a:picLocks noChangeAspect="1"/>
          </p:cNvPicPr>
          <p:nvPr/>
        </p:nvPicPr>
        <p:blipFill>
          <a:blip r:embed="rId2"/>
          <a:stretch>
            <a:fillRect/>
          </a:stretch>
        </p:blipFill>
        <p:spPr>
          <a:xfrm>
            <a:off x="2546700" y="860483"/>
            <a:ext cx="4050600" cy="3422534"/>
          </a:xfrm>
          <a:prstGeom prst="rect">
            <a:avLst/>
          </a:prstGeom>
        </p:spPr>
      </p:pic>
    </p:spTree>
    <p:extLst>
      <p:ext uri="{BB962C8B-B14F-4D97-AF65-F5344CB8AC3E}">
        <p14:creationId xmlns:p14="http://schemas.microsoft.com/office/powerpoint/2010/main" val="1421591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IN" dirty="0"/>
              <a:t>References</a:t>
            </a:r>
          </a:p>
        </p:txBody>
      </p:sp>
      <p:sp>
        <p:nvSpPr>
          <p:cNvPr id="2" name="Text Placeholder 1">
            <a:extLst>
              <a:ext uri="{FF2B5EF4-FFF2-40B4-BE49-F238E27FC236}">
                <a16:creationId xmlns:a16="http://schemas.microsoft.com/office/drawing/2014/main" id="{C229B6A1-9B25-4437-979B-DC825BADF600}"/>
              </a:ext>
            </a:extLst>
          </p:cNvPr>
          <p:cNvSpPr>
            <a:spLocks noGrp="1"/>
          </p:cNvSpPr>
          <p:nvPr>
            <p:ph type="body" idx="1"/>
          </p:nvPr>
        </p:nvSpPr>
        <p:spPr/>
        <p:txBody>
          <a:bodyPr/>
          <a:lstStyle/>
          <a:p>
            <a:r>
              <a:rPr lang="en-US" sz="1000" dirty="0"/>
              <a:t>Al-</a:t>
            </a:r>
            <a:r>
              <a:rPr lang="en-US" sz="1000" dirty="0" err="1"/>
              <a:t>Riyami</a:t>
            </a:r>
            <a:r>
              <a:rPr lang="en-US" sz="1000" dirty="0"/>
              <a:t> , S.S. and K.G. Paterson, 2003. Certificateless</a:t>
            </a:r>
          </a:p>
          <a:p>
            <a:pPr marL="114300" indent="0">
              <a:buNone/>
            </a:pPr>
            <a:r>
              <a:rPr lang="en-US" sz="1000" dirty="0"/>
              <a:t>            public key cryptography. Proceedings of the 9th</a:t>
            </a:r>
          </a:p>
          <a:p>
            <a:pPr marL="114300" indent="0">
              <a:buNone/>
            </a:pPr>
            <a:r>
              <a:rPr lang="en-US" sz="1000" dirty="0"/>
              <a:t>            International Conference on the Theory and</a:t>
            </a:r>
          </a:p>
          <a:p>
            <a:pPr marL="114300" indent="0">
              <a:buNone/>
            </a:pPr>
            <a:r>
              <a:rPr lang="en-US" sz="1000" dirty="0"/>
              <a:t>           Application of Cryptology and Information Security,</a:t>
            </a:r>
          </a:p>
          <a:p>
            <a:pPr marL="114300" indent="0">
              <a:buNone/>
            </a:pPr>
            <a:r>
              <a:rPr lang="de-DE" sz="1000" dirty="0"/>
              <a:t>           Nov. 30-Dec. 4, Springer Berlin Heidelberg, Taiwan,</a:t>
            </a:r>
          </a:p>
          <a:p>
            <a:pPr marL="114300" indent="0">
              <a:buNone/>
            </a:pPr>
            <a:r>
              <a:rPr lang="en-IN" sz="1000" dirty="0"/>
              <a:t>           pp: 452-473. DOI: 10.1007/978-3-540-40061-5_29</a:t>
            </a:r>
          </a:p>
          <a:p>
            <a:r>
              <a:rPr lang="en-US" sz="1000" dirty="0"/>
              <a:t>Azab , A., P. Watters and R. Layton, 2012.</a:t>
            </a:r>
          </a:p>
          <a:p>
            <a:pPr marL="114300" indent="0">
              <a:buNone/>
            </a:pPr>
            <a:r>
              <a:rPr lang="en-US" sz="1000" dirty="0"/>
              <a:t>            Characterizing Network Traffic for Skype</a:t>
            </a:r>
          </a:p>
          <a:p>
            <a:pPr marL="114300" indent="0">
              <a:buNone/>
            </a:pPr>
            <a:r>
              <a:rPr lang="en-US" sz="1000" dirty="0"/>
              <a:t>            Forensics. Proceedings of the 3rd Cybercrime and</a:t>
            </a:r>
          </a:p>
          <a:p>
            <a:pPr marL="114300" indent="0">
              <a:buNone/>
            </a:pPr>
            <a:r>
              <a:rPr lang="en-US" sz="1000" dirty="0"/>
              <a:t>           Trustworthy Computing Workshop, Oct. 29-30,</a:t>
            </a:r>
          </a:p>
          <a:p>
            <a:r>
              <a:rPr lang="en-US" sz="1000" dirty="0"/>
              <a:t>IEEE Xplore Press, Ballarat, pp: 19-27.</a:t>
            </a:r>
          </a:p>
          <a:p>
            <a:pPr marL="114300" indent="0">
              <a:buNone/>
            </a:pPr>
            <a:r>
              <a:rPr lang="en-IN" sz="1000" dirty="0"/>
              <a:t>           DOI: 10.1109/CTC.2012.14</a:t>
            </a:r>
          </a:p>
          <a:p>
            <a:pPr marL="114300" indent="0">
              <a:buNone/>
            </a:pPr>
            <a:r>
              <a:rPr lang="en-US" sz="1000" dirty="0"/>
              <a:t>           Bardis , N.G. and K. Ntaikos , 2008. Design of a secure</a:t>
            </a:r>
          </a:p>
          <a:p>
            <a:pPr marL="114300" indent="0">
              <a:buNone/>
            </a:pPr>
            <a:r>
              <a:rPr lang="en-IN" sz="1000" dirty="0"/>
              <a:t>            chat application based on AES cryptographic</a:t>
            </a:r>
          </a:p>
          <a:p>
            <a:pPr marL="114300" indent="0">
              <a:buNone/>
            </a:pPr>
            <a:r>
              <a:rPr lang="en-US" sz="1000" dirty="0"/>
              <a:t>            algorithm and key management. Proceedings of the</a:t>
            </a:r>
          </a:p>
          <a:p>
            <a:pPr marL="114300" indent="0">
              <a:buNone/>
            </a:pPr>
            <a:r>
              <a:rPr lang="en-US" sz="1000" dirty="0"/>
              <a:t>            10th WSEAS International Conference on</a:t>
            </a:r>
          </a:p>
          <a:p>
            <a:pPr marL="114300" indent="0">
              <a:buNone/>
            </a:pPr>
            <a:r>
              <a:rPr lang="en-IN" sz="1000" dirty="0"/>
              <a:t>            Mathematical Methods, Computational Techniques</a:t>
            </a:r>
          </a:p>
          <a:p>
            <a:pPr marL="114300" indent="0">
              <a:buNone/>
            </a:pPr>
            <a:r>
              <a:rPr lang="en-IN" sz="1000" dirty="0"/>
              <a:t>            and Intelligent Systems, (TIS’ 08), ACM, USA</a:t>
            </a:r>
          </a:p>
        </p:txBody>
      </p:sp>
    </p:spTree>
    <p:extLst>
      <p:ext uri="{BB962C8B-B14F-4D97-AF65-F5344CB8AC3E}">
        <p14:creationId xmlns:p14="http://schemas.microsoft.com/office/powerpoint/2010/main" val="4122510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p:nvPr/>
        </p:nvSpPr>
        <p:spPr>
          <a:xfrm>
            <a:off x="2602625" y="1633575"/>
            <a:ext cx="3826800" cy="11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aphicFrame>
        <p:nvGraphicFramePr>
          <p:cNvPr id="148" name="Google Shape;148;p19"/>
          <p:cNvGraphicFramePr/>
          <p:nvPr>
            <p:extLst>
              <p:ext uri="{D42A27DB-BD31-4B8C-83A1-F6EECF244321}">
                <p14:modId xmlns:p14="http://schemas.microsoft.com/office/powerpoint/2010/main" val="2481568703"/>
              </p:ext>
            </p:extLst>
          </p:nvPr>
        </p:nvGraphicFramePr>
        <p:xfrm>
          <a:off x="99800" y="69651"/>
          <a:ext cx="8849799" cy="5303370"/>
        </p:xfrm>
        <a:graphic>
          <a:graphicData uri="http://schemas.openxmlformats.org/drawingml/2006/table">
            <a:tbl>
              <a:tblPr>
                <a:noFill/>
                <a:tableStyleId>{F73A3970-9B33-43BE-8E63-FECA1774BCC7}</a:tableStyleId>
              </a:tblPr>
              <a:tblGrid>
                <a:gridCol w="541833">
                  <a:extLst>
                    <a:ext uri="{9D8B030D-6E8A-4147-A177-3AD203B41FA5}">
                      <a16:colId xmlns:a16="http://schemas.microsoft.com/office/drawing/2014/main" val="20000"/>
                    </a:ext>
                  </a:extLst>
                </a:gridCol>
                <a:gridCol w="2560243">
                  <a:extLst>
                    <a:ext uri="{9D8B030D-6E8A-4147-A177-3AD203B41FA5}">
                      <a16:colId xmlns:a16="http://schemas.microsoft.com/office/drawing/2014/main" val="20001"/>
                    </a:ext>
                  </a:extLst>
                </a:gridCol>
                <a:gridCol w="1939976">
                  <a:extLst>
                    <a:ext uri="{9D8B030D-6E8A-4147-A177-3AD203B41FA5}">
                      <a16:colId xmlns:a16="http://schemas.microsoft.com/office/drawing/2014/main" val="20002"/>
                    </a:ext>
                  </a:extLst>
                </a:gridCol>
                <a:gridCol w="1959954">
                  <a:extLst>
                    <a:ext uri="{9D8B030D-6E8A-4147-A177-3AD203B41FA5}">
                      <a16:colId xmlns:a16="http://schemas.microsoft.com/office/drawing/2014/main" val="20003"/>
                    </a:ext>
                  </a:extLst>
                </a:gridCol>
                <a:gridCol w="1847793">
                  <a:extLst>
                    <a:ext uri="{9D8B030D-6E8A-4147-A177-3AD203B41FA5}">
                      <a16:colId xmlns:a16="http://schemas.microsoft.com/office/drawing/2014/main" val="20004"/>
                    </a:ext>
                  </a:extLst>
                </a:gridCol>
              </a:tblGrid>
              <a:tr h="453718">
                <a:tc>
                  <a:txBody>
                    <a:bodyPr/>
                    <a:lstStyle/>
                    <a:p>
                      <a:pPr marL="0" lvl="0" indent="0" algn="l" rtl="0">
                        <a:spcBef>
                          <a:spcPts val="0"/>
                        </a:spcBef>
                        <a:spcAft>
                          <a:spcPts val="0"/>
                        </a:spcAft>
                        <a:buNone/>
                      </a:pPr>
                      <a:r>
                        <a:rPr lang="en" sz="1000" dirty="0"/>
                        <a:t>Sr. No.</a:t>
                      </a:r>
                      <a:endParaRPr sz="1000" dirty="0"/>
                    </a:p>
                  </a:txBody>
                  <a:tcPr marL="91425" marR="91425" marT="91425" marB="91425"/>
                </a:tc>
                <a:tc>
                  <a:txBody>
                    <a:bodyPr/>
                    <a:lstStyle/>
                    <a:p>
                      <a:pPr marL="0" lvl="0" indent="0" algn="l" rtl="0">
                        <a:spcBef>
                          <a:spcPts val="0"/>
                        </a:spcBef>
                        <a:spcAft>
                          <a:spcPts val="0"/>
                        </a:spcAft>
                        <a:buNone/>
                      </a:pPr>
                      <a:r>
                        <a:rPr lang="en" sz="1000"/>
                        <a:t>Title of the Project</a:t>
                      </a:r>
                      <a:endParaRPr sz="1000"/>
                    </a:p>
                  </a:txBody>
                  <a:tcPr marL="91425" marR="91425" marT="91425" marB="91425"/>
                </a:tc>
                <a:tc>
                  <a:txBody>
                    <a:bodyPr/>
                    <a:lstStyle/>
                    <a:p>
                      <a:pPr marL="0" lvl="0" indent="0" algn="l" rtl="0">
                        <a:spcBef>
                          <a:spcPts val="0"/>
                        </a:spcBef>
                        <a:spcAft>
                          <a:spcPts val="0"/>
                        </a:spcAft>
                        <a:buNone/>
                      </a:pPr>
                      <a:r>
                        <a:rPr lang="en" sz="1000"/>
                        <a:t>Author(s)</a:t>
                      </a:r>
                      <a:endParaRPr sz="1000"/>
                    </a:p>
                  </a:txBody>
                  <a:tcPr marL="91425" marR="91425" marT="91425" marB="91425"/>
                </a:tc>
                <a:tc>
                  <a:txBody>
                    <a:bodyPr/>
                    <a:lstStyle/>
                    <a:p>
                      <a:pPr marL="0" lvl="0" indent="0" algn="l" rtl="0">
                        <a:spcBef>
                          <a:spcPts val="0"/>
                        </a:spcBef>
                        <a:spcAft>
                          <a:spcPts val="0"/>
                        </a:spcAft>
                        <a:buNone/>
                      </a:pPr>
                      <a:r>
                        <a:rPr lang="en" sz="1000"/>
                        <a:t>Journal/Conference</a:t>
                      </a:r>
                      <a:endParaRPr sz="1000"/>
                    </a:p>
                  </a:txBody>
                  <a:tcPr marL="91425" marR="91425" marT="91425" marB="91425"/>
                </a:tc>
                <a:tc>
                  <a:txBody>
                    <a:bodyPr/>
                    <a:lstStyle/>
                    <a:p>
                      <a:pPr marL="0" lvl="0" indent="0" algn="l" rtl="0">
                        <a:spcBef>
                          <a:spcPts val="0"/>
                        </a:spcBef>
                        <a:spcAft>
                          <a:spcPts val="0"/>
                        </a:spcAft>
                        <a:buNone/>
                      </a:pPr>
                      <a:r>
                        <a:rPr lang="en" sz="1000"/>
                        <a:t>Context</a:t>
                      </a:r>
                      <a:endParaRPr sz="1000"/>
                    </a:p>
                  </a:txBody>
                  <a:tcPr marL="91425" marR="91425" marT="91425" marB="91425"/>
                </a:tc>
                <a:extLst>
                  <a:ext uri="{0D108BD9-81ED-4DB2-BD59-A6C34878D82A}">
                    <a16:rowId xmlns:a16="http://schemas.microsoft.com/office/drawing/2014/main" val="10000"/>
                  </a:ext>
                </a:extLst>
              </a:tr>
              <a:tr h="879105">
                <a:tc>
                  <a:txBody>
                    <a:bodyPr/>
                    <a:lstStyle/>
                    <a:p>
                      <a:pPr marL="0" lvl="0" indent="0" algn="l" rtl="0">
                        <a:spcBef>
                          <a:spcPts val="0"/>
                        </a:spcBef>
                        <a:spcAft>
                          <a:spcPts val="0"/>
                        </a:spcAft>
                        <a:buNone/>
                      </a:pPr>
                      <a:r>
                        <a:rPr lang="en" sz="1000"/>
                        <a:t>1</a:t>
                      </a:r>
                      <a:endParaRPr sz="1000"/>
                    </a:p>
                  </a:txBody>
                  <a:tcPr marL="91425" marR="91425" marT="91425" marB="91425"/>
                </a:tc>
                <a:tc>
                  <a:txBody>
                    <a:bodyPr/>
                    <a:lstStyle/>
                    <a:p>
                      <a:pPr marL="0" lvl="0" indent="0" algn="l" rtl="0">
                        <a:spcBef>
                          <a:spcPts val="0"/>
                        </a:spcBef>
                        <a:spcAft>
                          <a:spcPts val="0"/>
                        </a:spcAft>
                        <a:buNone/>
                      </a:pPr>
                      <a:r>
                        <a:rPr lang="en-US" sz="1000" dirty="0"/>
                        <a:t>A Smart Phone Integrated Smart</a:t>
                      </a:r>
                    </a:p>
                    <a:p>
                      <a:pPr marL="0" lvl="0" indent="0" algn="l" rtl="0">
                        <a:spcBef>
                          <a:spcPts val="0"/>
                        </a:spcBef>
                        <a:spcAft>
                          <a:spcPts val="0"/>
                        </a:spcAft>
                        <a:buNone/>
                      </a:pPr>
                      <a:r>
                        <a:rPr lang="en-US" sz="1000" dirty="0"/>
                        <a:t>Classroom</a:t>
                      </a:r>
                      <a:endParaRPr sz="1000" dirty="0"/>
                    </a:p>
                  </a:txBody>
                  <a:tcPr marL="91425" marR="91425" marT="91425" marB="91425"/>
                </a:tc>
                <a:tc>
                  <a:txBody>
                    <a:bodyPr/>
                    <a:lstStyle/>
                    <a:p>
                      <a:endParaRPr lang="en-IN" sz="1400" b="0" i="0" u="none" strike="noStrike" cap="none" baseline="0" dirty="0">
                        <a:solidFill>
                          <a:srgbClr val="000000"/>
                        </a:solidFill>
                        <a:latin typeface="Arial"/>
                        <a:ea typeface="Arial"/>
                        <a:cs typeface="Arial"/>
                        <a:sym typeface="Arial"/>
                      </a:endParaRPr>
                    </a:p>
                    <a:p>
                      <a:r>
                        <a:rPr lang="en-IN" sz="1000" b="0" i="0" u="none" strike="noStrike" cap="none" baseline="0" dirty="0">
                          <a:solidFill>
                            <a:srgbClr val="000000"/>
                          </a:solidFill>
                          <a:latin typeface="Arial"/>
                          <a:ea typeface="Arial"/>
                          <a:cs typeface="Arial"/>
                          <a:sym typeface="Arial"/>
                        </a:rPr>
                        <a:t>Mahesh G, Jayahari KR ,Kamal Bijlani </a:t>
                      </a:r>
                      <a:r>
                        <a:rPr lang="en-IN" sz="1400" b="0" i="0" u="none" strike="noStrike" cap="none" baseline="0" dirty="0">
                          <a:solidFill>
                            <a:srgbClr val="000000"/>
                          </a:solidFill>
                          <a:latin typeface="Arial"/>
                          <a:ea typeface="Arial"/>
                          <a:cs typeface="Arial"/>
                          <a:sym typeface="Arial"/>
                        </a:rPr>
                        <a:t>	</a:t>
                      </a:r>
                    </a:p>
                    <a:p>
                      <a:pPr marR="12700" algn="l">
                        <a:spcAft>
                          <a:spcPts val="0"/>
                        </a:spcAft>
                      </a:pPr>
                      <a:endParaRPr lang="en-IN" sz="1200" dirty="0">
                        <a:effectLst/>
                        <a:latin typeface="Calibri"/>
                        <a:ea typeface="Calibri"/>
                        <a:cs typeface="Arial"/>
                      </a:endParaRPr>
                    </a:p>
                  </a:txBody>
                  <a:tcPr marL="68580" marR="68580" marT="0" marB="0"/>
                </a:tc>
                <a:tc>
                  <a:txBody>
                    <a:bodyPr/>
                    <a:lstStyle/>
                    <a:p>
                      <a:pPr marL="0" lvl="0" indent="0" algn="l" rtl="0">
                        <a:spcBef>
                          <a:spcPts val="0"/>
                        </a:spcBef>
                        <a:spcAft>
                          <a:spcPts val="0"/>
                        </a:spcAft>
                        <a:buNone/>
                      </a:pPr>
                      <a:r>
                        <a:rPr lang="en-US" sz="1000" dirty="0"/>
                        <a:t>International Conference on</a:t>
                      </a:r>
                    </a:p>
                    <a:p>
                      <a:pPr marL="0" lvl="0" indent="0" algn="l" rtl="0">
                        <a:spcBef>
                          <a:spcPts val="0"/>
                        </a:spcBef>
                        <a:spcAft>
                          <a:spcPts val="0"/>
                        </a:spcAft>
                        <a:buNone/>
                      </a:pPr>
                      <a:r>
                        <a:rPr lang="en-US" sz="1000" dirty="0"/>
                        <a:t>Next Generation Mobile</a:t>
                      </a:r>
                    </a:p>
                    <a:p>
                      <a:pPr marL="0" lvl="0" indent="0" algn="l" rtl="0">
                        <a:spcBef>
                          <a:spcPts val="0"/>
                        </a:spcBef>
                        <a:spcAft>
                          <a:spcPts val="0"/>
                        </a:spcAft>
                        <a:buNone/>
                      </a:pPr>
                      <a:r>
                        <a:rPr lang="en-US" sz="1000" dirty="0"/>
                        <a:t>Applications, Security and</a:t>
                      </a:r>
                    </a:p>
                    <a:p>
                      <a:pPr marL="0" lvl="0" indent="0" algn="l" rtl="0">
                        <a:spcBef>
                          <a:spcPts val="0"/>
                        </a:spcBef>
                        <a:spcAft>
                          <a:spcPts val="0"/>
                        </a:spcAft>
                        <a:buNone/>
                      </a:pPr>
                      <a:r>
                        <a:rPr lang="en-US" sz="1000" dirty="0"/>
                        <a:t>Technologies</a:t>
                      </a:r>
                      <a:endParaRPr sz="1000" dirty="0"/>
                    </a:p>
                  </a:txBody>
                  <a:tcPr marL="91425" marR="91425" marT="91425" marB="91425"/>
                </a:tc>
                <a:tc>
                  <a:txBody>
                    <a:bodyPr/>
                    <a:lstStyle/>
                    <a:p>
                      <a:pPr marL="0" lvl="0" indent="0" algn="l" rtl="0">
                        <a:spcBef>
                          <a:spcPts val="0"/>
                        </a:spcBef>
                        <a:spcAft>
                          <a:spcPts val="0"/>
                        </a:spcAft>
                        <a:buNone/>
                      </a:pPr>
                      <a:r>
                        <a:rPr lang="en-US" sz="1000" dirty="0"/>
                        <a:t>In this paper a survey is conducted to identify how smart phones can be used to create a new</a:t>
                      </a:r>
                    </a:p>
                    <a:p>
                      <a:pPr marL="0" lvl="0" indent="0" algn="l" rtl="0">
                        <a:spcBef>
                          <a:spcPts val="0"/>
                        </a:spcBef>
                        <a:spcAft>
                          <a:spcPts val="0"/>
                        </a:spcAft>
                        <a:buNone/>
                      </a:pPr>
                      <a:r>
                        <a:rPr lang="en-US" sz="1000" dirty="0"/>
                        <a:t>interface for learning.</a:t>
                      </a:r>
                      <a:endParaRPr sz="1000" dirty="0"/>
                    </a:p>
                  </a:txBody>
                  <a:tcPr marL="91425" marR="91425" marT="91425" marB="91425"/>
                </a:tc>
                <a:extLst>
                  <a:ext uri="{0D108BD9-81ED-4DB2-BD59-A6C34878D82A}">
                    <a16:rowId xmlns:a16="http://schemas.microsoft.com/office/drawing/2014/main" val="10001"/>
                  </a:ext>
                </a:extLst>
              </a:tr>
              <a:tr h="1020901">
                <a:tc>
                  <a:txBody>
                    <a:bodyPr/>
                    <a:lstStyle/>
                    <a:p>
                      <a:pPr marL="0" lvl="0" indent="0" algn="l" rtl="0">
                        <a:spcBef>
                          <a:spcPts val="0"/>
                        </a:spcBef>
                        <a:spcAft>
                          <a:spcPts val="0"/>
                        </a:spcAft>
                        <a:buNone/>
                      </a:pPr>
                      <a:r>
                        <a:rPr lang="en" sz="1000"/>
                        <a:t>2</a:t>
                      </a:r>
                      <a:endParaRPr sz="1000"/>
                    </a:p>
                  </a:txBody>
                  <a:tcPr marL="91425" marR="91425" marT="91425" marB="91425"/>
                </a:tc>
                <a:tc>
                  <a:txBody>
                    <a:bodyPr/>
                    <a:lstStyle/>
                    <a:p>
                      <a:r>
                        <a:rPr lang="en-US" sz="1000" b="0" i="0" u="none" strike="noStrike" cap="none" baseline="0" dirty="0">
                          <a:solidFill>
                            <a:srgbClr val="000000"/>
                          </a:solidFill>
                          <a:latin typeface="Arial"/>
                          <a:ea typeface="Arial"/>
                          <a:cs typeface="Arial"/>
                          <a:sym typeface="Arial"/>
                        </a:rPr>
                        <a:t>Evolution of Smart Classroom Concept </a:t>
                      </a:r>
                    </a:p>
                    <a:p>
                      <a:r>
                        <a:rPr lang="en-IN" sz="1000" b="0" i="0" u="none" strike="noStrike" cap="none" baseline="0" dirty="0">
                          <a:solidFill>
                            <a:srgbClr val="000000"/>
                          </a:solidFill>
                          <a:latin typeface="Arial"/>
                          <a:ea typeface="Arial"/>
                          <a:cs typeface="Arial"/>
                          <a:sym typeface="Arial"/>
                        </a:rPr>
                        <a:t>Integrated with Smart Devices 	</a:t>
                      </a:r>
                    </a:p>
                    <a:p>
                      <a:pPr marL="0" lvl="0" indent="0" algn="l" rtl="0">
                        <a:spcBef>
                          <a:spcPts val="0"/>
                        </a:spcBef>
                        <a:spcAft>
                          <a:spcPts val="0"/>
                        </a:spcAft>
                        <a:buNone/>
                      </a:pPr>
                      <a:endParaRPr sz="1000" dirty="0"/>
                    </a:p>
                  </a:txBody>
                  <a:tcPr marL="91425" marR="91425" marT="91425" marB="91425"/>
                </a:tc>
                <a:tc>
                  <a:txBody>
                    <a:bodyPr/>
                    <a:lstStyle/>
                    <a:p>
                      <a:pPr marL="0" lvl="0" indent="0" algn="l" rtl="0">
                        <a:spcBef>
                          <a:spcPts val="0"/>
                        </a:spcBef>
                        <a:spcAft>
                          <a:spcPts val="0"/>
                        </a:spcAft>
                        <a:buNone/>
                      </a:pPr>
                      <a:r>
                        <a:rPr lang="en-IN" sz="1000" dirty="0"/>
                        <a:t>Amogha Revanasiddappa, Hitesh Kumar</a:t>
                      </a:r>
                      <a:endParaRPr sz="1000" dirty="0"/>
                    </a:p>
                  </a:txBody>
                  <a:tcPr marL="91425" marR="91425" marT="91425" marB="91425"/>
                </a:tc>
                <a:tc>
                  <a:txBody>
                    <a:bodyPr/>
                    <a:lstStyle/>
                    <a:p>
                      <a:endParaRPr lang="en-IN" sz="1400" b="0" i="0" u="none" strike="noStrike" cap="none" baseline="0" dirty="0">
                        <a:solidFill>
                          <a:srgbClr val="000000"/>
                        </a:solidFill>
                        <a:latin typeface="Arial"/>
                        <a:ea typeface="Arial"/>
                        <a:cs typeface="Arial"/>
                        <a:sym typeface="Arial"/>
                      </a:endParaRPr>
                    </a:p>
                    <a:p>
                      <a:r>
                        <a:rPr lang="en-US" sz="1400" b="0" i="0" u="none" strike="noStrike" cap="none" baseline="0" dirty="0">
                          <a:solidFill>
                            <a:srgbClr val="000000"/>
                          </a:solidFill>
                          <a:latin typeface="Arial"/>
                          <a:ea typeface="Arial"/>
                          <a:cs typeface="Arial"/>
                          <a:sym typeface="Arial"/>
                        </a:rPr>
                        <a:t> </a:t>
                      </a:r>
                      <a:r>
                        <a:rPr lang="en-US" sz="1000" b="0" i="0" u="none" strike="noStrike" cap="none" baseline="0" dirty="0">
                          <a:solidFill>
                            <a:srgbClr val="000000"/>
                          </a:solidFill>
                          <a:latin typeface="Arial"/>
                          <a:ea typeface="Arial"/>
                          <a:cs typeface="Arial"/>
                          <a:sym typeface="Arial"/>
                        </a:rPr>
                        <a:t>International Journal of Trend in Scientific Research and Development </a:t>
                      </a:r>
                      <a:r>
                        <a:rPr lang="en-US" sz="1400" b="0" i="0" u="none" strike="noStrike" cap="none" baseline="0" dirty="0">
                          <a:solidFill>
                            <a:srgbClr val="000000"/>
                          </a:solidFill>
                          <a:latin typeface="Arial"/>
                          <a:ea typeface="Arial"/>
                          <a:cs typeface="Arial"/>
                          <a:sym typeface="Arial"/>
                        </a:rPr>
                        <a:t>	</a:t>
                      </a:r>
                    </a:p>
                    <a:p>
                      <a:pPr algn="l">
                        <a:spcAft>
                          <a:spcPts val="0"/>
                        </a:spcAft>
                      </a:pPr>
                      <a:endParaRPr lang="en-IN" sz="1200" dirty="0">
                        <a:effectLst/>
                        <a:latin typeface="Calibri"/>
                        <a:ea typeface="Calibri"/>
                        <a:cs typeface="Arial"/>
                      </a:endParaRPr>
                    </a:p>
                  </a:txBody>
                  <a:tcPr marL="68580" marR="68580" marT="0" marB="0"/>
                </a:tc>
                <a:tc>
                  <a:txBody>
                    <a:bodyPr/>
                    <a:lstStyle/>
                    <a:p>
                      <a:r>
                        <a:rPr lang="en-US" sz="1000" b="0" i="0" u="none" strike="noStrike" cap="none" baseline="0" dirty="0">
                          <a:solidFill>
                            <a:srgbClr val="000000"/>
                          </a:solidFill>
                          <a:latin typeface="Arial"/>
                          <a:ea typeface="Arial"/>
                          <a:cs typeface="Arial"/>
                          <a:sym typeface="Arial"/>
                        </a:rPr>
                        <a:t>In this paper author has about the effectiveness of nu-learning ,m-learning and e-learning over traditional learning. </a:t>
                      </a:r>
                    </a:p>
                    <a:p>
                      <a:pPr marL="0" lvl="0" indent="0" algn="l"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02"/>
                  </a:ext>
                </a:extLst>
              </a:tr>
              <a:tr h="680619">
                <a:tc>
                  <a:txBody>
                    <a:bodyPr/>
                    <a:lstStyle/>
                    <a:p>
                      <a:pPr marL="0" lvl="0" indent="0" algn="l" rtl="0">
                        <a:spcBef>
                          <a:spcPts val="0"/>
                        </a:spcBef>
                        <a:spcAft>
                          <a:spcPts val="0"/>
                        </a:spcAft>
                        <a:buNone/>
                      </a:pPr>
                      <a:r>
                        <a:rPr lang="en" sz="1000"/>
                        <a:t>3</a:t>
                      </a:r>
                      <a:endParaRPr sz="1000"/>
                    </a:p>
                  </a:txBody>
                  <a:tcPr marL="91425" marR="91425" marT="91425" marB="91425"/>
                </a:tc>
                <a:tc>
                  <a:txBody>
                    <a:bodyPr/>
                    <a:lstStyle/>
                    <a:p>
                      <a:pPr algn="l">
                        <a:spcAft>
                          <a:spcPts val="0"/>
                        </a:spcAft>
                      </a:pPr>
                      <a:r>
                        <a:rPr lang="en-US" sz="1000" dirty="0">
                          <a:effectLst/>
                          <a:latin typeface="+mj-lt"/>
                          <a:ea typeface="Calibri"/>
                          <a:cs typeface="Arial"/>
                        </a:rPr>
                        <a:t>Cloud Based Ubiquitous Computing for Smart Classroom using Smart Phone</a:t>
                      </a:r>
                      <a:endParaRPr lang="en-IN" sz="1000" dirty="0">
                        <a:effectLst/>
                        <a:latin typeface="+mj-lt"/>
                        <a:ea typeface="Calibri"/>
                        <a:cs typeface="Arial"/>
                      </a:endParaRPr>
                    </a:p>
                  </a:txBody>
                  <a:tcPr marL="68580" marR="68580" marT="0" marB="0"/>
                </a:tc>
                <a:tc>
                  <a:txBody>
                    <a:bodyPr/>
                    <a:lstStyle/>
                    <a:p>
                      <a:endParaRPr lang="en-IN" sz="1400" b="0" i="0" u="none" strike="noStrike" cap="none" baseline="0" dirty="0">
                        <a:solidFill>
                          <a:srgbClr val="000000"/>
                        </a:solidFill>
                        <a:latin typeface="Arial"/>
                        <a:ea typeface="Arial"/>
                        <a:cs typeface="Arial"/>
                        <a:sym typeface="Arial"/>
                      </a:endParaRPr>
                    </a:p>
                    <a:p>
                      <a:r>
                        <a:rPr lang="en-IN" sz="1000" b="0" i="0" u="none" strike="noStrike" cap="none" baseline="0" dirty="0">
                          <a:solidFill>
                            <a:srgbClr val="000000"/>
                          </a:solidFill>
                          <a:latin typeface="Arial"/>
                          <a:ea typeface="Arial"/>
                          <a:cs typeface="Arial"/>
                          <a:sym typeface="Arial"/>
                        </a:rPr>
                        <a:t>Akshay Kamble, Pradnya Chavan </a:t>
                      </a:r>
                      <a:r>
                        <a:rPr lang="en-IN" sz="1400" b="0" i="0" u="none" strike="noStrike" cap="none" baseline="0" dirty="0">
                          <a:solidFill>
                            <a:srgbClr val="000000"/>
                          </a:solidFill>
                          <a:latin typeface="Arial"/>
                          <a:ea typeface="Arial"/>
                          <a:cs typeface="Arial"/>
                          <a:sym typeface="Arial"/>
                        </a:rPr>
                        <a:t>	</a:t>
                      </a:r>
                    </a:p>
                    <a:p>
                      <a:pPr marR="12700" algn="l">
                        <a:spcAft>
                          <a:spcPts val="0"/>
                        </a:spcAft>
                      </a:pPr>
                      <a:endParaRPr lang="en-IN" sz="1000" dirty="0">
                        <a:effectLst/>
                        <a:latin typeface="Arial" panose="020B0604020202020204" pitchFamily="34" charset="0"/>
                        <a:ea typeface="Calibri"/>
                        <a:cs typeface="Arial" panose="020B0604020202020204" pitchFamily="34" charset="0"/>
                      </a:endParaRPr>
                    </a:p>
                  </a:txBody>
                  <a:tcPr marL="68580" marR="68580" marT="0" marB="0"/>
                </a:tc>
                <a:tc>
                  <a:txBody>
                    <a:bodyPr/>
                    <a:lstStyle/>
                    <a:p>
                      <a:endParaRPr lang="en-US" sz="1000" b="0" i="0" u="none" strike="noStrike" cap="none" baseline="0" dirty="0">
                        <a:solidFill>
                          <a:srgbClr val="000000"/>
                        </a:solidFill>
                        <a:latin typeface="Arial"/>
                        <a:ea typeface="Arial"/>
                        <a:cs typeface="Arial"/>
                        <a:sym typeface="Arial"/>
                      </a:endParaRPr>
                    </a:p>
                    <a:p>
                      <a:r>
                        <a:rPr lang="en-US" sz="1000" b="0" i="0" u="none" strike="noStrike" cap="none" baseline="0" dirty="0">
                          <a:solidFill>
                            <a:srgbClr val="000000"/>
                          </a:solidFill>
                          <a:latin typeface="Arial"/>
                          <a:ea typeface="Arial"/>
                          <a:cs typeface="Arial"/>
                          <a:sym typeface="Arial"/>
                        </a:rPr>
                        <a:t>International Journal of Engineering Science and Computing </a:t>
                      </a:r>
                      <a:r>
                        <a:rPr lang="en-US" sz="1400" b="0" i="0" u="none" strike="noStrike" cap="none" baseline="0" dirty="0">
                          <a:solidFill>
                            <a:srgbClr val="000000"/>
                          </a:solidFill>
                          <a:latin typeface="Arial"/>
                          <a:ea typeface="Arial"/>
                          <a:cs typeface="Arial"/>
                          <a:sym typeface="Arial"/>
                        </a:rPr>
                        <a:t>	</a:t>
                      </a:r>
                    </a:p>
                  </a:txBody>
                  <a:tcPr marL="68580" marR="68580" marT="0" marB="0"/>
                </a:tc>
                <a:tc>
                  <a:txBody>
                    <a:bodyPr/>
                    <a:lstStyle/>
                    <a:p>
                      <a:pPr marL="0" lvl="0" indent="0" algn="l" rtl="0">
                        <a:spcBef>
                          <a:spcPts val="0"/>
                        </a:spcBef>
                        <a:spcAft>
                          <a:spcPts val="0"/>
                        </a:spcAft>
                        <a:buNone/>
                      </a:pPr>
                      <a:r>
                        <a:rPr lang="en-US" sz="1000" dirty="0"/>
                        <a:t>The main aim of this paper is to a reduce the cost involved in technology aided learning.</a:t>
                      </a:r>
                      <a:endParaRPr sz="1000" dirty="0"/>
                    </a:p>
                  </a:txBody>
                  <a:tcPr marL="91425" marR="91425" marT="91425" marB="91425"/>
                </a:tc>
                <a:extLst>
                  <a:ext uri="{0D108BD9-81ED-4DB2-BD59-A6C34878D82A}">
                    <a16:rowId xmlns:a16="http://schemas.microsoft.com/office/drawing/2014/main" val="10003"/>
                  </a:ext>
                </a:extLst>
              </a:tr>
              <a:tr h="1020901">
                <a:tc>
                  <a:txBody>
                    <a:bodyPr/>
                    <a:lstStyle/>
                    <a:p>
                      <a:pPr marL="0" lvl="0" indent="0" algn="l" rtl="0">
                        <a:spcBef>
                          <a:spcPts val="0"/>
                        </a:spcBef>
                        <a:spcAft>
                          <a:spcPts val="0"/>
                        </a:spcAft>
                        <a:buNone/>
                      </a:pPr>
                      <a:r>
                        <a:rPr lang="en" sz="1000"/>
                        <a:t>4</a:t>
                      </a:r>
                      <a:endParaRPr sz="1000"/>
                    </a:p>
                  </a:txBody>
                  <a:tcPr marL="91425" marR="91425" marT="91425" marB="91425"/>
                </a:tc>
                <a:tc>
                  <a:txBody>
                    <a:bodyPr/>
                    <a:lstStyle/>
                    <a:p>
                      <a:r>
                        <a:rPr lang="en-US" sz="1000" b="0" i="0" u="none" strike="noStrike" cap="none" baseline="0" dirty="0">
                          <a:solidFill>
                            <a:srgbClr val="000000"/>
                          </a:solidFill>
                          <a:latin typeface="Arial"/>
                          <a:ea typeface="Arial"/>
                          <a:cs typeface="Arial"/>
                          <a:sym typeface="Arial"/>
                        </a:rPr>
                        <a:t>Secure Login Using Encrypted One Time Password (Otp) and Mobile Based Login Methodology </a:t>
                      </a:r>
                      <a:r>
                        <a:rPr lang="en-US" sz="1400" b="0" i="0" u="none" strike="noStrike" cap="none" baseline="0" dirty="0">
                          <a:solidFill>
                            <a:srgbClr val="000000"/>
                          </a:solidFill>
                          <a:latin typeface="Arial"/>
                          <a:ea typeface="Arial"/>
                          <a:cs typeface="Arial"/>
                          <a:sym typeface="Arial"/>
                        </a:rPr>
                        <a:t>	</a:t>
                      </a:r>
                    </a:p>
                    <a:p>
                      <a:endParaRPr sz="1000" dirty="0"/>
                    </a:p>
                  </a:txBody>
                  <a:tcPr marL="91425" marR="91425" marT="91425" marB="91425"/>
                </a:tc>
                <a:tc>
                  <a:txBody>
                    <a:bodyPr/>
                    <a:lstStyle/>
                    <a:p>
                      <a:endParaRPr lang="en-IN" sz="1400" b="0" i="0" u="none" strike="noStrike" cap="none" baseline="0" dirty="0">
                        <a:solidFill>
                          <a:srgbClr val="000000"/>
                        </a:solidFill>
                        <a:latin typeface="Arial"/>
                        <a:ea typeface="Arial"/>
                        <a:cs typeface="Arial"/>
                        <a:sym typeface="Arial"/>
                      </a:endParaRPr>
                    </a:p>
                    <a:p>
                      <a:r>
                        <a:rPr lang="en-IN" sz="1400" b="0" i="0" u="none" strike="noStrike" cap="none" baseline="0" dirty="0">
                          <a:solidFill>
                            <a:srgbClr val="000000"/>
                          </a:solidFill>
                          <a:latin typeface="Arial"/>
                          <a:ea typeface="Arial"/>
                          <a:cs typeface="Arial"/>
                          <a:sym typeface="Arial"/>
                        </a:rPr>
                        <a:t> </a:t>
                      </a:r>
                      <a:r>
                        <a:rPr lang="en-IN" sz="1000" b="0" i="0" u="none" strike="noStrike" cap="none" baseline="0" dirty="0">
                          <a:solidFill>
                            <a:srgbClr val="000000"/>
                          </a:solidFill>
                          <a:latin typeface="Arial"/>
                          <a:ea typeface="Arial"/>
                          <a:cs typeface="Arial"/>
                          <a:sym typeface="Arial"/>
                        </a:rPr>
                        <a:t>E. Kalaikavitha, </a:t>
                      </a:r>
                    </a:p>
                    <a:p>
                      <a:r>
                        <a:rPr lang="en-IN" sz="1000" b="0" i="0" u="none" strike="noStrike" cap="none" baseline="0" dirty="0">
                          <a:solidFill>
                            <a:srgbClr val="000000"/>
                          </a:solidFill>
                          <a:latin typeface="Arial"/>
                          <a:ea typeface="Arial"/>
                          <a:cs typeface="Arial"/>
                          <a:sym typeface="Arial"/>
                        </a:rPr>
                        <a:t>M.Phil </a:t>
                      </a:r>
                      <a:r>
                        <a:rPr lang="en-IN" sz="1400" b="0" i="0" u="none" strike="noStrike" cap="none" baseline="0" dirty="0">
                          <a:solidFill>
                            <a:srgbClr val="000000"/>
                          </a:solidFill>
                          <a:latin typeface="Arial"/>
                          <a:ea typeface="Arial"/>
                          <a:cs typeface="Arial"/>
                          <a:sym typeface="Arial"/>
                        </a:rPr>
                        <a:t>	</a:t>
                      </a:r>
                    </a:p>
                    <a:p>
                      <a:pPr marL="0" lvl="0" indent="0" algn="l" rtl="0">
                        <a:spcBef>
                          <a:spcPts val="0"/>
                        </a:spcBef>
                        <a:spcAft>
                          <a:spcPts val="0"/>
                        </a:spcAft>
                        <a:buNone/>
                      </a:pPr>
                      <a:endParaRPr lang="en-IN" sz="1200" dirty="0"/>
                    </a:p>
                  </a:txBody>
                  <a:tcPr marL="91425" marR="91425" marT="91425" marB="91425"/>
                </a:tc>
                <a:tc>
                  <a:txBody>
                    <a:bodyPr/>
                    <a:lstStyle/>
                    <a:p>
                      <a:endParaRPr lang="en-IN" sz="1400" b="0" i="0" u="none" strike="noStrike" cap="none" baseline="0" dirty="0">
                        <a:solidFill>
                          <a:srgbClr val="000000"/>
                        </a:solidFill>
                        <a:latin typeface="Arial"/>
                        <a:ea typeface="Arial"/>
                        <a:cs typeface="Arial"/>
                        <a:sym typeface="Arial"/>
                      </a:endParaRPr>
                    </a:p>
                    <a:p>
                      <a:r>
                        <a:rPr lang="en-US" sz="1000" b="0" i="0" u="none" strike="noStrike" cap="none" baseline="0" dirty="0">
                          <a:solidFill>
                            <a:srgbClr val="000000"/>
                          </a:solidFill>
                          <a:latin typeface="Arial"/>
                          <a:ea typeface="Arial"/>
                          <a:cs typeface="Arial"/>
                          <a:sym typeface="Arial"/>
                        </a:rPr>
                        <a:t> International Journal of Engineering and Science </a:t>
                      </a:r>
                      <a:r>
                        <a:rPr lang="en-US" sz="1400" b="0" i="0" u="none" strike="noStrike" cap="none" baseline="0" dirty="0">
                          <a:solidFill>
                            <a:srgbClr val="000000"/>
                          </a:solidFill>
                          <a:latin typeface="Arial"/>
                          <a:ea typeface="Arial"/>
                          <a:cs typeface="Arial"/>
                          <a:sym typeface="Arial"/>
                        </a:rPr>
                        <a:t>	</a:t>
                      </a:r>
                    </a:p>
                    <a:p>
                      <a:pPr marL="0" lvl="0" indent="0" algn="l" rtl="0">
                        <a:spcBef>
                          <a:spcPts val="0"/>
                        </a:spcBef>
                        <a:spcAft>
                          <a:spcPts val="0"/>
                        </a:spcAft>
                        <a:buNone/>
                      </a:pPr>
                      <a:endParaRPr sz="1200" dirty="0"/>
                    </a:p>
                  </a:txBody>
                  <a:tcPr marL="91425" marR="91425" marT="91425" marB="91425"/>
                </a:tc>
                <a:tc>
                  <a:txBody>
                    <a:bodyPr/>
                    <a:lstStyle/>
                    <a:p>
                      <a:r>
                        <a:rPr lang="en-US" sz="1000" b="0" i="0" u="none" strike="noStrike" cap="none" baseline="0" dirty="0">
                          <a:solidFill>
                            <a:srgbClr val="000000"/>
                          </a:solidFill>
                          <a:latin typeface="Arial"/>
                          <a:ea typeface="Arial"/>
                          <a:cs typeface="Arial"/>
                          <a:sym typeface="Arial"/>
                        </a:rPr>
                        <a:t>The main objective of this paper is to enhance the security of the one-time password used mostly in online applications. </a:t>
                      </a:r>
                    </a:p>
                    <a:p>
                      <a:pPr marL="0" lvl="0" indent="0" algn="l"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04"/>
                  </a:ext>
                </a:extLst>
              </a:tr>
              <a:tr h="879105">
                <a:tc>
                  <a:txBody>
                    <a:bodyPr/>
                    <a:lstStyle/>
                    <a:p>
                      <a:pPr marL="0" lvl="0" indent="0" algn="l" rtl="0">
                        <a:spcBef>
                          <a:spcPts val="0"/>
                        </a:spcBef>
                        <a:spcAft>
                          <a:spcPts val="0"/>
                        </a:spcAft>
                        <a:buNone/>
                      </a:pPr>
                      <a:r>
                        <a:rPr lang="en" sz="1000" dirty="0"/>
                        <a:t>5</a:t>
                      </a:r>
                      <a:endParaRPr sz="1000"/>
                    </a:p>
                  </a:txBody>
                  <a:tcPr marL="91425" marR="91425" marT="91425" marB="91425"/>
                </a:tc>
                <a:tc>
                  <a:txBody>
                    <a:bodyPr/>
                    <a:lstStyle/>
                    <a:p>
                      <a:r>
                        <a:rPr lang="en-US" sz="1000" b="0" i="0" dirty="0"/>
                        <a:t>A Secure Chat Application Based on Pure Peer-to-Peer  Architecture</a:t>
                      </a:r>
                      <a:endParaRPr sz="1000" b="0" i="0" dirty="0"/>
                    </a:p>
                  </a:txBody>
                  <a:tcPr marL="91425" marR="91425" marT="91425" marB="91425"/>
                </a:tc>
                <a:tc>
                  <a:txBody>
                    <a:bodyPr/>
                    <a:lstStyle/>
                    <a:p>
                      <a:pPr marL="0" lvl="0" indent="0" algn="l" rtl="0">
                        <a:spcBef>
                          <a:spcPts val="0"/>
                        </a:spcBef>
                        <a:spcAft>
                          <a:spcPts val="0"/>
                        </a:spcAft>
                        <a:buNone/>
                      </a:pPr>
                      <a:r>
                        <a:rPr lang="en-IN" sz="1000" dirty="0"/>
                        <a:t>Mohamad Afendee, Abdullah Muhammed</a:t>
                      </a:r>
                    </a:p>
                    <a:p>
                      <a:pPr marL="0" lvl="0" indent="0" algn="l" rtl="0">
                        <a:spcBef>
                          <a:spcPts val="0"/>
                        </a:spcBef>
                        <a:spcAft>
                          <a:spcPts val="0"/>
                        </a:spcAft>
                        <a:buNone/>
                      </a:pPr>
                      <a:endParaRPr sz="1200" dirty="0"/>
                    </a:p>
                  </a:txBody>
                  <a:tcPr marL="91425" marR="91425" marT="91425" marB="91425"/>
                </a:tc>
                <a:tc>
                  <a:txBody>
                    <a:bodyPr/>
                    <a:lstStyle/>
                    <a:p>
                      <a:r>
                        <a:rPr lang="en-IN" sz="1000" b="0" i="0" u="none" strike="noStrike" cap="none" baseline="0" dirty="0">
                          <a:solidFill>
                            <a:srgbClr val="000000"/>
                          </a:solidFill>
                          <a:latin typeface="Arial"/>
                          <a:ea typeface="Arial"/>
                          <a:cs typeface="Arial"/>
                          <a:sym typeface="Arial"/>
                        </a:rPr>
                        <a:t> Journal of Computer Science </a:t>
                      </a:r>
                    </a:p>
                    <a:p>
                      <a:r>
                        <a:rPr lang="en-IN" sz="1400" b="0" i="0" u="none" strike="noStrike" cap="none" baseline="0" dirty="0">
                          <a:solidFill>
                            <a:srgbClr val="000000"/>
                          </a:solidFill>
                          <a:latin typeface="Arial"/>
                          <a:ea typeface="Arial"/>
                          <a:cs typeface="Arial"/>
                          <a:sym typeface="Arial"/>
                        </a:rPr>
                        <a:t>	</a:t>
                      </a:r>
                    </a:p>
                    <a:p>
                      <a:pPr marL="0" lvl="0" indent="0" algn="l" rtl="0">
                        <a:spcBef>
                          <a:spcPts val="0"/>
                        </a:spcBef>
                        <a:spcAft>
                          <a:spcPts val="0"/>
                        </a:spcAft>
                        <a:buNone/>
                      </a:pPr>
                      <a:endParaRPr sz="1000" dirty="0"/>
                    </a:p>
                  </a:txBody>
                  <a:tcPr marL="91425" marR="91425" marT="91425" marB="91425"/>
                </a:tc>
                <a:tc>
                  <a:txBody>
                    <a:bodyPr/>
                    <a:lstStyle/>
                    <a:p>
                      <a:r>
                        <a:rPr lang="en-US" sz="1000" b="0" i="0" u="none" strike="noStrike" baseline="0" dirty="0">
                          <a:solidFill>
                            <a:srgbClr val="000000"/>
                          </a:solidFill>
                        </a:rPr>
                        <a:t>The main objective of this paper is to develop a chat application using decentralized technology. </a:t>
                      </a:r>
                    </a:p>
                    <a:p>
                      <a:pPr marL="0" lvl="0" indent="0" algn="l"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p:nvPr/>
        </p:nvSpPr>
        <p:spPr>
          <a:xfrm>
            <a:off x="0" y="0"/>
            <a:ext cx="9074100" cy="5035200"/>
          </a:xfrm>
          <a:prstGeom prst="rect">
            <a:avLst/>
          </a:prstGeom>
          <a:noFill/>
          <a:ln>
            <a:noFill/>
          </a:ln>
        </p:spPr>
        <p:txBody>
          <a:bodyPr spcFirstLastPara="1" wrap="square" lIns="91425" tIns="91425" rIns="91425" bIns="91425" anchor="t" anchorCtr="0">
            <a:noAutofit/>
          </a:bodyPr>
          <a:lstStyle/>
          <a:p>
            <a:r>
              <a:rPr lang="en" b="1" dirty="0">
                <a:solidFill>
                  <a:schemeClr val="dk2"/>
                </a:solidFill>
                <a:latin typeface="+mj-lt"/>
                <a:ea typeface="Roboto"/>
                <a:cs typeface="Roboto"/>
                <a:sym typeface="Roboto"/>
              </a:rPr>
              <a:t>01. Title of the Journal paper: </a:t>
            </a:r>
            <a:endParaRPr lang="en-IN" b="1" dirty="0">
              <a:latin typeface="+mj-lt"/>
            </a:endParaRPr>
          </a:p>
          <a:p>
            <a:r>
              <a:rPr lang="en-US" dirty="0"/>
              <a:t> A Smart Phone Integrated Smart Classroom 	</a:t>
            </a:r>
            <a:endParaRPr lang="en-US" dirty="0">
              <a:latin typeface="+mj-lt"/>
            </a:endParaRPr>
          </a:p>
          <a:p>
            <a:pPr lvl="0"/>
            <a:endParaRPr dirty="0">
              <a:latin typeface="+mj-lt"/>
              <a:ea typeface="Roboto"/>
              <a:cs typeface="Roboto"/>
              <a:sym typeface="Roboto"/>
            </a:endParaRPr>
          </a:p>
          <a:p>
            <a:pPr marL="0" lvl="0" indent="0" algn="l" rtl="0">
              <a:lnSpc>
                <a:spcPct val="115000"/>
              </a:lnSpc>
              <a:spcBef>
                <a:spcPts val="0"/>
              </a:spcBef>
              <a:spcAft>
                <a:spcPts val="0"/>
              </a:spcAft>
              <a:buNone/>
            </a:pPr>
            <a:r>
              <a:rPr lang="en" b="1" dirty="0">
                <a:latin typeface="+mj-lt"/>
                <a:ea typeface="Roboto"/>
                <a:cs typeface="Roboto"/>
                <a:sym typeface="Roboto"/>
              </a:rPr>
              <a:t>Technology used</a:t>
            </a:r>
            <a:r>
              <a:rPr lang="en" dirty="0">
                <a:latin typeface="+mj-lt"/>
                <a:ea typeface="Roboto"/>
                <a:cs typeface="Roboto"/>
                <a:sym typeface="Roboto"/>
              </a:rPr>
              <a:t>:</a:t>
            </a:r>
            <a:r>
              <a:rPr lang="en" dirty="0">
                <a:latin typeface="Roboto"/>
                <a:ea typeface="Roboto"/>
                <a:cs typeface="Roboto"/>
                <a:sym typeface="Roboto"/>
              </a:rPr>
              <a:t> </a:t>
            </a:r>
            <a:r>
              <a:rPr lang="en-IN" dirty="0">
                <a:latin typeface="+mj-lt"/>
                <a:ea typeface="Roboto"/>
                <a:cs typeface="Roboto"/>
                <a:sym typeface="Roboto"/>
              </a:rPr>
              <a:t>Android</a:t>
            </a:r>
          </a:p>
          <a:p>
            <a:r>
              <a:rPr lang="en-IN" b="1" dirty="0">
                <a:latin typeface="+mj-lt"/>
                <a:ea typeface="Roboto"/>
                <a:cs typeface="Roboto"/>
                <a:sym typeface="Roboto"/>
              </a:rPr>
              <a:t>AIM: </a:t>
            </a:r>
            <a:r>
              <a:rPr lang="en-US" dirty="0"/>
              <a:t>In this paper a survey is conducted to identify how smart phones can be used to create a new interface for learning.</a:t>
            </a:r>
          </a:p>
          <a:p>
            <a:endParaRPr lang="en-US" sz="1000" dirty="0"/>
          </a:p>
          <a:p>
            <a:r>
              <a:rPr lang="en-US" dirty="0"/>
              <a:t>➢ The basic method used is e-learning. </a:t>
            </a:r>
          </a:p>
          <a:p>
            <a:r>
              <a:rPr lang="en-US" dirty="0"/>
              <a:t>➢ The application will surpress the features distracting students from studies while using it </a:t>
            </a:r>
          </a:p>
          <a:p>
            <a:r>
              <a:rPr lang="en-IN" dirty="0"/>
              <a:t>      in the classrooms. </a:t>
            </a:r>
          </a:p>
          <a:p>
            <a:r>
              <a:rPr lang="en-US" dirty="0"/>
              <a:t>➢ It opens websites/tutorials only available in app. </a:t>
            </a:r>
          </a:p>
          <a:p>
            <a:r>
              <a:rPr lang="en-US" dirty="0"/>
              <a:t>➢ It also has quizzes to make study more interesting. </a:t>
            </a:r>
          </a:p>
          <a:p>
            <a:r>
              <a:rPr lang="en-US" dirty="0"/>
              <a:t>➢ It has monitoring feature which will send which app is open by the student during lecture. </a:t>
            </a:r>
          </a:p>
          <a:p>
            <a:endParaRPr lang="en-IN" dirty="0"/>
          </a:p>
          <a:p>
            <a:endParaRPr lang="en-IN" dirty="0"/>
          </a:p>
          <a:p>
            <a:r>
              <a:rPr lang="en-US" dirty="0"/>
              <a:t>➢ Teacher can also add new list of apps which are to be used by the student. </a:t>
            </a:r>
          </a:p>
          <a:p>
            <a:r>
              <a:rPr lang="en-US" dirty="0"/>
              <a:t> </a:t>
            </a:r>
          </a:p>
          <a:p>
            <a:endParaRPr lang="en-IN" dirty="0"/>
          </a:p>
          <a:p>
            <a:r>
              <a:rPr lang="en-IN" dirty="0"/>
              <a:t> </a:t>
            </a:r>
          </a:p>
          <a:p>
            <a:endParaRPr lang="en" sz="1000" b="1" dirty="0">
              <a:latin typeface="Roboto"/>
              <a:ea typeface="Roboto"/>
              <a:cs typeface="Roboto"/>
              <a:sym typeface="Roboto"/>
            </a:endParaRPr>
          </a:p>
          <a:p>
            <a:pPr marL="0" lvl="0" indent="0" algn="l" rtl="0">
              <a:lnSpc>
                <a:spcPct val="115000"/>
              </a:lnSpc>
              <a:spcBef>
                <a:spcPts val="0"/>
              </a:spcBef>
              <a:spcAft>
                <a:spcPts val="0"/>
              </a:spcAft>
              <a:buNone/>
            </a:pPr>
            <a:endParaRPr lang="en" sz="1200" dirty="0">
              <a:latin typeface="Roboto"/>
              <a:ea typeface="Roboto"/>
              <a:cs typeface="Roboto"/>
              <a:sym typeface="Roboto"/>
            </a:endParaRPr>
          </a:p>
          <a:p>
            <a:pPr lvl="0"/>
            <a:r>
              <a:rPr lang="en" sz="1200" dirty="0">
                <a:latin typeface="Roboto"/>
                <a:ea typeface="Roboto"/>
                <a:cs typeface="Roboto"/>
                <a:sym typeface="Roboto"/>
              </a:rPr>
              <a:t>	</a:t>
            </a:r>
            <a:endParaRPr sz="1200"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a:t>
            </a:r>
            <a:endParaRPr lang="en-IN" dirty="0"/>
          </a:p>
        </p:txBody>
      </p:sp>
      <p:pic>
        <p:nvPicPr>
          <p:cNvPr id="4" name="Picture 3">
            <a:extLst>
              <a:ext uri="{FF2B5EF4-FFF2-40B4-BE49-F238E27FC236}">
                <a16:creationId xmlns:a16="http://schemas.microsoft.com/office/drawing/2014/main" id="{89B1330F-1AF0-473D-BEB0-144C5FC1DBF6}"/>
              </a:ext>
            </a:extLst>
          </p:cNvPr>
          <p:cNvPicPr>
            <a:picLocks noChangeAspect="1"/>
          </p:cNvPicPr>
          <p:nvPr/>
        </p:nvPicPr>
        <p:blipFill>
          <a:blip r:embed="rId2"/>
          <a:stretch>
            <a:fillRect/>
          </a:stretch>
        </p:blipFill>
        <p:spPr>
          <a:xfrm>
            <a:off x="2198399" y="895866"/>
            <a:ext cx="4747201" cy="33517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p:nvPr/>
        </p:nvSpPr>
        <p:spPr>
          <a:xfrm>
            <a:off x="0" y="0"/>
            <a:ext cx="9063300" cy="5067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200" dirty="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endParaRPr sz="1000" dirty="0">
              <a:latin typeface="Roboto"/>
              <a:ea typeface="Roboto"/>
              <a:cs typeface="Roboto"/>
              <a:sym typeface="Roboto"/>
            </a:endParaRPr>
          </a:p>
          <a:p>
            <a:pPr marL="0" lvl="0" indent="0" algn="l" rtl="0">
              <a:lnSpc>
                <a:spcPct val="115000"/>
              </a:lnSpc>
              <a:spcBef>
                <a:spcPts val="0"/>
              </a:spcBef>
              <a:spcAft>
                <a:spcPts val="0"/>
              </a:spcAft>
              <a:buNone/>
            </a:pPr>
            <a:endParaRPr sz="1000" dirty="0">
              <a:latin typeface="Roboto"/>
              <a:ea typeface="Roboto"/>
              <a:cs typeface="Roboto"/>
              <a:sym typeface="Roboto"/>
            </a:endParaRPr>
          </a:p>
        </p:txBody>
      </p:sp>
      <p:sp>
        <p:nvSpPr>
          <p:cNvPr id="2" name="Title 1">
            <a:extLst>
              <a:ext uri="{FF2B5EF4-FFF2-40B4-BE49-F238E27FC236}">
                <a16:creationId xmlns:a16="http://schemas.microsoft.com/office/drawing/2014/main" id="{38B2489A-E6CA-4090-8B88-B6A06FCFFA98}"/>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75EDB262-0971-48E7-B7DB-51D96ACF923A}"/>
              </a:ext>
            </a:extLst>
          </p:cNvPr>
          <p:cNvSpPr>
            <a:spLocks noGrp="1"/>
          </p:cNvSpPr>
          <p:nvPr>
            <p:ph type="body" idx="1"/>
          </p:nvPr>
        </p:nvSpPr>
        <p:spPr/>
        <p:txBody>
          <a:bodyPr/>
          <a:lstStyle/>
          <a:p>
            <a:r>
              <a:rPr lang="en-US" sz="1200" dirty="0">
                <a:latin typeface="+mj-lt"/>
              </a:rPr>
              <a:t>[1] The use of mobile phones in the classroom</a:t>
            </a:r>
          </a:p>
          <a:p>
            <a:pPr marL="114300" indent="0">
              <a:buNone/>
            </a:pPr>
            <a:r>
              <a:rPr lang="en-IN" sz="1200" i="1" dirty="0">
                <a:latin typeface="+mj-lt"/>
              </a:rPr>
              <a:t>          http://www.theguardian.com/teacher-network/2011/oct/26/mobiledevices-</a:t>
            </a:r>
          </a:p>
          <a:p>
            <a:pPr marL="114300" indent="0">
              <a:buNone/>
            </a:pPr>
            <a:r>
              <a:rPr lang="en-IN" sz="1200" i="1" dirty="0">
                <a:latin typeface="+mj-lt"/>
              </a:rPr>
              <a:t>         classroom/</a:t>
            </a:r>
          </a:p>
          <a:p>
            <a:r>
              <a:rPr lang="en-US" sz="1200" dirty="0">
                <a:latin typeface="+mj-lt"/>
              </a:rPr>
              <a:t>[2] Benefits of having mobile technology in classroom,</a:t>
            </a:r>
          </a:p>
          <a:p>
            <a:pPr marL="114300" indent="0">
              <a:buNone/>
            </a:pPr>
            <a:r>
              <a:rPr lang="en-IN" sz="1200" i="1" dirty="0">
                <a:latin typeface="+mj-lt"/>
              </a:rPr>
              <a:t>        http://www.securedgenetworks.com/blog/4-Benefits-of-having-mobiletechnology-</a:t>
            </a:r>
          </a:p>
          <a:p>
            <a:pPr marL="114300" indent="0">
              <a:buNone/>
            </a:pPr>
            <a:r>
              <a:rPr lang="en-IN" sz="1200" i="1" dirty="0">
                <a:latin typeface="+mj-lt"/>
              </a:rPr>
              <a:t>        in-the-classroom</a:t>
            </a:r>
          </a:p>
          <a:p>
            <a:r>
              <a:rPr lang="en-US" sz="1200" dirty="0">
                <a:latin typeface="+mj-lt"/>
              </a:rPr>
              <a:t>[3] Benefits of Technology in the Classroom,</a:t>
            </a:r>
          </a:p>
          <a:p>
            <a:pPr marL="114300" indent="0">
              <a:buNone/>
            </a:pPr>
            <a:r>
              <a:rPr lang="en-IN" sz="1200" i="1" dirty="0">
                <a:latin typeface="+mj-lt"/>
              </a:rPr>
              <a:t>        http://www.teachhub.com/benefits-technology-classroom/</a:t>
            </a:r>
          </a:p>
          <a:p>
            <a:r>
              <a:rPr lang="en-US" sz="1200" dirty="0">
                <a:latin typeface="+mj-lt"/>
              </a:rPr>
              <a:t>[4] Should students be allowed to use cell phones in school,</a:t>
            </a:r>
          </a:p>
          <a:p>
            <a:pPr marL="114300" indent="0">
              <a:buNone/>
            </a:pPr>
            <a:r>
              <a:rPr lang="en-IN" sz="1200" i="1" dirty="0">
                <a:latin typeface="+mj-lt"/>
              </a:rPr>
              <a:t>         http://www.debate.org/opinions/should-students-be-allowed-to-use-cellphones-</a:t>
            </a:r>
          </a:p>
          <a:p>
            <a:pPr marL="114300" indent="0">
              <a:buNone/>
            </a:pPr>
            <a:r>
              <a:rPr lang="en-IN" sz="1200" i="1" dirty="0">
                <a:latin typeface="+mj-lt"/>
              </a:rPr>
              <a:t>        in-school</a:t>
            </a:r>
            <a:endParaRPr lang="en-IN" sz="12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p:nvPr/>
        </p:nvSpPr>
        <p:spPr>
          <a:xfrm>
            <a:off x="0" y="0"/>
            <a:ext cx="9074100" cy="5035200"/>
          </a:xfrm>
          <a:prstGeom prst="rect">
            <a:avLst/>
          </a:prstGeom>
          <a:noFill/>
          <a:ln>
            <a:noFill/>
          </a:ln>
        </p:spPr>
        <p:txBody>
          <a:bodyPr spcFirstLastPara="1" wrap="square" lIns="91425" tIns="91425" rIns="91425" bIns="91425" anchor="t" anchorCtr="0">
            <a:noAutofit/>
          </a:bodyPr>
          <a:lstStyle/>
          <a:p>
            <a:r>
              <a:rPr lang="en" b="1" dirty="0">
                <a:solidFill>
                  <a:schemeClr val="dk2"/>
                </a:solidFill>
                <a:latin typeface="+mj-lt"/>
                <a:ea typeface="Roboto"/>
                <a:cs typeface="Roboto"/>
                <a:sym typeface="Roboto"/>
              </a:rPr>
              <a:t>02. Title of the Journal paper: </a:t>
            </a:r>
            <a:endParaRPr lang="en-IN" b="1" dirty="0">
              <a:latin typeface="+mj-lt"/>
            </a:endParaRPr>
          </a:p>
          <a:p>
            <a:r>
              <a:rPr lang="en-US" dirty="0"/>
              <a:t> Evolution of Smart Classroom Concept </a:t>
            </a:r>
            <a:r>
              <a:rPr lang="en-IN" dirty="0"/>
              <a:t>Integrated with Smart Devices 	</a:t>
            </a:r>
          </a:p>
          <a:p>
            <a:pPr marL="0" lvl="0" indent="0" algn="l" rtl="0">
              <a:lnSpc>
                <a:spcPct val="115000"/>
              </a:lnSpc>
              <a:spcBef>
                <a:spcPts val="0"/>
              </a:spcBef>
              <a:spcAft>
                <a:spcPts val="0"/>
              </a:spcAft>
              <a:buNone/>
            </a:pPr>
            <a:r>
              <a:rPr lang="en" b="1" dirty="0">
                <a:latin typeface="+mj-lt"/>
                <a:ea typeface="Roboto"/>
                <a:cs typeface="Roboto"/>
                <a:sym typeface="Roboto"/>
              </a:rPr>
              <a:t>Technology used</a:t>
            </a:r>
            <a:r>
              <a:rPr lang="en" dirty="0">
                <a:latin typeface="+mj-lt"/>
                <a:ea typeface="Roboto"/>
                <a:cs typeface="Roboto"/>
                <a:sym typeface="Roboto"/>
              </a:rPr>
              <a:t>:</a:t>
            </a:r>
            <a:r>
              <a:rPr lang="en" dirty="0">
                <a:latin typeface="Roboto"/>
                <a:ea typeface="Roboto"/>
                <a:cs typeface="Roboto"/>
                <a:sym typeface="Roboto"/>
              </a:rPr>
              <a:t> </a:t>
            </a:r>
            <a:r>
              <a:rPr lang="en-IN" dirty="0">
                <a:latin typeface="+mj-lt"/>
                <a:ea typeface="Roboto"/>
                <a:cs typeface="Roboto"/>
                <a:sym typeface="Roboto"/>
              </a:rPr>
              <a:t>Android</a:t>
            </a:r>
          </a:p>
          <a:p>
            <a:r>
              <a:rPr lang="en-IN" b="1" dirty="0">
                <a:latin typeface="+mj-lt"/>
                <a:ea typeface="Roboto"/>
                <a:cs typeface="Roboto"/>
                <a:sym typeface="Roboto"/>
              </a:rPr>
              <a:t>AIM:</a:t>
            </a:r>
            <a:r>
              <a:rPr lang="en-US" dirty="0"/>
              <a:t>In this paper author has about the effectiveness of m-learning and e-learning over traditional learning. </a:t>
            </a:r>
            <a:endParaRPr lang="en-US" sz="1000" dirty="0"/>
          </a:p>
          <a:p>
            <a:endParaRPr lang="en-IN" dirty="0"/>
          </a:p>
          <a:p>
            <a:r>
              <a:rPr lang="en-US" dirty="0"/>
              <a:t>The author has first given introductions about the various approaches of learning. </a:t>
            </a:r>
          </a:p>
          <a:p>
            <a:pPr marL="285750" indent="-285750">
              <a:buFont typeface="Wingdings" panose="05000000000000000000" pitchFamily="2" charset="2"/>
              <a:buChar char="Ø"/>
            </a:pPr>
            <a:r>
              <a:rPr lang="en-US" dirty="0"/>
              <a:t>It mainly consists of hardware and software designs. The hardware has 3 components: information system, embedded gateway and the smart devices. </a:t>
            </a:r>
          </a:p>
          <a:p>
            <a:pPr marL="285750" indent="-285750">
              <a:buFont typeface="Wingdings" panose="05000000000000000000" pitchFamily="2" charset="2"/>
              <a:buChar char="Ø"/>
            </a:pPr>
            <a:r>
              <a:rPr lang="en-US" dirty="0"/>
              <a:t>First component contains administration tools and database server. </a:t>
            </a:r>
          </a:p>
          <a:p>
            <a:pPr marL="285750" indent="-285750">
              <a:buFont typeface="Wingdings" panose="05000000000000000000" pitchFamily="2" charset="2"/>
              <a:buChar char="Ø"/>
            </a:pPr>
            <a:r>
              <a:rPr lang="en-US" dirty="0"/>
              <a:t>Second component consists of gateway which will connect multiple </a:t>
            </a:r>
          </a:p>
          <a:p>
            <a:pPr marL="285750" indent="-285750">
              <a:buFont typeface="Wingdings" panose="05000000000000000000" pitchFamily="2" charset="2"/>
              <a:buChar char="Ø"/>
            </a:pPr>
            <a:r>
              <a:rPr lang="en-US" dirty="0"/>
              <a:t>classroom. </a:t>
            </a:r>
          </a:p>
          <a:p>
            <a:pPr marL="285750" indent="-285750">
              <a:buFont typeface="Wingdings" panose="05000000000000000000" pitchFamily="2" charset="2"/>
              <a:buChar char="Ø"/>
            </a:pPr>
            <a:r>
              <a:rPr lang="en-US" dirty="0"/>
              <a:t>Third component is smart devices and sensor. The smart devices include smart board, interactive response system, audio and video devices. </a:t>
            </a:r>
            <a:endParaRPr lang="en-IN" dirty="0"/>
          </a:p>
          <a:p>
            <a:r>
              <a:rPr lang="en-IN" dirty="0"/>
              <a:t> </a:t>
            </a:r>
          </a:p>
          <a:p>
            <a:endParaRPr lang="en" sz="1000" b="1" dirty="0">
              <a:latin typeface="Roboto"/>
              <a:ea typeface="Roboto"/>
              <a:cs typeface="Roboto"/>
              <a:sym typeface="Roboto"/>
            </a:endParaRPr>
          </a:p>
          <a:p>
            <a:pPr marL="0" lvl="0" indent="0" algn="l" rtl="0">
              <a:lnSpc>
                <a:spcPct val="115000"/>
              </a:lnSpc>
              <a:spcBef>
                <a:spcPts val="0"/>
              </a:spcBef>
              <a:spcAft>
                <a:spcPts val="0"/>
              </a:spcAft>
              <a:buNone/>
            </a:pPr>
            <a:endParaRPr lang="en" sz="1200" dirty="0">
              <a:latin typeface="Roboto"/>
              <a:ea typeface="Roboto"/>
              <a:cs typeface="Roboto"/>
              <a:sym typeface="Roboto"/>
            </a:endParaRPr>
          </a:p>
          <a:p>
            <a:pPr lvl="0"/>
            <a:r>
              <a:rPr lang="en" sz="1200" dirty="0">
                <a:latin typeface="Roboto"/>
                <a:ea typeface="Roboto"/>
                <a:cs typeface="Roboto"/>
                <a:sym typeface="Roboto"/>
              </a:rPr>
              <a:t>	</a:t>
            </a:r>
            <a:endParaRPr sz="1200" dirty="0">
              <a:latin typeface="Roboto"/>
              <a:ea typeface="Roboto"/>
              <a:cs typeface="Roboto"/>
              <a:sym typeface="Roboto"/>
            </a:endParaRPr>
          </a:p>
        </p:txBody>
      </p:sp>
    </p:spTree>
    <p:extLst>
      <p:ext uri="{BB962C8B-B14F-4D97-AF65-F5344CB8AC3E}">
        <p14:creationId xmlns:p14="http://schemas.microsoft.com/office/powerpoint/2010/main" val="3452329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IN" dirty="0"/>
              <a:t>References</a:t>
            </a:r>
          </a:p>
        </p:txBody>
      </p:sp>
      <p:sp>
        <p:nvSpPr>
          <p:cNvPr id="2" name="Text Placeholder 1">
            <a:extLst>
              <a:ext uri="{FF2B5EF4-FFF2-40B4-BE49-F238E27FC236}">
                <a16:creationId xmlns:a16="http://schemas.microsoft.com/office/drawing/2014/main" id="{C229B6A1-9B25-4437-979B-DC825BADF600}"/>
              </a:ext>
            </a:extLst>
          </p:cNvPr>
          <p:cNvSpPr>
            <a:spLocks noGrp="1"/>
          </p:cNvSpPr>
          <p:nvPr>
            <p:ph type="body" idx="1"/>
          </p:nvPr>
        </p:nvSpPr>
        <p:spPr/>
        <p:txBody>
          <a:bodyPr/>
          <a:lstStyle/>
          <a:p>
            <a:r>
              <a:rPr lang="en-IN" sz="1050" dirty="0"/>
              <a:t>1) Mahesh G, Jayahari KR, and Kamal Bijlani, “A</a:t>
            </a:r>
          </a:p>
          <a:p>
            <a:pPr marL="114300" indent="0">
              <a:buNone/>
            </a:pPr>
            <a:r>
              <a:rPr lang="en-US" sz="1050" dirty="0"/>
              <a:t>           Smart Phone Integrated Smart Classroom,”</a:t>
            </a:r>
          </a:p>
          <a:p>
            <a:pPr marL="114300" indent="0">
              <a:buNone/>
            </a:pPr>
            <a:r>
              <a:rPr lang="en-US" sz="1050" dirty="0"/>
              <a:t>           2016 10th International Conference on Next</a:t>
            </a:r>
          </a:p>
          <a:p>
            <a:pPr marL="114300" indent="0">
              <a:buNone/>
            </a:pPr>
            <a:r>
              <a:rPr lang="en-US" sz="1050" dirty="0"/>
              <a:t>            Generation Mobile Applications, Security and</a:t>
            </a:r>
          </a:p>
          <a:p>
            <a:pPr marL="114300" indent="0">
              <a:buNone/>
            </a:pPr>
            <a:r>
              <a:rPr lang="en-IN" sz="1050" dirty="0"/>
              <a:t>            Technologies, Cardiff, UK, pp. 88-93, 2016.</a:t>
            </a:r>
          </a:p>
          <a:p>
            <a:r>
              <a:rPr lang="en-IN" sz="1050" dirty="0"/>
              <a:t>2) Wei Hsun Lee, Ming Chieh Kuo, Chung Chieh</a:t>
            </a:r>
          </a:p>
          <a:p>
            <a:pPr marL="114300" indent="0">
              <a:buNone/>
            </a:pPr>
            <a:r>
              <a:rPr lang="en-US" sz="1050" dirty="0"/>
              <a:t>           Hsu, “An In-classroom Interactive Learning</a:t>
            </a:r>
          </a:p>
          <a:p>
            <a:pPr marL="114300" indent="0">
              <a:buNone/>
            </a:pPr>
            <a:r>
              <a:rPr lang="en-US" sz="1050" dirty="0"/>
              <a:t>           Platform by Near Field Communication”, 2015</a:t>
            </a:r>
          </a:p>
          <a:p>
            <a:pPr marL="114300" indent="0">
              <a:buNone/>
            </a:pPr>
            <a:r>
              <a:rPr lang="en-US" sz="1050" dirty="0"/>
              <a:t>           8th International Conference on </a:t>
            </a:r>
            <a:r>
              <a:rPr lang="en-US" sz="1050" dirty="0" err="1"/>
              <a:t>Ubi</a:t>
            </a:r>
            <a:r>
              <a:rPr lang="en-US" sz="1050" dirty="0"/>
              <a:t>-Media</a:t>
            </a:r>
          </a:p>
          <a:p>
            <a:pPr marL="114300" indent="0">
              <a:buNone/>
            </a:pPr>
            <a:r>
              <a:rPr lang="en-IN" sz="1050" dirty="0"/>
              <a:t>           Computing (UMEDIA): pp. 360 – 364, 2015.</a:t>
            </a:r>
          </a:p>
          <a:p>
            <a:r>
              <a:rPr lang="en-IN" sz="1050" dirty="0"/>
              <a:t>3) Ramesh Guntha, Balaji Hariharan, P. Venkat</a:t>
            </a:r>
          </a:p>
          <a:p>
            <a:pPr marL="114300" indent="0">
              <a:buNone/>
            </a:pPr>
            <a:r>
              <a:rPr lang="en-US" sz="1050" dirty="0"/>
              <a:t>           Rangan, “Analysis of Echo Cancellation</a:t>
            </a:r>
          </a:p>
          <a:p>
            <a:pPr marL="114300" indent="0">
              <a:buNone/>
            </a:pPr>
            <a:r>
              <a:rPr lang="fr-FR" sz="1050" dirty="0"/>
              <a:t>           Techniques in Multi Perspective Smart</a:t>
            </a:r>
          </a:p>
          <a:p>
            <a:pPr marL="114300" indent="0">
              <a:buNone/>
            </a:pPr>
            <a:r>
              <a:rPr lang="en-IN" sz="1050" dirty="0"/>
              <a:t>           Classroom,” Advances in Computing,</a:t>
            </a:r>
          </a:p>
          <a:p>
            <a:pPr marL="114300" indent="0">
              <a:buNone/>
            </a:pPr>
            <a:r>
              <a:rPr lang="en-IN" sz="1050" dirty="0"/>
              <a:t>          Communications and Informatics (ICACCI), 2016</a:t>
            </a:r>
          </a:p>
          <a:p>
            <a:pPr marL="114300" indent="0">
              <a:buNone/>
            </a:pPr>
            <a:r>
              <a:rPr lang="en-IN" sz="1050" dirty="0"/>
              <a:t>           International Conference on November 2016,</a:t>
            </a:r>
          </a:p>
          <a:p>
            <a:pPr marL="114300" indent="0">
              <a:buNone/>
            </a:pPr>
            <a:r>
              <a:rPr lang="it-IT" sz="1050" dirty="0"/>
              <a:t>            Jaipur, India, pp.1134-1140, 2016.</a:t>
            </a:r>
            <a:endParaRPr lang="en-IN"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p:nvPr/>
        </p:nvSpPr>
        <p:spPr>
          <a:xfrm>
            <a:off x="0" y="0"/>
            <a:ext cx="9074100" cy="5035200"/>
          </a:xfrm>
          <a:prstGeom prst="rect">
            <a:avLst/>
          </a:prstGeom>
          <a:noFill/>
          <a:ln>
            <a:noFill/>
          </a:ln>
        </p:spPr>
        <p:txBody>
          <a:bodyPr spcFirstLastPara="1" wrap="square" lIns="91425" tIns="91425" rIns="91425" bIns="91425" anchor="t" anchorCtr="0">
            <a:noAutofit/>
          </a:bodyPr>
          <a:lstStyle/>
          <a:p>
            <a:r>
              <a:rPr lang="en" b="1" dirty="0">
                <a:solidFill>
                  <a:schemeClr val="dk2"/>
                </a:solidFill>
                <a:latin typeface="+mn-lt"/>
                <a:ea typeface="Roboto"/>
                <a:cs typeface="Roboto"/>
                <a:sym typeface="Roboto"/>
              </a:rPr>
              <a:t>03. Title of the Journal paper:</a:t>
            </a:r>
            <a:r>
              <a:rPr lang="en" b="1" dirty="0">
                <a:solidFill>
                  <a:schemeClr val="dk2"/>
                </a:solidFill>
                <a:latin typeface="+mj-lt"/>
                <a:ea typeface="Roboto"/>
                <a:cs typeface="Roboto"/>
                <a:sym typeface="Roboto"/>
              </a:rPr>
              <a:t> </a:t>
            </a:r>
            <a:endParaRPr lang="en-IN" b="1" dirty="0">
              <a:latin typeface="+mj-lt"/>
            </a:endParaRPr>
          </a:p>
          <a:p>
            <a:r>
              <a:rPr lang="en-US" dirty="0"/>
              <a:t>Cloud Based Ubiquitous Computing for Smart Classroom using Smart Phone 	</a:t>
            </a:r>
            <a:endParaRPr lang="en-IN" dirty="0"/>
          </a:p>
          <a:p>
            <a:pPr marL="0" lvl="0" indent="0" algn="l" rtl="0">
              <a:lnSpc>
                <a:spcPct val="115000"/>
              </a:lnSpc>
              <a:spcBef>
                <a:spcPts val="0"/>
              </a:spcBef>
              <a:spcAft>
                <a:spcPts val="0"/>
              </a:spcAft>
              <a:buNone/>
            </a:pPr>
            <a:r>
              <a:rPr lang="en" b="1" dirty="0">
                <a:latin typeface="+mj-lt"/>
                <a:ea typeface="Roboto"/>
                <a:cs typeface="Roboto"/>
                <a:sym typeface="Roboto"/>
              </a:rPr>
              <a:t>Technology used</a:t>
            </a:r>
            <a:r>
              <a:rPr lang="en" dirty="0">
                <a:latin typeface="+mj-lt"/>
                <a:ea typeface="Roboto"/>
                <a:cs typeface="Roboto"/>
                <a:sym typeface="Roboto"/>
              </a:rPr>
              <a:t>:</a:t>
            </a:r>
            <a:r>
              <a:rPr lang="en" dirty="0">
                <a:latin typeface="Roboto"/>
                <a:ea typeface="Roboto"/>
                <a:cs typeface="Roboto"/>
                <a:sym typeface="Roboto"/>
              </a:rPr>
              <a:t> </a:t>
            </a:r>
            <a:r>
              <a:rPr lang="en-IN" dirty="0">
                <a:latin typeface="Roboto"/>
                <a:ea typeface="Roboto"/>
                <a:cs typeface="Roboto"/>
                <a:sym typeface="Roboto"/>
              </a:rPr>
              <a:t>Raspberry pi, android</a:t>
            </a:r>
            <a:endParaRPr lang="en-IN" dirty="0">
              <a:latin typeface="+mj-lt"/>
              <a:ea typeface="Roboto"/>
              <a:cs typeface="Roboto"/>
              <a:sym typeface="Roboto"/>
            </a:endParaRPr>
          </a:p>
          <a:p>
            <a:r>
              <a:rPr lang="en-IN" b="1" dirty="0">
                <a:latin typeface="+mj-lt"/>
                <a:ea typeface="Roboto"/>
                <a:cs typeface="Roboto"/>
                <a:sym typeface="Roboto"/>
              </a:rPr>
              <a:t>AIM:</a:t>
            </a:r>
            <a:r>
              <a:rPr lang="en-US" dirty="0"/>
              <a:t>The main aim of this paper is to a reduce the cost involved in technology aided learning.</a:t>
            </a:r>
          </a:p>
          <a:p>
            <a:r>
              <a:rPr lang="en-US" dirty="0"/>
              <a:t>In the proposed system there are mainly two modules. Student and Admin. </a:t>
            </a:r>
          </a:p>
          <a:p>
            <a:r>
              <a:rPr lang="en-US" dirty="0"/>
              <a:t>• In admin module, the admin is able to upload the various documents, send notifications, alerts and </a:t>
            </a:r>
          </a:p>
          <a:p>
            <a:r>
              <a:rPr lang="en-IN" dirty="0"/>
              <a:t>   Messages. </a:t>
            </a:r>
          </a:p>
          <a:p>
            <a:r>
              <a:rPr lang="en-US" dirty="0"/>
              <a:t>• In students module, they can easily access these documents. </a:t>
            </a:r>
          </a:p>
          <a:p>
            <a:r>
              <a:rPr lang="en-US" dirty="0"/>
              <a:t>• For cost reduction, the main application is hosted on cloud server. </a:t>
            </a:r>
          </a:p>
          <a:p>
            <a:r>
              <a:rPr lang="en-US" dirty="0"/>
              <a:t>• Also, for giving presentations, teacher have to carry the laptop and if not there then have to use computer by standing in one place, so to avoid all these raspberry pi is used for controlling projectors and for giving presentations. </a:t>
            </a:r>
          </a:p>
          <a:p>
            <a:r>
              <a:rPr lang="en-US" dirty="0"/>
              <a:t>• In the web application, the students can only download the documents uploaded. </a:t>
            </a:r>
          </a:p>
          <a:p>
            <a:r>
              <a:rPr lang="en-US" dirty="0"/>
              <a:t> </a:t>
            </a:r>
          </a:p>
          <a:p>
            <a:endParaRPr lang="en" sz="1000" b="1" dirty="0">
              <a:latin typeface="Roboto"/>
              <a:ea typeface="Roboto"/>
              <a:cs typeface="Roboto"/>
              <a:sym typeface="Roboto"/>
            </a:endParaRPr>
          </a:p>
          <a:p>
            <a:pPr marL="0" lvl="0" indent="0" algn="l" rtl="0">
              <a:lnSpc>
                <a:spcPct val="115000"/>
              </a:lnSpc>
              <a:spcBef>
                <a:spcPts val="0"/>
              </a:spcBef>
              <a:spcAft>
                <a:spcPts val="0"/>
              </a:spcAft>
              <a:buNone/>
            </a:pPr>
            <a:endParaRPr lang="en" sz="1200" dirty="0">
              <a:latin typeface="Roboto"/>
              <a:ea typeface="Roboto"/>
              <a:cs typeface="Roboto"/>
              <a:sym typeface="Roboto"/>
            </a:endParaRPr>
          </a:p>
          <a:p>
            <a:pPr lvl="0"/>
            <a:r>
              <a:rPr lang="en" sz="1200" dirty="0">
                <a:latin typeface="Roboto"/>
                <a:ea typeface="Roboto"/>
                <a:cs typeface="Roboto"/>
                <a:sym typeface="Roboto"/>
              </a:rPr>
              <a:t>	</a:t>
            </a:r>
            <a:endParaRPr sz="1200" dirty="0">
              <a:latin typeface="Roboto"/>
              <a:ea typeface="Roboto"/>
              <a:cs typeface="Roboto"/>
              <a:sym typeface="Roboto"/>
            </a:endParaRPr>
          </a:p>
        </p:txBody>
      </p:sp>
    </p:spTree>
    <p:extLst>
      <p:ext uri="{BB962C8B-B14F-4D97-AF65-F5344CB8AC3E}">
        <p14:creationId xmlns:p14="http://schemas.microsoft.com/office/powerpoint/2010/main" val="3122653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a:t>
            </a:r>
            <a:endParaRPr lang="en-IN" dirty="0"/>
          </a:p>
        </p:txBody>
      </p:sp>
      <p:pic>
        <p:nvPicPr>
          <p:cNvPr id="3" name="Picture 2">
            <a:extLst>
              <a:ext uri="{FF2B5EF4-FFF2-40B4-BE49-F238E27FC236}">
                <a16:creationId xmlns:a16="http://schemas.microsoft.com/office/drawing/2014/main" id="{97A5A466-FA2A-47C7-A45E-FD02A4CEBC58}"/>
              </a:ext>
            </a:extLst>
          </p:cNvPr>
          <p:cNvPicPr>
            <a:picLocks noChangeAspect="1"/>
          </p:cNvPicPr>
          <p:nvPr/>
        </p:nvPicPr>
        <p:blipFill>
          <a:blip r:embed="rId2"/>
          <a:stretch>
            <a:fillRect/>
          </a:stretch>
        </p:blipFill>
        <p:spPr>
          <a:xfrm>
            <a:off x="1420199" y="1017800"/>
            <a:ext cx="5727601" cy="3847617"/>
          </a:xfrm>
          <a:prstGeom prst="rect">
            <a:avLst/>
          </a:prstGeom>
        </p:spPr>
      </p:pic>
    </p:spTree>
    <p:extLst>
      <p:ext uri="{BB962C8B-B14F-4D97-AF65-F5344CB8AC3E}">
        <p14:creationId xmlns:p14="http://schemas.microsoft.com/office/powerpoint/2010/main" val="375316128"/>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1046</Words>
  <Application>Microsoft Office PowerPoint</Application>
  <PresentationFormat>On-screen Show (16:9)</PresentationFormat>
  <Paragraphs>195</Paragraphs>
  <Slides>17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Palatino Linotype</vt:lpstr>
      <vt:lpstr>Roboto</vt:lpstr>
      <vt:lpstr>Arial</vt:lpstr>
      <vt:lpstr>Wingdings</vt:lpstr>
      <vt:lpstr>Geometric</vt:lpstr>
      <vt:lpstr>SMART IRRIGATION AND MONITORING SYSTEM</vt:lpstr>
      <vt:lpstr>PowerPoint Presentation</vt:lpstr>
      <vt:lpstr>PowerPoint Presentation</vt:lpstr>
      <vt:lpstr>Diagram</vt:lpstr>
      <vt:lpstr>References</vt:lpstr>
      <vt:lpstr>PowerPoint Presentation</vt:lpstr>
      <vt:lpstr>References</vt:lpstr>
      <vt:lpstr>PowerPoint Presentation</vt:lpstr>
      <vt:lpstr>Diagram</vt:lpstr>
      <vt:lpstr>References</vt:lpstr>
      <vt:lpstr>PowerPoint Presentation</vt:lpstr>
      <vt:lpstr>Diagram</vt:lpstr>
      <vt:lpstr>References</vt:lpstr>
      <vt:lpstr>PowerPoint Presentation</vt:lpstr>
      <vt:lpstr>Diagram</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AND MONITORING SYSTEM</dc:title>
  <dc:creator>Ajay</dc:creator>
  <cp:lastModifiedBy>Neel Patel</cp:lastModifiedBy>
  <cp:revision>30</cp:revision>
  <dcterms:modified xsi:type="dcterms:W3CDTF">2018-09-24T05:47:17Z</dcterms:modified>
</cp:coreProperties>
</file>