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5" autoAdjust="0"/>
    <p:restoredTop sz="94660"/>
  </p:normalViewPr>
  <p:slideViewPr>
    <p:cSldViewPr snapToGrid="0">
      <p:cViewPr>
        <p:scale>
          <a:sx n="90" d="100"/>
          <a:sy n="90" d="100"/>
        </p:scale>
        <p:origin x="87"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7856ED-3950-434F-BA6B-42E41987EDF3}" type="datetimeFigureOut">
              <a:rPr lang="en-US" smtClean="0"/>
              <a:t>4/28/2024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148220-0425-4142-9899-988BB1297289}" type="slidenum">
              <a:rPr lang="en-US" smtClean="0"/>
              <a:t>‹#›</a:t>
            </a:fld>
            <a:endParaRPr lang="en-US"/>
          </a:p>
        </p:txBody>
      </p:sp>
    </p:spTree>
    <p:extLst>
      <p:ext uri="{BB962C8B-B14F-4D97-AF65-F5344CB8AC3E}">
        <p14:creationId xmlns:p14="http://schemas.microsoft.com/office/powerpoint/2010/main" val="4017256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Orignal</a:t>
            </a:r>
            <a:r>
              <a:rPr lang="en-US" dirty="0"/>
              <a:t> Paper: https://arxiv.org/abs/2404.07214</a:t>
            </a:r>
          </a:p>
        </p:txBody>
      </p:sp>
      <p:sp>
        <p:nvSpPr>
          <p:cNvPr id="4" name="Slide Number Placeholder 3"/>
          <p:cNvSpPr>
            <a:spLocks noGrp="1"/>
          </p:cNvSpPr>
          <p:nvPr>
            <p:ph type="sldNum" sz="quarter" idx="5"/>
          </p:nvPr>
        </p:nvSpPr>
        <p:spPr/>
        <p:txBody>
          <a:bodyPr/>
          <a:lstStyle/>
          <a:p>
            <a:fld id="{7F148220-0425-4142-9899-988BB1297289}" type="slidenum">
              <a:rPr lang="en-US" smtClean="0"/>
              <a:t>1</a:t>
            </a:fld>
            <a:endParaRPr lang="en-US"/>
          </a:p>
        </p:txBody>
      </p:sp>
    </p:spTree>
    <p:extLst>
      <p:ext uri="{BB962C8B-B14F-4D97-AF65-F5344CB8AC3E}">
        <p14:creationId xmlns:p14="http://schemas.microsoft.com/office/powerpoint/2010/main" val="2859846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2AB86-D847-6136-3054-A135226B6D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434342B-9072-59D8-1F73-350B24530C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BD0736-9D03-AE47-B501-C1D33101FD5A}"/>
              </a:ext>
            </a:extLst>
          </p:cNvPr>
          <p:cNvSpPr>
            <a:spLocks noGrp="1"/>
          </p:cNvSpPr>
          <p:nvPr>
            <p:ph type="dt" sz="half" idx="10"/>
          </p:nvPr>
        </p:nvSpPr>
        <p:spPr/>
        <p:txBody>
          <a:bodyPr/>
          <a:lstStyle/>
          <a:p>
            <a:fld id="{02998BFB-81B4-49AD-8604-E1A765CA66E5}" type="datetimeFigureOut">
              <a:rPr lang="en-US" smtClean="0"/>
              <a:t>4/28/2024</a:t>
            </a:fld>
            <a:endParaRPr lang="en-US"/>
          </a:p>
        </p:txBody>
      </p:sp>
      <p:sp>
        <p:nvSpPr>
          <p:cNvPr id="5" name="Footer Placeholder 4">
            <a:extLst>
              <a:ext uri="{FF2B5EF4-FFF2-40B4-BE49-F238E27FC236}">
                <a16:creationId xmlns:a16="http://schemas.microsoft.com/office/drawing/2014/main" id="{56D6FC01-B998-3FE3-5FD1-24BAD3B54E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DA574E-9C4A-555C-9C59-7052FAD3FAD7}"/>
              </a:ext>
            </a:extLst>
          </p:cNvPr>
          <p:cNvSpPr>
            <a:spLocks noGrp="1"/>
          </p:cNvSpPr>
          <p:nvPr>
            <p:ph type="sldNum" sz="quarter" idx="12"/>
          </p:nvPr>
        </p:nvSpPr>
        <p:spPr/>
        <p:txBody>
          <a:bodyPr/>
          <a:lstStyle/>
          <a:p>
            <a:fld id="{2F74DE03-8FE0-43CA-A4D1-155C499CFD12}" type="slidenum">
              <a:rPr lang="en-US" smtClean="0"/>
              <a:t>‹#›</a:t>
            </a:fld>
            <a:endParaRPr lang="en-US"/>
          </a:p>
        </p:txBody>
      </p:sp>
    </p:spTree>
    <p:extLst>
      <p:ext uri="{BB962C8B-B14F-4D97-AF65-F5344CB8AC3E}">
        <p14:creationId xmlns:p14="http://schemas.microsoft.com/office/powerpoint/2010/main" val="3247511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B45E8-6D39-C5DF-D14B-7E69464E9BA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683BBB1-7B67-2BE6-C428-A4F966787A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B396C7-2FF0-AAEE-879B-86F8A1394110}"/>
              </a:ext>
            </a:extLst>
          </p:cNvPr>
          <p:cNvSpPr>
            <a:spLocks noGrp="1"/>
          </p:cNvSpPr>
          <p:nvPr>
            <p:ph type="dt" sz="half" idx="10"/>
          </p:nvPr>
        </p:nvSpPr>
        <p:spPr/>
        <p:txBody>
          <a:bodyPr/>
          <a:lstStyle/>
          <a:p>
            <a:fld id="{02998BFB-81B4-49AD-8604-E1A765CA66E5}" type="datetimeFigureOut">
              <a:rPr lang="en-US" smtClean="0"/>
              <a:t>4/28/2024</a:t>
            </a:fld>
            <a:endParaRPr lang="en-US"/>
          </a:p>
        </p:txBody>
      </p:sp>
      <p:sp>
        <p:nvSpPr>
          <p:cNvPr id="5" name="Footer Placeholder 4">
            <a:extLst>
              <a:ext uri="{FF2B5EF4-FFF2-40B4-BE49-F238E27FC236}">
                <a16:creationId xmlns:a16="http://schemas.microsoft.com/office/drawing/2014/main" id="{FBFD2E88-E775-6E05-BE8E-7480A12E93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085440-4F03-ABEF-56D1-38FCFBCECF96}"/>
              </a:ext>
            </a:extLst>
          </p:cNvPr>
          <p:cNvSpPr>
            <a:spLocks noGrp="1"/>
          </p:cNvSpPr>
          <p:nvPr>
            <p:ph type="sldNum" sz="quarter" idx="12"/>
          </p:nvPr>
        </p:nvSpPr>
        <p:spPr/>
        <p:txBody>
          <a:bodyPr/>
          <a:lstStyle/>
          <a:p>
            <a:fld id="{2F74DE03-8FE0-43CA-A4D1-155C499CFD12}" type="slidenum">
              <a:rPr lang="en-US" smtClean="0"/>
              <a:t>‹#›</a:t>
            </a:fld>
            <a:endParaRPr lang="en-US"/>
          </a:p>
        </p:txBody>
      </p:sp>
    </p:spTree>
    <p:extLst>
      <p:ext uri="{BB962C8B-B14F-4D97-AF65-F5344CB8AC3E}">
        <p14:creationId xmlns:p14="http://schemas.microsoft.com/office/powerpoint/2010/main" val="2342626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E820FD-78D9-02A6-1E77-69B1EB9A07A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5A3B46-4961-B73E-9645-09A2F2242E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B0A343-981B-E8F2-850E-4C8482A5C726}"/>
              </a:ext>
            </a:extLst>
          </p:cNvPr>
          <p:cNvSpPr>
            <a:spLocks noGrp="1"/>
          </p:cNvSpPr>
          <p:nvPr>
            <p:ph type="dt" sz="half" idx="10"/>
          </p:nvPr>
        </p:nvSpPr>
        <p:spPr/>
        <p:txBody>
          <a:bodyPr/>
          <a:lstStyle/>
          <a:p>
            <a:fld id="{02998BFB-81B4-49AD-8604-E1A765CA66E5}" type="datetimeFigureOut">
              <a:rPr lang="en-US" smtClean="0"/>
              <a:t>4/28/2024</a:t>
            </a:fld>
            <a:endParaRPr lang="en-US"/>
          </a:p>
        </p:txBody>
      </p:sp>
      <p:sp>
        <p:nvSpPr>
          <p:cNvPr id="5" name="Footer Placeholder 4">
            <a:extLst>
              <a:ext uri="{FF2B5EF4-FFF2-40B4-BE49-F238E27FC236}">
                <a16:creationId xmlns:a16="http://schemas.microsoft.com/office/drawing/2014/main" id="{40CC0ECC-9E68-17FB-471D-24F4427F5B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2B8DE2-7F37-8329-C50D-5E28D5EC9233}"/>
              </a:ext>
            </a:extLst>
          </p:cNvPr>
          <p:cNvSpPr>
            <a:spLocks noGrp="1"/>
          </p:cNvSpPr>
          <p:nvPr>
            <p:ph type="sldNum" sz="quarter" idx="12"/>
          </p:nvPr>
        </p:nvSpPr>
        <p:spPr/>
        <p:txBody>
          <a:bodyPr/>
          <a:lstStyle/>
          <a:p>
            <a:fld id="{2F74DE03-8FE0-43CA-A4D1-155C499CFD12}" type="slidenum">
              <a:rPr lang="en-US" smtClean="0"/>
              <a:t>‹#›</a:t>
            </a:fld>
            <a:endParaRPr lang="en-US"/>
          </a:p>
        </p:txBody>
      </p:sp>
    </p:spTree>
    <p:extLst>
      <p:ext uri="{BB962C8B-B14F-4D97-AF65-F5344CB8AC3E}">
        <p14:creationId xmlns:p14="http://schemas.microsoft.com/office/powerpoint/2010/main" val="4136610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1C2C9-3899-87F8-A3B4-1204CB6CB6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753E91-C809-39BF-CEF4-EB4C9433B9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6D4D9F-2790-56E3-514E-6DDA03D63D35}"/>
              </a:ext>
            </a:extLst>
          </p:cNvPr>
          <p:cNvSpPr>
            <a:spLocks noGrp="1"/>
          </p:cNvSpPr>
          <p:nvPr>
            <p:ph type="dt" sz="half" idx="10"/>
          </p:nvPr>
        </p:nvSpPr>
        <p:spPr/>
        <p:txBody>
          <a:bodyPr/>
          <a:lstStyle/>
          <a:p>
            <a:fld id="{02998BFB-81B4-49AD-8604-E1A765CA66E5}" type="datetimeFigureOut">
              <a:rPr lang="en-US" smtClean="0"/>
              <a:t>4/28/2024</a:t>
            </a:fld>
            <a:endParaRPr lang="en-US"/>
          </a:p>
        </p:txBody>
      </p:sp>
      <p:sp>
        <p:nvSpPr>
          <p:cNvPr id="5" name="Footer Placeholder 4">
            <a:extLst>
              <a:ext uri="{FF2B5EF4-FFF2-40B4-BE49-F238E27FC236}">
                <a16:creationId xmlns:a16="http://schemas.microsoft.com/office/drawing/2014/main" id="{DC71A689-5FBD-6D2E-A0EC-668F0672C9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22B336-0F07-7F1A-B9AA-143129A21A75}"/>
              </a:ext>
            </a:extLst>
          </p:cNvPr>
          <p:cNvSpPr>
            <a:spLocks noGrp="1"/>
          </p:cNvSpPr>
          <p:nvPr>
            <p:ph type="sldNum" sz="quarter" idx="12"/>
          </p:nvPr>
        </p:nvSpPr>
        <p:spPr/>
        <p:txBody>
          <a:bodyPr/>
          <a:lstStyle/>
          <a:p>
            <a:fld id="{2F74DE03-8FE0-43CA-A4D1-155C499CFD12}" type="slidenum">
              <a:rPr lang="en-US" smtClean="0"/>
              <a:t>‹#›</a:t>
            </a:fld>
            <a:endParaRPr lang="en-US"/>
          </a:p>
        </p:txBody>
      </p:sp>
    </p:spTree>
    <p:extLst>
      <p:ext uri="{BB962C8B-B14F-4D97-AF65-F5344CB8AC3E}">
        <p14:creationId xmlns:p14="http://schemas.microsoft.com/office/powerpoint/2010/main" val="2527804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CDD5C-0E3B-7A56-3883-1900FBFCE5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0C9301-EA52-CB31-5F01-DCD390B51F8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7D6A57-8E47-5AF2-CE3C-9FA118FAE1D6}"/>
              </a:ext>
            </a:extLst>
          </p:cNvPr>
          <p:cNvSpPr>
            <a:spLocks noGrp="1"/>
          </p:cNvSpPr>
          <p:nvPr>
            <p:ph type="dt" sz="half" idx="10"/>
          </p:nvPr>
        </p:nvSpPr>
        <p:spPr/>
        <p:txBody>
          <a:bodyPr/>
          <a:lstStyle/>
          <a:p>
            <a:fld id="{02998BFB-81B4-49AD-8604-E1A765CA66E5}" type="datetimeFigureOut">
              <a:rPr lang="en-US" smtClean="0"/>
              <a:t>4/28/2024</a:t>
            </a:fld>
            <a:endParaRPr lang="en-US"/>
          </a:p>
        </p:txBody>
      </p:sp>
      <p:sp>
        <p:nvSpPr>
          <p:cNvPr id="5" name="Footer Placeholder 4">
            <a:extLst>
              <a:ext uri="{FF2B5EF4-FFF2-40B4-BE49-F238E27FC236}">
                <a16:creationId xmlns:a16="http://schemas.microsoft.com/office/drawing/2014/main" id="{BA7389C4-3104-F1AE-D054-7C715F3A00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542B57-7EF1-E1AE-FCFB-4542AD8DA5B2}"/>
              </a:ext>
            </a:extLst>
          </p:cNvPr>
          <p:cNvSpPr>
            <a:spLocks noGrp="1"/>
          </p:cNvSpPr>
          <p:nvPr>
            <p:ph type="sldNum" sz="quarter" idx="12"/>
          </p:nvPr>
        </p:nvSpPr>
        <p:spPr/>
        <p:txBody>
          <a:bodyPr/>
          <a:lstStyle/>
          <a:p>
            <a:fld id="{2F74DE03-8FE0-43CA-A4D1-155C499CFD12}" type="slidenum">
              <a:rPr lang="en-US" smtClean="0"/>
              <a:t>‹#›</a:t>
            </a:fld>
            <a:endParaRPr lang="en-US"/>
          </a:p>
        </p:txBody>
      </p:sp>
    </p:spTree>
    <p:extLst>
      <p:ext uri="{BB962C8B-B14F-4D97-AF65-F5344CB8AC3E}">
        <p14:creationId xmlns:p14="http://schemas.microsoft.com/office/powerpoint/2010/main" val="4035895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E269C-5412-F07D-9DA1-B214A0B1A2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C59881-F382-5F96-A7C4-35527203DA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6C3F516-37BE-BF55-A745-5E2D69E839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AE7ED6A-2792-921C-C1FA-4CCD89DF9BEC}"/>
              </a:ext>
            </a:extLst>
          </p:cNvPr>
          <p:cNvSpPr>
            <a:spLocks noGrp="1"/>
          </p:cNvSpPr>
          <p:nvPr>
            <p:ph type="dt" sz="half" idx="10"/>
          </p:nvPr>
        </p:nvSpPr>
        <p:spPr/>
        <p:txBody>
          <a:bodyPr/>
          <a:lstStyle/>
          <a:p>
            <a:fld id="{02998BFB-81B4-49AD-8604-E1A765CA66E5}" type="datetimeFigureOut">
              <a:rPr lang="en-US" smtClean="0"/>
              <a:t>4/28/2024</a:t>
            </a:fld>
            <a:endParaRPr lang="en-US"/>
          </a:p>
        </p:txBody>
      </p:sp>
      <p:sp>
        <p:nvSpPr>
          <p:cNvPr id="6" name="Footer Placeholder 5">
            <a:extLst>
              <a:ext uri="{FF2B5EF4-FFF2-40B4-BE49-F238E27FC236}">
                <a16:creationId xmlns:a16="http://schemas.microsoft.com/office/drawing/2014/main" id="{C48ACC98-CFCA-0889-23B3-5C29FD2B69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A845E8-CF6A-394E-8AA0-9615A5C71A9E}"/>
              </a:ext>
            </a:extLst>
          </p:cNvPr>
          <p:cNvSpPr>
            <a:spLocks noGrp="1"/>
          </p:cNvSpPr>
          <p:nvPr>
            <p:ph type="sldNum" sz="quarter" idx="12"/>
          </p:nvPr>
        </p:nvSpPr>
        <p:spPr/>
        <p:txBody>
          <a:bodyPr/>
          <a:lstStyle/>
          <a:p>
            <a:fld id="{2F74DE03-8FE0-43CA-A4D1-155C499CFD12}" type="slidenum">
              <a:rPr lang="en-US" smtClean="0"/>
              <a:t>‹#›</a:t>
            </a:fld>
            <a:endParaRPr lang="en-US"/>
          </a:p>
        </p:txBody>
      </p:sp>
    </p:spTree>
    <p:extLst>
      <p:ext uri="{BB962C8B-B14F-4D97-AF65-F5344CB8AC3E}">
        <p14:creationId xmlns:p14="http://schemas.microsoft.com/office/powerpoint/2010/main" val="3631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9D009-2978-3B04-9F4D-ABEC243B3D1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ACF32D0-77E8-7D02-145D-28647FF244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5C601B-2BBA-D604-B0E5-2C6A07FFD3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3653115-5A6D-3B3C-4217-2C356E5E97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7A7AC5-5142-2E2C-2DF6-D08C70C446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10A4B0-E008-CBC3-0E4D-67B0BF4A3271}"/>
              </a:ext>
            </a:extLst>
          </p:cNvPr>
          <p:cNvSpPr>
            <a:spLocks noGrp="1"/>
          </p:cNvSpPr>
          <p:nvPr>
            <p:ph type="dt" sz="half" idx="10"/>
          </p:nvPr>
        </p:nvSpPr>
        <p:spPr/>
        <p:txBody>
          <a:bodyPr/>
          <a:lstStyle/>
          <a:p>
            <a:fld id="{02998BFB-81B4-49AD-8604-E1A765CA66E5}" type="datetimeFigureOut">
              <a:rPr lang="en-US" smtClean="0"/>
              <a:t>4/28/2024</a:t>
            </a:fld>
            <a:endParaRPr lang="en-US"/>
          </a:p>
        </p:txBody>
      </p:sp>
      <p:sp>
        <p:nvSpPr>
          <p:cNvPr id="8" name="Footer Placeholder 7">
            <a:extLst>
              <a:ext uri="{FF2B5EF4-FFF2-40B4-BE49-F238E27FC236}">
                <a16:creationId xmlns:a16="http://schemas.microsoft.com/office/drawing/2014/main" id="{5F46BAF8-96B9-BCCA-8086-86B6539C6D0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FED2E7-D623-4A9D-4C29-EE8D6BE1A2FF}"/>
              </a:ext>
            </a:extLst>
          </p:cNvPr>
          <p:cNvSpPr>
            <a:spLocks noGrp="1"/>
          </p:cNvSpPr>
          <p:nvPr>
            <p:ph type="sldNum" sz="quarter" idx="12"/>
          </p:nvPr>
        </p:nvSpPr>
        <p:spPr/>
        <p:txBody>
          <a:bodyPr/>
          <a:lstStyle/>
          <a:p>
            <a:fld id="{2F74DE03-8FE0-43CA-A4D1-155C499CFD12}" type="slidenum">
              <a:rPr lang="en-US" smtClean="0"/>
              <a:t>‹#›</a:t>
            </a:fld>
            <a:endParaRPr lang="en-US"/>
          </a:p>
        </p:txBody>
      </p:sp>
    </p:spTree>
    <p:extLst>
      <p:ext uri="{BB962C8B-B14F-4D97-AF65-F5344CB8AC3E}">
        <p14:creationId xmlns:p14="http://schemas.microsoft.com/office/powerpoint/2010/main" val="3729994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71293-3322-E06B-761F-34330DA3DB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CD9DFF1-3200-1C0A-BB61-CEFD28DDF665}"/>
              </a:ext>
            </a:extLst>
          </p:cNvPr>
          <p:cNvSpPr>
            <a:spLocks noGrp="1"/>
          </p:cNvSpPr>
          <p:nvPr>
            <p:ph type="dt" sz="half" idx="10"/>
          </p:nvPr>
        </p:nvSpPr>
        <p:spPr/>
        <p:txBody>
          <a:bodyPr/>
          <a:lstStyle/>
          <a:p>
            <a:fld id="{02998BFB-81B4-49AD-8604-E1A765CA66E5}" type="datetimeFigureOut">
              <a:rPr lang="en-US" smtClean="0"/>
              <a:t>4/28/2024</a:t>
            </a:fld>
            <a:endParaRPr lang="en-US"/>
          </a:p>
        </p:txBody>
      </p:sp>
      <p:sp>
        <p:nvSpPr>
          <p:cNvPr id="4" name="Footer Placeholder 3">
            <a:extLst>
              <a:ext uri="{FF2B5EF4-FFF2-40B4-BE49-F238E27FC236}">
                <a16:creationId xmlns:a16="http://schemas.microsoft.com/office/drawing/2014/main" id="{0EDE1175-3C2E-0751-1892-41C24AAFC3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FC749BF-DC63-33B6-74E2-D66B96847E25}"/>
              </a:ext>
            </a:extLst>
          </p:cNvPr>
          <p:cNvSpPr>
            <a:spLocks noGrp="1"/>
          </p:cNvSpPr>
          <p:nvPr>
            <p:ph type="sldNum" sz="quarter" idx="12"/>
          </p:nvPr>
        </p:nvSpPr>
        <p:spPr/>
        <p:txBody>
          <a:bodyPr/>
          <a:lstStyle/>
          <a:p>
            <a:fld id="{2F74DE03-8FE0-43CA-A4D1-155C499CFD12}" type="slidenum">
              <a:rPr lang="en-US" smtClean="0"/>
              <a:t>‹#›</a:t>
            </a:fld>
            <a:endParaRPr lang="en-US"/>
          </a:p>
        </p:txBody>
      </p:sp>
    </p:spTree>
    <p:extLst>
      <p:ext uri="{BB962C8B-B14F-4D97-AF65-F5344CB8AC3E}">
        <p14:creationId xmlns:p14="http://schemas.microsoft.com/office/powerpoint/2010/main" val="2293350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FC13CB-45F9-9F56-91FD-6B8CDB83F2C2}"/>
              </a:ext>
            </a:extLst>
          </p:cNvPr>
          <p:cNvSpPr>
            <a:spLocks noGrp="1"/>
          </p:cNvSpPr>
          <p:nvPr>
            <p:ph type="dt" sz="half" idx="10"/>
          </p:nvPr>
        </p:nvSpPr>
        <p:spPr/>
        <p:txBody>
          <a:bodyPr/>
          <a:lstStyle/>
          <a:p>
            <a:fld id="{02998BFB-81B4-49AD-8604-E1A765CA66E5}" type="datetimeFigureOut">
              <a:rPr lang="en-US" smtClean="0"/>
              <a:t>4/28/2024</a:t>
            </a:fld>
            <a:endParaRPr lang="en-US"/>
          </a:p>
        </p:txBody>
      </p:sp>
      <p:sp>
        <p:nvSpPr>
          <p:cNvPr id="3" name="Footer Placeholder 2">
            <a:extLst>
              <a:ext uri="{FF2B5EF4-FFF2-40B4-BE49-F238E27FC236}">
                <a16:creationId xmlns:a16="http://schemas.microsoft.com/office/drawing/2014/main" id="{885588F8-C7B4-4398-BC81-3D8B37AC22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908B29-11F0-4572-B75F-5419D01E7120}"/>
              </a:ext>
            </a:extLst>
          </p:cNvPr>
          <p:cNvSpPr>
            <a:spLocks noGrp="1"/>
          </p:cNvSpPr>
          <p:nvPr>
            <p:ph type="sldNum" sz="quarter" idx="12"/>
          </p:nvPr>
        </p:nvSpPr>
        <p:spPr/>
        <p:txBody>
          <a:bodyPr/>
          <a:lstStyle/>
          <a:p>
            <a:fld id="{2F74DE03-8FE0-43CA-A4D1-155C499CFD12}" type="slidenum">
              <a:rPr lang="en-US" smtClean="0"/>
              <a:t>‹#›</a:t>
            </a:fld>
            <a:endParaRPr lang="en-US"/>
          </a:p>
        </p:txBody>
      </p:sp>
    </p:spTree>
    <p:extLst>
      <p:ext uri="{BB962C8B-B14F-4D97-AF65-F5344CB8AC3E}">
        <p14:creationId xmlns:p14="http://schemas.microsoft.com/office/powerpoint/2010/main" val="1149413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77A15-0064-0C37-EF21-777453B373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F0A85AF-0D88-0E06-300D-B451F8A930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8CD150-D658-EB65-6EEC-66F74A58C5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2182A9-8E57-51EC-74A6-F65BD86531BF}"/>
              </a:ext>
            </a:extLst>
          </p:cNvPr>
          <p:cNvSpPr>
            <a:spLocks noGrp="1"/>
          </p:cNvSpPr>
          <p:nvPr>
            <p:ph type="dt" sz="half" idx="10"/>
          </p:nvPr>
        </p:nvSpPr>
        <p:spPr/>
        <p:txBody>
          <a:bodyPr/>
          <a:lstStyle/>
          <a:p>
            <a:fld id="{02998BFB-81B4-49AD-8604-E1A765CA66E5}" type="datetimeFigureOut">
              <a:rPr lang="en-US" smtClean="0"/>
              <a:t>4/28/2024</a:t>
            </a:fld>
            <a:endParaRPr lang="en-US"/>
          </a:p>
        </p:txBody>
      </p:sp>
      <p:sp>
        <p:nvSpPr>
          <p:cNvPr id="6" name="Footer Placeholder 5">
            <a:extLst>
              <a:ext uri="{FF2B5EF4-FFF2-40B4-BE49-F238E27FC236}">
                <a16:creationId xmlns:a16="http://schemas.microsoft.com/office/drawing/2014/main" id="{A2CBE397-7585-6B1F-F80D-37916C0FF9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9478A7-2A32-39C7-E1D6-BB4E01CAC9B7}"/>
              </a:ext>
            </a:extLst>
          </p:cNvPr>
          <p:cNvSpPr>
            <a:spLocks noGrp="1"/>
          </p:cNvSpPr>
          <p:nvPr>
            <p:ph type="sldNum" sz="quarter" idx="12"/>
          </p:nvPr>
        </p:nvSpPr>
        <p:spPr/>
        <p:txBody>
          <a:bodyPr/>
          <a:lstStyle/>
          <a:p>
            <a:fld id="{2F74DE03-8FE0-43CA-A4D1-155C499CFD12}" type="slidenum">
              <a:rPr lang="en-US" smtClean="0"/>
              <a:t>‹#›</a:t>
            </a:fld>
            <a:endParaRPr lang="en-US"/>
          </a:p>
        </p:txBody>
      </p:sp>
    </p:spTree>
    <p:extLst>
      <p:ext uri="{BB962C8B-B14F-4D97-AF65-F5344CB8AC3E}">
        <p14:creationId xmlns:p14="http://schemas.microsoft.com/office/powerpoint/2010/main" val="3359849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A9E72-431A-5EF0-B5F9-BCBA8F4029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3D51AD-8166-C1CC-D334-ED6656ED6E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9626F5F-95B7-12D7-3491-E449A2E798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A68CA9-41F9-F50F-E296-EE9501464A6B}"/>
              </a:ext>
            </a:extLst>
          </p:cNvPr>
          <p:cNvSpPr>
            <a:spLocks noGrp="1"/>
          </p:cNvSpPr>
          <p:nvPr>
            <p:ph type="dt" sz="half" idx="10"/>
          </p:nvPr>
        </p:nvSpPr>
        <p:spPr/>
        <p:txBody>
          <a:bodyPr/>
          <a:lstStyle/>
          <a:p>
            <a:fld id="{02998BFB-81B4-49AD-8604-E1A765CA66E5}" type="datetimeFigureOut">
              <a:rPr lang="en-US" smtClean="0"/>
              <a:t>4/28/2024</a:t>
            </a:fld>
            <a:endParaRPr lang="en-US"/>
          </a:p>
        </p:txBody>
      </p:sp>
      <p:sp>
        <p:nvSpPr>
          <p:cNvPr id="6" name="Footer Placeholder 5">
            <a:extLst>
              <a:ext uri="{FF2B5EF4-FFF2-40B4-BE49-F238E27FC236}">
                <a16:creationId xmlns:a16="http://schemas.microsoft.com/office/drawing/2014/main" id="{AFD1EE4B-18BC-BC07-0A5C-94D40D871B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8A0ACF-C147-B866-E327-0D178BB82276}"/>
              </a:ext>
            </a:extLst>
          </p:cNvPr>
          <p:cNvSpPr>
            <a:spLocks noGrp="1"/>
          </p:cNvSpPr>
          <p:nvPr>
            <p:ph type="sldNum" sz="quarter" idx="12"/>
          </p:nvPr>
        </p:nvSpPr>
        <p:spPr/>
        <p:txBody>
          <a:bodyPr/>
          <a:lstStyle/>
          <a:p>
            <a:fld id="{2F74DE03-8FE0-43CA-A4D1-155C499CFD12}" type="slidenum">
              <a:rPr lang="en-US" smtClean="0"/>
              <a:t>‹#›</a:t>
            </a:fld>
            <a:endParaRPr lang="en-US"/>
          </a:p>
        </p:txBody>
      </p:sp>
    </p:spTree>
    <p:extLst>
      <p:ext uri="{BB962C8B-B14F-4D97-AF65-F5344CB8AC3E}">
        <p14:creationId xmlns:p14="http://schemas.microsoft.com/office/powerpoint/2010/main" val="3543672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983C03-D931-72F8-9B53-4072EB8211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D6041B6-4C27-B134-944B-FDE8DFB37D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660AAD-2D22-B833-F7E1-6A3604C9F9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2998BFB-81B4-49AD-8604-E1A765CA66E5}" type="datetimeFigureOut">
              <a:rPr lang="en-US" smtClean="0"/>
              <a:t>4/28/2024</a:t>
            </a:fld>
            <a:endParaRPr lang="en-US"/>
          </a:p>
        </p:txBody>
      </p:sp>
      <p:sp>
        <p:nvSpPr>
          <p:cNvPr id="5" name="Footer Placeholder 4">
            <a:extLst>
              <a:ext uri="{FF2B5EF4-FFF2-40B4-BE49-F238E27FC236}">
                <a16:creationId xmlns:a16="http://schemas.microsoft.com/office/drawing/2014/main" id="{09FF5629-3F0B-E09D-1524-1018A6113F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C0CAA57-8E6E-D718-C01A-900BF00486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F74DE03-8FE0-43CA-A4D1-155C499CFD12}" type="slidenum">
              <a:rPr lang="en-US" smtClean="0"/>
              <a:t>‹#›</a:t>
            </a:fld>
            <a:endParaRPr lang="en-US"/>
          </a:p>
        </p:txBody>
      </p:sp>
    </p:spTree>
    <p:extLst>
      <p:ext uri="{BB962C8B-B14F-4D97-AF65-F5344CB8AC3E}">
        <p14:creationId xmlns:p14="http://schemas.microsoft.com/office/powerpoint/2010/main" val="19359534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EADC6-A29D-A239-50B9-4CF26BD735D2}"/>
              </a:ext>
            </a:extLst>
          </p:cNvPr>
          <p:cNvSpPr>
            <a:spLocks noGrp="1"/>
          </p:cNvSpPr>
          <p:nvPr>
            <p:ph type="ctrTitle"/>
          </p:nvPr>
        </p:nvSpPr>
        <p:spPr/>
        <p:txBody>
          <a:bodyPr/>
          <a:lstStyle/>
          <a:p>
            <a:r>
              <a:rPr lang="en-US" dirty="0"/>
              <a:t>Survey on Vision Language Models</a:t>
            </a:r>
          </a:p>
        </p:txBody>
      </p:sp>
      <p:sp>
        <p:nvSpPr>
          <p:cNvPr id="3" name="Subtitle 2">
            <a:extLst>
              <a:ext uri="{FF2B5EF4-FFF2-40B4-BE49-F238E27FC236}">
                <a16:creationId xmlns:a16="http://schemas.microsoft.com/office/drawing/2014/main" id="{22B48610-9173-ECAE-4A32-003F7A603D9D}"/>
              </a:ext>
            </a:extLst>
          </p:cNvPr>
          <p:cNvSpPr>
            <a:spLocks noGrp="1"/>
          </p:cNvSpPr>
          <p:nvPr>
            <p:ph type="subTitle" idx="1"/>
          </p:nvPr>
        </p:nvSpPr>
        <p:spPr/>
        <p:txBody>
          <a:bodyPr/>
          <a:lstStyle/>
          <a:p>
            <a:r>
              <a:rPr lang="en-US" dirty="0"/>
              <a:t>By Neel Desai</a:t>
            </a:r>
          </a:p>
        </p:txBody>
      </p:sp>
    </p:spTree>
    <p:extLst>
      <p:ext uri="{BB962C8B-B14F-4D97-AF65-F5344CB8AC3E}">
        <p14:creationId xmlns:p14="http://schemas.microsoft.com/office/powerpoint/2010/main" val="1237565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A1257-394F-198F-A1B6-2C5178E82AFF}"/>
              </a:ext>
            </a:extLst>
          </p:cNvPr>
          <p:cNvSpPr>
            <a:spLocks noGrp="1"/>
          </p:cNvSpPr>
          <p:nvPr>
            <p:ph type="title"/>
          </p:nvPr>
        </p:nvSpPr>
        <p:spPr/>
        <p:txBody>
          <a:bodyPr/>
          <a:lstStyle/>
          <a:p>
            <a:r>
              <a:rPr lang="en-US" dirty="0"/>
              <a:t>Text Generation with Multimodal input Models</a:t>
            </a:r>
          </a:p>
        </p:txBody>
      </p:sp>
      <p:sp>
        <p:nvSpPr>
          <p:cNvPr id="3" name="Content Placeholder 2">
            <a:extLst>
              <a:ext uri="{FF2B5EF4-FFF2-40B4-BE49-F238E27FC236}">
                <a16:creationId xmlns:a16="http://schemas.microsoft.com/office/drawing/2014/main" id="{528AEEE1-F9AA-AB6F-0447-F2A0B79D434B}"/>
              </a:ext>
            </a:extLst>
          </p:cNvPr>
          <p:cNvSpPr>
            <a:spLocks noGrp="1"/>
          </p:cNvSpPr>
          <p:nvPr>
            <p:ph idx="1"/>
          </p:nvPr>
        </p:nvSpPr>
        <p:spPr/>
        <p:txBody>
          <a:bodyPr>
            <a:normAutofit fontScale="92500" lnSpcReduction="20000"/>
          </a:bodyPr>
          <a:lstStyle/>
          <a:p>
            <a:r>
              <a:rPr lang="en-US" dirty="0"/>
              <a:t>BLIP</a:t>
            </a:r>
          </a:p>
          <a:p>
            <a:pPr lvl="1"/>
            <a:r>
              <a:rPr lang="en-US" dirty="0"/>
              <a:t>This VLP framework, featuring a Multimodal Mixture of Encoder-Decoder architecture, adeptly tackles noisy training data, enhances data quality via </a:t>
            </a:r>
            <a:r>
              <a:rPr lang="en-US" dirty="0" err="1"/>
              <a:t>CapFilt</a:t>
            </a:r>
            <a:r>
              <a:rPr lang="en-US" dirty="0"/>
              <a:t>, and achieves superior performance in image-text tasks.</a:t>
            </a:r>
          </a:p>
          <a:p>
            <a:r>
              <a:rPr lang="en-US" dirty="0"/>
              <a:t>BLIP-2</a:t>
            </a:r>
          </a:p>
          <a:p>
            <a:pPr lvl="1"/>
            <a:r>
              <a:rPr lang="en-US" dirty="0"/>
              <a:t>This model introduces a cost-effective VLP strategy with a static image encoder and a large language model connected by the Querying Transformer (</a:t>
            </a:r>
            <a:r>
              <a:rPr lang="en-US" dirty="0" err="1"/>
              <a:t>QFormer</a:t>
            </a:r>
            <a:r>
              <a:rPr lang="en-US" dirty="0"/>
              <a:t>), enhancing interoperability between visual and language modalities for efficient parameter use.</a:t>
            </a:r>
          </a:p>
          <a:p>
            <a:r>
              <a:rPr lang="en-US" dirty="0" err="1"/>
              <a:t>InstructBLIP</a:t>
            </a:r>
            <a:endParaRPr lang="en-US" dirty="0"/>
          </a:p>
          <a:p>
            <a:pPr lvl="1"/>
            <a:r>
              <a:rPr lang="en-US" dirty="0"/>
              <a:t>This model achieves state-of-the-art zero-shot performance by extracting instruction-aware visual features, demonstrating exceptional accuracy and qualitative advantages in specialized tasks like </a:t>
            </a:r>
            <a:r>
              <a:rPr lang="en-US" dirty="0" err="1"/>
              <a:t>ScienceQA</a:t>
            </a:r>
            <a:r>
              <a:rPr lang="en-US" dirty="0"/>
              <a:t> IMG and multi-turn visual conversation.</a:t>
            </a:r>
          </a:p>
          <a:p>
            <a:pPr marL="0" indent="0">
              <a:buNone/>
            </a:pPr>
            <a:endParaRPr lang="en-US" dirty="0"/>
          </a:p>
        </p:txBody>
      </p:sp>
    </p:spTree>
    <p:extLst>
      <p:ext uri="{BB962C8B-B14F-4D97-AF65-F5344CB8AC3E}">
        <p14:creationId xmlns:p14="http://schemas.microsoft.com/office/powerpoint/2010/main" val="130845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CD0DE-9C5D-50F9-C8DE-F8BC9C957A8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46E8359-9FEE-2336-D4FD-EC38B73BDEF1}"/>
              </a:ext>
            </a:extLst>
          </p:cNvPr>
          <p:cNvSpPr>
            <a:spLocks noGrp="1"/>
          </p:cNvSpPr>
          <p:nvPr>
            <p:ph idx="1"/>
          </p:nvPr>
        </p:nvSpPr>
        <p:spPr/>
        <p:txBody>
          <a:bodyPr>
            <a:normAutofit fontScale="92500" lnSpcReduction="20000"/>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KOSMOS-1</a:t>
            </a:r>
          </a:p>
          <a:p>
            <a:pPr lvl="1"/>
            <a:r>
              <a:rPr lang="en-US" sz="1900" dirty="0">
                <a:effectLst/>
                <a:latin typeface="Aptos" panose="020B0004020202020204" pitchFamily="34" charset="0"/>
                <a:ea typeface="Aptos" panose="020B0004020202020204" pitchFamily="34" charset="0"/>
                <a:cs typeface="Times New Roman" panose="02020603050405020304" pitchFamily="18" charset="0"/>
              </a:rPr>
              <a:t>Microsoft's KOSMOS-1, leveraging a Transformer-based architecture, excels in tasks requiring language understanding, generation, OCR-free NLP, and perception-language tasks, trained on a vast multimodal corpus with diverse data sources like The Pile and Common Crawl</a:t>
            </a:r>
            <a:r>
              <a:rPr lang="en-US" sz="1400" dirty="0">
                <a:effectLst/>
                <a:latin typeface="Aptos" panose="020B0004020202020204" pitchFamily="34" charset="0"/>
                <a:ea typeface="Aptos" panose="020B0004020202020204" pitchFamily="34" charset="0"/>
                <a:cs typeface="Times New Roman" panose="02020603050405020304" pitchFamily="18" charset="0"/>
              </a:rPr>
              <a:t>.</a:t>
            </a:r>
          </a:p>
          <a:p>
            <a:r>
              <a:rPr lang="en-US" sz="1800" dirty="0">
                <a:effectLst/>
                <a:latin typeface="Aptos" panose="020B0004020202020204" pitchFamily="34" charset="0"/>
                <a:ea typeface="Aptos" panose="020B0004020202020204" pitchFamily="34" charset="0"/>
                <a:cs typeface="Times New Roman" panose="02020603050405020304" pitchFamily="18" charset="0"/>
              </a:rPr>
              <a:t>KOSMOS-2</a:t>
            </a:r>
          </a:p>
          <a:p>
            <a:pPr lvl="1"/>
            <a:r>
              <a:rPr lang="en-US" sz="1900" dirty="0"/>
              <a:t>This model builds upon KOSMOS-1 by incorporating spatial understanding, linking text to image locations for improved object descriptions and visual grounding, advancing towards Embodiment AI through multimodal perception and world modeling</a:t>
            </a:r>
            <a:r>
              <a:rPr lang="en-US" dirty="0"/>
              <a:t>.</a:t>
            </a:r>
          </a:p>
          <a:p>
            <a:r>
              <a:rPr lang="en-US" sz="1800" dirty="0" err="1">
                <a:effectLst/>
                <a:latin typeface="Aptos" panose="020B0004020202020204" pitchFamily="34" charset="0"/>
                <a:ea typeface="Aptos" panose="020B0004020202020204" pitchFamily="34" charset="0"/>
                <a:cs typeface="Times New Roman" panose="02020603050405020304" pitchFamily="18" charset="0"/>
              </a:rPr>
              <a:t>MultiInstruct</a:t>
            </a: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p>
            <a:pPr lvl="1"/>
            <a:r>
              <a:rPr lang="en-US" sz="1900" dirty="0" err="1">
                <a:latin typeface="Aptos" panose="020B0004020202020204" pitchFamily="34" charset="0"/>
                <a:cs typeface="Times New Roman" panose="02020603050405020304" pitchFamily="18" charset="0"/>
              </a:rPr>
              <a:t>MultiInstruct</a:t>
            </a:r>
            <a:r>
              <a:rPr lang="en-US" sz="1900" dirty="0">
                <a:latin typeface="Aptos" panose="020B0004020202020204" pitchFamily="34" charset="0"/>
                <a:cs typeface="Times New Roman" panose="02020603050405020304" pitchFamily="18" charset="0"/>
              </a:rPr>
              <a:t> benchmarks OFA pre-trained multimodal language models across 62 tasks and 10 categories, aiming to enhance zero-shot performance through extensive text-only instruction tuning, focusing on improving model robustness and instruction-sensitive performance across multimodal tasks.</a:t>
            </a:r>
          </a:p>
          <a:p>
            <a:r>
              <a:rPr lang="en-US" sz="1800" dirty="0">
                <a:effectLst/>
                <a:latin typeface="Aptos" panose="020B0004020202020204" pitchFamily="34" charset="0"/>
                <a:ea typeface="Aptos" panose="020B0004020202020204" pitchFamily="34" charset="0"/>
                <a:cs typeface="Times New Roman" panose="02020603050405020304" pitchFamily="18" charset="0"/>
              </a:rPr>
              <a:t>IDEFICS </a:t>
            </a:r>
          </a:p>
          <a:p>
            <a:pPr lvl="1"/>
            <a:r>
              <a:rPr lang="en-US" sz="1900" dirty="0">
                <a:latin typeface="Aptos" panose="020B0004020202020204" pitchFamily="34" charset="0"/>
                <a:cs typeface="Times New Roman" panose="02020603050405020304" pitchFamily="18" charset="0"/>
              </a:rPr>
              <a:t>IDEFICS, an open-access model, reproduces DeepMind's Flamingo with two versions containing 80 billion and 9 billion parameters respectively, showcasing excellence in image-text benchmarks such as visual question answering and image captioning through few-shot learning approaches</a:t>
            </a:r>
          </a:p>
        </p:txBody>
      </p:sp>
    </p:spTree>
    <p:extLst>
      <p:ext uri="{BB962C8B-B14F-4D97-AF65-F5344CB8AC3E}">
        <p14:creationId xmlns:p14="http://schemas.microsoft.com/office/powerpoint/2010/main" val="1077639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01E46-39D6-CE32-210A-A7EB54E41B7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1FF44E4-D3E4-E5BA-1093-0E1A099D5E35}"/>
              </a:ext>
            </a:extLst>
          </p:cNvPr>
          <p:cNvSpPr>
            <a:spLocks noGrp="1"/>
          </p:cNvSpPr>
          <p:nvPr>
            <p:ph idx="1"/>
          </p:nvPr>
        </p:nvSpPr>
        <p:spPr/>
        <p:txBody>
          <a:bodyPr>
            <a:normAutofit fontScale="70000" lnSpcReduction="20000"/>
          </a:bodyPr>
          <a:lstStyle/>
          <a:p>
            <a:r>
              <a:rPr lang="en-US" dirty="0" err="1"/>
              <a:t>PaLI</a:t>
            </a:r>
            <a:endParaRPr lang="en-US" dirty="0"/>
          </a:p>
          <a:p>
            <a:pPr lvl="1"/>
            <a:r>
              <a:rPr lang="en-US" dirty="0" err="1"/>
              <a:t>PaLI</a:t>
            </a:r>
            <a:r>
              <a:rPr lang="en-US" dirty="0"/>
              <a:t> from Google Research integrates large encoder-decoder language models with vision transformers, achieving top results in multilingual vision-language tasks across over 100 languages, with a scalable and modular design optimizing both vision and language components.</a:t>
            </a:r>
          </a:p>
          <a:p>
            <a:r>
              <a:rPr lang="en-US" dirty="0"/>
              <a:t>Frozen</a:t>
            </a:r>
          </a:p>
          <a:p>
            <a:pPr lvl="1"/>
            <a:r>
              <a:rPr lang="en-US" dirty="0"/>
              <a:t>It combines a frozen language model with a trained vision encoder, prioritizing few-shot learning for rapid task acquisition and excelling in visual question-answering and object learning, yet showing limitations in few-shot task performance compared to fully trained models.</a:t>
            </a:r>
          </a:p>
          <a:p>
            <a:r>
              <a:rPr lang="en-US" dirty="0" err="1"/>
              <a:t>Qwen</a:t>
            </a:r>
            <a:r>
              <a:rPr lang="en-US" dirty="0"/>
              <a:t>-VL</a:t>
            </a:r>
          </a:p>
          <a:p>
            <a:pPr lvl="1"/>
            <a:r>
              <a:rPr lang="en-US" dirty="0"/>
              <a:t>The </a:t>
            </a:r>
            <a:r>
              <a:rPr lang="en-US" dirty="0" err="1"/>
              <a:t>Qwen</a:t>
            </a:r>
            <a:r>
              <a:rPr lang="en-US" dirty="0"/>
              <a:t>-VL series comprises models tailored for diverse vision-centric tasks, excelling in tasks like image captioning, question answering, and dialogue, especially with high-resolution and fine-grained data, trained on multilingual datasets and supporting multiple languages while demonstrating prowess in complex scenario analysis.</a:t>
            </a:r>
          </a:p>
          <a:p>
            <a:r>
              <a:rPr lang="en-US" dirty="0"/>
              <a:t>Fuyu-8B</a:t>
            </a:r>
          </a:p>
          <a:p>
            <a:pPr lvl="1"/>
            <a:r>
              <a:rPr lang="en-US" dirty="0"/>
              <a:t>Fuyu-8B by Adept AI is tailored for digital agents, adept at diverse image resolutions and rapid image processing tasks like graph comprehension and UI queries. Its vanilla decoder-only transformer architecture treats image tokens akin to text for flexibility and efficiency.</a:t>
            </a:r>
          </a:p>
        </p:txBody>
      </p:sp>
    </p:spTree>
    <p:extLst>
      <p:ext uri="{BB962C8B-B14F-4D97-AF65-F5344CB8AC3E}">
        <p14:creationId xmlns:p14="http://schemas.microsoft.com/office/powerpoint/2010/main" val="2004346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DCCEE-121D-CAD3-AD72-6B138B14FFC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B48A6CD-4695-3E67-C996-0DAE394A9B63}"/>
              </a:ext>
            </a:extLst>
          </p:cNvPr>
          <p:cNvSpPr>
            <a:spLocks noGrp="1"/>
          </p:cNvSpPr>
          <p:nvPr>
            <p:ph idx="1"/>
          </p:nvPr>
        </p:nvSpPr>
        <p:spPr/>
        <p:txBody>
          <a:bodyPr>
            <a:normAutofit fontScale="92500" lnSpcReduction="20000"/>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SPHINX</a:t>
            </a:r>
            <a:endParaRPr lang="en-US" dirty="0"/>
          </a:p>
          <a:p>
            <a:pPr lvl="1"/>
            <a:r>
              <a:rPr lang="en-US" sz="1700" dirty="0"/>
              <a:t>SPHINX, unfreezes LLMs during pre-training, excelling in tasks like region-level understanding and human pose estimation by incorporating diverse tasks and visual embeddings.</a:t>
            </a:r>
          </a:p>
          <a:p>
            <a:r>
              <a:rPr lang="en-US" dirty="0"/>
              <a:t>Mirasol</a:t>
            </a:r>
          </a:p>
          <a:p>
            <a:pPr lvl="1"/>
            <a:r>
              <a:rPr lang="en-US" sz="1900" dirty="0"/>
              <a:t>Mirasol, a Google multimodal autoregressive model, handles time-aligned (audio, video) and non-aligned (text) modalities using segmented sequences and a Combiner for feature fusion, prioritizing content consistency, adaptability, and unaligned text focus in dynamic sequences.</a:t>
            </a:r>
          </a:p>
          <a:p>
            <a:r>
              <a:rPr lang="en-US" sz="1800" dirty="0">
                <a:effectLst/>
                <a:latin typeface="Aptos" panose="020B0004020202020204" pitchFamily="34" charset="0"/>
                <a:ea typeface="Aptos" panose="020B0004020202020204" pitchFamily="34" charset="0"/>
                <a:cs typeface="Times New Roman" panose="02020603050405020304" pitchFamily="18" charset="0"/>
              </a:rPr>
              <a:t>MiniGPT-4 and MiniGPT-v2</a:t>
            </a:r>
          </a:p>
          <a:p>
            <a:pPr lvl="1"/>
            <a:r>
              <a:rPr lang="en-US" sz="1800" kern="100" dirty="0">
                <a:effectLst/>
                <a:latin typeface="Aptos" panose="020B0004020202020204" pitchFamily="34" charset="0"/>
                <a:ea typeface="Aptos" panose="020B0004020202020204" pitchFamily="34" charset="0"/>
                <a:cs typeface="Times New Roman" panose="02020603050405020304" pitchFamily="18" charset="0"/>
              </a:rPr>
              <a:t>These models integrate a visual encoder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ViT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with a large language model (LLM) using a single projection layer, focusing on tasks like meme interpretation and visual question answering. MiniGPT-v2, specifically, uses task-specific identifiers and a three-stage training strategy to enhance visual grounding and multi-task learning efficiency.</a:t>
            </a:r>
          </a:p>
          <a:p>
            <a:r>
              <a:rPr lang="en-US" sz="1800" dirty="0" err="1">
                <a:effectLst/>
                <a:latin typeface="Aptos" panose="020B0004020202020204" pitchFamily="34" charset="0"/>
                <a:ea typeface="Aptos" panose="020B0004020202020204" pitchFamily="34" charset="0"/>
                <a:cs typeface="Times New Roman" panose="02020603050405020304" pitchFamily="18" charset="0"/>
              </a:rPr>
              <a:t>LLaVA</a:t>
            </a:r>
            <a:r>
              <a:rPr lang="en-US" sz="1800" dirty="0">
                <a:effectLst/>
                <a:latin typeface="Aptos" panose="020B0004020202020204" pitchFamily="34" charset="0"/>
                <a:ea typeface="Aptos" panose="020B0004020202020204" pitchFamily="34" charset="0"/>
                <a:cs typeface="Times New Roman" panose="02020603050405020304" pitchFamily="18" charset="0"/>
              </a:rPr>
              <a:t>-Plus and </a:t>
            </a:r>
            <a:r>
              <a:rPr lang="en-US" sz="1800" dirty="0" err="1">
                <a:effectLst/>
                <a:latin typeface="Aptos" panose="020B0004020202020204" pitchFamily="34" charset="0"/>
                <a:ea typeface="Aptos" panose="020B0004020202020204" pitchFamily="34" charset="0"/>
                <a:cs typeface="Times New Roman" panose="02020603050405020304" pitchFamily="18" charset="0"/>
              </a:rPr>
              <a:t>BakLLaVA</a:t>
            </a:r>
            <a:endParaRPr lang="en-US" sz="1800" kern="100" dirty="0">
              <a:latin typeface="Aptos" panose="020B0004020202020204" pitchFamily="34" charset="0"/>
              <a:ea typeface="Aptos" panose="020B0004020202020204" pitchFamily="34" charset="0"/>
              <a:cs typeface="Times New Roman" panose="02020603050405020304" pitchFamily="18" charset="0"/>
            </a:endParaRPr>
          </a:p>
          <a:p>
            <a:pPr lvl="1"/>
            <a:r>
              <a:rPr lang="en-US" sz="1800" dirty="0" err="1">
                <a:effectLst/>
                <a:latin typeface="Aptos" panose="020B0004020202020204" pitchFamily="34" charset="0"/>
                <a:ea typeface="Aptos" panose="020B0004020202020204" pitchFamily="34" charset="0"/>
                <a:cs typeface="Times New Roman" panose="02020603050405020304" pitchFamily="18" charset="0"/>
              </a:rPr>
              <a:t>LLaVA</a:t>
            </a:r>
            <a:r>
              <a:rPr lang="en-US" sz="1800" dirty="0">
                <a:effectLst/>
                <a:latin typeface="Aptos" panose="020B0004020202020204" pitchFamily="34" charset="0"/>
                <a:ea typeface="Aptos" panose="020B0004020202020204" pitchFamily="34" charset="0"/>
                <a:cs typeface="Times New Roman" panose="02020603050405020304" pitchFamily="18" charset="0"/>
              </a:rPr>
              <a:t>-Plus is a multimodal assistant that surpasses its predecessor by integrating diverse vision and language models, excelling in real-life multimodal tasks. </a:t>
            </a:r>
            <a:r>
              <a:rPr lang="en-US" sz="1800" dirty="0" err="1">
                <a:effectLst/>
                <a:latin typeface="Aptos" panose="020B0004020202020204" pitchFamily="34" charset="0"/>
                <a:ea typeface="Aptos" panose="020B0004020202020204" pitchFamily="34" charset="0"/>
                <a:cs typeface="Times New Roman" panose="02020603050405020304" pitchFamily="18" charset="0"/>
              </a:rPr>
              <a:t>BakLLaVA</a:t>
            </a:r>
            <a:r>
              <a:rPr lang="en-US" sz="1800" dirty="0">
                <a:effectLst/>
                <a:latin typeface="Aptos" panose="020B0004020202020204" pitchFamily="34" charset="0"/>
                <a:ea typeface="Aptos" panose="020B0004020202020204" pitchFamily="34" charset="0"/>
                <a:cs typeface="Times New Roman" panose="02020603050405020304" pitchFamily="18" charset="0"/>
              </a:rPr>
              <a:t>, on the other hand, offers a faster, less resource-intensive alternative to vision-augmented LLMs, combining Mistral 7B with </a:t>
            </a:r>
            <a:r>
              <a:rPr lang="en-US" sz="1800" dirty="0" err="1">
                <a:effectLst/>
                <a:latin typeface="Aptos" panose="020B0004020202020204" pitchFamily="34" charset="0"/>
                <a:ea typeface="Aptos" panose="020B0004020202020204" pitchFamily="34" charset="0"/>
                <a:cs typeface="Times New Roman" panose="02020603050405020304" pitchFamily="18" charset="0"/>
              </a:rPr>
              <a:t>LLaVA</a:t>
            </a:r>
            <a:r>
              <a:rPr lang="en-US" sz="1800" dirty="0">
                <a:effectLst/>
                <a:latin typeface="Aptos" panose="020B0004020202020204" pitchFamily="34" charset="0"/>
                <a:ea typeface="Aptos" panose="020B0004020202020204" pitchFamily="34" charset="0"/>
                <a:cs typeface="Times New Roman" panose="02020603050405020304" pitchFamily="18" charset="0"/>
              </a:rPr>
              <a:t> architecture.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69236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CF9E8-205C-AD2B-97A8-CF9DDBC6EB3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0313F3D-8DF1-1441-0256-787E5AE93002}"/>
              </a:ext>
            </a:extLst>
          </p:cNvPr>
          <p:cNvSpPr>
            <a:spLocks noGrp="1"/>
          </p:cNvSpPr>
          <p:nvPr>
            <p:ph idx="1"/>
          </p:nvPr>
        </p:nvSpPr>
        <p:spPr/>
        <p:txBody>
          <a:bodyPr>
            <a:normAutofit/>
          </a:bodyPr>
          <a:lstStyle/>
          <a:p>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Qwen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-VL</a:t>
            </a:r>
          </a:p>
          <a:p>
            <a:pPr lvl="1"/>
            <a:r>
              <a:rPr lang="en-US" sz="1400" kern="100" dirty="0">
                <a:effectLst/>
                <a:latin typeface="Aptos" panose="020B0004020202020204" pitchFamily="34" charset="0"/>
                <a:ea typeface="Aptos" panose="020B0004020202020204" pitchFamily="34" charset="0"/>
                <a:cs typeface="Times New Roman" panose="02020603050405020304" pitchFamily="18" charset="0"/>
              </a:rPr>
              <a:t> series includes models optimized for a variety of vision-centric tasks, with notable performance in image captioning, question answering, and dialogue, particularly with high-resolution and fine-grained data. Trained on multilingual datasets, </a:t>
            </a:r>
            <a:r>
              <a:rPr lang="en-US" sz="1400" kern="100" dirty="0" err="1">
                <a:effectLst/>
                <a:latin typeface="Aptos" panose="020B0004020202020204" pitchFamily="34" charset="0"/>
                <a:ea typeface="Aptos" panose="020B0004020202020204" pitchFamily="34" charset="0"/>
                <a:cs typeface="Times New Roman" panose="02020603050405020304" pitchFamily="18" charset="0"/>
              </a:rPr>
              <a:t>Qwen</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-VL supports multiple languages and excels in complex scenario analysis.</a:t>
            </a:r>
          </a:p>
          <a:p>
            <a:r>
              <a:rPr lang="en-US" sz="1800" kern="100" dirty="0">
                <a:effectLst/>
                <a:latin typeface="Aptos" panose="020B0004020202020204" pitchFamily="34" charset="0"/>
                <a:ea typeface="Aptos" panose="020B0004020202020204" pitchFamily="34" charset="0"/>
                <a:cs typeface="Times New Roman" panose="02020603050405020304" pitchFamily="18" charset="0"/>
              </a:rPr>
              <a:t>Video-</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LLaMA</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lvl="1"/>
            <a:r>
              <a:rPr lang="en-US" sz="1400" kern="100" dirty="0">
                <a:effectLst/>
                <a:latin typeface="Aptos" panose="020B0004020202020204" pitchFamily="34" charset="0"/>
                <a:ea typeface="Aptos" panose="020B0004020202020204" pitchFamily="34" charset="0"/>
                <a:cs typeface="Times New Roman" panose="02020603050405020304" pitchFamily="18" charset="0"/>
              </a:rPr>
              <a:t>This model is designed to understand both visual and auditory content in videos, integrating pre-trained visual and audio encoders with frozen LLMs. It uses specialized Q-formers for temporal and audio information, effectively aligning audio-visual data with textual content and enhancing comprehension in multimedia contexts.</a:t>
            </a:r>
          </a:p>
          <a:p>
            <a:r>
              <a:rPr lang="en-US" sz="1800" kern="100" dirty="0">
                <a:effectLst/>
                <a:latin typeface="Aptos" panose="020B0004020202020204" pitchFamily="34" charset="0"/>
                <a:ea typeface="Aptos" panose="020B0004020202020204" pitchFamily="34" charset="0"/>
                <a:cs typeface="Times New Roman" panose="02020603050405020304" pitchFamily="18" charset="0"/>
              </a:rPr>
              <a:t>LAVIN</a:t>
            </a:r>
          </a:p>
          <a:p>
            <a:pPr lvl="1"/>
            <a:r>
              <a:rPr lang="en-US" sz="1400" kern="100" dirty="0">
                <a:effectLst/>
                <a:latin typeface="Aptos" panose="020B0004020202020204" pitchFamily="34" charset="0"/>
                <a:ea typeface="Aptos" panose="020B0004020202020204" pitchFamily="34" charset="0"/>
                <a:cs typeface="Times New Roman" panose="02020603050405020304" pitchFamily="18" charset="0"/>
              </a:rPr>
              <a:t>Utilizes a Mixture of Modality Adaptation (MMA) approach with lightweight adapters to efficiently adapt LLMs to vision-language tasks. LAVIN achieves competitive performance with minimal training resources, requiring only 1.4 hours and 3.8M trainable parameters, particularly excelling in tasks like science question answering and dialogue. Despite its efficiency and reduced costs, LAVIN faces challenges with incorrect responses and capturing fine-grained image details.</a:t>
            </a:r>
          </a:p>
          <a:p>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49378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55924-6B08-A27B-4504-201DC1DE294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02AC8A1-34D0-F37B-F6B1-57275538AA83}"/>
              </a:ext>
            </a:extLst>
          </p:cNvPr>
          <p:cNvSpPr>
            <a:spLocks noGrp="1"/>
          </p:cNvSpPr>
          <p:nvPr>
            <p:ph idx="1"/>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BEiT-3</a:t>
            </a:r>
          </a:p>
          <a:p>
            <a:pPr lvl="1"/>
            <a:r>
              <a:rPr lang="en-US" sz="1400" dirty="0">
                <a:effectLst/>
                <a:latin typeface="Aptos" panose="020B0004020202020204" pitchFamily="34" charset="0"/>
                <a:ea typeface="Aptos" panose="020B0004020202020204" pitchFamily="34" charset="0"/>
                <a:cs typeface="Times New Roman" panose="02020603050405020304" pitchFamily="18" charset="0"/>
              </a:rPr>
              <a:t>A multimodal foundation model that excels in both vision and vision-language tasks through a significant convergence of modalities. BEiT-3 uses Multiway Transformers within a modular architecture that enables deep fusion and modality-specific encoding, performing state-of-the-art across various tasks including object detection, visual reasoning, and cross-modal retrieval. It uses a unified approach to mask "language" modeling on images, texts, and image-text pairs.</a:t>
            </a:r>
          </a:p>
          <a:p>
            <a:r>
              <a:rPr lang="en-US" sz="1800" kern="100" dirty="0">
                <a:effectLst/>
                <a:latin typeface="Aptos" panose="020B0004020202020204" pitchFamily="34" charset="0"/>
                <a:ea typeface="Aptos" panose="020B0004020202020204" pitchFamily="34" charset="0"/>
                <a:cs typeface="Times New Roman" panose="02020603050405020304" pitchFamily="18" charset="0"/>
              </a:rPr>
              <a:t>mPLUG-2: </a:t>
            </a:r>
          </a:p>
          <a:p>
            <a:pPr lvl="1"/>
            <a:r>
              <a:rPr lang="en-US" sz="1400" kern="100" dirty="0">
                <a:effectLst/>
                <a:latin typeface="Aptos" panose="020B0004020202020204" pitchFamily="34" charset="0"/>
                <a:ea typeface="Aptos" panose="020B0004020202020204" pitchFamily="34" charset="0"/>
                <a:cs typeface="Times New Roman" panose="02020603050405020304" pitchFamily="18" charset="0"/>
              </a:rPr>
              <a:t>Introduces a multi-module composition network that enhances modality collaboration and reduces modality entanglement. mPLUG-2 is flexible, supporting diverse modules across text, image, and video modalities for a variety of tasks, achieving top results in over 30 downstream tasks, including new records in video QA and video captioning. Its design supports robust zero-shot transferability across vision-language and video-language tasks.</a:t>
            </a:r>
          </a:p>
          <a:p>
            <a:pPr marL="0" indent="0">
              <a:buNone/>
            </a:pPr>
            <a:endParaRPr lang="en-US" dirty="0"/>
          </a:p>
          <a:p>
            <a:pPr marL="0" indent="0">
              <a:buNone/>
            </a:pPr>
            <a:endParaRPr lang="en-US" dirty="0"/>
          </a:p>
          <a:p>
            <a:pPr marL="0" indent="0">
              <a:buNone/>
            </a:pPr>
            <a:r>
              <a:rPr lang="en-US" sz="1600" dirty="0"/>
              <a:t>There are many other models that  have been discussed in the paper, those discussion can be found on this presentations sibling medium article or the summary report.</a:t>
            </a:r>
          </a:p>
        </p:txBody>
      </p:sp>
    </p:spTree>
    <p:extLst>
      <p:ext uri="{BB962C8B-B14F-4D97-AF65-F5344CB8AC3E}">
        <p14:creationId xmlns:p14="http://schemas.microsoft.com/office/powerpoint/2010/main" val="14080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15C24-F897-EF04-7248-8234081F9A2E}"/>
              </a:ext>
            </a:extLst>
          </p:cNvPr>
          <p:cNvSpPr>
            <a:spLocks noGrp="1"/>
          </p:cNvSpPr>
          <p:nvPr>
            <p:ph type="title"/>
          </p:nvPr>
        </p:nvSpPr>
        <p:spPr/>
        <p:txBody>
          <a:bodyPr/>
          <a:lstStyle/>
          <a:p>
            <a:r>
              <a:rPr lang="en-US" dirty="0"/>
              <a:t>Multimodal Output with Multimodal Input</a:t>
            </a:r>
          </a:p>
        </p:txBody>
      </p:sp>
      <p:sp>
        <p:nvSpPr>
          <p:cNvPr id="3" name="Content Placeholder 2">
            <a:extLst>
              <a:ext uri="{FF2B5EF4-FFF2-40B4-BE49-F238E27FC236}">
                <a16:creationId xmlns:a16="http://schemas.microsoft.com/office/drawing/2014/main" id="{33C9FC70-9625-884B-1CD8-774C4B921FBF}"/>
              </a:ext>
            </a:extLst>
          </p:cNvPr>
          <p:cNvSpPr>
            <a:spLocks noGrp="1"/>
          </p:cNvSpPr>
          <p:nvPr>
            <p:ph idx="1"/>
          </p:nvPr>
        </p:nvSpPr>
        <p:spPr/>
        <p:txBody>
          <a:bodyPr>
            <a:normAutofit fontScale="92500"/>
          </a:bodyPr>
          <a:lstStyle/>
          <a:p>
            <a:pPr>
              <a:lnSpc>
                <a:spcPct val="115000"/>
              </a:lnSpc>
              <a:spcAft>
                <a:spcPts val="800"/>
              </a:spcAft>
            </a:pP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CoDi</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lvl="1">
              <a:lnSpc>
                <a:spcPct val="115000"/>
              </a:lnSpc>
              <a:spcAft>
                <a:spcPts val="800"/>
              </a:spcAft>
            </a:pPr>
            <a:r>
              <a:rPr lang="en-US" sz="1400" kern="100" dirty="0" err="1">
                <a:effectLst/>
                <a:latin typeface="Aptos" panose="020B0004020202020204" pitchFamily="34" charset="0"/>
                <a:ea typeface="Aptos" panose="020B0004020202020204" pitchFamily="34" charset="0"/>
                <a:cs typeface="Times New Roman" panose="02020603050405020304" pitchFamily="18" charset="0"/>
              </a:rPr>
              <a:t>CoDi</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 uses a multimodal approach employing Latent Diffusion Models (LDM) for text, image, video, and audio. It features a variational encoder with BERT and GPT-2 for text, a LDM with a VAE for images, and a VAE encoder-decoder for audio tasks. </a:t>
            </a:r>
            <a:r>
              <a:rPr lang="en-US" sz="1400" kern="100" dirty="0" err="1">
                <a:effectLst/>
                <a:latin typeface="Aptos" panose="020B0004020202020204" pitchFamily="34" charset="0"/>
                <a:ea typeface="Aptos" panose="020B0004020202020204" pitchFamily="34" charset="0"/>
                <a:cs typeface="Times New Roman" panose="02020603050405020304" pitchFamily="18" charset="0"/>
              </a:rPr>
              <a:t>CoDi</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 creates a shared multimodal space for cross-modal generation and is trained to achieve any-to-any generation using individual diffusion models with aligned prompt encoders.</a:t>
            </a: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CoDi-2</a:t>
            </a:r>
          </a:p>
          <a:p>
            <a:pPr lvl="1">
              <a:lnSpc>
                <a:spcPct val="115000"/>
              </a:lnSpc>
              <a:spcAft>
                <a:spcPts val="80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An advancement over </a:t>
            </a:r>
            <a:r>
              <a:rPr lang="en-US" sz="1400" kern="100" dirty="0" err="1">
                <a:effectLst/>
                <a:latin typeface="Aptos" panose="020B0004020202020204" pitchFamily="34" charset="0"/>
                <a:ea typeface="Aptos" panose="020B0004020202020204" pitchFamily="34" charset="0"/>
                <a:cs typeface="Times New Roman" panose="02020603050405020304" pitchFamily="18" charset="0"/>
              </a:rPr>
              <a:t>CoDi</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 this model employs a multimodal encoder (</a:t>
            </a:r>
            <a:r>
              <a:rPr lang="en-US" sz="1400" kern="100" dirty="0" err="1">
                <a:effectLst/>
                <a:latin typeface="Aptos" panose="020B0004020202020204" pitchFamily="34" charset="0"/>
                <a:ea typeface="Aptos" panose="020B0004020202020204" pitchFamily="34" charset="0"/>
                <a:cs typeface="Times New Roman" panose="02020603050405020304" pitchFamily="18" charset="0"/>
              </a:rPr>
              <a:t>ImageBind</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 and integrates diffusion models into a Multimodal Latent Language Model (MLLM) for detailed modality-interleaved generation. It projects multimodal data into a feature sequence processed by the MLLM, enhancing generation quality and supporting multi-round interactive conversations.</a:t>
            </a: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Google Gemini</a:t>
            </a:r>
          </a:p>
          <a:p>
            <a:pPr lvl="1">
              <a:lnSpc>
                <a:spcPct val="115000"/>
              </a:lnSpc>
              <a:spcAft>
                <a:spcPts val="80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Gemini features a transformative architecture with deep fusion capabilities to integrate text, image, audio, and video. It outperforms GPT-4 in most benchmarks, utilizing Google’s latest TPUs for training. The model emphasizes quality, safety, and has undergone extensive safety evaluations, including Reinforcement Learning from Human Feedback (RLHF) for bias and toxicity checks.</a:t>
            </a:r>
          </a:p>
          <a:p>
            <a:endParaRPr lang="en-US" dirty="0"/>
          </a:p>
        </p:txBody>
      </p:sp>
    </p:spTree>
    <p:extLst>
      <p:ext uri="{BB962C8B-B14F-4D97-AF65-F5344CB8AC3E}">
        <p14:creationId xmlns:p14="http://schemas.microsoft.com/office/powerpoint/2010/main" val="4087893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4C8B6-7628-A1F5-A96A-363E8EED40B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C00FBE0-C633-E3D4-7EEC-BE20EB0439C7}"/>
              </a:ext>
            </a:extLst>
          </p:cNvPr>
          <p:cNvSpPr>
            <a:spLocks noGrp="1"/>
          </p:cNvSpPr>
          <p:nvPr>
            <p:ph idx="1"/>
          </p:nvPr>
        </p:nvSpPr>
        <p:spPr/>
        <p:txBody>
          <a:bodyPr/>
          <a:lstStyle/>
          <a:p>
            <a:pPr>
              <a:lnSpc>
                <a:spcPct val="115000"/>
              </a:lnSpc>
              <a:spcAft>
                <a:spcPts val="800"/>
              </a:spcAft>
            </a:pP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NExT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-GPT</a:t>
            </a:r>
          </a:p>
          <a:p>
            <a:pPr lvl="1">
              <a:lnSpc>
                <a:spcPct val="115000"/>
              </a:lnSpc>
              <a:spcAft>
                <a:spcPts val="80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A multimodal model with three stages: encoding with </a:t>
            </a:r>
            <a:r>
              <a:rPr lang="en-US" sz="1400" kern="100" dirty="0" err="1">
                <a:effectLst/>
                <a:latin typeface="Aptos" panose="020B0004020202020204" pitchFamily="34" charset="0"/>
                <a:ea typeface="Aptos" panose="020B0004020202020204" pitchFamily="34" charset="0"/>
                <a:cs typeface="Times New Roman" panose="02020603050405020304" pitchFamily="18" charset="0"/>
              </a:rPr>
              <a:t>ImageBind</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 understanding and reasoning with a large language model (LLM), and generation using diffusion decoders. It utilizes Multimodal Alignment Learning to align features across modalities and Modality-switching Instruction Tuning (</a:t>
            </a:r>
            <a:r>
              <a:rPr lang="en-US" sz="1400" kern="100" dirty="0" err="1">
                <a:effectLst/>
                <a:latin typeface="Aptos" panose="020B0004020202020204" pitchFamily="34" charset="0"/>
                <a:ea typeface="Aptos" panose="020B0004020202020204" pitchFamily="34" charset="0"/>
                <a:cs typeface="Times New Roman" panose="02020603050405020304" pitchFamily="18" charset="0"/>
              </a:rPr>
              <a:t>MosIT</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 to improve LLM capabilities, offering enhanced interaction handling.</a:t>
            </a:r>
          </a:p>
          <a:p>
            <a:pPr>
              <a:lnSpc>
                <a:spcPct val="115000"/>
              </a:lnSpc>
              <a:spcAft>
                <a:spcPts val="800"/>
              </a:spcAft>
            </a:pP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VideoPoet</a:t>
            </a:r>
            <a:endParaRPr lang="en-US" sz="1800" kern="100" dirty="0">
              <a:latin typeface="Aptos" panose="020B0004020202020204" pitchFamily="34" charset="0"/>
              <a:ea typeface="Aptos" panose="020B0004020202020204" pitchFamily="34" charset="0"/>
              <a:cs typeface="Times New Roman" panose="02020603050405020304" pitchFamily="18" charset="0"/>
            </a:endParaRPr>
          </a:p>
          <a:p>
            <a:pPr lvl="1">
              <a:lnSpc>
                <a:spcPct val="115000"/>
              </a:lnSpc>
              <a:spcAft>
                <a:spcPts val="80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A language model specialized in high-quality video synthesis with matching audio. It processes multimodal inputs using a decoder-only transformer architecture and employs a two-stage training protocol for zero-shot video generation. </a:t>
            </a:r>
            <a:r>
              <a:rPr lang="en-US" sz="1400" kern="100" dirty="0" err="1">
                <a:effectLst/>
                <a:latin typeface="Aptos" panose="020B0004020202020204" pitchFamily="34" charset="0"/>
                <a:ea typeface="Aptos" panose="020B0004020202020204" pitchFamily="34" charset="0"/>
                <a:cs typeface="Times New Roman" panose="02020603050405020304" pitchFamily="18" charset="0"/>
              </a:rPr>
              <a:t>VideoPoet</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 excels in text-to-video and video stylization tasks, supported by features like custom spatial super-resolution and a Large Language Model backbone. It's noted for its quality in text fidelity, video quality, and motion interestingness, with a focus on responsible AI practices in fairness and zero-shot editing.</a:t>
            </a:r>
          </a:p>
          <a:p>
            <a:endParaRPr lang="en-US" dirty="0"/>
          </a:p>
        </p:txBody>
      </p:sp>
    </p:spTree>
    <p:extLst>
      <p:ext uri="{BB962C8B-B14F-4D97-AF65-F5344CB8AC3E}">
        <p14:creationId xmlns:p14="http://schemas.microsoft.com/office/powerpoint/2010/main" val="1562716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A02E3-1BFE-DD61-17A1-618EC5A7DED8}"/>
              </a:ext>
            </a:extLst>
          </p:cNvPr>
          <p:cNvSpPr>
            <a:spLocks noGrp="1"/>
          </p:cNvSpPr>
          <p:nvPr>
            <p:ph type="title"/>
          </p:nvPr>
        </p:nvSpPr>
        <p:spPr/>
        <p:txBody>
          <a:bodyPr/>
          <a:lstStyle/>
          <a:p>
            <a:r>
              <a:rPr lang="en-US" dirty="0"/>
              <a:t>Future Directions</a:t>
            </a:r>
          </a:p>
        </p:txBody>
      </p:sp>
      <p:sp>
        <p:nvSpPr>
          <p:cNvPr id="3" name="Content Placeholder 2">
            <a:extLst>
              <a:ext uri="{FF2B5EF4-FFF2-40B4-BE49-F238E27FC236}">
                <a16:creationId xmlns:a16="http://schemas.microsoft.com/office/drawing/2014/main" id="{5F9643C9-60F5-11E9-CD37-CB5D9AA25C04}"/>
              </a:ext>
            </a:extLst>
          </p:cNvPr>
          <p:cNvSpPr>
            <a:spLocks noGrp="1"/>
          </p:cNvSpPr>
          <p:nvPr>
            <p:ph idx="1"/>
          </p:nvPr>
        </p:nvSpPr>
        <p:spPr/>
        <p:txBody>
          <a:bodyPr>
            <a:normAutofit fontScale="85000" lnSpcReduction="10000"/>
          </a:bodyPr>
          <a:lstStyle/>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Modularity in Training: Traditional training methods for VLMs are often opaque and resemble "black boxes". The move towards modularity aims to increase understanding, control, and faithfulness by structuring models into understandable and controllable components. This approach helps elucidate how different parts of a model contribute to the overall outcome, making the system more transparent and easier to adjust or improve.</a:t>
            </a: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Incorporating Finer Modalities: Research is expanding VLMs to include more nuanced modalities like gaze and gestures, which are critical in contexts such as education where non-verbal cues play a significant role. This development seeks to make interactions more natural and intuitive, especially in automated educational tools.</a:t>
            </a: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Fine-grained Evaluation of VLMs: Efforts like DALL-Eval and VP-Eval are focused on evaluating VLMs more meticulously on aspects such as bias and fairness. These evaluations are crucial for ensuring that VLMs operate without perpetuating existing biases or creating unfair outcomes, particularly in sensitive applications.</a:t>
            </a: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Causality and Counterfactual Capabilities: Inspired by similar advancements in large language models (LLMs), there's significant interest in equipping VLMs with the ability to understand causality and counterfactuals. This involves enabling models to reason about "what if" scenarios and understand the implications of changes in input, which is vital for applications requiring deep reasoning and hypothetical analysis.</a:t>
            </a:r>
          </a:p>
        </p:txBody>
      </p:sp>
    </p:spTree>
    <p:extLst>
      <p:ext uri="{BB962C8B-B14F-4D97-AF65-F5344CB8AC3E}">
        <p14:creationId xmlns:p14="http://schemas.microsoft.com/office/powerpoint/2010/main" val="23274204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2F0AA-C6D8-ABD8-9E28-88E3390C6651}"/>
              </a:ext>
            </a:extLst>
          </p:cNvPr>
          <p:cNvSpPr>
            <a:spLocks noGrp="1"/>
          </p:cNvSpPr>
          <p:nvPr>
            <p:ph type="title"/>
          </p:nvPr>
        </p:nvSpPr>
        <p:spPr/>
        <p:txBody>
          <a:bodyPr/>
          <a:lstStyle/>
          <a:p>
            <a:r>
              <a:rPr lang="en-US" dirty="0"/>
              <a:t>Future Directions</a:t>
            </a:r>
          </a:p>
        </p:txBody>
      </p:sp>
      <p:sp>
        <p:nvSpPr>
          <p:cNvPr id="3" name="Content Placeholder 2">
            <a:extLst>
              <a:ext uri="{FF2B5EF4-FFF2-40B4-BE49-F238E27FC236}">
                <a16:creationId xmlns:a16="http://schemas.microsoft.com/office/drawing/2014/main" id="{DD559556-5D5B-B700-C8EE-B8028F8C7105}"/>
              </a:ext>
            </a:extLst>
          </p:cNvPr>
          <p:cNvSpPr>
            <a:spLocks noGrp="1"/>
          </p:cNvSpPr>
          <p:nvPr>
            <p:ph idx="1"/>
          </p:nvPr>
        </p:nvSpPr>
        <p:spPr/>
        <p:txBody>
          <a:bodyPr>
            <a:normAutofit fontScale="55000" lnSpcReduction="20000"/>
          </a:bodyPr>
          <a:lstStyle/>
          <a:p>
            <a:pPr>
              <a:lnSpc>
                <a:spcPct val="115000"/>
              </a:lnSpc>
              <a:spcAft>
                <a:spcPts val="800"/>
              </a:spcAft>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Continual Learning and Unlearning: This trend focuses on enabling VLMs to continuously learn and adapt without needing to be retrained from scratch. This approach not only makes models more adaptable to new data or changing environments but also includes mechanisms for unlearning biases or incorrect information, similar to what is seen in LLMs.</a:t>
            </a:r>
          </a:p>
          <a:p>
            <a:pPr>
              <a:lnSpc>
                <a:spcPct val="115000"/>
              </a:lnSpc>
              <a:spcAft>
                <a:spcPts val="800"/>
              </a:spcAft>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Efficiency in Training: There is a concerted effort to develop more efficient training protocols for multimodal models. Models like BLIP-2 demonstrate significant advancements by achieving higher performance with fewer parameters compared to previous models like Flamingo-80B, addressing the critical need for resource efficiency in training complex models.</a:t>
            </a:r>
          </a:p>
          <a:p>
            <a:pPr>
              <a:lnSpc>
                <a:spcPct val="115000"/>
              </a:lnSpc>
              <a:spcAft>
                <a:spcPts val="800"/>
              </a:spcAft>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Multilingual Grounding: As the utility of multilingual LLMs grows, there's an increasing push to extend these capabilities to VLMs. This would enable models to understand and generate content across different languages, broadening their applicability and enhancing their accessibility globally.</a:t>
            </a:r>
          </a:p>
          <a:p>
            <a:pPr>
              <a:lnSpc>
                <a:spcPct val="115000"/>
              </a:lnSpc>
              <a:spcAft>
                <a:spcPts val="800"/>
              </a:spcAft>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More Domain-Specific VLMs: There is a growing emphasis on developing VLMs tailored for specific sectors such as medicine and agriculture. These domain-specific models, like </a:t>
            </a:r>
            <a:r>
              <a:rPr lang="en-US" sz="2800" kern="100" dirty="0" err="1">
                <a:effectLst/>
                <a:latin typeface="Aptos" panose="020B0004020202020204" pitchFamily="34" charset="0"/>
                <a:ea typeface="Aptos" panose="020B0004020202020204" pitchFamily="34" charset="0"/>
                <a:cs typeface="Times New Roman" panose="02020603050405020304" pitchFamily="18" charset="0"/>
              </a:rPr>
              <a:t>MedFlamingo</a:t>
            </a:r>
            <a:r>
              <a:rPr lang="en-US" sz="2800" kern="100" dirty="0">
                <a:effectLst/>
                <a:latin typeface="Aptos" panose="020B0004020202020204" pitchFamily="34" charset="0"/>
                <a:ea typeface="Aptos" panose="020B0004020202020204" pitchFamily="34" charset="0"/>
                <a:cs typeface="Times New Roman" panose="02020603050405020304" pitchFamily="18" charset="0"/>
              </a:rPr>
              <a:t> and </a:t>
            </a:r>
            <a:r>
              <a:rPr lang="en-US" sz="2800" kern="100" dirty="0" err="1">
                <a:effectLst/>
                <a:latin typeface="Aptos" panose="020B0004020202020204" pitchFamily="34" charset="0"/>
                <a:ea typeface="Aptos" panose="020B0004020202020204" pitchFamily="34" charset="0"/>
                <a:cs typeface="Times New Roman" panose="02020603050405020304" pitchFamily="18" charset="0"/>
              </a:rPr>
              <a:t>SkinGPT</a:t>
            </a:r>
            <a:r>
              <a:rPr lang="en-US" sz="2800" kern="100" dirty="0">
                <a:effectLst/>
                <a:latin typeface="Aptos" panose="020B0004020202020204" pitchFamily="34" charset="0"/>
                <a:ea typeface="Aptos" panose="020B0004020202020204" pitchFamily="34" charset="0"/>
                <a:cs typeface="Times New Roman" panose="02020603050405020304" pitchFamily="18" charset="0"/>
              </a:rPr>
              <a:t>, are designed to address the unique challenges and needs of their respective fields, leveraging visual and textual data to provide specialized insights and solutions.</a:t>
            </a:r>
          </a:p>
          <a:p>
            <a:pPr marL="0" indent="0">
              <a:buNone/>
            </a:pPr>
            <a:endParaRPr lang="en-US" dirty="0"/>
          </a:p>
        </p:txBody>
      </p:sp>
    </p:spTree>
    <p:extLst>
      <p:ext uri="{BB962C8B-B14F-4D97-AF65-F5344CB8AC3E}">
        <p14:creationId xmlns:p14="http://schemas.microsoft.com/office/powerpoint/2010/main" val="4280238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7A4EB-FBDB-B11B-9B32-8ACD24041729}"/>
              </a:ext>
            </a:extLst>
          </p:cNvPr>
          <p:cNvSpPr>
            <a:spLocks noGrp="1"/>
          </p:cNvSpPr>
          <p:nvPr>
            <p:ph type="title"/>
          </p:nvPr>
        </p:nvSpPr>
        <p:spPr/>
        <p:txBody>
          <a:bodyPr/>
          <a:lstStyle/>
          <a:p>
            <a:r>
              <a:rPr lang="en-US" dirty="0"/>
              <a:t>Why?</a:t>
            </a:r>
          </a:p>
        </p:txBody>
      </p:sp>
      <p:sp>
        <p:nvSpPr>
          <p:cNvPr id="3" name="Content Placeholder 2">
            <a:extLst>
              <a:ext uri="{FF2B5EF4-FFF2-40B4-BE49-F238E27FC236}">
                <a16:creationId xmlns:a16="http://schemas.microsoft.com/office/drawing/2014/main" id="{B0BD5823-3DF0-1C6A-FDD3-58DD209B2BFD}"/>
              </a:ext>
            </a:extLst>
          </p:cNvPr>
          <p:cNvSpPr>
            <a:spLocks noGrp="1"/>
          </p:cNvSpPr>
          <p:nvPr>
            <p:ph idx="1"/>
          </p:nvPr>
        </p:nvSpPr>
        <p:spPr/>
        <p:txBody>
          <a:bodyPr/>
          <a:lstStyle/>
          <a:p>
            <a:r>
              <a:rPr lang="en-US" dirty="0"/>
              <a:t>LLM’s have catapulted the AI revolution</a:t>
            </a:r>
          </a:p>
          <a:p>
            <a:r>
              <a:rPr lang="en-US" dirty="0"/>
              <a:t>Only limitation is that they can only handle text</a:t>
            </a:r>
          </a:p>
          <a:p>
            <a:r>
              <a:rPr lang="en-US" dirty="0"/>
              <a:t>However we want to be able to use the ability of LLMs on other form of data as well, this is where Vision Language Models  (VLM) come in</a:t>
            </a:r>
          </a:p>
          <a:p>
            <a:pPr marL="0" indent="0">
              <a:buNone/>
            </a:pPr>
            <a:r>
              <a:rPr lang="en-US" dirty="0"/>
              <a:t> </a:t>
            </a:r>
          </a:p>
        </p:txBody>
      </p:sp>
    </p:spTree>
    <p:extLst>
      <p:ext uri="{BB962C8B-B14F-4D97-AF65-F5344CB8AC3E}">
        <p14:creationId xmlns:p14="http://schemas.microsoft.com/office/powerpoint/2010/main" val="3052930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A6EDF-E051-45E7-FAC2-DABF2C9173AC}"/>
              </a:ext>
            </a:extLst>
          </p:cNvPr>
          <p:cNvSpPr>
            <a:spLocks noGrp="1"/>
          </p:cNvSpPr>
          <p:nvPr>
            <p:ph type="title"/>
          </p:nvPr>
        </p:nvSpPr>
        <p:spPr/>
        <p:txBody>
          <a:bodyPr/>
          <a:lstStyle/>
          <a:p>
            <a:r>
              <a:rPr lang="en-US" dirty="0"/>
              <a:t>VLM</a:t>
            </a:r>
          </a:p>
        </p:txBody>
      </p:sp>
      <p:sp>
        <p:nvSpPr>
          <p:cNvPr id="3" name="Content Placeholder 2">
            <a:extLst>
              <a:ext uri="{FF2B5EF4-FFF2-40B4-BE49-F238E27FC236}">
                <a16:creationId xmlns:a16="http://schemas.microsoft.com/office/drawing/2014/main" id="{870185C7-6B1F-24E9-A661-CD3362819D96}"/>
              </a:ext>
            </a:extLst>
          </p:cNvPr>
          <p:cNvSpPr>
            <a:spLocks noGrp="1"/>
          </p:cNvSpPr>
          <p:nvPr>
            <p:ph idx="1"/>
          </p:nvPr>
        </p:nvSpPr>
        <p:spPr/>
        <p:txBody>
          <a:bodyPr/>
          <a:lstStyle/>
          <a:p>
            <a:r>
              <a:rPr lang="en-US" dirty="0"/>
              <a:t>Combine visual and textual information, showcasing a remarkable proficiency in comprehending and generating content that involves both images and text</a:t>
            </a:r>
          </a:p>
          <a:p>
            <a:r>
              <a:rPr lang="en-US" dirty="0"/>
              <a:t>These models excel at image captioning, querying based on image, and image generation based on prompt</a:t>
            </a:r>
          </a:p>
        </p:txBody>
      </p:sp>
    </p:spTree>
    <p:extLst>
      <p:ext uri="{BB962C8B-B14F-4D97-AF65-F5344CB8AC3E}">
        <p14:creationId xmlns:p14="http://schemas.microsoft.com/office/powerpoint/2010/main" val="1540984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3F8C2-98AD-13E4-F4C2-A1B4EC010C1A}"/>
              </a:ext>
            </a:extLst>
          </p:cNvPr>
          <p:cNvSpPr>
            <a:spLocks noGrp="1"/>
          </p:cNvSpPr>
          <p:nvPr>
            <p:ph type="title"/>
          </p:nvPr>
        </p:nvSpPr>
        <p:spPr/>
        <p:txBody>
          <a:bodyPr/>
          <a:lstStyle/>
          <a:p>
            <a:r>
              <a:rPr lang="en-US" dirty="0"/>
              <a:t>Categories</a:t>
            </a:r>
          </a:p>
        </p:txBody>
      </p:sp>
      <p:sp>
        <p:nvSpPr>
          <p:cNvPr id="3" name="Content Placeholder 2">
            <a:extLst>
              <a:ext uri="{FF2B5EF4-FFF2-40B4-BE49-F238E27FC236}">
                <a16:creationId xmlns:a16="http://schemas.microsoft.com/office/drawing/2014/main" id="{3621928C-279D-5490-6396-3E10E0EB94AA}"/>
              </a:ext>
            </a:extLst>
          </p:cNvPr>
          <p:cNvSpPr>
            <a:spLocks noGrp="1"/>
          </p:cNvSpPr>
          <p:nvPr>
            <p:ph idx="1"/>
          </p:nvPr>
        </p:nvSpPr>
        <p:spPr/>
        <p:txBody>
          <a:bodyPr/>
          <a:lstStyle/>
          <a:p>
            <a:r>
              <a:rPr lang="en-US" dirty="0"/>
              <a:t>The paper categorizes the existing models in the following  categories</a:t>
            </a:r>
          </a:p>
          <a:p>
            <a:pPr lvl="1"/>
            <a:r>
              <a:rPr lang="en-US" dirty="0"/>
              <a:t>Vision-Language Understanding Models</a:t>
            </a:r>
          </a:p>
          <a:p>
            <a:pPr lvl="1"/>
            <a:r>
              <a:rPr lang="en-US" dirty="0"/>
              <a:t>Text Generation with Multimodal input Models</a:t>
            </a:r>
          </a:p>
          <a:p>
            <a:pPr lvl="1"/>
            <a:r>
              <a:rPr lang="en-US" dirty="0"/>
              <a:t>Multimodal output with multimodal input Models</a:t>
            </a:r>
          </a:p>
        </p:txBody>
      </p:sp>
    </p:spTree>
    <p:extLst>
      <p:ext uri="{BB962C8B-B14F-4D97-AF65-F5344CB8AC3E}">
        <p14:creationId xmlns:p14="http://schemas.microsoft.com/office/powerpoint/2010/main" val="2155785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D64A8-B2E3-857C-C8F1-2C691D2B8CA8}"/>
              </a:ext>
            </a:extLst>
          </p:cNvPr>
          <p:cNvSpPr>
            <a:spLocks noGrp="1"/>
          </p:cNvSpPr>
          <p:nvPr>
            <p:ph type="title"/>
          </p:nvPr>
        </p:nvSpPr>
        <p:spPr/>
        <p:txBody>
          <a:bodyPr/>
          <a:lstStyle/>
          <a:p>
            <a:r>
              <a:rPr lang="en-US" dirty="0"/>
              <a:t>VLM Architecture</a:t>
            </a:r>
          </a:p>
        </p:txBody>
      </p:sp>
      <p:pic>
        <p:nvPicPr>
          <p:cNvPr id="5" name="Content Placeholder 4">
            <a:extLst>
              <a:ext uri="{FF2B5EF4-FFF2-40B4-BE49-F238E27FC236}">
                <a16:creationId xmlns:a16="http://schemas.microsoft.com/office/drawing/2014/main" id="{63E686D1-EFBC-9684-AE3F-53E2B31B07FD}"/>
              </a:ext>
            </a:extLst>
          </p:cNvPr>
          <p:cNvPicPr>
            <a:picLocks noGrp="1" noChangeAspect="1"/>
          </p:cNvPicPr>
          <p:nvPr>
            <p:ph idx="1"/>
          </p:nvPr>
        </p:nvPicPr>
        <p:blipFill>
          <a:blip r:embed="rId2"/>
          <a:stretch>
            <a:fillRect/>
          </a:stretch>
        </p:blipFill>
        <p:spPr>
          <a:xfrm>
            <a:off x="838200" y="2114359"/>
            <a:ext cx="10515600" cy="3773869"/>
          </a:xfrm>
        </p:spPr>
      </p:pic>
    </p:spTree>
    <p:extLst>
      <p:ext uri="{BB962C8B-B14F-4D97-AF65-F5344CB8AC3E}">
        <p14:creationId xmlns:p14="http://schemas.microsoft.com/office/powerpoint/2010/main" val="4007383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44446-84AB-5E2F-20C1-4969B9E7ACFF}"/>
              </a:ext>
            </a:extLst>
          </p:cNvPr>
          <p:cNvSpPr>
            <a:spLocks noGrp="1"/>
          </p:cNvSpPr>
          <p:nvPr>
            <p:ph type="title"/>
          </p:nvPr>
        </p:nvSpPr>
        <p:spPr/>
        <p:txBody>
          <a:bodyPr/>
          <a:lstStyle/>
          <a:p>
            <a:r>
              <a:rPr lang="en-US" dirty="0"/>
              <a:t>Vision Language Understanding Model </a:t>
            </a:r>
          </a:p>
        </p:txBody>
      </p:sp>
      <p:sp>
        <p:nvSpPr>
          <p:cNvPr id="3" name="Content Placeholder 2">
            <a:extLst>
              <a:ext uri="{FF2B5EF4-FFF2-40B4-BE49-F238E27FC236}">
                <a16:creationId xmlns:a16="http://schemas.microsoft.com/office/drawing/2014/main" id="{1B6B8247-8527-300A-356E-EA71E24C5648}"/>
              </a:ext>
            </a:extLst>
          </p:cNvPr>
          <p:cNvSpPr>
            <a:spLocks noGrp="1"/>
          </p:cNvSpPr>
          <p:nvPr>
            <p:ph idx="1"/>
          </p:nvPr>
        </p:nvSpPr>
        <p:spPr/>
        <p:txBody>
          <a:bodyPr>
            <a:normAutofit fontScale="92500" lnSpcReduction="20000"/>
          </a:bodyPr>
          <a:lstStyle/>
          <a:p>
            <a:r>
              <a:rPr lang="en-US" dirty="0"/>
              <a:t>CLIP</a:t>
            </a:r>
          </a:p>
          <a:p>
            <a:pPr lvl="1"/>
            <a:r>
              <a:rPr lang="en-US" dirty="0"/>
              <a:t>Developed by OpenAI, understands visual concepts through natural language, has great zero shot classification performance,  faces challenges with fine grained classification. </a:t>
            </a:r>
          </a:p>
          <a:p>
            <a:r>
              <a:rPr lang="en-US" dirty="0" err="1"/>
              <a:t>AlphaCLIP</a:t>
            </a:r>
            <a:endParaRPr lang="en-US" dirty="0"/>
          </a:p>
          <a:p>
            <a:pPr lvl="1"/>
            <a:r>
              <a:rPr lang="en-US" dirty="0"/>
              <a:t>Enhances CLIP by adding an alpha channel for  improved focus on specific region</a:t>
            </a:r>
          </a:p>
          <a:p>
            <a:r>
              <a:rPr lang="en-US" dirty="0" err="1"/>
              <a:t>MetaCLIP</a:t>
            </a:r>
            <a:endParaRPr lang="en-US" dirty="0"/>
          </a:p>
          <a:p>
            <a:pPr lvl="1"/>
            <a:r>
              <a:rPr lang="en-US" dirty="0"/>
              <a:t>Has refined raw data pool, with meta data for training. Output performs CLIP in all benchmarks</a:t>
            </a:r>
          </a:p>
          <a:p>
            <a:r>
              <a:rPr lang="en-US" dirty="0"/>
              <a:t>GLIP</a:t>
            </a:r>
          </a:p>
          <a:p>
            <a:pPr lvl="1"/>
            <a:r>
              <a:rPr lang="en-US" dirty="0"/>
              <a:t>Focuses on object-level alignment and redefining object detection as a vision-language task, output performs CLIP in image captioning and object detection</a:t>
            </a:r>
          </a:p>
        </p:txBody>
      </p:sp>
    </p:spTree>
    <p:extLst>
      <p:ext uri="{BB962C8B-B14F-4D97-AF65-F5344CB8AC3E}">
        <p14:creationId xmlns:p14="http://schemas.microsoft.com/office/powerpoint/2010/main" val="4113412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542A4-9C50-D6F5-83EE-79D7B7809C5E}"/>
              </a:ext>
            </a:extLst>
          </p:cNvPr>
          <p:cNvSpPr>
            <a:spLocks noGrp="1"/>
          </p:cNvSpPr>
          <p:nvPr>
            <p:ph type="title"/>
          </p:nvPr>
        </p:nvSpPr>
        <p:spPr/>
        <p:txBody>
          <a:bodyPr/>
          <a:lstStyle/>
          <a:p>
            <a:r>
              <a:rPr lang="en-US" dirty="0"/>
              <a:t>Vision Language Understanding Model </a:t>
            </a:r>
          </a:p>
        </p:txBody>
      </p:sp>
      <p:sp>
        <p:nvSpPr>
          <p:cNvPr id="3" name="Content Placeholder 2">
            <a:extLst>
              <a:ext uri="{FF2B5EF4-FFF2-40B4-BE49-F238E27FC236}">
                <a16:creationId xmlns:a16="http://schemas.microsoft.com/office/drawing/2014/main" id="{A93DB5EF-EE93-03B8-028D-8EFA1911705A}"/>
              </a:ext>
            </a:extLst>
          </p:cNvPr>
          <p:cNvSpPr>
            <a:spLocks noGrp="1"/>
          </p:cNvSpPr>
          <p:nvPr>
            <p:ph idx="1"/>
          </p:nvPr>
        </p:nvSpPr>
        <p:spPr/>
        <p:txBody>
          <a:bodyPr>
            <a:normAutofit fontScale="92500" lnSpcReduction="10000"/>
          </a:bodyPr>
          <a:lstStyle/>
          <a:p>
            <a:r>
              <a:rPr lang="en-US" dirty="0"/>
              <a:t>VLMO</a:t>
            </a:r>
          </a:p>
          <a:p>
            <a:pPr lvl="1"/>
            <a:r>
              <a:rPr lang="en-US" dirty="0"/>
              <a:t>utilizes a modular dual and fusion encoder Transformer, incorporating a Mixture-of-Modality-Experts approach for enhanced flexibility, excelling in vision-language tasks through stage-wise pre-training on large-scale multimodal data.</a:t>
            </a:r>
          </a:p>
          <a:p>
            <a:r>
              <a:rPr lang="en-US" dirty="0" err="1"/>
              <a:t>ImageBind</a:t>
            </a:r>
            <a:endParaRPr lang="en-US" dirty="0"/>
          </a:p>
          <a:p>
            <a:pPr lvl="1"/>
            <a:r>
              <a:rPr lang="en-US" dirty="0"/>
              <a:t>aligns multimodal embeddings to enhance zero-shot recognition, leveraging large-scale, self-supervised data and minimal training to outperform specialized models and adapt to diverse compositional tasks.</a:t>
            </a:r>
          </a:p>
          <a:p>
            <a:r>
              <a:rPr lang="en-US" dirty="0" err="1"/>
              <a:t>VideoCLIP</a:t>
            </a:r>
            <a:endParaRPr lang="en-US" dirty="0"/>
          </a:p>
          <a:p>
            <a:pPr lvl="1"/>
            <a:r>
              <a:rPr lang="en-US" dirty="0"/>
              <a:t>is a unified zero-shot video and text understanding model using a contrastive learning framework with loosely overlapping video-text pairs and a retrieval-based negative selection, achieving state-of-the-art results on tasks like Youcook2.</a:t>
            </a:r>
          </a:p>
        </p:txBody>
      </p:sp>
    </p:spTree>
    <p:extLst>
      <p:ext uri="{BB962C8B-B14F-4D97-AF65-F5344CB8AC3E}">
        <p14:creationId xmlns:p14="http://schemas.microsoft.com/office/powerpoint/2010/main" val="1997821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ED809-EC89-4EA0-AC77-38990F38058D}"/>
              </a:ext>
            </a:extLst>
          </p:cNvPr>
          <p:cNvSpPr>
            <a:spLocks noGrp="1"/>
          </p:cNvSpPr>
          <p:nvPr>
            <p:ph type="title"/>
          </p:nvPr>
        </p:nvSpPr>
        <p:spPr/>
        <p:txBody>
          <a:bodyPr/>
          <a:lstStyle/>
          <a:p>
            <a:r>
              <a:rPr lang="en-US" dirty="0"/>
              <a:t>Vision Language Understanding Model </a:t>
            </a:r>
          </a:p>
        </p:txBody>
      </p:sp>
      <p:sp>
        <p:nvSpPr>
          <p:cNvPr id="3" name="Content Placeholder 2">
            <a:extLst>
              <a:ext uri="{FF2B5EF4-FFF2-40B4-BE49-F238E27FC236}">
                <a16:creationId xmlns:a16="http://schemas.microsoft.com/office/drawing/2014/main" id="{136D075E-7703-077C-F6A6-2AF0C58EC116}"/>
              </a:ext>
            </a:extLst>
          </p:cNvPr>
          <p:cNvSpPr>
            <a:spLocks noGrp="1"/>
          </p:cNvSpPr>
          <p:nvPr>
            <p:ph idx="1"/>
          </p:nvPr>
        </p:nvSpPr>
        <p:spPr/>
        <p:txBody>
          <a:bodyPr/>
          <a:lstStyle/>
          <a:p>
            <a:r>
              <a:rPr lang="en-US" dirty="0" err="1"/>
              <a:t>VideoMAE</a:t>
            </a:r>
            <a:endParaRPr lang="en-US" dirty="0"/>
          </a:p>
          <a:p>
            <a:pPr lvl="1"/>
            <a:r>
              <a:rPr lang="en-US" dirty="0" err="1"/>
              <a:t>VideoMAE</a:t>
            </a:r>
            <a:r>
              <a:rPr lang="en-US" dirty="0"/>
              <a:t> efficiently adapts the masked autoencoder to video, achieving strong performance in action detection with potential for improvement through dataset expansion, despite higher energy consumption during pre-training.</a:t>
            </a:r>
          </a:p>
        </p:txBody>
      </p:sp>
    </p:spTree>
    <p:extLst>
      <p:ext uri="{BB962C8B-B14F-4D97-AF65-F5344CB8AC3E}">
        <p14:creationId xmlns:p14="http://schemas.microsoft.com/office/powerpoint/2010/main" val="276871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7E091-E0B6-7C1A-5BAF-1D7A155D7797}"/>
              </a:ext>
            </a:extLst>
          </p:cNvPr>
          <p:cNvSpPr>
            <a:spLocks noGrp="1"/>
          </p:cNvSpPr>
          <p:nvPr>
            <p:ph type="title"/>
          </p:nvPr>
        </p:nvSpPr>
        <p:spPr/>
        <p:txBody>
          <a:bodyPr/>
          <a:lstStyle/>
          <a:p>
            <a:r>
              <a:rPr lang="en-US" dirty="0"/>
              <a:t>Text Generation with Multimodal input Models	</a:t>
            </a:r>
          </a:p>
        </p:txBody>
      </p:sp>
      <p:sp>
        <p:nvSpPr>
          <p:cNvPr id="3" name="Content Placeholder 2">
            <a:extLst>
              <a:ext uri="{FF2B5EF4-FFF2-40B4-BE49-F238E27FC236}">
                <a16:creationId xmlns:a16="http://schemas.microsoft.com/office/drawing/2014/main" id="{6505BCF2-4419-09AF-A5FF-333ABBB6130B}"/>
              </a:ext>
            </a:extLst>
          </p:cNvPr>
          <p:cNvSpPr>
            <a:spLocks noGrp="1"/>
          </p:cNvSpPr>
          <p:nvPr>
            <p:ph idx="1"/>
          </p:nvPr>
        </p:nvSpPr>
        <p:spPr/>
        <p:txBody>
          <a:bodyPr>
            <a:normAutofit fontScale="92500" lnSpcReduction="10000"/>
          </a:bodyPr>
          <a:lstStyle/>
          <a:p>
            <a:r>
              <a:rPr lang="en-US" sz="2200" dirty="0"/>
              <a:t>GPT-4</a:t>
            </a:r>
          </a:p>
          <a:p>
            <a:pPr lvl="1"/>
            <a:r>
              <a:rPr lang="en-US" sz="1800" dirty="0">
                <a:latin typeface="Aptos" panose="020B0004020202020204" pitchFamily="34" charset="0"/>
                <a:ea typeface="Aptos" panose="020B0004020202020204" pitchFamily="34" charset="0"/>
                <a:cs typeface="Times New Roman" panose="02020603050405020304" pitchFamily="18" charset="0"/>
              </a:rPr>
              <a:t>D</a:t>
            </a:r>
            <a:r>
              <a:rPr lang="en-US" sz="1800" dirty="0">
                <a:effectLst/>
                <a:latin typeface="Aptos" panose="020B0004020202020204" pitchFamily="34" charset="0"/>
                <a:ea typeface="Aptos" panose="020B0004020202020204" pitchFamily="34" charset="0"/>
                <a:cs typeface="Times New Roman" panose="02020603050405020304" pitchFamily="18" charset="0"/>
              </a:rPr>
              <a:t>esigned to analyze both text and image inputs by training on a large dataset of text and image data</a:t>
            </a:r>
          </a:p>
          <a:p>
            <a:r>
              <a:rPr lang="en-US" sz="2200" dirty="0" err="1">
                <a:latin typeface="Aptos" panose="020B0004020202020204" pitchFamily="34" charset="0"/>
                <a:ea typeface="Aptos" panose="020B0004020202020204" pitchFamily="34" charset="0"/>
                <a:cs typeface="Times New Roman" panose="02020603050405020304" pitchFamily="18" charset="0"/>
              </a:rPr>
              <a:t>LLaVa</a:t>
            </a:r>
            <a:endParaRPr lang="en-US" sz="2200" dirty="0">
              <a:latin typeface="Aptos" panose="020B0004020202020204" pitchFamily="34" charset="0"/>
              <a:ea typeface="Aptos" panose="020B0004020202020204" pitchFamily="34" charset="0"/>
              <a:cs typeface="Times New Roman" panose="02020603050405020304" pitchFamily="18" charset="0"/>
            </a:endParaRPr>
          </a:p>
          <a:p>
            <a:pPr lvl="1"/>
            <a:r>
              <a:rPr lang="en-US" sz="1800" dirty="0" err="1">
                <a:effectLst/>
                <a:latin typeface="Aptos" panose="020B0004020202020204" pitchFamily="34" charset="0"/>
                <a:ea typeface="Aptos" panose="020B0004020202020204" pitchFamily="34" charset="0"/>
                <a:cs typeface="Times New Roman" panose="02020603050405020304" pitchFamily="18" charset="0"/>
              </a:rPr>
              <a:t>LLaVA</a:t>
            </a:r>
            <a:r>
              <a:rPr lang="en-US" sz="1800" dirty="0">
                <a:effectLst/>
                <a:latin typeface="Aptos" panose="020B0004020202020204" pitchFamily="34" charset="0"/>
                <a:ea typeface="Aptos" panose="020B0004020202020204" pitchFamily="34" charset="0"/>
                <a:cs typeface="Times New Roman" panose="02020603050405020304" pitchFamily="18" charset="0"/>
              </a:rPr>
              <a:t> integrates CLIP's vision encoder with GPT-4 to process visual and textual data, achieving significant performance gains, including a new state-of-the-art accuracy on Science QA tasks and impressive results on synthetic instruction-following datasets.</a:t>
            </a:r>
          </a:p>
          <a:p>
            <a:r>
              <a:rPr lang="en-US" sz="2200" dirty="0">
                <a:latin typeface="Aptos" panose="020B0004020202020204" pitchFamily="34" charset="0"/>
                <a:ea typeface="Aptos" panose="020B0004020202020204" pitchFamily="34" charset="0"/>
                <a:cs typeface="Times New Roman" panose="02020603050405020304" pitchFamily="18" charset="0"/>
              </a:rPr>
              <a:t>Flamingo</a:t>
            </a: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p>
            <a:pPr lvl="1"/>
            <a:r>
              <a:rPr lang="en-US" sz="1800" dirty="0">
                <a:effectLst/>
                <a:latin typeface="Aptos" panose="020B0004020202020204" pitchFamily="34" charset="0"/>
                <a:ea typeface="Aptos" panose="020B0004020202020204" pitchFamily="34" charset="0"/>
                <a:cs typeface="Times New Roman" panose="02020603050405020304" pitchFamily="18" charset="0"/>
              </a:rPr>
              <a:t>Flamingo employs interleaved cross-attention and frozen self-attention layers, along with a Perceiver-based approach, to effectively process mixed visual and textual data, showcasing superior performance in image and video understanding tasks through few-shot learning on large-scale multimodal web corpora.</a:t>
            </a:r>
          </a:p>
          <a:p>
            <a:r>
              <a:rPr lang="en-US" sz="2200" dirty="0">
                <a:latin typeface="Aptos" panose="020B0004020202020204" pitchFamily="34" charset="0"/>
                <a:ea typeface="Aptos" panose="020B0004020202020204" pitchFamily="34" charset="0"/>
                <a:cs typeface="Times New Roman" panose="02020603050405020304" pitchFamily="18" charset="0"/>
              </a:rPr>
              <a:t>PALM-E</a:t>
            </a:r>
          </a:p>
          <a:p>
            <a:pPr lvl="1"/>
            <a:r>
              <a:rPr lang="en-US" sz="1800" dirty="0">
                <a:effectLst/>
                <a:latin typeface="Aptos" panose="020B0004020202020204" pitchFamily="34" charset="0"/>
                <a:ea typeface="Aptos" panose="020B0004020202020204" pitchFamily="34" charset="0"/>
                <a:cs typeface="Times New Roman" panose="02020603050405020304" pitchFamily="18" charset="0"/>
              </a:rPr>
              <a:t>PALM-E integrates language understanding with sensor inputs for robotic and visual tasks, excelling in embodied reasoning and visual-language tasks while facing challenges with low-level language-conditioned policies in robotics, highlighting the need for improved self-supervised labeling.</a:t>
            </a:r>
          </a:p>
        </p:txBody>
      </p:sp>
    </p:spTree>
    <p:extLst>
      <p:ext uri="{BB962C8B-B14F-4D97-AF65-F5344CB8AC3E}">
        <p14:creationId xmlns:p14="http://schemas.microsoft.com/office/powerpoint/2010/main" val="7802949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92</TotalTime>
  <Words>2239</Words>
  <Application>Microsoft Office PowerPoint</Application>
  <PresentationFormat>Widescreen</PresentationFormat>
  <Paragraphs>112</Paragraphs>
  <Slides>19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Aptos</vt:lpstr>
      <vt:lpstr>Aptos Display</vt:lpstr>
      <vt:lpstr>Arial</vt:lpstr>
      <vt:lpstr>Office Theme</vt:lpstr>
      <vt:lpstr>Survey on Vision Language Models</vt:lpstr>
      <vt:lpstr>Why?</vt:lpstr>
      <vt:lpstr>VLM</vt:lpstr>
      <vt:lpstr>Categories</vt:lpstr>
      <vt:lpstr>VLM Architecture</vt:lpstr>
      <vt:lpstr>Vision Language Understanding Model </vt:lpstr>
      <vt:lpstr>Vision Language Understanding Model </vt:lpstr>
      <vt:lpstr>Vision Language Understanding Model </vt:lpstr>
      <vt:lpstr>Text Generation with Multimodal input Models </vt:lpstr>
      <vt:lpstr>Text Generation with Multimodal input Models</vt:lpstr>
      <vt:lpstr>PowerPoint Presentation</vt:lpstr>
      <vt:lpstr>PowerPoint Presentation</vt:lpstr>
      <vt:lpstr>PowerPoint Presentation</vt:lpstr>
      <vt:lpstr>PowerPoint Presentation</vt:lpstr>
      <vt:lpstr>PowerPoint Presentation</vt:lpstr>
      <vt:lpstr>Multimodal Output with Multimodal Input</vt:lpstr>
      <vt:lpstr>PowerPoint Presentation</vt:lpstr>
      <vt:lpstr>Future Directions</vt:lpstr>
      <vt:lpstr>Future Directions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Vision Language Model</dc:title>
  <dc:creator>Neel Desai</dc:creator>
  <cp:lastModifiedBy>Neel Desai</cp:lastModifiedBy>
  <cp:revision>4</cp:revision>
  <dcterms:created xsi:type="dcterms:W3CDTF">2024-04-28T22:43:46Z</dcterms:created>
  <dcterms:modified xsi:type="dcterms:W3CDTF">2024-04-29T00:16:27Z</dcterms:modified>
</cp:coreProperties>
</file>