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9796-FC8E-3E1E-21E8-86248CAC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682DC-145F-3598-FA0B-88249DF9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1E68-15DE-C559-0661-FA9BADA5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0F28-74EC-E234-77BE-602326E2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E572-43D1-31D6-6275-091C36D0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3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DD9F-A79D-1F8C-DEC1-CF872F00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C89E5-3A41-4EF3-58B0-23521756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DFA5-7318-4A76-4698-7519172C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785A-0D3D-E0B8-5A66-0834FA36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81E1-09A3-656B-A886-32D7650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C4730-6C19-6879-367E-294A0D137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454E-E8F8-E4F3-2275-C784E0AC5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6DB2-3C83-4612-C707-1661FE3E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7154-02E7-C704-E743-74FAF924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F42A-09A2-BFB1-706B-DB79C4D3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8A8F-4A4D-A54C-6DD0-170CF40C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EF47-EA70-0B69-2416-033B40E4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1A2E-9838-2414-0481-23F01683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BCF8-465D-3B15-E396-EFA08BAF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8301-1C91-8606-B3F8-14915882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6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F0BD-6523-ADDB-4A9A-E85EBEEE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A5BA-64C5-3145-1211-45DD2208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A6921-298C-7CA2-2A4F-473C6CB6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B049-0464-C60F-5B2F-6506A423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F8804-2A07-4245-635D-35D81DAB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58D1-1B14-0B06-68C5-57D78BC7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70FA-8EBD-5EB7-D75F-D7C82B43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950-8726-5228-7064-7BED9773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5386-D9C2-C196-B043-A5063C5A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6E8B1-B7C8-9E5B-5DF5-A6F02EE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95020-0360-DF35-AE45-C44DD1CD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26C1-243B-047F-EAE3-B3E7B1BF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2A53-176B-363A-D584-A6F18201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C48BD-108F-04E8-B83B-081FE2C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0361E-0482-D6CC-6C26-20EDDD8BC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39FEA-B2FB-1CC3-6C25-152B50C29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0FF86-5CA7-EFC5-FDDF-99954CBA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EDD2A-AF61-7609-2E70-0D583640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9109A-56E6-B921-F3BC-8C8CE573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8E9E-BF6A-3932-4438-30B914E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72153-5EB0-BC9A-6A56-009F3228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2C583-04B0-839F-C53E-25CCB5C1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436C-6493-45B4-6ADF-C5D8FE4C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FE998-0608-B48A-CD76-120147F0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46D33-23AA-BA9D-1C77-1B0271B9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DB91C-5663-63FB-6C85-ECF26285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46C5-1C3E-112F-676C-C2A5AED9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0540-3AEC-C880-0E40-CC16E156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71A6-E1DB-54CB-7DCB-5B84ECBA0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2BE1E-D72B-C20F-E4AC-B576EFF7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7EE0B-4C1C-9D6C-07C9-BD57F156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41BE-B30A-D994-36FD-7A1E4298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ABA2-F1DC-5BC2-A89F-DFD62A42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963D0-7B91-9E0D-F5B2-6A9F26359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48F43-3BA4-F58B-3843-C7AE7C992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DD9D-D946-1972-15CC-CC66D65A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16621-48E0-834D-7FB8-E7396255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2B950-DDF1-4A69-4A22-9CD34BE4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E579B-483D-866F-88F3-536ABD77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22D37-E9FA-D0BC-D919-F0558705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5642-C47E-FB15-7026-E293C519D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CC4AD-73CD-CA46-A476-34187BC156FB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0764-E2CD-D53E-1F41-059C18B64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CB83-2C68-A6A9-6811-445FA39A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09155-4367-0346-BE94-C78A76FC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772A-AD52-5969-4060-21C757651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Revolutionizing Edge Computing with 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E8D4A-CFCF-9B8C-7FF3-F23DB4F42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the Fusion of Edge General Intelligence (EGI) and LLMs for Smarter Systems</a:t>
            </a:r>
          </a:p>
          <a:p>
            <a:r>
              <a:rPr lang="en-US" dirty="0"/>
              <a:t>By Neel Desai</a:t>
            </a:r>
          </a:p>
        </p:txBody>
      </p:sp>
    </p:spTree>
    <p:extLst>
      <p:ext uri="{BB962C8B-B14F-4D97-AF65-F5344CB8AC3E}">
        <p14:creationId xmlns:p14="http://schemas.microsoft.com/office/powerpoint/2010/main" val="317824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992E-E905-AA43-88ED-3EB6779B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028B-F2F7-E8FF-8C01-29F31C43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Definition:</a:t>
            </a:r>
            <a:r>
              <a:rPr lang="en-US" sz="1800" dirty="0"/>
              <a:t> Intelligence resides entirely on a central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Advantages:</a:t>
            </a:r>
          </a:p>
          <a:p>
            <a:pPr lvl="1"/>
            <a:r>
              <a:rPr lang="en-US" sz="1800" dirty="0"/>
              <a:t>High computational power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Ideal for resource-intensive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Challenges:</a:t>
            </a:r>
          </a:p>
          <a:p>
            <a:pPr lvl="1"/>
            <a:r>
              <a:rPr lang="en-US" sz="1800" dirty="0"/>
              <a:t>Network congestion and latency issues.</a:t>
            </a:r>
          </a:p>
          <a:p>
            <a:pPr lvl="1"/>
            <a:r>
              <a:rPr lang="en-US" sz="1800" dirty="0"/>
              <a:t>Privacy risks due to data transfers.</a:t>
            </a:r>
          </a:p>
          <a:p>
            <a:pPr lvl="1"/>
            <a:r>
              <a:rPr lang="en-US" sz="1800" dirty="0"/>
              <a:t>Vulnerability to single points of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Example Use Case:</a:t>
            </a:r>
          </a:p>
          <a:p>
            <a:pPr lvl="1"/>
            <a:r>
              <a:rPr lang="en-US" sz="1800" b="1" dirty="0"/>
              <a:t>Smart Traffic Management:</a:t>
            </a:r>
            <a:r>
              <a:rPr lang="en-US" sz="1800" dirty="0"/>
              <a:t> Cameras send real-time data to a central server for accident detection and traffic flow optimization.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825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1F4-BE52-B112-CBB1-C82E6E07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EF810-DB55-166C-A252-01D60711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E64E70-1535-4FDC-6813-9FFBEC42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132" y="1825625"/>
            <a:ext cx="4701540" cy="41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7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87F7-7B2D-E78A-1C00-20189FD7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2E82-805F-3417-7E11-B86BD0B9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Combines centralized servers hosting LLMs with edge devices running lightweight Small Language Models (SLMs).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Advantages:</a:t>
            </a:r>
            <a:r>
              <a:rPr lang="en-US" dirty="0" err="1"/>
              <a:t>Reduces</a:t>
            </a:r>
            <a:r>
              <a:rPr lang="en-US" dirty="0"/>
              <a:t> latency for simple tasks handled locally by SLMs.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Balances computational efficiency and resource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Challenges:</a:t>
            </a:r>
            <a:r>
              <a:rPr lang="en-US" dirty="0" err="1"/>
              <a:t>Coordination</a:t>
            </a:r>
            <a:r>
              <a:rPr lang="en-US" dirty="0"/>
              <a:t> between LLM and SLMs.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deployment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Use </a:t>
            </a:r>
            <a:r>
              <a:rPr lang="en-US" b="1" dirty="0" err="1"/>
              <a:t>Case:Smart</a:t>
            </a:r>
            <a:r>
              <a:rPr lang="en-US" b="1" dirty="0"/>
              <a:t> Home Automation:</a:t>
            </a:r>
            <a:r>
              <a:rPr lang="en-US" dirty="0"/>
              <a:t> Simple commands like “Turn on the lights” handled locally; complex queries sent to the central LLM.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9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E4A-5572-7F95-C0E9-E9572B29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0E2D3D-37A2-AE73-589E-71EEF326C1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81" y="1825625"/>
            <a:ext cx="49182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0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7550-D577-3615-3EC9-4897669F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9491-D158-3541-7AE9-5CEC95DA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Definition:</a:t>
            </a:r>
            <a:r>
              <a:rPr lang="en-US" sz="1800" dirty="0"/>
              <a:t> Each edge device has its own SLM and collaborates with others as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Advantages:</a:t>
            </a:r>
          </a:p>
          <a:p>
            <a:pPr lvl="1"/>
            <a:r>
              <a:rPr lang="en-US" sz="1800" dirty="0"/>
              <a:t>Enhanced privacy and robustness (no single point of failure).</a:t>
            </a:r>
          </a:p>
          <a:p>
            <a:pPr lvl="1"/>
            <a:r>
              <a:rPr lang="en-US" sz="1800" dirty="0"/>
              <a:t>Scalable as devices operate independently.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Challenges:</a:t>
            </a:r>
          </a:p>
          <a:p>
            <a:pPr lvl="1"/>
            <a:r>
              <a:rPr lang="en-US" sz="1800" dirty="0"/>
              <a:t>Limited by the computational power of individual devices.</a:t>
            </a:r>
          </a:p>
          <a:p>
            <a:pPr lvl="1"/>
            <a:r>
              <a:rPr lang="en-US" sz="1800" dirty="0"/>
              <a:t>Complex coordination between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Example Use Case:</a:t>
            </a:r>
          </a:p>
          <a:p>
            <a:pPr lvl="1"/>
            <a:r>
              <a:rPr lang="en-US" sz="1800" b="1" dirty="0"/>
              <a:t>Disaster Recovery in Remote Areas:</a:t>
            </a:r>
            <a:r>
              <a:rPr lang="en-US" sz="1800" dirty="0"/>
              <a:t> Drones equipped with SLMs map disaster zones and coordinate rescue efforts autonomously.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14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0B50E-C112-0B5A-0F29-82CBE0A7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Comparison of Architectures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9576DF-647C-C4B6-3829-34EB9F5F4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721451"/>
              </p:ext>
            </p:extLst>
          </p:nvPr>
        </p:nvGraphicFramePr>
        <p:xfrm>
          <a:off x="838200" y="2183358"/>
          <a:ext cx="10515603" cy="3635874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641829">
                  <a:extLst>
                    <a:ext uri="{9D8B030D-6E8A-4147-A177-3AD203B41FA5}">
                      <a16:colId xmlns:a16="http://schemas.microsoft.com/office/drawing/2014/main" val="2045958202"/>
                    </a:ext>
                  </a:extLst>
                </a:gridCol>
                <a:gridCol w="2547910">
                  <a:extLst>
                    <a:ext uri="{9D8B030D-6E8A-4147-A177-3AD203B41FA5}">
                      <a16:colId xmlns:a16="http://schemas.microsoft.com/office/drawing/2014/main" val="1234081040"/>
                    </a:ext>
                  </a:extLst>
                </a:gridCol>
                <a:gridCol w="2547910">
                  <a:extLst>
                    <a:ext uri="{9D8B030D-6E8A-4147-A177-3AD203B41FA5}">
                      <a16:colId xmlns:a16="http://schemas.microsoft.com/office/drawing/2014/main" val="1947290640"/>
                    </a:ext>
                  </a:extLst>
                </a:gridCol>
                <a:gridCol w="2777954">
                  <a:extLst>
                    <a:ext uri="{9D8B030D-6E8A-4147-A177-3AD203B41FA5}">
                      <a16:colId xmlns:a16="http://schemas.microsoft.com/office/drawing/2014/main" val="1247498679"/>
                    </a:ext>
                  </a:extLst>
                </a:gridCol>
              </a:tblGrid>
              <a:tr h="457731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Aspect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Centralized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Hybrid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Decentralized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27119"/>
                  </a:ext>
                </a:extLst>
              </a:tr>
              <a:tr h="680103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Processing Location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Central server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Mix of server and local devices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Local devices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249461"/>
                  </a:ext>
                </a:extLst>
              </a:tr>
              <a:tr h="680103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Communication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Server-to-device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Device-to-server and device-to-device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Peer-to-peer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577455"/>
                  </a:ext>
                </a:extLst>
              </a:tr>
              <a:tr h="680103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Response Speed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Medium (dependent on network)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Faster for local tasks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Fastest for local tasks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999163"/>
                  </a:ext>
                </a:extLst>
              </a:tr>
              <a:tr h="680103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Scalability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Limited by server capacity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Flexible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Highly scalable, no single point of failure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975403"/>
                  </a:ext>
                </a:extLst>
              </a:tr>
              <a:tr h="457731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Privacy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8205" marR="98619" marT="98619" marB="98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Low (data sent to server)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Moderate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High (data stays local)</a:t>
                      </a:r>
                    </a:p>
                  </a:txBody>
                  <a:tcPr marL="128205" marR="98619" marT="98619" marB="986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33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048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D1C2-8968-0F1C-B9F2-51DBF647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DCAF-ECCE-00E4-E1CF-4CFCBE11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integration of </a:t>
            </a:r>
            <a:r>
              <a:rPr lang="en-US" sz="1800" b="1" dirty="0"/>
              <a:t>Large Language Models (LLMs)</a:t>
            </a:r>
            <a:r>
              <a:rPr lang="en-US" sz="1800" dirty="0"/>
              <a:t> with </a:t>
            </a:r>
            <a:r>
              <a:rPr lang="en-US" sz="1800" b="1" dirty="0"/>
              <a:t>Edge Computing</a:t>
            </a:r>
            <a:r>
              <a:rPr lang="en-US" sz="1800" dirty="0"/>
              <a:t> is a </a:t>
            </a:r>
            <a:r>
              <a:rPr lang="en-US" sz="1800" b="1" dirty="0"/>
              <a:t>game-changing revolution</a:t>
            </a:r>
            <a:r>
              <a:rPr lang="en-US" sz="1800" dirty="0"/>
              <a:t> in intelligent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Benefits:</a:t>
            </a:r>
          </a:p>
          <a:p>
            <a:pPr lvl="1"/>
            <a:r>
              <a:rPr lang="en-US" sz="1800" dirty="0"/>
              <a:t>Enables smarter, faster, and more adaptive devices.</a:t>
            </a:r>
          </a:p>
          <a:p>
            <a:pPr lvl="1"/>
            <a:r>
              <a:rPr lang="en-US" sz="1800" dirty="0"/>
              <a:t>Enhances privacy by keeping sensitive data local.</a:t>
            </a:r>
          </a:p>
          <a:p>
            <a:pPr lvl="1"/>
            <a:r>
              <a:rPr lang="en-US" sz="1800" dirty="0"/>
              <a:t>Opens up new possibilities in domains like healthcare, smart cities, and autonomous vehicles.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system architectures</a:t>
            </a:r>
            <a:r>
              <a:rPr lang="en-US" sz="1800" dirty="0"/>
              <a:t> (Centralized, Hybrid, Decentralized) offer flexibility to tailor solutions for specific needs, balancing computational power, scalability, and privacy.</a:t>
            </a:r>
          </a:p>
        </p:txBody>
      </p:sp>
    </p:spTree>
    <p:extLst>
      <p:ext uri="{BB962C8B-B14F-4D97-AF65-F5344CB8AC3E}">
        <p14:creationId xmlns:p14="http://schemas.microsoft.com/office/powerpoint/2010/main" val="14113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72BB-B0F0-2F0C-DC0A-A429B3D1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5036-840A-F7F2-B495-200846BA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Technologies like AI and IoT are transforming everyday life. Examples include smart homes, autonomous vehicles, and predictive maintenance systems.</a:t>
            </a:r>
          </a:p>
          <a:p>
            <a:r>
              <a:rPr lang="en-US" sz="1800" b="1" dirty="0"/>
              <a:t>Edge General Intelligence (EGI):</a:t>
            </a:r>
            <a:r>
              <a:rPr lang="en-US" sz="1800" dirty="0"/>
              <a:t> The next step in computing evolution where edge devices possess human-like cognitive abilities.</a:t>
            </a:r>
          </a:p>
          <a:p>
            <a:r>
              <a:rPr lang="en-US" sz="1800" b="1" dirty="0"/>
              <a:t>Large Language Models (LLMs) </a:t>
            </a:r>
            <a:r>
              <a:rPr lang="en-US" sz="1800" dirty="0"/>
              <a:t>bring capabilities such as reasoning, learning, and adapting to edge devices.</a:t>
            </a:r>
          </a:p>
          <a:p>
            <a:r>
              <a:rPr lang="en-US" sz="1800" dirty="0"/>
              <a:t>This talk explores how EGI combined with LLMs can revolutionize industries like healthcare, transportation, and smart cities.</a:t>
            </a:r>
          </a:p>
        </p:txBody>
      </p:sp>
    </p:spTree>
    <p:extLst>
      <p:ext uri="{BB962C8B-B14F-4D97-AF65-F5344CB8AC3E}">
        <p14:creationId xmlns:p14="http://schemas.microsoft.com/office/powerpoint/2010/main" val="417442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46CB-03C1-9E11-AA20-9AFE5811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Edge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1B8D-FC5C-BC6D-3EF2-61F90534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Edge computing processes data </a:t>
            </a:r>
            <a:r>
              <a:rPr lang="en-US" sz="1800" b="1" dirty="0"/>
              <a:t>closer to the source</a:t>
            </a:r>
            <a:r>
              <a:rPr lang="en-US" sz="1800" dirty="0"/>
              <a:t> (e.g., IoT devices, smartphones) rather than sending it to distant cloud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Advantages:</a:t>
            </a:r>
          </a:p>
          <a:p>
            <a:pPr lvl="1"/>
            <a:r>
              <a:rPr lang="en-US" sz="1800" b="1" dirty="0"/>
              <a:t>Reduced Latency:</a:t>
            </a:r>
            <a:r>
              <a:rPr lang="en-US" sz="1800" dirty="0"/>
              <a:t> Immediate data processing ensures faster decision-making, essential for autonomous vehicles and smart manufacturing.</a:t>
            </a:r>
          </a:p>
          <a:p>
            <a:pPr lvl="1"/>
            <a:r>
              <a:rPr lang="en-US" sz="1800" b="1" dirty="0"/>
              <a:t>Bandwidth Savings:</a:t>
            </a:r>
            <a:r>
              <a:rPr lang="en-US" sz="1800" dirty="0"/>
              <a:t> Local processing reduces data transmission to the cloud, saving resources.</a:t>
            </a:r>
          </a:p>
          <a:p>
            <a:pPr lvl="1"/>
            <a:r>
              <a:rPr lang="en-US" sz="1800" b="1" dirty="0"/>
              <a:t>Enhanced Privacy:</a:t>
            </a:r>
            <a:r>
              <a:rPr lang="en-US" sz="1800" dirty="0"/>
              <a:t> Data stays local, minimizing exposure to cybersecurity risks.</a:t>
            </a:r>
          </a:p>
          <a:p>
            <a:pPr lvl="1"/>
            <a:r>
              <a:rPr lang="en-US" sz="1800" b="1" dirty="0"/>
              <a:t>Applications:</a:t>
            </a:r>
            <a:r>
              <a:rPr lang="en-US" sz="1800" dirty="0"/>
              <a:t> Smart sensors in agriculture, real-time video analytics, and wearable health devices.</a:t>
            </a:r>
          </a:p>
        </p:txBody>
      </p:sp>
    </p:spTree>
    <p:extLst>
      <p:ext uri="{BB962C8B-B14F-4D97-AF65-F5344CB8AC3E}">
        <p14:creationId xmlns:p14="http://schemas.microsoft.com/office/powerpoint/2010/main" val="4395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2DEB-A0E3-A0F9-B35B-FBC9301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Edge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2E6E-6C54-0117-E350-D76F175C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Edge intelligence infuses AI capabilities into edge devices for autonomous decision-making without relying on the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Benefits: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Real-Time Decision-Making:</a:t>
            </a:r>
            <a:r>
              <a:rPr lang="en-US" sz="1800" dirty="0"/>
              <a:t> Enables immediate responses in critical scenarios, like detecting anomalies in medical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 Security:</a:t>
            </a:r>
            <a:r>
              <a:rPr lang="en-US" sz="1800" dirty="0"/>
              <a:t> Minimizes data transfer, reducing risks of breaches.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Dynamic Adaptation:</a:t>
            </a:r>
            <a:r>
              <a:rPr lang="en-US" sz="1800" dirty="0"/>
              <a:t> Devices can learn and adapt to their environments, like adjusting to traffic patterns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Example Use Cases: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Autonomous drones navigating disaster zones.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AI-powered cameras identifying threats in smart cities.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869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F96B-3116-9834-F6DB-68402FD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Large Language Models (LLMs)?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E5AF-0657-8AB7-CC32-9997AE0B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LLMs are AI systems trained on massive datasets to process and generate human-like </a:t>
            </a:r>
            <a:r>
              <a:rPr lang="en-US" sz="1800" dirty="0" err="1"/>
              <a:t>text.</a:t>
            </a:r>
            <a:r>
              <a:rPr lang="en-US" sz="1800" b="1" dirty="0" err="1"/>
              <a:t>Core</a:t>
            </a:r>
            <a:r>
              <a:rPr lang="en-US" sz="1800" b="1" dirty="0"/>
              <a:t> Capabilities:</a:t>
            </a:r>
          </a:p>
          <a:p>
            <a:pPr lvl="1"/>
            <a:r>
              <a:rPr lang="en-US" sz="1800" b="1" dirty="0"/>
              <a:t>Reasoning:</a:t>
            </a:r>
            <a:r>
              <a:rPr lang="en-US" sz="1800" dirty="0"/>
              <a:t> Solving complex problems or answering queries logically.</a:t>
            </a:r>
          </a:p>
          <a:p>
            <a:pPr lvl="1"/>
            <a:r>
              <a:rPr lang="en-US" sz="1800" b="1" dirty="0"/>
              <a:t>Adaptability:</a:t>
            </a:r>
            <a:r>
              <a:rPr lang="en-US" sz="1800" dirty="0"/>
              <a:t> Adjusting to various scenarios and contexts.</a:t>
            </a:r>
          </a:p>
          <a:p>
            <a:pPr lvl="1"/>
            <a:r>
              <a:rPr lang="en-US" sz="1800" b="1" dirty="0"/>
              <a:t>Generation:</a:t>
            </a:r>
            <a:r>
              <a:rPr lang="en-US" sz="1800" dirty="0"/>
              <a:t> Producing coherent text, plans, or even code.</a:t>
            </a:r>
          </a:p>
          <a:p>
            <a:r>
              <a:rPr lang="en-US" sz="1800" dirty="0"/>
              <a:t>Examples include </a:t>
            </a:r>
            <a:r>
              <a:rPr lang="en-US" sz="1800" b="1" dirty="0"/>
              <a:t>GPT-40</a:t>
            </a:r>
            <a:r>
              <a:rPr lang="en-US" sz="1800" dirty="0"/>
              <a:t> for natural conversations and </a:t>
            </a:r>
            <a:r>
              <a:rPr lang="en-US" sz="1800" b="1" dirty="0" err="1"/>
              <a:t>LLaMA</a:t>
            </a:r>
            <a:r>
              <a:rPr lang="en-US" sz="1800" dirty="0"/>
              <a:t> for domain-specific tasks.</a:t>
            </a:r>
          </a:p>
          <a:p>
            <a:r>
              <a:rPr lang="en-US" sz="1800" dirty="0"/>
              <a:t>Their human-like intelligence enables applications such as chatbots, virtual assistants, and decision-support systems.</a:t>
            </a:r>
          </a:p>
        </p:txBody>
      </p:sp>
    </p:spTree>
    <p:extLst>
      <p:ext uri="{BB962C8B-B14F-4D97-AF65-F5344CB8AC3E}">
        <p14:creationId xmlns:p14="http://schemas.microsoft.com/office/powerpoint/2010/main" val="154691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F976-2C65-77EE-C9DA-2C1F2394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Combine LLMs with Edge Computing?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5A53-9526-D0F5-CDA9-DF595694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LLMs enhance edge devices by providing cognitive abilities that were previously exclusive to centralized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Synergies:</a:t>
            </a:r>
          </a:p>
          <a:p>
            <a:pPr lvl="1"/>
            <a:r>
              <a:rPr lang="en-US" sz="1800" b="1" dirty="0"/>
              <a:t>Smarter Systems:</a:t>
            </a:r>
            <a:r>
              <a:rPr lang="en-US" sz="1800" dirty="0"/>
              <a:t> Devices can understand nuanced commands and adapt in real time.</a:t>
            </a:r>
          </a:p>
          <a:p>
            <a:pPr lvl="1"/>
            <a:r>
              <a:rPr lang="en-US" sz="1800" b="1" dirty="0"/>
              <a:t>Latency Reduction:</a:t>
            </a:r>
            <a:r>
              <a:rPr lang="en-US" sz="1800" dirty="0"/>
              <a:t> Processing data locally avoids delays caused by cloud communication.</a:t>
            </a:r>
          </a:p>
          <a:p>
            <a:pPr lvl="1"/>
            <a:r>
              <a:rPr lang="en-US" sz="1800" b="1" dirty="0"/>
              <a:t>Enhanced Privacy:</a:t>
            </a:r>
            <a:r>
              <a:rPr lang="en-US" sz="1800" dirty="0"/>
              <a:t> Sensitive data remains on the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Examples:</a:t>
            </a:r>
          </a:p>
          <a:p>
            <a:pPr lvl="1"/>
            <a:r>
              <a:rPr lang="en-US" sz="1800" dirty="0"/>
              <a:t>Smart homes where assistants adjust based on user preferences and voice commands.</a:t>
            </a:r>
          </a:p>
          <a:p>
            <a:pPr lvl="1"/>
            <a:r>
              <a:rPr lang="en-US" sz="1800" dirty="0"/>
              <a:t>Autonomous vehicles interpreting dynamic traffic patterns and local signage.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994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DC42-D49F-76C7-7BE5-BD7360A3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Capabilities of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351A-7508-5431-CDE2-0B38D91A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Comprehension:</a:t>
            </a:r>
            <a:r>
              <a:rPr lang="en-US" sz="1800" dirty="0"/>
              <a:t> Ability to understand and summarize vast amounts of data accurately.</a:t>
            </a:r>
          </a:p>
          <a:p>
            <a:r>
              <a:rPr lang="en-US" sz="1800" b="1" dirty="0"/>
              <a:t>Reasoning:</a:t>
            </a:r>
            <a:r>
              <a:rPr lang="en-US" sz="1800" dirty="0"/>
              <a:t> Logical inference to solve problems or make decisions in real time.</a:t>
            </a:r>
          </a:p>
          <a:p>
            <a:r>
              <a:rPr lang="en-US" sz="1800" b="1" dirty="0"/>
              <a:t>Generation:</a:t>
            </a:r>
            <a:r>
              <a:rPr lang="en-US" sz="1800" dirty="0"/>
              <a:t> Producing text, code, or plans that are coherent and contextually relevant.</a:t>
            </a:r>
          </a:p>
          <a:p>
            <a:r>
              <a:rPr lang="en-US" sz="1800" b="1" dirty="0"/>
              <a:t>Adaptability:</a:t>
            </a:r>
            <a:r>
              <a:rPr lang="en-US" sz="1800" dirty="0"/>
              <a:t> Quickly adjusting to dynamic environments or varied tasks.</a:t>
            </a:r>
          </a:p>
          <a:p>
            <a:r>
              <a:rPr lang="en-US" sz="1800" b="1" dirty="0"/>
              <a:t>Multimodality:</a:t>
            </a:r>
            <a:r>
              <a:rPr lang="en-US" sz="1800" dirty="0"/>
              <a:t> Handling diverse inputs like text, images, and audio, enabling richer interactions.</a:t>
            </a:r>
          </a:p>
          <a:p>
            <a:r>
              <a:rPr lang="en-US" sz="1800" b="1" dirty="0"/>
              <a:t>Contextualization:</a:t>
            </a:r>
            <a:r>
              <a:rPr lang="en-US" sz="1800" dirty="0"/>
              <a:t> Maintaining awareness of prior inputs for continuity in responses.</a:t>
            </a:r>
          </a:p>
        </p:txBody>
      </p:sp>
    </p:spTree>
    <p:extLst>
      <p:ext uri="{BB962C8B-B14F-4D97-AF65-F5344CB8AC3E}">
        <p14:creationId xmlns:p14="http://schemas.microsoft.com/office/powerpoint/2010/main" val="428067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06C0-6D7A-F3A0-5DBB-E232299C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System Architectures for EGI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0ABA-8F21-BAC7-906B-04ABAE2F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architectures balance computation, privacy, and latency for edge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main types: Centralized, Hybrid, and Decentralized.</a:t>
            </a:r>
            <a:br>
              <a:rPr lang="en-US" dirty="0"/>
            </a:b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FFC3-0A18-A522-1D59-B7201E75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Architecture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2D913EE-695F-3C52-EE94-F02BA6CE4F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51" y="1690688"/>
            <a:ext cx="45778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50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976</Words>
  <Application>Microsoft Macintosh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Revolutionizing Edge Computing with Large Language Models</vt:lpstr>
      <vt:lpstr>Introduction</vt:lpstr>
      <vt:lpstr>What is Edge Computing</vt:lpstr>
      <vt:lpstr>The Role of Edge Intelligence</vt:lpstr>
      <vt:lpstr>What are Large Language Models (LLMs)?</vt:lpstr>
      <vt:lpstr>Why Combine LLMs with Edge Computing?</vt:lpstr>
      <vt:lpstr>Cognitive Capabilities of LLMs</vt:lpstr>
      <vt:lpstr>Overview of System Architectures for EGI</vt:lpstr>
      <vt:lpstr>Centralized Architecture</vt:lpstr>
      <vt:lpstr>Centralized Architecture</vt:lpstr>
      <vt:lpstr>Hybrid Architecture</vt:lpstr>
      <vt:lpstr>Hybrid Architecture</vt:lpstr>
      <vt:lpstr>Decentralized Architecture</vt:lpstr>
      <vt:lpstr>Decentralized Architecture</vt:lpstr>
      <vt:lpstr>Comparison of Architectures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Desai</dc:creator>
  <cp:lastModifiedBy>Neel Desai</cp:lastModifiedBy>
  <cp:revision>6</cp:revision>
  <dcterms:created xsi:type="dcterms:W3CDTF">2024-12-01T20:50:39Z</dcterms:created>
  <dcterms:modified xsi:type="dcterms:W3CDTF">2024-12-01T21:36:18Z</dcterms:modified>
</cp:coreProperties>
</file>