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1067700" cx="374634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50">
          <p15:clr>
            <a:srgbClr val="A4A3A4"/>
          </p15:clr>
        </p15:guide>
        <p15:guide id="2" pos="11800">
          <p15:clr>
            <a:srgbClr val="A4A3A4"/>
          </p15:clr>
        </p15:guide>
      </p15:sldGuideLst>
    </p:ext>
    <p:ext uri="GoogleSlidesCustomDataVersion2">
      <go:slidesCustomData xmlns:go="http://customooxmlschemas.google.com/" r:id="rId9" roundtripDataSignature="AMtx7miq9kkZbRzZtUfWQKLXmM4HKf6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50" orient="horz"/>
        <p:guide pos="118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4682927" y="3447889"/>
            <a:ext cx="28097560" cy="733468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8432"/>
              <a:buFont typeface="Calibri"/>
              <a:buNone/>
              <a:defRPr sz="1843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4682927" y="11065427"/>
            <a:ext cx="28097560" cy="508648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072"/>
              </a:spcBef>
              <a:spcAft>
                <a:spcPts val="0"/>
              </a:spcAft>
              <a:buClr>
                <a:schemeClr val="dk1"/>
              </a:buClr>
              <a:buSzPts val="7373"/>
              <a:buNone/>
              <a:defRPr sz="7373"/>
            </a:lvl1pPr>
            <a:lvl2pPr lvl="1" algn="ctr">
              <a:lnSpc>
                <a:spcPct val="90000"/>
              </a:lnSpc>
              <a:spcBef>
                <a:spcPts val="1536"/>
              </a:spcBef>
              <a:spcAft>
                <a:spcPts val="0"/>
              </a:spcAft>
              <a:buClr>
                <a:schemeClr val="dk1"/>
              </a:buClr>
              <a:buSzPts val="6144"/>
              <a:buNone/>
              <a:defRPr sz="6144"/>
            </a:lvl2pPr>
            <a:lvl3pPr lvl="2" algn="ctr">
              <a:lnSpc>
                <a:spcPct val="90000"/>
              </a:lnSpc>
              <a:spcBef>
                <a:spcPts val="1536"/>
              </a:spcBef>
              <a:spcAft>
                <a:spcPts val="0"/>
              </a:spcAft>
              <a:buClr>
                <a:schemeClr val="dk1"/>
              </a:buClr>
              <a:buSzPts val="5530"/>
              <a:buNone/>
              <a:defRPr sz="5530"/>
            </a:lvl3pPr>
            <a:lvl4pPr lvl="3" algn="ctr">
              <a:lnSpc>
                <a:spcPct val="90000"/>
              </a:lnSpc>
              <a:spcBef>
                <a:spcPts val="1536"/>
              </a:spcBef>
              <a:spcAft>
                <a:spcPts val="0"/>
              </a:spcAft>
              <a:buClr>
                <a:schemeClr val="dk1"/>
              </a:buClr>
              <a:buSzPts val="4915"/>
              <a:buNone/>
              <a:defRPr sz="4915"/>
            </a:lvl4pPr>
            <a:lvl5pPr lvl="4" algn="ctr">
              <a:lnSpc>
                <a:spcPct val="90000"/>
              </a:lnSpc>
              <a:spcBef>
                <a:spcPts val="1536"/>
              </a:spcBef>
              <a:spcAft>
                <a:spcPts val="0"/>
              </a:spcAft>
              <a:buClr>
                <a:schemeClr val="dk1"/>
              </a:buClr>
              <a:buSzPts val="4915"/>
              <a:buNone/>
              <a:defRPr sz="4915"/>
            </a:lvl5pPr>
            <a:lvl6pPr lvl="5" algn="ctr">
              <a:lnSpc>
                <a:spcPct val="90000"/>
              </a:lnSpc>
              <a:spcBef>
                <a:spcPts val="1536"/>
              </a:spcBef>
              <a:spcAft>
                <a:spcPts val="0"/>
              </a:spcAft>
              <a:buClr>
                <a:schemeClr val="dk1"/>
              </a:buClr>
              <a:buSzPts val="4915"/>
              <a:buNone/>
              <a:defRPr sz="4915"/>
            </a:lvl6pPr>
            <a:lvl7pPr lvl="6" algn="ctr">
              <a:lnSpc>
                <a:spcPct val="90000"/>
              </a:lnSpc>
              <a:spcBef>
                <a:spcPts val="1536"/>
              </a:spcBef>
              <a:spcAft>
                <a:spcPts val="0"/>
              </a:spcAft>
              <a:buClr>
                <a:schemeClr val="dk1"/>
              </a:buClr>
              <a:buSzPts val="4915"/>
              <a:buNone/>
              <a:defRPr sz="4915"/>
            </a:lvl7pPr>
            <a:lvl8pPr lvl="7" algn="ctr">
              <a:lnSpc>
                <a:spcPct val="90000"/>
              </a:lnSpc>
              <a:spcBef>
                <a:spcPts val="1536"/>
              </a:spcBef>
              <a:spcAft>
                <a:spcPts val="0"/>
              </a:spcAft>
              <a:buClr>
                <a:schemeClr val="dk1"/>
              </a:buClr>
              <a:buSzPts val="4915"/>
              <a:buNone/>
              <a:defRPr sz="4915"/>
            </a:lvl8pPr>
            <a:lvl9pPr lvl="8" algn="ctr">
              <a:lnSpc>
                <a:spcPct val="90000"/>
              </a:lnSpc>
              <a:spcBef>
                <a:spcPts val="1536"/>
              </a:spcBef>
              <a:spcAft>
                <a:spcPts val="0"/>
              </a:spcAft>
              <a:buClr>
                <a:schemeClr val="dk1"/>
              </a:buClr>
              <a:buSzPts val="4915"/>
              <a:buNone/>
              <a:defRPr sz="4915"/>
            </a:lvl9pPr>
          </a:lstStyle>
          <a:p/>
        </p:txBody>
      </p:sp>
      <p:sp>
        <p:nvSpPr>
          <p:cNvPr id="14" name="Google Shape;14;p4"/>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2575610" y="1121662"/>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12048072" y="-3864159"/>
            <a:ext cx="13367270" cy="323121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71" name="Google Shape;71;p13"/>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21921822" y="6009594"/>
            <a:ext cx="17853913" cy="807804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5531579" y="-1834309"/>
            <a:ext cx="17853913" cy="2376585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77" name="Google Shape;77;p14"/>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2575610" y="1121662"/>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2575610" y="5608303"/>
            <a:ext cx="32312194"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20" name="Google Shape;20;p5"/>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556097" y="5252301"/>
            <a:ext cx="32312194" cy="87635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432"/>
              <a:buFont typeface="Calibri"/>
              <a:buNone/>
              <a:defRPr sz="1843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2556097" y="14098790"/>
            <a:ext cx="32312194" cy="46085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rgbClr val="888888"/>
              </a:buClr>
              <a:buSzPts val="7373"/>
              <a:buNone/>
              <a:defRPr sz="7373">
                <a:solidFill>
                  <a:srgbClr val="888888"/>
                </a:solidFill>
              </a:defRPr>
            </a:lvl1pPr>
            <a:lvl2pPr indent="-228600" lvl="1" marL="914400" algn="l">
              <a:lnSpc>
                <a:spcPct val="90000"/>
              </a:lnSpc>
              <a:spcBef>
                <a:spcPts val="1536"/>
              </a:spcBef>
              <a:spcAft>
                <a:spcPts val="0"/>
              </a:spcAft>
              <a:buClr>
                <a:srgbClr val="888888"/>
              </a:buClr>
              <a:buSzPts val="6144"/>
              <a:buNone/>
              <a:defRPr sz="6144">
                <a:solidFill>
                  <a:srgbClr val="888888"/>
                </a:solidFill>
              </a:defRPr>
            </a:lvl2pPr>
            <a:lvl3pPr indent="-228600" lvl="2" marL="1371600" algn="l">
              <a:lnSpc>
                <a:spcPct val="90000"/>
              </a:lnSpc>
              <a:spcBef>
                <a:spcPts val="1536"/>
              </a:spcBef>
              <a:spcAft>
                <a:spcPts val="0"/>
              </a:spcAft>
              <a:buClr>
                <a:srgbClr val="888888"/>
              </a:buClr>
              <a:buSzPts val="5530"/>
              <a:buNone/>
              <a:defRPr sz="5530">
                <a:solidFill>
                  <a:srgbClr val="888888"/>
                </a:solidFill>
              </a:defRPr>
            </a:lvl3pPr>
            <a:lvl4pPr indent="-228600" lvl="3" marL="1828800" algn="l">
              <a:lnSpc>
                <a:spcPct val="90000"/>
              </a:lnSpc>
              <a:spcBef>
                <a:spcPts val="1536"/>
              </a:spcBef>
              <a:spcAft>
                <a:spcPts val="0"/>
              </a:spcAft>
              <a:buClr>
                <a:srgbClr val="888888"/>
              </a:buClr>
              <a:buSzPts val="4915"/>
              <a:buNone/>
              <a:defRPr sz="4915">
                <a:solidFill>
                  <a:srgbClr val="888888"/>
                </a:solidFill>
              </a:defRPr>
            </a:lvl4pPr>
            <a:lvl5pPr indent="-228600" lvl="4" marL="2286000" algn="l">
              <a:lnSpc>
                <a:spcPct val="90000"/>
              </a:lnSpc>
              <a:spcBef>
                <a:spcPts val="1536"/>
              </a:spcBef>
              <a:spcAft>
                <a:spcPts val="0"/>
              </a:spcAft>
              <a:buClr>
                <a:srgbClr val="888888"/>
              </a:buClr>
              <a:buSzPts val="4915"/>
              <a:buNone/>
              <a:defRPr sz="4915">
                <a:solidFill>
                  <a:srgbClr val="888888"/>
                </a:solidFill>
              </a:defRPr>
            </a:lvl5pPr>
            <a:lvl6pPr indent="-228600" lvl="5" marL="2743200" algn="l">
              <a:lnSpc>
                <a:spcPct val="90000"/>
              </a:lnSpc>
              <a:spcBef>
                <a:spcPts val="1536"/>
              </a:spcBef>
              <a:spcAft>
                <a:spcPts val="0"/>
              </a:spcAft>
              <a:buClr>
                <a:srgbClr val="888888"/>
              </a:buClr>
              <a:buSzPts val="4915"/>
              <a:buNone/>
              <a:defRPr sz="4915">
                <a:solidFill>
                  <a:srgbClr val="888888"/>
                </a:solidFill>
              </a:defRPr>
            </a:lvl6pPr>
            <a:lvl7pPr indent="-228600" lvl="6" marL="3200400" algn="l">
              <a:lnSpc>
                <a:spcPct val="90000"/>
              </a:lnSpc>
              <a:spcBef>
                <a:spcPts val="1536"/>
              </a:spcBef>
              <a:spcAft>
                <a:spcPts val="0"/>
              </a:spcAft>
              <a:buClr>
                <a:srgbClr val="888888"/>
              </a:buClr>
              <a:buSzPts val="4915"/>
              <a:buNone/>
              <a:defRPr sz="4915">
                <a:solidFill>
                  <a:srgbClr val="888888"/>
                </a:solidFill>
              </a:defRPr>
            </a:lvl7pPr>
            <a:lvl8pPr indent="-228600" lvl="7" marL="3657600" algn="l">
              <a:lnSpc>
                <a:spcPct val="90000"/>
              </a:lnSpc>
              <a:spcBef>
                <a:spcPts val="1536"/>
              </a:spcBef>
              <a:spcAft>
                <a:spcPts val="0"/>
              </a:spcAft>
              <a:buClr>
                <a:srgbClr val="888888"/>
              </a:buClr>
              <a:buSzPts val="4915"/>
              <a:buNone/>
              <a:defRPr sz="4915">
                <a:solidFill>
                  <a:srgbClr val="888888"/>
                </a:solidFill>
              </a:defRPr>
            </a:lvl8pPr>
            <a:lvl9pPr indent="-228600" lvl="8" marL="4114800" algn="l">
              <a:lnSpc>
                <a:spcPct val="90000"/>
              </a:lnSpc>
              <a:spcBef>
                <a:spcPts val="1536"/>
              </a:spcBef>
              <a:spcAft>
                <a:spcPts val="0"/>
              </a:spcAft>
              <a:buClr>
                <a:srgbClr val="888888"/>
              </a:buClr>
              <a:buSzPts val="4915"/>
              <a:buNone/>
              <a:defRPr sz="4915">
                <a:solidFill>
                  <a:srgbClr val="888888"/>
                </a:solidFill>
              </a:defRPr>
            </a:lvl9pPr>
          </a:lstStyle>
          <a:p/>
        </p:txBody>
      </p:sp>
      <p:sp>
        <p:nvSpPr>
          <p:cNvPr id="26" name="Google Shape;26;p6"/>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2575610" y="1121662"/>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2575609" y="5608303"/>
            <a:ext cx="15921951"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32" name="Google Shape;32;p7"/>
          <p:cNvSpPr txBox="1"/>
          <p:nvPr>
            <p:ph idx="2" type="body"/>
          </p:nvPr>
        </p:nvSpPr>
        <p:spPr>
          <a:xfrm>
            <a:off x="18965853" y="5608303"/>
            <a:ext cx="15921951" cy="13367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33" name="Google Shape;33;p7"/>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2580489" y="1121662"/>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2580491" y="5164517"/>
            <a:ext cx="15848778" cy="2531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7373"/>
              <a:buNone/>
              <a:defRPr b="1" sz="7373"/>
            </a:lvl1pPr>
            <a:lvl2pPr indent="-228600" lvl="1" marL="914400" algn="l">
              <a:lnSpc>
                <a:spcPct val="90000"/>
              </a:lnSpc>
              <a:spcBef>
                <a:spcPts val="1536"/>
              </a:spcBef>
              <a:spcAft>
                <a:spcPts val="0"/>
              </a:spcAft>
              <a:buClr>
                <a:schemeClr val="dk1"/>
              </a:buClr>
              <a:buSzPts val="6144"/>
              <a:buNone/>
              <a:defRPr b="1" sz="6144"/>
            </a:lvl2pPr>
            <a:lvl3pPr indent="-228600" lvl="2" marL="1371600" algn="l">
              <a:lnSpc>
                <a:spcPct val="90000"/>
              </a:lnSpc>
              <a:spcBef>
                <a:spcPts val="1536"/>
              </a:spcBef>
              <a:spcAft>
                <a:spcPts val="0"/>
              </a:spcAft>
              <a:buClr>
                <a:schemeClr val="dk1"/>
              </a:buClr>
              <a:buSzPts val="5530"/>
              <a:buNone/>
              <a:defRPr b="1" sz="5530"/>
            </a:lvl3pPr>
            <a:lvl4pPr indent="-228600" lvl="3" marL="1828800" algn="l">
              <a:lnSpc>
                <a:spcPct val="90000"/>
              </a:lnSpc>
              <a:spcBef>
                <a:spcPts val="1536"/>
              </a:spcBef>
              <a:spcAft>
                <a:spcPts val="0"/>
              </a:spcAft>
              <a:buClr>
                <a:schemeClr val="dk1"/>
              </a:buClr>
              <a:buSzPts val="4915"/>
              <a:buNone/>
              <a:defRPr b="1" sz="4915"/>
            </a:lvl4pPr>
            <a:lvl5pPr indent="-228600" lvl="4" marL="2286000" algn="l">
              <a:lnSpc>
                <a:spcPct val="90000"/>
              </a:lnSpc>
              <a:spcBef>
                <a:spcPts val="1536"/>
              </a:spcBef>
              <a:spcAft>
                <a:spcPts val="0"/>
              </a:spcAft>
              <a:buClr>
                <a:schemeClr val="dk1"/>
              </a:buClr>
              <a:buSzPts val="4915"/>
              <a:buNone/>
              <a:defRPr b="1" sz="4915"/>
            </a:lvl5pPr>
            <a:lvl6pPr indent="-228600" lvl="5" marL="2743200" algn="l">
              <a:lnSpc>
                <a:spcPct val="90000"/>
              </a:lnSpc>
              <a:spcBef>
                <a:spcPts val="1536"/>
              </a:spcBef>
              <a:spcAft>
                <a:spcPts val="0"/>
              </a:spcAft>
              <a:buClr>
                <a:schemeClr val="dk1"/>
              </a:buClr>
              <a:buSzPts val="4915"/>
              <a:buNone/>
              <a:defRPr b="1" sz="4915"/>
            </a:lvl6pPr>
            <a:lvl7pPr indent="-228600" lvl="6" marL="3200400" algn="l">
              <a:lnSpc>
                <a:spcPct val="90000"/>
              </a:lnSpc>
              <a:spcBef>
                <a:spcPts val="1536"/>
              </a:spcBef>
              <a:spcAft>
                <a:spcPts val="0"/>
              </a:spcAft>
              <a:buClr>
                <a:schemeClr val="dk1"/>
              </a:buClr>
              <a:buSzPts val="4915"/>
              <a:buNone/>
              <a:defRPr b="1" sz="4915"/>
            </a:lvl7pPr>
            <a:lvl8pPr indent="-228600" lvl="7" marL="3657600" algn="l">
              <a:lnSpc>
                <a:spcPct val="90000"/>
              </a:lnSpc>
              <a:spcBef>
                <a:spcPts val="1536"/>
              </a:spcBef>
              <a:spcAft>
                <a:spcPts val="0"/>
              </a:spcAft>
              <a:buClr>
                <a:schemeClr val="dk1"/>
              </a:buClr>
              <a:buSzPts val="4915"/>
              <a:buNone/>
              <a:defRPr b="1" sz="4915"/>
            </a:lvl8pPr>
            <a:lvl9pPr indent="-228600" lvl="8" marL="4114800" algn="l">
              <a:lnSpc>
                <a:spcPct val="90000"/>
              </a:lnSpc>
              <a:spcBef>
                <a:spcPts val="1536"/>
              </a:spcBef>
              <a:spcAft>
                <a:spcPts val="0"/>
              </a:spcAft>
              <a:buClr>
                <a:schemeClr val="dk1"/>
              </a:buClr>
              <a:buSzPts val="4915"/>
              <a:buNone/>
              <a:defRPr b="1" sz="4915"/>
            </a:lvl9pPr>
          </a:lstStyle>
          <a:p/>
        </p:txBody>
      </p:sp>
      <p:sp>
        <p:nvSpPr>
          <p:cNvPr id="39" name="Google Shape;39;p8"/>
          <p:cNvSpPr txBox="1"/>
          <p:nvPr>
            <p:ph idx="2" type="body"/>
          </p:nvPr>
        </p:nvSpPr>
        <p:spPr>
          <a:xfrm>
            <a:off x="2580491" y="7695568"/>
            <a:ext cx="15848778" cy="113190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40" name="Google Shape;40;p8"/>
          <p:cNvSpPr txBox="1"/>
          <p:nvPr>
            <p:ph idx="3" type="body"/>
          </p:nvPr>
        </p:nvSpPr>
        <p:spPr>
          <a:xfrm>
            <a:off x="18965853" y="5164517"/>
            <a:ext cx="15926830" cy="2531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7373"/>
              <a:buNone/>
              <a:defRPr b="1" sz="7373"/>
            </a:lvl1pPr>
            <a:lvl2pPr indent="-228600" lvl="1" marL="914400" algn="l">
              <a:lnSpc>
                <a:spcPct val="90000"/>
              </a:lnSpc>
              <a:spcBef>
                <a:spcPts val="1536"/>
              </a:spcBef>
              <a:spcAft>
                <a:spcPts val="0"/>
              </a:spcAft>
              <a:buClr>
                <a:schemeClr val="dk1"/>
              </a:buClr>
              <a:buSzPts val="6144"/>
              <a:buNone/>
              <a:defRPr b="1" sz="6144"/>
            </a:lvl2pPr>
            <a:lvl3pPr indent="-228600" lvl="2" marL="1371600" algn="l">
              <a:lnSpc>
                <a:spcPct val="90000"/>
              </a:lnSpc>
              <a:spcBef>
                <a:spcPts val="1536"/>
              </a:spcBef>
              <a:spcAft>
                <a:spcPts val="0"/>
              </a:spcAft>
              <a:buClr>
                <a:schemeClr val="dk1"/>
              </a:buClr>
              <a:buSzPts val="5530"/>
              <a:buNone/>
              <a:defRPr b="1" sz="5530"/>
            </a:lvl3pPr>
            <a:lvl4pPr indent="-228600" lvl="3" marL="1828800" algn="l">
              <a:lnSpc>
                <a:spcPct val="90000"/>
              </a:lnSpc>
              <a:spcBef>
                <a:spcPts val="1536"/>
              </a:spcBef>
              <a:spcAft>
                <a:spcPts val="0"/>
              </a:spcAft>
              <a:buClr>
                <a:schemeClr val="dk1"/>
              </a:buClr>
              <a:buSzPts val="4915"/>
              <a:buNone/>
              <a:defRPr b="1" sz="4915"/>
            </a:lvl4pPr>
            <a:lvl5pPr indent="-228600" lvl="4" marL="2286000" algn="l">
              <a:lnSpc>
                <a:spcPct val="90000"/>
              </a:lnSpc>
              <a:spcBef>
                <a:spcPts val="1536"/>
              </a:spcBef>
              <a:spcAft>
                <a:spcPts val="0"/>
              </a:spcAft>
              <a:buClr>
                <a:schemeClr val="dk1"/>
              </a:buClr>
              <a:buSzPts val="4915"/>
              <a:buNone/>
              <a:defRPr b="1" sz="4915"/>
            </a:lvl5pPr>
            <a:lvl6pPr indent="-228600" lvl="5" marL="2743200" algn="l">
              <a:lnSpc>
                <a:spcPct val="90000"/>
              </a:lnSpc>
              <a:spcBef>
                <a:spcPts val="1536"/>
              </a:spcBef>
              <a:spcAft>
                <a:spcPts val="0"/>
              </a:spcAft>
              <a:buClr>
                <a:schemeClr val="dk1"/>
              </a:buClr>
              <a:buSzPts val="4915"/>
              <a:buNone/>
              <a:defRPr b="1" sz="4915"/>
            </a:lvl6pPr>
            <a:lvl7pPr indent="-228600" lvl="6" marL="3200400" algn="l">
              <a:lnSpc>
                <a:spcPct val="90000"/>
              </a:lnSpc>
              <a:spcBef>
                <a:spcPts val="1536"/>
              </a:spcBef>
              <a:spcAft>
                <a:spcPts val="0"/>
              </a:spcAft>
              <a:buClr>
                <a:schemeClr val="dk1"/>
              </a:buClr>
              <a:buSzPts val="4915"/>
              <a:buNone/>
              <a:defRPr b="1" sz="4915"/>
            </a:lvl7pPr>
            <a:lvl8pPr indent="-228600" lvl="7" marL="3657600" algn="l">
              <a:lnSpc>
                <a:spcPct val="90000"/>
              </a:lnSpc>
              <a:spcBef>
                <a:spcPts val="1536"/>
              </a:spcBef>
              <a:spcAft>
                <a:spcPts val="0"/>
              </a:spcAft>
              <a:buClr>
                <a:schemeClr val="dk1"/>
              </a:buClr>
              <a:buSzPts val="4915"/>
              <a:buNone/>
              <a:defRPr b="1" sz="4915"/>
            </a:lvl8pPr>
            <a:lvl9pPr indent="-228600" lvl="8" marL="4114800" algn="l">
              <a:lnSpc>
                <a:spcPct val="90000"/>
              </a:lnSpc>
              <a:spcBef>
                <a:spcPts val="1536"/>
              </a:spcBef>
              <a:spcAft>
                <a:spcPts val="0"/>
              </a:spcAft>
              <a:buClr>
                <a:schemeClr val="dk1"/>
              </a:buClr>
              <a:buSzPts val="4915"/>
              <a:buNone/>
              <a:defRPr b="1" sz="4915"/>
            </a:lvl9pPr>
          </a:lstStyle>
          <a:p/>
        </p:txBody>
      </p:sp>
      <p:sp>
        <p:nvSpPr>
          <p:cNvPr id="41" name="Google Shape;41;p8"/>
          <p:cNvSpPr txBox="1"/>
          <p:nvPr>
            <p:ph idx="4" type="body"/>
          </p:nvPr>
        </p:nvSpPr>
        <p:spPr>
          <a:xfrm>
            <a:off x="18965853" y="7695568"/>
            <a:ext cx="15926830" cy="113190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72"/>
              </a:spcBef>
              <a:spcAft>
                <a:spcPts val="0"/>
              </a:spcAft>
              <a:buClr>
                <a:schemeClr val="dk1"/>
              </a:buClr>
              <a:buSzPts val="1800"/>
              <a:buChar char="•"/>
              <a:defRPr/>
            </a:lvl1pPr>
            <a:lvl2pPr indent="-342900" lvl="1" marL="914400" algn="l">
              <a:lnSpc>
                <a:spcPct val="90000"/>
              </a:lnSpc>
              <a:spcBef>
                <a:spcPts val="1536"/>
              </a:spcBef>
              <a:spcAft>
                <a:spcPts val="0"/>
              </a:spcAft>
              <a:buClr>
                <a:schemeClr val="dk1"/>
              </a:buClr>
              <a:buSzPts val="1800"/>
              <a:buChar char="•"/>
              <a:defRPr/>
            </a:lvl2pPr>
            <a:lvl3pPr indent="-342900" lvl="2" marL="1371600" algn="l">
              <a:lnSpc>
                <a:spcPct val="90000"/>
              </a:lnSpc>
              <a:spcBef>
                <a:spcPts val="1536"/>
              </a:spcBef>
              <a:spcAft>
                <a:spcPts val="0"/>
              </a:spcAft>
              <a:buClr>
                <a:schemeClr val="dk1"/>
              </a:buClr>
              <a:buSzPts val="1800"/>
              <a:buChar char="•"/>
              <a:defRPr/>
            </a:lvl3pPr>
            <a:lvl4pPr indent="-342900" lvl="3" marL="1828800" algn="l">
              <a:lnSpc>
                <a:spcPct val="90000"/>
              </a:lnSpc>
              <a:spcBef>
                <a:spcPts val="1536"/>
              </a:spcBef>
              <a:spcAft>
                <a:spcPts val="0"/>
              </a:spcAft>
              <a:buClr>
                <a:schemeClr val="dk1"/>
              </a:buClr>
              <a:buSzPts val="1800"/>
              <a:buChar char="•"/>
              <a:defRPr/>
            </a:lvl4pPr>
            <a:lvl5pPr indent="-342900" lvl="4" marL="2286000" algn="l">
              <a:lnSpc>
                <a:spcPct val="90000"/>
              </a:lnSpc>
              <a:spcBef>
                <a:spcPts val="1536"/>
              </a:spcBef>
              <a:spcAft>
                <a:spcPts val="0"/>
              </a:spcAft>
              <a:buClr>
                <a:schemeClr val="dk1"/>
              </a:buClr>
              <a:buSzPts val="1800"/>
              <a:buChar char="•"/>
              <a:defRPr/>
            </a:lvl5pPr>
            <a:lvl6pPr indent="-342900" lvl="5" marL="2743200" algn="l">
              <a:lnSpc>
                <a:spcPct val="90000"/>
              </a:lnSpc>
              <a:spcBef>
                <a:spcPts val="1536"/>
              </a:spcBef>
              <a:spcAft>
                <a:spcPts val="0"/>
              </a:spcAft>
              <a:buClr>
                <a:schemeClr val="dk1"/>
              </a:buClr>
              <a:buSzPts val="1800"/>
              <a:buChar char="•"/>
              <a:defRPr/>
            </a:lvl6pPr>
            <a:lvl7pPr indent="-342900" lvl="6" marL="3200400" algn="l">
              <a:lnSpc>
                <a:spcPct val="90000"/>
              </a:lnSpc>
              <a:spcBef>
                <a:spcPts val="1536"/>
              </a:spcBef>
              <a:spcAft>
                <a:spcPts val="0"/>
              </a:spcAft>
              <a:buClr>
                <a:schemeClr val="dk1"/>
              </a:buClr>
              <a:buSzPts val="1800"/>
              <a:buChar char="•"/>
              <a:defRPr/>
            </a:lvl7pPr>
            <a:lvl8pPr indent="-342900" lvl="7" marL="3657600" algn="l">
              <a:lnSpc>
                <a:spcPct val="90000"/>
              </a:lnSpc>
              <a:spcBef>
                <a:spcPts val="1536"/>
              </a:spcBef>
              <a:spcAft>
                <a:spcPts val="0"/>
              </a:spcAft>
              <a:buClr>
                <a:schemeClr val="dk1"/>
              </a:buClr>
              <a:buSzPts val="1800"/>
              <a:buChar char="•"/>
              <a:defRPr/>
            </a:lvl8pPr>
            <a:lvl9pPr indent="-342900" lvl="8" marL="4114800" algn="l">
              <a:lnSpc>
                <a:spcPct val="90000"/>
              </a:lnSpc>
              <a:spcBef>
                <a:spcPts val="1536"/>
              </a:spcBef>
              <a:spcAft>
                <a:spcPts val="0"/>
              </a:spcAft>
              <a:buClr>
                <a:schemeClr val="dk1"/>
              </a:buClr>
              <a:buSzPts val="1800"/>
              <a:buChar char="•"/>
              <a:defRPr/>
            </a:lvl9pPr>
          </a:lstStyle>
          <a:p/>
        </p:txBody>
      </p:sp>
      <p:sp>
        <p:nvSpPr>
          <p:cNvPr id="42" name="Google Shape;42;p8"/>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2575610" y="1121662"/>
            <a:ext cx="32312194" cy="40721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2580491" y="1404514"/>
            <a:ext cx="12082925" cy="49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830"/>
              <a:buFont typeface="Calibri"/>
              <a:buNone/>
              <a:defRPr sz="983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15926830" y="3033362"/>
            <a:ext cx="18965853" cy="14971731"/>
          </a:xfrm>
          <a:prstGeom prst="rect">
            <a:avLst/>
          </a:prstGeom>
          <a:noFill/>
          <a:ln>
            <a:noFill/>
          </a:ln>
        </p:spPr>
        <p:txBody>
          <a:bodyPr anchorCtr="0" anchor="t" bIns="45700" lIns="91425" spcFirstLastPara="1" rIns="91425" wrap="square" tIns="45700">
            <a:normAutofit/>
          </a:bodyPr>
          <a:lstStyle>
            <a:lvl1pPr indent="-852805" lvl="0" marL="457200" algn="l">
              <a:lnSpc>
                <a:spcPct val="90000"/>
              </a:lnSpc>
              <a:spcBef>
                <a:spcPts val="3072"/>
              </a:spcBef>
              <a:spcAft>
                <a:spcPts val="0"/>
              </a:spcAft>
              <a:buClr>
                <a:schemeClr val="dk1"/>
              </a:buClr>
              <a:buSzPts val="9830"/>
              <a:buChar char="•"/>
              <a:defRPr sz="9830"/>
            </a:lvl1pPr>
            <a:lvl2pPr indent="-774827" lvl="1" marL="914400" algn="l">
              <a:lnSpc>
                <a:spcPct val="90000"/>
              </a:lnSpc>
              <a:spcBef>
                <a:spcPts val="1536"/>
              </a:spcBef>
              <a:spcAft>
                <a:spcPts val="0"/>
              </a:spcAft>
              <a:buClr>
                <a:schemeClr val="dk1"/>
              </a:buClr>
              <a:buSzPts val="8602"/>
              <a:buChar char="•"/>
              <a:defRPr sz="8602"/>
            </a:lvl2pPr>
            <a:lvl3pPr indent="-696785" lvl="2" marL="1371600" algn="l">
              <a:lnSpc>
                <a:spcPct val="90000"/>
              </a:lnSpc>
              <a:spcBef>
                <a:spcPts val="1536"/>
              </a:spcBef>
              <a:spcAft>
                <a:spcPts val="0"/>
              </a:spcAft>
              <a:buClr>
                <a:schemeClr val="dk1"/>
              </a:buClr>
              <a:buSzPts val="7373"/>
              <a:buChar char="•"/>
              <a:defRPr sz="7373"/>
            </a:lvl3pPr>
            <a:lvl4pPr indent="-618744" lvl="3" marL="1828800" algn="l">
              <a:lnSpc>
                <a:spcPct val="90000"/>
              </a:lnSpc>
              <a:spcBef>
                <a:spcPts val="1536"/>
              </a:spcBef>
              <a:spcAft>
                <a:spcPts val="0"/>
              </a:spcAft>
              <a:buClr>
                <a:schemeClr val="dk1"/>
              </a:buClr>
              <a:buSzPts val="6144"/>
              <a:buChar char="•"/>
              <a:defRPr sz="6144"/>
            </a:lvl4pPr>
            <a:lvl5pPr indent="-618744" lvl="4" marL="2286000" algn="l">
              <a:lnSpc>
                <a:spcPct val="90000"/>
              </a:lnSpc>
              <a:spcBef>
                <a:spcPts val="1536"/>
              </a:spcBef>
              <a:spcAft>
                <a:spcPts val="0"/>
              </a:spcAft>
              <a:buClr>
                <a:schemeClr val="dk1"/>
              </a:buClr>
              <a:buSzPts val="6144"/>
              <a:buChar char="•"/>
              <a:defRPr sz="6144"/>
            </a:lvl5pPr>
            <a:lvl6pPr indent="-618744" lvl="5" marL="2743200" algn="l">
              <a:lnSpc>
                <a:spcPct val="90000"/>
              </a:lnSpc>
              <a:spcBef>
                <a:spcPts val="1536"/>
              </a:spcBef>
              <a:spcAft>
                <a:spcPts val="0"/>
              </a:spcAft>
              <a:buClr>
                <a:schemeClr val="dk1"/>
              </a:buClr>
              <a:buSzPts val="6144"/>
              <a:buChar char="•"/>
              <a:defRPr sz="6144"/>
            </a:lvl6pPr>
            <a:lvl7pPr indent="-618744" lvl="6" marL="3200400" algn="l">
              <a:lnSpc>
                <a:spcPct val="90000"/>
              </a:lnSpc>
              <a:spcBef>
                <a:spcPts val="1536"/>
              </a:spcBef>
              <a:spcAft>
                <a:spcPts val="0"/>
              </a:spcAft>
              <a:buClr>
                <a:schemeClr val="dk1"/>
              </a:buClr>
              <a:buSzPts val="6144"/>
              <a:buChar char="•"/>
              <a:defRPr sz="6144"/>
            </a:lvl7pPr>
            <a:lvl8pPr indent="-618744" lvl="7" marL="3657600" algn="l">
              <a:lnSpc>
                <a:spcPct val="90000"/>
              </a:lnSpc>
              <a:spcBef>
                <a:spcPts val="1536"/>
              </a:spcBef>
              <a:spcAft>
                <a:spcPts val="0"/>
              </a:spcAft>
              <a:buClr>
                <a:schemeClr val="dk1"/>
              </a:buClr>
              <a:buSzPts val="6144"/>
              <a:buChar char="•"/>
              <a:defRPr sz="6144"/>
            </a:lvl8pPr>
            <a:lvl9pPr indent="-618744" lvl="8" marL="4114800" algn="l">
              <a:lnSpc>
                <a:spcPct val="90000"/>
              </a:lnSpc>
              <a:spcBef>
                <a:spcPts val="1536"/>
              </a:spcBef>
              <a:spcAft>
                <a:spcPts val="0"/>
              </a:spcAft>
              <a:buClr>
                <a:schemeClr val="dk1"/>
              </a:buClr>
              <a:buSzPts val="6144"/>
              <a:buChar char="•"/>
              <a:defRPr sz="6144"/>
            </a:lvl9pPr>
          </a:lstStyle>
          <a:p/>
        </p:txBody>
      </p:sp>
      <p:sp>
        <p:nvSpPr>
          <p:cNvPr id="57" name="Google Shape;57;p11"/>
          <p:cNvSpPr txBox="1"/>
          <p:nvPr>
            <p:ph idx="2" type="body"/>
          </p:nvPr>
        </p:nvSpPr>
        <p:spPr>
          <a:xfrm>
            <a:off x="2580491" y="6320314"/>
            <a:ext cx="12082925" cy="11709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4915"/>
              <a:buNone/>
              <a:defRPr sz="4915"/>
            </a:lvl1pPr>
            <a:lvl2pPr indent="-228600" lvl="1" marL="914400" algn="l">
              <a:lnSpc>
                <a:spcPct val="90000"/>
              </a:lnSpc>
              <a:spcBef>
                <a:spcPts val="1536"/>
              </a:spcBef>
              <a:spcAft>
                <a:spcPts val="0"/>
              </a:spcAft>
              <a:buClr>
                <a:schemeClr val="dk1"/>
              </a:buClr>
              <a:buSzPts val="4301"/>
              <a:buNone/>
              <a:defRPr sz="4301"/>
            </a:lvl2pPr>
            <a:lvl3pPr indent="-228600" lvl="2" marL="1371600" algn="l">
              <a:lnSpc>
                <a:spcPct val="90000"/>
              </a:lnSpc>
              <a:spcBef>
                <a:spcPts val="1536"/>
              </a:spcBef>
              <a:spcAft>
                <a:spcPts val="0"/>
              </a:spcAft>
              <a:buClr>
                <a:schemeClr val="dk1"/>
              </a:buClr>
              <a:buSzPts val="3686"/>
              <a:buNone/>
              <a:defRPr sz="3686"/>
            </a:lvl3pPr>
            <a:lvl4pPr indent="-228600" lvl="3" marL="1828800" algn="l">
              <a:lnSpc>
                <a:spcPct val="90000"/>
              </a:lnSpc>
              <a:spcBef>
                <a:spcPts val="1536"/>
              </a:spcBef>
              <a:spcAft>
                <a:spcPts val="0"/>
              </a:spcAft>
              <a:buClr>
                <a:schemeClr val="dk1"/>
              </a:buClr>
              <a:buSzPts val="3072"/>
              <a:buNone/>
              <a:defRPr sz="3072"/>
            </a:lvl4pPr>
            <a:lvl5pPr indent="-228600" lvl="4" marL="2286000" algn="l">
              <a:lnSpc>
                <a:spcPct val="90000"/>
              </a:lnSpc>
              <a:spcBef>
                <a:spcPts val="1536"/>
              </a:spcBef>
              <a:spcAft>
                <a:spcPts val="0"/>
              </a:spcAft>
              <a:buClr>
                <a:schemeClr val="dk1"/>
              </a:buClr>
              <a:buSzPts val="3072"/>
              <a:buNone/>
              <a:defRPr sz="3072"/>
            </a:lvl5pPr>
            <a:lvl6pPr indent="-228600" lvl="5" marL="2743200" algn="l">
              <a:lnSpc>
                <a:spcPct val="90000"/>
              </a:lnSpc>
              <a:spcBef>
                <a:spcPts val="1536"/>
              </a:spcBef>
              <a:spcAft>
                <a:spcPts val="0"/>
              </a:spcAft>
              <a:buClr>
                <a:schemeClr val="dk1"/>
              </a:buClr>
              <a:buSzPts val="3072"/>
              <a:buNone/>
              <a:defRPr sz="3072"/>
            </a:lvl6pPr>
            <a:lvl7pPr indent="-228600" lvl="6" marL="3200400" algn="l">
              <a:lnSpc>
                <a:spcPct val="90000"/>
              </a:lnSpc>
              <a:spcBef>
                <a:spcPts val="1536"/>
              </a:spcBef>
              <a:spcAft>
                <a:spcPts val="0"/>
              </a:spcAft>
              <a:buClr>
                <a:schemeClr val="dk1"/>
              </a:buClr>
              <a:buSzPts val="3072"/>
              <a:buNone/>
              <a:defRPr sz="3072"/>
            </a:lvl7pPr>
            <a:lvl8pPr indent="-228600" lvl="7" marL="3657600" algn="l">
              <a:lnSpc>
                <a:spcPct val="90000"/>
              </a:lnSpc>
              <a:spcBef>
                <a:spcPts val="1536"/>
              </a:spcBef>
              <a:spcAft>
                <a:spcPts val="0"/>
              </a:spcAft>
              <a:buClr>
                <a:schemeClr val="dk1"/>
              </a:buClr>
              <a:buSzPts val="3072"/>
              <a:buNone/>
              <a:defRPr sz="3072"/>
            </a:lvl8pPr>
            <a:lvl9pPr indent="-228600" lvl="8" marL="4114800" algn="l">
              <a:lnSpc>
                <a:spcPct val="90000"/>
              </a:lnSpc>
              <a:spcBef>
                <a:spcPts val="1536"/>
              </a:spcBef>
              <a:spcAft>
                <a:spcPts val="0"/>
              </a:spcAft>
              <a:buClr>
                <a:schemeClr val="dk1"/>
              </a:buClr>
              <a:buSzPts val="3072"/>
              <a:buNone/>
              <a:defRPr sz="3072"/>
            </a:lvl9pPr>
          </a:lstStyle>
          <a:p/>
        </p:txBody>
      </p:sp>
      <p:sp>
        <p:nvSpPr>
          <p:cNvPr id="58" name="Google Shape;58;p11"/>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2580491" y="1404514"/>
            <a:ext cx="12082925" cy="491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830"/>
              <a:buFont typeface="Calibri"/>
              <a:buNone/>
              <a:defRPr sz="983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15926830" y="3033362"/>
            <a:ext cx="18965853" cy="14971731"/>
          </a:xfrm>
          <a:prstGeom prst="rect">
            <a:avLst/>
          </a:prstGeom>
          <a:noFill/>
          <a:ln>
            <a:noFill/>
          </a:ln>
        </p:spPr>
      </p:sp>
      <p:sp>
        <p:nvSpPr>
          <p:cNvPr id="64" name="Google Shape;64;p12"/>
          <p:cNvSpPr txBox="1"/>
          <p:nvPr>
            <p:ph idx="1" type="body"/>
          </p:nvPr>
        </p:nvSpPr>
        <p:spPr>
          <a:xfrm>
            <a:off x="2580491" y="6320314"/>
            <a:ext cx="12082925" cy="11709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72"/>
              </a:spcBef>
              <a:spcAft>
                <a:spcPts val="0"/>
              </a:spcAft>
              <a:buClr>
                <a:schemeClr val="dk1"/>
              </a:buClr>
              <a:buSzPts val="4915"/>
              <a:buNone/>
              <a:defRPr sz="4915"/>
            </a:lvl1pPr>
            <a:lvl2pPr indent="-228600" lvl="1" marL="914400" algn="l">
              <a:lnSpc>
                <a:spcPct val="90000"/>
              </a:lnSpc>
              <a:spcBef>
                <a:spcPts val="1536"/>
              </a:spcBef>
              <a:spcAft>
                <a:spcPts val="0"/>
              </a:spcAft>
              <a:buClr>
                <a:schemeClr val="dk1"/>
              </a:buClr>
              <a:buSzPts val="4301"/>
              <a:buNone/>
              <a:defRPr sz="4301"/>
            </a:lvl2pPr>
            <a:lvl3pPr indent="-228600" lvl="2" marL="1371600" algn="l">
              <a:lnSpc>
                <a:spcPct val="90000"/>
              </a:lnSpc>
              <a:spcBef>
                <a:spcPts val="1536"/>
              </a:spcBef>
              <a:spcAft>
                <a:spcPts val="0"/>
              </a:spcAft>
              <a:buClr>
                <a:schemeClr val="dk1"/>
              </a:buClr>
              <a:buSzPts val="3686"/>
              <a:buNone/>
              <a:defRPr sz="3686"/>
            </a:lvl3pPr>
            <a:lvl4pPr indent="-228600" lvl="3" marL="1828800" algn="l">
              <a:lnSpc>
                <a:spcPct val="90000"/>
              </a:lnSpc>
              <a:spcBef>
                <a:spcPts val="1536"/>
              </a:spcBef>
              <a:spcAft>
                <a:spcPts val="0"/>
              </a:spcAft>
              <a:buClr>
                <a:schemeClr val="dk1"/>
              </a:buClr>
              <a:buSzPts val="3072"/>
              <a:buNone/>
              <a:defRPr sz="3072"/>
            </a:lvl4pPr>
            <a:lvl5pPr indent="-228600" lvl="4" marL="2286000" algn="l">
              <a:lnSpc>
                <a:spcPct val="90000"/>
              </a:lnSpc>
              <a:spcBef>
                <a:spcPts val="1536"/>
              </a:spcBef>
              <a:spcAft>
                <a:spcPts val="0"/>
              </a:spcAft>
              <a:buClr>
                <a:schemeClr val="dk1"/>
              </a:buClr>
              <a:buSzPts val="3072"/>
              <a:buNone/>
              <a:defRPr sz="3072"/>
            </a:lvl5pPr>
            <a:lvl6pPr indent="-228600" lvl="5" marL="2743200" algn="l">
              <a:lnSpc>
                <a:spcPct val="90000"/>
              </a:lnSpc>
              <a:spcBef>
                <a:spcPts val="1536"/>
              </a:spcBef>
              <a:spcAft>
                <a:spcPts val="0"/>
              </a:spcAft>
              <a:buClr>
                <a:schemeClr val="dk1"/>
              </a:buClr>
              <a:buSzPts val="3072"/>
              <a:buNone/>
              <a:defRPr sz="3072"/>
            </a:lvl6pPr>
            <a:lvl7pPr indent="-228600" lvl="6" marL="3200400" algn="l">
              <a:lnSpc>
                <a:spcPct val="90000"/>
              </a:lnSpc>
              <a:spcBef>
                <a:spcPts val="1536"/>
              </a:spcBef>
              <a:spcAft>
                <a:spcPts val="0"/>
              </a:spcAft>
              <a:buClr>
                <a:schemeClr val="dk1"/>
              </a:buClr>
              <a:buSzPts val="3072"/>
              <a:buNone/>
              <a:defRPr sz="3072"/>
            </a:lvl7pPr>
            <a:lvl8pPr indent="-228600" lvl="7" marL="3657600" algn="l">
              <a:lnSpc>
                <a:spcPct val="90000"/>
              </a:lnSpc>
              <a:spcBef>
                <a:spcPts val="1536"/>
              </a:spcBef>
              <a:spcAft>
                <a:spcPts val="0"/>
              </a:spcAft>
              <a:buClr>
                <a:schemeClr val="dk1"/>
              </a:buClr>
              <a:buSzPts val="3072"/>
              <a:buNone/>
              <a:defRPr sz="3072"/>
            </a:lvl8pPr>
            <a:lvl9pPr indent="-228600" lvl="8" marL="4114800" algn="l">
              <a:lnSpc>
                <a:spcPct val="90000"/>
              </a:lnSpc>
              <a:spcBef>
                <a:spcPts val="1536"/>
              </a:spcBef>
              <a:spcAft>
                <a:spcPts val="0"/>
              </a:spcAft>
              <a:buClr>
                <a:schemeClr val="dk1"/>
              </a:buClr>
              <a:buSzPts val="3072"/>
              <a:buNone/>
              <a:defRPr sz="3072"/>
            </a:lvl9pPr>
          </a:lstStyle>
          <a:p/>
        </p:txBody>
      </p:sp>
      <p:sp>
        <p:nvSpPr>
          <p:cNvPr id="65" name="Google Shape;65;p12"/>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2575610" y="1121662"/>
            <a:ext cx="32312194" cy="40721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517"/>
              <a:buFont typeface="Calibri"/>
              <a:buNone/>
              <a:defRPr b="0" i="0" sz="1351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2575610" y="5608303"/>
            <a:ext cx="32312194" cy="13367270"/>
          </a:xfrm>
          <a:prstGeom prst="rect">
            <a:avLst/>
          </a:prstGeom>
          <a:noFill/>
          <a:ln>
            <a:noFill/>
          </a:ln>
        </p:spPr>
        <p:txBody>
          <a:bodyPr anchorCtr="0" anchor="t" bIns="45700" lIns="91425" spcFirstLastPara="1" rIns="91425" wrap="square" tIns="45700">
            <a:normAutofit/>
          </a:bodyPr>
          <a:lstStyle>
            <a:lvl1pPr indent="-774827" lvl="0" marL="457200" marR="0" rtl="0" algn="l">
              <a:lnSpc>
                <a:spcPct val="90000"/>
              </a:lnSpc>
              <a:spcBef>
                <a:spcPts val="3072"/>
              </a:spcBef>
              <a:spcAft>
                <a:spcPts val="0"/>
              </a:spcAft>
              <a:buClr>
                <a:schemeClr val="dk1"/>
              </a:buClr>
              <a:buSzPts val="8602"/>
              <a:buFont typeface="Arial"/>
              <a:buChar char="•"/>
              <a:defRPr b="0" i="0" sz="8602" u="none" cap="none" strike="noStrike">
                <a:solidFill>
                  <a:schemeClr val="dk1"/>
                </a:solidFill>
                <a:latin typeface="Calibri"/>
                <a:ea typeface="Calibri"/>
                <a:cs typeface="Calibri"/>
                <a:sym typeface="Calibri"/>
              </a:defRPr>
            </a:lvl1pPr>
            <a:lvl2pPr indent="-696785" lvl="1" marL="914400" marR="0" rtl="0" algn="l">
              <a:lnSpc>
                <a:spcPct val="90000"/>
              </a:lnSpc>
              <a:spcBef>
                <a:spcPts val="1536"/>
              </a:spcBef>
              <a:spcAft>
                <a:spcPts val="0"/>
              </a:spcAft>
              <a:buClr>
                <a:schemeClr val="dk1"/>
              </a:buClr>
              <a:buSzPts val="7373"/>
              <a:buFont typeface="Arial"/>
              <a:buChar char="•"/>
              <a:defRPr b="0" i="0" sz="7373" u="none" cap="none" strike="noStrike">
                <a:solidFill>
                  <a:schemeClr val="dk1"/>
                </a:solidFill>
                <a:latin typeface="Calibri"/>
                <a:ea typeface="Calibri"/>
                <a:cs typeface="Calibri"/>
                <a:sym typeface="Calibri"/>
              </a:defRPr>
            </a:lvl2pPr>
            <a:lvl3pPr indent="-618744" lvl="2" marL="1371600" marR="0" rtl="0" algn="l">
              <a:lnSpc>
                <a:spcPct val="90000"/>
              </a:lnSpc>
              <a:spcBef>
                <a:spcPts val="1536"/>
              </a:spcBef>
              <a:spcAft>
                <a:spcPts val="0"/>
              </a:spcAft>
              <a:buClr>
                <a:schemeClr val="dk1"/>
              </a:buClr>
              <a:buSzPts val="6144"/>
              <a:buFont typeface="Arial"/>
              <a:buChar char="•"/>
              <a:defRPr b="0" i="0" sz="6144" u="none" cap="none" strike="noStrike">
                <a:solidFill>
                  <a:schemeClr val="dk1"/>
                </a:solidFill>
                <a:latin typeface="Calibri"/>
                <a:ea typeface="Calibri"/>
                <a:cs typeface="Calibri"/>
                <a:sym typeface="Calibri"/>
              </a:defRPr>
            </a:lvl3pPr>
            <a:lvl4pPr indent="-579755" lvl="3" marL="18288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4pPr>
            <a:lvl5pPr indent="-579754" lvl="4" marL="22860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5pPr>
            <a:lvl6pPr indent="-579754" lvl="5" marL="27432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6pPr>
            <a:lvl7pPr indent="-579754" lvl="6" marL="32004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7pPr>
            <a:lvl8pPr indent="-579754" lvl="7" marL="36576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8pPr>
            <a:lvl9pPr indent="-579754" lvl="8" marL="4114800" marR="0" rtl="0" algn="l">
              <a:lnSpc>
                <a:spcPct val="90000"/>
              </a:lnSpc>
              <a:spcBef>
                <a:spcPts val="1536"/>
              </a:spcBef>
              <a:spcAft>
                <a:spcPts val="0"/>
              </a:spcAft>
              <a:buClr>
                <a:schemeClr val="dk1"/>
              </a:buClr>
              <a:buSzPts val="5530"/>
              <a:buFont typeface="Arial"/>
              <a:buChar char="•"/>
              <a:defRPr b="0" i="0" sz="553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2575610" y="19526650"/>
            <a:ext cx="8429268" cy="112166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8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2409756" y="19526650"/>
            <a:ext cx="12643902" cy="112166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8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6458535" y="19526650"/>
            <a:ext cx="8429268" cy="112166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86" u="none" cap="none" strike="noStrike">
                <a:solidFill>
                  <a:srgbClr val="888888"/>
                </a:solidFill>
                <a:latin typeface="Calibri"/>
                <a:ea typeface="Calibri"/>
                <a:cs typeface="Calibri"/>
                <a:sym typeface="Calibri"/>
              </a:defRPr>
            </a:lvl1pPr>
            <a:lvl2pPr indent="0" lvl="1" marL="0" marR="0" rtl="0" algn="r">
              <a:spcBef>
                <a:spcPts val="0"/>
              </a:spcBef>
              <a:buNone/>
              <a:defRPr b="0" i="0" sz="3686" u="none" cap="none" strike="noStrike">
                <a:solidFill>
                  <a:srgbClr val="888888"/>
                </a:solidFill>
                <a:latin typeface="Calibri"/>
                <a:ea typeface="Calibri"/>
                <a:cs typeface="Calibri"/>
                <a:sym typeface="Calibri"/>
              </a:defRPr>
            </a:lvl2pPr>
            <a:lvl3pPr indent="0" lvl="2" marL="0" marR="0" rtl="0" algn="r">
              <a:spcBef>
                <a:spcPts val="0"/>
              </a:spcBef>
              <a:buNone/>
              <a:defRPr b="0" i="0" sz="3686" u="none" cap="none" strike="noStrike">
                <a:solidFill>
                  <a:srgbClr val="888888"/>
                </a:solidFill>
                <a:latin typeface="Calibri"/>
                <a:ea typeface="Calibri"/>
                <a:cs typeface="Calibri"/>
                <a:sym typeface="Calibri"/>
              </a:defRPr>
            </a:lvl3pPr>
            <a:lvl4pPr indent="0" lvl="3" marL="0" marR="0" rtl="0" algn="r">
              <a:spcBef>
                <a:spcPts val="0"/>
              </a:spcBef>
              <a:buNone/>
              <a:defRPr b="0" i="0" sz="3686" u="none" cap="none" strike="noStrike">
                <a:solidFill>
                  <a:srgbClr val="888888"/>
                </a:solidFill>
                <a:latin typeface="Calibri"/>
                <a:ea typeface="Calibri"/>
                <a:cs typeface="Calibri"/>
                <a:sym typeface="Calibri"/>
              </a:defRPr>
            </a:lvl4pPr>
            <a:lvl5pPr indent="0" lvl="4" marL="0" marR="0" rtl="0" algn="r">
              <a:spcBef>
                <a:spcPts val="0"/>
              </a:spcBef>
              <a:buNone/>
              <a:defRPr b="0" i="0" sz="3686" u="none" cap="none" strike="noStrike">
                <a:solidFill>
                  <a:srgbClr val="888888"/>
                </a:solidFill>
                <a:latin typeface="Calibri"/>
                <a:ea typeface="Calibri"/>
                <a:cs typeface="Calibri"/>
                <a:sym typeface="Calibri"/>
              </a:defRPr>
            </a:lvl5pPr>
            <a:lvl6pPr indent="0" lvl="5" marL="0" marR="0" rtl="0" algn="r">
              <a:spcBef>
                <a:spcPts val="0"/>
              </a:spcBef>
              <a:buNone/>
              <a:defRPr b="0" i="0" sz="3686" u="none" cap="none" strike="noStrike">
                <a:solidFill>
                  <a:srgbClr val="888888"/>
                </a:solidFill>
                <a:latin typeface="Calibri"/>
                <a:ea typeface="Calibri"/>
                <a:cs typeface="Calibri"/>
                <a:sym typeface="Calibri"/>
              </a:defRPr>
            </a:lvl6pPr>
            <a:lvl7pPr indent="0" lvl="6" marL="0" marR="0" rtl="0" algn="r">
              <a:spcBef>
                <a:spcPts val="0"/>
              </a:spcBef>
              <a:buNone/>
              <a:defRPr b="0" i="0" sz="3686" u="none" cap="none" strike="noStrike">
                <a:solidFill>
                  <a:srgbClr val="888888"/>
                </a:solidFill>
                <a:latin typeface="Calibri"/>
                <a:ea typeface="Calibri"/>
                <a:cs typeface="Calibri"/>
                <a:sym typeface="Calibri"/>
              </a:defRPr>
            </a:lvl7pPr>
            <a:lvl8pPr indent="0" lvl="7" marL="0" marR="0" rtl="0" algn="r">
              <a:spcBef>
                <a:spcPts val="0"/>
              </a:spcBef>
              <a:buNone/>
              <a:defRPr b="0" i="0" sz="3686" u="none" cap="none" strike="noStrike">
                <a:solidFill>
                  <a:srgbClr val="888888"/>
                </a:solidFill>
                <a:latin typeface="Calibri"/>
                <a:ea typeface="Calibri"/>
                <a:cs typeface="Calibri"/>
                <a:sym typeface="Calibri"/>
              </a:defRPr>
            </a:lvl8pPr>
            <a:lvl9pPr indent="0" lvl="8" marL="0" marR="0" rtl="0" algn="r">
              <a:spcBef>
                <a:spcPts val="0"/>
              </a:spcBef>
              <a:buNone/>
              <a:defRPr b="0" i="0" sz="368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6.png"/><Relationship Id="rId13" Type="http://schemas.openxmlformats.org/officeDocument/2006/relationships/image" Target="../media/image17.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hyperlink" Target="https://console.cloud.google.com/bigquery?authuser=1&amp;project=ds-better-city-commuter&amp;supportedpurview=project&amp;ws=!1m4!1m3!3m2!1sds-better-city-commuter!2s2022_data" TargetMode="External"/><Relationship Id="rId15" Type="http://schemas.openxmlformats.org/officeDocument/2006/relationships/image" Target="../media/image4.png"/><Relationship Id="rId1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18.jpg"/><Relationship Id="rId8" Type="http://schemas.openxmlformats.org/officeDocument/2006/relationships/hyperlink" Target="https://cdn.mbta.com/archive/archived_feeds.txt" TargetMode="External"/></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5.png"/><Relationship Id="rId13" Type="http://schemas.openxmlformats.org/officeDocument/2006/relationships/image" Target="../media/image21.png"/><Relationship Id="rId12"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3.png"/><Relationship Id="rId15" Type="http://schemas.openxmlformats.org/officeDocument/2006/relationships/image" Target="../media/image20.png"/><Relationship Id="rId14" Type="http://schemas.openxmlformats.org/officeDocument/2006/relationships/image" Target="../media/image19.png"/><Relationship Id="rId17" Type="http://schemas.openxmlformats.org/officeDocument/2006/relationships/hyperlink" Target="https://apps.bostonglobe.com/metro/investigations/spotlight/2019/11/19/seeing-red/" TargetMode="External"/><Relationship Id="rId16" Type="http://schemas.openxmlformats.org/officeDocument/2006/relationships/hyperlink" Target="https://apps.bostonglobe.com/metro/investigations/spotlight/2019/11/19/seeing-red/" TargetMode="External"/><Relationship Id="rId5" Type="http://schemas.openxmlformats.org/officeDocument/2006/relationships/image" Target="../media/image1.png"/><Relationship Id="rId19" Type="http://schemas.openxmlformats.org/officeDocument/2006/relationships/hyperlink" Target="https://www.abettercity.org/assets/images/Transportation%20Dividend%20-%20FINAL%20-%20012918.pdf" TargetMode="External"/><Relationship Id="rId6" Type="http://schemas.openxmlformats.org/officeDocument/2006/relationships/image" Target="../media/image15.png"/><Relationship Id="rId18" Type="http://schemas.openxmlformats.org/officeDocument/2006/relationships/hyperlink" Target="https://www.abettercity.org/assets/images/Transportation%20Dividend%20-%20FINAL%20-%20012918.pdf" TargetMode="External"/><Relationship Id="rId7" Type="http://schemas.openxmlformats.org/officeDocument/2006/relationships/image" Target="../media/image14.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9880098" y="10914489"/>
            <a:ext cx="17626377" cy="10213381"/>
          </a:xfrm>
          <a:prstGeom prst="rect">
            <a:avLst/>
          </a:prstGeom>
          <a:noFill/>
          <a:ln>
            <a:noFill/>
          </a:ln>
        </p:spPr>
      </p:pic>
      <p:sp>
        <p:nvSpPr>
          <p:cNvPr id="85" name="Google Shape;85;p1"/>
          <p:cNvSpPr/>
          <p:nvPr/>
        </p:nvSpPr>
        <p:spPr>
          <a:xfrm>
            <a:off x="0" y="0"/>
            <a:ext cx="37463413" cy="3369348"/>
          </a:xfrm>
          <a:custGeom>
            <a:rect b="b" l="l" r="r" t="t"/>
            <a:pathLst>
              <a:path extrusionOk="0" h="2520315" w="15240000">
                <a:moveTo>
                  <a:pt x="0" y="2519875"/>
                </a:moveTo>
                <a:lnTo>
                  <a:pt x="15239809" y="2519875"/>
                </a:lnTo>
                <a:lnTo>
                  <a:pt x="15239809" y="0"/>
                </a:lnTo>
                <a:lnTo>
                  <a:pt x="0" y="0"/>
                </a:lnTo>
                <a:lnTo>
                  <a:pt x="0" y="2519875"/>
                </a:lnTo>
                <a:close/>
              </a:path>
            </a:pathLst>
          </a:custGeom>
          <a:solidFill>
            <a:srgbClr val="93DDEA"/>
          </a:solidFill>
          <a:ln>
            <a:noFill/>
          </a:ln>
          <a:effectLst>
            <a:outerShdw blurRad="149987" algn="ctr" dir="8460000" dist="250190">
              <a:srgbClr val="000000">
                <a:alpha val="27843"/>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2756">
              <a:solidFill>
                <a:schemeClr val="dk1"/>
              </a:solidFill>
              <a:latin typeface="Calibri"/>
              <a:ea typeface="Calibri"/>
              <a:cs typeface="Calibri"/>
              <a:sym typeface="Calibri"/>
            </a:endParaRPr>
          </a:p>
        </p:txBody>
      </p:sp>
      <p:sp>
        <p:nvSpPr>
          <p:cNvPr id="86" name="Google Shape;86;p1"/>
          <p:cNvSpPr txBox="1"/>
          <p:nvPr/>
        </p:nvSpPr>
        <p:spPr>
          <a:xfrm>
            <a:off x="5160835" y="0"/>
            <a:ext cx="27142800" cy="2913600"/>
          </a:xfrm>
          <a:prstGeom prst="rect">
            <a:avLst/>
          </a:prstGeom>
          <a:noFill/>
          <a:ln>
            <a:noFill/>
          </a:ln>
        </p:spPr>
        <p:txBody>
          <a:bodyPr anchorCtr="0" anchor="t" bIns="0" lIns="0" spcFirstLastPara="1" rIns="0" wrap="square" tIns="11800">
            <a:spAutoFit/>
          </a:bodyPr>
          <a:lstStyle/>
          <a:p>
            <a:pPr indent="0" lvl="0" marL="0" marR="0" rtl="0" algn="ctr">
              <a:spcBef>
                <a:spcPts val="0"/>
              </a:spcBef>
              <a:spcAft>
                <a:spcPts val="0"/>
              </a:spcAft>
              <a:buNone/>
            </a:pPr>
            <a:r>
              <a:rPr i="0" lang="en-US" sz="8000" u="none" strike="noStrike">
                <a:solidFill>
                  <a:srgbClr val="004B87"/>
                </a:solidFill>
                <a:latin typeface="Times New Roman"/>
                <a:ea typeface="Times New Roman"/>
                <a:cs typeface="Times New Roman"/>
                <a:sym typeface="Times New Roman"/>
              </a:rPr>
              <a:t>A Better City: Commuter Rail Analysis</a:t>
            </a:r>
            <a:endParaRPr sz="8000">
              <a:solidFill>
                <a:srgbClr val="004B87"/>
              </a:solidFill>
              <a:latin typeface="Times New Roman"/>
              <a:ea typeface="Times New Roman"/>
              <a:cs typeface="Times New Roman"/>
              <a:sym typeface="Times New Roman"/>
            </a:endParaRPr>
          </a:p>
          <a:p>
            <a:pPr indent="0" lvl="0" marL="0" marR="0" rtl="0" algn="l">
              <a:spcBef>
                <a:spcPts val="300"/>
              </a:spcBef>
              <a:spcAft>
                <a:spcPts val="0"/>
              </a:spcAft>
              <a:buNone/>
            </a:pPr>
            <a:br>
              <a:rPr lang="en-US" sz="5400">
                <a:solidFill>
                  <a:schemeClr val="dk1"/>
                </a:solidFill>
                <a:latin typeface="Times New Roman"/>
                <a:ea typeface="Times New Roman"/>
                <a:cs typeface="Times New Roman"/>
                <a:sym typeface="Times New Roman"/>
              </a:rPr>
            </a:br>
            <a:endParaRPr sz="5202">
              <a:solidFill>
                <a:schemeClr val="dk1"/>
              </a:solidFill>
              <a:latin typeface="Times New Roman"/>
              <a:ea typeface="Times New Roman"/>
              <a:cs typeface="Times New Roman"/>
              <a:sym typeface="Times New Roman"/>
            </a:endParaRPr>
          </a:p>
        </p:txBody>
      </p:sp>
      <p:sp>
        <p:nvSpPr>
          <p:cNvPr id="87" name="Google Shape;87;p1"/>
          <p:cNvSpPr/>
          <p:nvPr/>
        </p:nvSpPr>
        <p:spPr>
          <a:xfrm>
            <a:off x="-33175" y="3527083"/>
            <a:ext cx="8674697" cy="5050309"/>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88" name="Google Shape;88;p1"/>
          <p:cNvSpPr/>
          <p:nvPr/>
        </p:nvSpPr>
        <p:spPr>
          <a:xfrm>
            <a:off x="1962061" y="3537665"/>
            <a:ext cx="4372269" cy="659515"/>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Introduction</a:t>
            </a:r>
            <a:endParaRPr sz="3121">
              <a:solidFill>
                <a:schemeClr val="lt1"/>
              </a:solidFill>
              <a:latin typeface="Arial Black"/>
              <a:ea typeface="Arial Black"/>
              <a:cs typeface="Arial Black"/>
              <a:sym typeface="Arial Black"/>
            </a:endParaRPr>
          </a:p>
        </p:txBody>
      </p:sp>
      <p:sp>
        <p:nvSpPr>
          <p:cNvPr id="89" name="Google Shape;89;p1"/>
          <p:cNvSpPr/>
          <p:nvPr/>
        </p:nvSpPr>
        <p:spPr>
          <a:xfrm>
            <a:off x="8650032" y="3550285"/>
            <a:ext cx="16230319" cy="17540630"/>
          </a:xfrm>
          <a:prstGeom prst="roundRect">
            <a:avLst>
              <a:gd fmla="val 1297"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170">
              <a:solidFill>
                <a:schemeClr val="lt1"/>
              </a:solidFill>
              <a:latin typeface="Calibri"/>
              <a:ea typeface="Calibri"/>
              <a:cs typeface="Calibri"/>
              <a:sym typeface="Calibri"/>
            </a:endParaRPr>
          </a:p>
        </p:txBody>
      </p:sp>
      <p:sp>
        <p:nvSpPr>
          <p:cNvPr id="90" name="Google Shape;90;p1"/>
          <p:cNvSpPr/>
          <p:nvPr/>
        </p:nvSpPr>
        <p:spPr>
          <a:xfrm>
            <a:off x="24886272" y="3487621"/>
            <a:ext cx="12444054" cy="17557560"/>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91" name="Google Shape;91;p1"/>
          <p:cNvSpPr/>
          <p:nvPr/>
        </p:nvSpPr>
        <p:spPr>
          <a:xfrm>
            <a:off x="1773" y="8597098"/>
            <a:ext cx="8639750" cy="12476965"/>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92" name="Google Shape;92;p1"/>
          <p:cNvSpPr/>
          <p:nvPr/>
        </p:nvSpPr>
        <p:spPr>
          <a:xfrm>
            <a:off x="1741081" y="8587093"/>
            <a:ext cx="5216637" cy="744345"/>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Data and methods</a:t>
            </a:r>
            <a:endParaRPr sz="3121">
              <a:solidFill>
                <a:schemeClr val="lt1"/>
              </a:solidFill>
              <a:latin typeface="Arial Black"/>
              <a:ea typeface="Arial Black"/>
              <a:cs typeface="Arial Black"/>
              <a:sym typeface="Arial Black"/>
            </a:endParaRPr>
          </a:p>
        </p:txBody>
      </p:sp>
      <p:sp>
        <p:nvSpPr>
          <p:cNvPr id="93" name="Google Shape;93;p1"/>
          <p:cNvSpPr/>
          <p:nvPr/>
        </p:nvSpPr>
        <p:spPr>
          <a:xfrm>
            <a:off x="16067818" y="3670305"/>
            <a:ext cx="5327778" cy="712052"/>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Data Analysis</a:t>
            </a:r>
            <a:endParaRPr/>
          </a:p>
        </p:txBody>
      </p:sp>
      <p:sp>
        <p:nvSpPr>
          <p:cNvPr id="94" name="Google Shape;94;p1"/>
          <p:cNvSpPr txBox="1"/>
          <p:nvPr/>
        </p:nvSpPr>
        <p:spPr>
          <a:xfrm>
            <a:off x="156852" y="4868467"/>
            <a:ext cx="8674800" cy="6028500"/>
          </a:xfrm>
          <a:prstGeom prst="rect">
            <a:avLst/>
          </a:prstGeom>
          <a:noFill/>
          <a:ln>
            <a:noFill/>
          </a:ln>
        </p:spPr>
        <p:txBody>
          <a:bodyPr anchorCtr="0" anchor="t" bIns="45700" lIns="91425" spcFirstLastPara="1" rIns="91425" wrap="square" tIns="45700">
            <a:spAutoFit/>
          </a:bodyPr>
          <a:lstStyle/>
          <a:p>
            <a:pPr indent="-222959" lvl="0" marL="222959" marR="0" rtl="0" algn="l">
              <a:lnSpc>
                <a:spcPct val="83571"/>
              </a:lnSpc>
              <a:spcBef>
                <a:spcPts val="0"/>
              </a:spcBef>
              <a:spcAft>
                <a:spcPts val="0"/>
              </a:spcAft>
              <a:buClr>
                <a:srgbClr val="C00000"/>
              </a:buClr>
              <a:buSzPts val="2800"/>
              <a:buFont typeface="Noto Sans Symbols"/>
              <a:buChar char="◆"/>
            </a:pPr>
            <a:r>
              <a:rPr b="0" i="0" lang="en-US" sz="2800" u="none" strike="noStrike">
                <a:solidFill>
                  <a:srgbClr val="000000"/>
                </a:solidFill>
                <a:latin typeface="Times New Roman"/>
                <a:ea typeface="Times New Roman"/>
                <a:cs typeface="Times New Roman"/>
                <a:sym typeface="Times New Roman"/>
              </a:rPr>
              <a:t>The project aims to create a comprehensive data repository and analysis framework for Massachusetts Bay Transportation Authority</a:t>
            </a:r>
            <a:r>
              <a:rPr lang="en-US" sz="2800">
                <a:latin typeface="Times New Roman"/>
                <a:ea typeface="Times New Roman"/>
                <a:cs typeface="Times New Roman"/>
                <a:sym typeface="Times New Roman"/>
              </a:rPr>
              <a:t> </a:t>
            </a:r>
            <a:r>
              <a:rPr b="0" i="0" lang="en-US" sz="2800" u="none" strike="noStrike">
                <a:solidFill>
                  <a:srgbClr val="000000"/>
                </a:solidFill>
                <a:latin typeface="Times New Roman"/>
                <a:ea typeface="Times New Roman"/>
                <a:cs typeface="Times New Roman"/>
                <a:sym typeface="Times New Roman"/>
              </a:rPr>
              <a:t>schedules, focusing on both current and historical data. This initiative will support policy-making and decarbonization strategies</a:t>
            </a:r>
            <a:r>
              <a:rPr lang="en-US" sz="2800">
                <a:latin typeface="Times New Roman"/>
                <a:ea typeface="Times New Roman"/>
                <a:cs typeface="Times New Roman"/>
                <a:sym typeface="Times New Roman"/>
              </a:rPr>
              <a:t>.</a:t>
            </a:r>
            <a:endParaRPr/>
          </a:p>
          <a:p>
            <a:pPr indent="-222959" lvl="0" marL="222959" marR="0" rtl="0" algn="just">
              <a:lnSpc>
                <a:spcPct val="83571"/>
              </a:lnSpc>
              <a:spcBef>
                <a:spcPts val="780"/>
              </a:spcBef>
              <a:spcAft>
                <a:spcPts val="0"/>
              </a:spcAft>
              <a:buClr>
                <a:srgbClr val="C00000"/>
              </a:buClr>
              <a:buSzPts val="2800"/>
              <a:buFont typeface="Noto Sans Symbols"/>
              <a:buChar char="◆"/>
            </a:pPr>
            <a:r>
              <a:rPr b="0" i="0" lang="en-US" sz="2800" u="none" strike="noStrike">
                <a:solidFill>
                  <a:srgbClr val="000000"/>
                </a:solidFill>
                <a:latin typeface="Times New Roman"/>
                <a:ea typeface="Times New Roman"/>
                <a:cs typeface="Times New Roman"/>
                <a:sym typeface="Times New Roman"/>
              </a:rPr>
              <a:t>Client: A Better City represents a multi-sector group of nearly 130 business leaders united around a common goal: to enhance the Greater Boston region’s economic health, competitiveness, equitable growth, sustainability, and quality of life for all communities.</a:t>
            </a:r>
            <a:endParaRPr/>
          </a:p>
          <a:p>
            <a:pPr indent="-45158" lvl="0" marL="222959" marR="0" rtl="0" algn="just">
              <a:lnSpc>
                <a:spcPct val="83571"/>
              </a:lnSpc>
              <a:spcBef>
                <a:spcPts val="780"/>
              </a:spcBef>
              <a:spcAft>
                <a:spcPts val="0"/>
              </a:spcAft>
              <a:buClr>
                <a:srgbClr val="C00000"/>
              </a:buClr>
              <a:buSzPts val="2800"/>
              <a:buFont typeface="Noto Sans Symbols"/>
              <a:buNone/>
            </a:pPr>
            <a:r>
              <a:t/>
            </a:r>
            <a:endParaRPr b="0" i="0" sz="2800" u="none" strike="noStrike">
              <a:solidFill>
                <a:srgbClr val="000000"/>
              </a:solidFill>
              <a:latin typeface="Calibri"/>
              <a:ea typeface="Calibri"/>
              <a:cs typeface="Calibri"/>
              <a:sym typeface="Calibri"/>
            </a:endParaRPr>
          </a:p>
          <a:p>
            <a:pPr indent="0" lvl="0" marL="0" marR="0" rtl="0" algn="l">
              <a:spcBef>
                <a:spcPts val="390"/>
              </a:spcBef>
              <a:spcAft>
                <a:spcPts val="0"/>
              </a:spcAft>
              <a:buNone/>
            </a:pPr>
            <a:br>
              <a:rPr lang="en-US" sz="2800">
                <a:solidFill>
                  <a:schemeClr val="dk1"/>
                </a:solidFill>
                <a:latin typeface="Calibri"/>
                <a:ea typeface="Calibri"/>
                <a:cs typeface="Calibri"/>
                <a:sym typeface="Calibri"/>
              </a:rPr>
            </a:b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
        <p:nvSpPr>
          <p:cNvPr id="95" name="Google Shape;95;p1"/>
          <p:cNvSpPr/>
          <p:nvPr/>
        </p:nvSpPr>
        <p:spPr>
          <a:xfrm>
            <a:off x="1150993" y="9316567"/>
            <a:ext cx="6686499" cy="744345"/>
          </a:xfrm>
          <a:prstGeom prst="roundRect">
            <a:avLst>
              <a:gd fmla="val 10258" name="adj"/>
            </a:avLst>
          </a:prstGeom>
          <a:solidFill>
            <a:srgbClr val="E1EFD8"/>
          </a:solidFill>
          <a:ln cap="flat" cmpd="sng" w="25400">
            <a:solidFill>
              <a:srgbClr val="BBD6EE"/>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23358" marR="9343" rtl="0" algn="ctr">
              <a:spcBef>
                <a:spcPts val="0"/>
              </a:spcBef>
              <a:spcAft>
                <a:spcPts val="0"/>
              </a:spcAft>
              <a:buNone/>
            </a:pPr>
            <a:r>
              <a:rPr b="1" i="1" lang="en-US" sz="3200" u="none" strike="noStrike">
                <a:solidFill>
                  <a:srgbClr val="000000"/>
                </a:solidFill>
                <a:latin typeface="Times New Roman"/>
                <a:ea typeface="Times New Roman"/>
                <a:cs typeface="Times New Roman"/>
                <a:sym typeface="Times New Roman"/>
              </a:rPr>
              <a:t>Dataset Description</a:t>
            </a:r>
            <a:endParaRPr b="1" i="1" sz="3200">
              <a:solidFill>
                <a:srgbClr val="000000"/>
              </a:solidFill>
              <a:latin typeface="Calibri"/>
              <a:ea typeface="Calibri"/>
              <a:cs typeface="Calibri"/>
              <a:sym typeface="Calibri"/>
            </a:endParaRPr>
          </a:p>
        </p:txBody>
      </p:sp>
      <p:sp>
        <p:nvSpPr>
          <p:cNvPr id="96" name="Google Shape;96;p1"/>
          <p:cNvSpPr/>
          <p:nvPr/>
        </p:nvSpPr>
        <p:spPr>
          <a:xfrm>
            <a:off x="845040" y="13092327"/>
            <a:ext cx="6716846" cy="789124"/>
          </a:xfrm>
          <a:prstGeom prst="roundRect">
            <a:avLst>
              <a:gd fmla="val 10258" name="adj"/>
            </a:avLst>
          </a:prstGeom>
          <a:solidFill>
            <a:srgbClr val="F7CAAC"/>
          </a:solidFill>
          <a:ln cap="flat" cmpd="sng" w="25400">
            <a:solidFill>
              <a:srgbClr val="BBD6EE"/>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23358" marR="9343" rtl="0" algn="ctr">
              <a:spcBef>
                <a:spcPts val="0"/>
              </a:spcBef>
              <a:spcAft>
                <a:spcPts val="0"/>
              </a:spcAft>
              <a:buNone/>
            </a:pPr>
            <a:r>
              <a:rPr b="1" i="1" lang="en-US" sz="3200" u="none" strike="noStrike">
                <a:solidFill>
                  <a:srgbClr val="000000"/>
                </a:solidFill>
                <a:latin typeface="Times New Roman"/>
                <a:ea typeface="Times New Roman"/>
                <a:cs typeface="Times New Roman"/>
                <a:sym typeface="Times New Roman"/>
              </a:rPr>
              <a:t>Data Cleaning</a:t>
            </a:r>
            <a:endParaRPr b="1" sz="3200">
              <a:solidFill>
                <a:srgbClr val="000000"/>
              </a:solidFill>
              <a:latin typeface="Calibri"/>
              <a:ea typeface="Calibri"/>
              <a:cs typeface="Calibri"/>
              <a:sym typeface="Calibri"/>
            </a:endParaRPr>
          </a:p>
        </p:txBody>
      </p:sp>
      <p:sp>
        <p:nvSpPr>
          <p:cNvPr id="97" name="Google Shape;97;p1"/>
          <p:cNvSpPr/>
          <p:nvPr/>
        </p:nvSpPr>
        <p:spPr>
          <a:xfrm>
            <a:off x="856544" y="16186106"/>
            <a:ext cx="6716846" cy="878644"/>
          </a:xfrm>
          <a:prstGeom prst="roundRect">
            <a:avLst>
              <a:gd fmla="val 10258" name="adj"/>
            </a:avLst>
          </a:prstGeom>
          <a:solidFill>
            <a:srgbClr val="FFF2CC"/>
          </a:solidFill>
          <a:ln cap="flat" cmpd="sng" w="25400">
            <a:solidFill>
              <a:srgbClr val="BBD6EE"/>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23358" marR="9343" rtl="0" algn="ctr">
              <a:spcBef>
                <a:spcPts val="0"/>
              </a:spcBef>
              <a:spcAft>
                <a:spcPts val="0"/>
              </a:spcAft>
              <a:buNone/>
            </a:pPr>
            <a:r>
              <a:rPr b="1" lang="en-US" sz="2800">
                <a:solidFill>
                  <a:srgbClr val="000000"/>
                </a:solidFill>
                <a:latin typeface="Times New Roman"/>
                <a:ea typeface="Times New Roman"/>
                <a:cs typeface="Times New Roman"/>
                <a:sym typeface="Times New Roman"/>
              </a:rPr>
              <a:t>Pipeline to Upload Raw Data to BigQuery</a:t>
            </a:r>
            <a:endParaRPr b="1" sz="2800">
              <a:solidFill>
                <a:srgbClr val="000000"/>
              </a:solidFill>
              <a:latin typeface="Times New Roman"/>
              <a:ea typeface="Times New Roman"/>
              <a:cs typeface="Times New Roman"/>
              <a:sym typeface="Times New Roman"/>
            </a:endParaRPr>
          </a:p>
        </p:txBody>
      </p:sp>
      <p:sp>
        <p:nvSpPr>
          <p:cNvPr id="98" name="Google Shape;98;p1"/>
          <p:cNvSpPr txBox="1"/>
          <p:nvPr/>
        </p:nvSpPr>
        <p:spPr>
          <a:xfrm>
            <a:off x="-211219" y="13881461"/>
            <a:ext cx="7275600" cy="2577300"/>
          </a:xfrm>
          <a:prstGeom prst="rect">
            <a:avLst/>
          </a:prstGeom>
          <a:noFill/>
          <a:ln>
            <a:noFill/>
          </a:ln>
        </p:spPr>
        <p:txBody>
          <a:bodyPr anchorCtr="0" anchor="t" bIns="45700" lIns="91425" spcFirstLastPara="1" rIns="91425" wrap="square" tIns="45700">
            <a:spAutoFit/>
          </a:bodyPr>
          <a:lstStyle/>
          <a:p>
            <a:pPr indent="-285750" lvl="0" marL="755650" marR="0" rtl="0" algn="l">
              <a:spcBef>
                <a:spcPts val="0"/>
              </a:spcBef>
              <a:spcAft>
                <a:spcPts val="0"/>
              </a:spcAft>
              <a:buClr>
                <a:srgbClr val="000000"/>
              </a:buClr>
              <a:buSzPts val="2800"/>
              <a:buFont typeface="Noto Sans Symbols"/>
              <a:buChar char="✔"/>
            </a:pPr>
            <a:r>
              <a:rPr b="0" i="0" lang="en-US" sz="2800" u="none" strike="noStrike">
                <a:solidFill>
                  <a:srgbClr val="000000"/>
                </a:solidFill>
                <a:latin typeface="Times New Roman"/>
                <a:ea typeface="Times New Roman"/>
                <a:cs typeface="Times New Roman"/>
                <a:sym typeface="Times New Roman"/>
              </a:rPr>
              <a:t>focus on </a:t>
            </a:r>
            <a:r>
              <a:rPr b="1" i="0" lang="en-US" sz="2800" u="none" strike="noStrike">
                <a:solidFill>
                  <a:srgbClr val="000000"/>
                </a:solidFill>
                <a:latin typeface="Times New Roman"/>
                <a:ea typeface="Times New Roman"/>
                <a:cs typeface="Times New Roman"/>
                <a:sym typeface="Times New Roman"/>
              </a:rPr>
              <a:t>commuter rail</a:t>
            </a:r>
            <a:r>
              <a:rPr b="0" i="0" lang="en-US" sz="2800" u="none" strike="noStrike">
                <a:solidFill>
                  <a:srgbClr val="000000"/>
                </a:solidFill>
                <a:latin typeface="Times New Roman"/>
                <a:ea typeface="Times New Roman"/>
                <a:cs typeface="Times New Roman"/>
                <a:sym typeface="Times New Roman"/>
              </a:rPr>
              <a:t> information: filtering rows where the </a:t>
            </a:r>
            <a:r>
              <a:rPr b="0" i="1" lang="en-US" sz="2800" u="none" strike="noStrike">
                <a:solidFill>
                  <a:srgbClr val="000000"/>
                </a:solidFill>
                <a:latin typeface="Times New Roman"/>
                <a:ea typeface="Times New Roman"/>
                <a:cs typeface="Times New Roman"/>
                <a:sym typeface="Times New Roman"/>
              </a:rPr>
              <a:t>route_desc</a:t>
            </a:r>
            <a:r>
              <a:rPr b="0" i="0" lang="en-US" sz="2800" u="none" strike="noStrike">
                <a:solidFill>
                  <a:srgbClr val="000000"/>
                </a:solidFill>
                <a:latin typeface="Times New Roman"/>
                <a:ea typeface="Times New Roman"/>
                <a:cs typeface="Times New Roman"/>
                <a:sym typeface="Times New Roman"/>
              </a:rPr>
              <a:t> column equals "</a:t>
            </a:r>
            <a:r>
              <a:rPr b="0" i="1" lang="en-US" sz="2800" u="none" strike="noStrike">
                <a:solidFill>
                  <a:srgbClr val="000000"/>
                </a:solidFill>
                <a:latin typeface="Times New Roman"/>
                <a:ea typeface="Times New Roman"/>
                <a:cs typeface="Times New Roman"/>
                <a:sym typeface="Times New Roman"/>
              </a:rPr>
              <a:t>commuter_rail</a:t>
            </a:r>
            <a:r>
              <a:rPr b="0" i="0" lang="en-US" sz="2800" u="none" strike="noStrike">
                <a:solidFill>
                  <a:srgbClr val="000000"/>
                </a:solidFill>
                <a:latin typeface="Times New Roman"/>
                <a:ea typeface="Times New Roman"/>
                <a:cs typeface="Times New Roman"/>
                <a:sym typeface="Times New Roman"/>
              </a:rPr>
              <a:t>". </a:t>
            </a:r>
            <a:endParaRPr/>
          </a:p>
          <a:p>
            <a:pPr indent="-285750" lvl="0" marL="755650" marR="0" rtl="0" algn="l">
              <a:spcBef>
                <a:spcPts val="0"/>
              </a:spcBef>
              <a:spcAft>
                <a:spcPts val="0"/>
              </a:spcAft>
              <a:buClr>
                <a:srgbClr val="000000"/>
              </a:buClr>
              <a:buSzPts val="2800"/>
              <a:buFont typeface="Noto Sans Symbols"/>
              <a:buChar char="✔"/>
            </a:pPr>
            <a:r>
              <a:rPr b="0" i="0" lang="en-US" sz="2800" u="none" strike="noStrike">
                <a:solidFill>
                  <a:srgbClr val="000000"/>
                </a:solidFill>
                <a:latin typeface="Times New Roman"/>
                <a:ea typeface="Times New Roman"/>
                <a:cs typeface="Times New Roman"/>
                <a:sym typeface="Times New Roman"/>
              </a:rPr>
              <a:t>Remove null values.</a:t>
            </a:r>
            <a:endParaRPr/>
          </a:p>
          <a:p>
            <a:pPr indent="-285750" lvl="0" marL="755650" marR="0" rtl="0" algn="l">
              <a:spcBef>
                <a:spcPts val="0"/>
              </a:spcBef>
              <a:spcAft>
                <a:spcPts val="0"/>
              </a:spcAft>
              <a:buClr>
                <a:srgbClr val="000000"/>
              </a:buClr>
              <a:buSzPts val="2800"/>
              <a:buFont typeface="Noto Sans Symbols"/>
              <a:buChar char="✔"/>
            </a:pPr>
            <a:r>
              <a:rPr b="0" i="0" lang="en-US" sz="2800" u="none" strike="noStrike">
                <a:solidFill>
                  <a:srgbClr val="000000"/>
                </a:solidFill>
                <a:latin typeface="Times New Roman"/>
                <a:ea typeface="Times New Roman"/>
                <a:cs typeface="Times New Roman"/>
                <a:sym typeface="Times New Roman"/>
              </a:rPr>
              <a:t>Remove duplicate values.</a:t>
            </a:r>
            <a:endParaRPr/>
          </a:p>
          <a:p>
            <a:pPr indent="-107388" lvl="0" marL="222959" marR="0" rtl="0" algn="just">
              <a:lnSpc>
                <a:spcPct val="128571"/>
              </a:lnSpc>
              <a:spcBef>
                <a:spcPts val="390"/>
              </a:spcBef>
              <a:spcAft>
                <a:spcPts val="0"/>
              </a:spcAft>
              <a:buClr>
                <a:srgbClr val="C00000"/>
              </a:buClr>
              <a:buSzPts val="1820"/>
              <a:buFont typeface="Noto Sans Symbols"/>
              <a:buNone/>
            </a:pPr>
            <a:r>
              <a:t/>
            </a:r>
            <a:endParaRPr sz="1820">
              <a:solidFill>
                <a:schemeClr val="dk1"/>
              </a:solidFill>
              <a:latin typeface="Calibri"/>
              <a:ea typeface="Calibri"/>
              <a:cs typeface="Calibri"/>
              <a:sym typeface="Calibri"/>
            </a:endParaRPr>
          </a:p>
        </p:txBody>
      </p:sp>
      <p:grpSp>
        <p:nvGrpSpPr>
          <p:cNvPr id="99" name="Google Shape;99;p1"/>
          <p:cNvGrpSpPr/>
          <p:nvPr/>
        </p:nvGrpSpPr>
        <p:grpSpPr>
          <a:xfrm>
            <a:off x="8874496" y="4429203"/>
            <a:ext cx="10673147" cy="627178"/>
            <a:chOff x="13346442" y="7015316"/>
            <a:chExt cx="16413854" cy="964515"/>
          </a:xfrm>
        </p:grpSpPr>
        <p:sp>
          <p:nvSpPr>
            <p:cNvPr id="100" name="Google Shape;100;p1"/>
            <p:cNvSpPr txBox="1"/>
            <p:nvPr/>
          </p:nvSpPr>
          <p:spPr>
            <a:xfrm>
              <a:off x="13941153" y="7206302"/>
              <a:ext cx="15819143" cy="611567"/>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a:solidFill>
                    <a:schemeClr val="dk1"/>
                  </a:solidFill>
                  <a:latin typeface="Times New Roman"/>
                  <a:ea typeface="Times New Roman"/>
                  <a:cs typeface="Times New Roman"/>
                  <a:sym typeface="Times New Roman"/>
                </a:rPr>
                <a:t>Can we compare the changes in fare cost over time?</a:t>
              </a:r>
              <a:endParaRPr b="1" sz="2800">
                <a:solidFill>
                  <a:schemeClr val="dk1"/>
                </a:solidFill>
                <a:latin typeface="Times New Roman"/>
                <a:ea typeface="Times New Roman"/>
                <a:cs typeface="Times New Roman"/>
                <a:sym typeface="Times New Roman"/>
              </a:endParaRPr>
            </a:p>
          </p:txBody>
        </p:sp>
        <p:sp>
          <p:nvSpPr>
            <p:cNvPr id="101" name="Google Shape;101;p1"/>
            <p:cNvSpPr/>
            <p:nvPr/>
          </p:nvSpPr>
          <p:spPr>
            <a:xfrm>
              <a:off x="13346442" y="7015316"/>
              <a:ext cx="265528" cy="964515"/>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grpSp>
        <p:nvGrpSpPr>
          <p:cNvPr id="102" name="Google Shape;102;p1"/>
          <p:cNvGrpSpPr/>
          <p:nvPr/>
        </p:nvGrpSpPr>
        <p:grpSpPr>
          <a:xfrm>
            <a:off x="8964093" y="9660645"/>
            <a:ext cx="15377466" cy="760765"/>
            <a:chOff x="13406763" y="15850584"/>
            <a:chExt cx="17854979" cy="1169955"/>
          </a:xfrm>
        </p:grpSpPr>
        <p:sp>
          <p:nvSpPr>
            <p:cNvPr id="103" name="Google Shape;103;p1"/>
            <p:cNvSpPr txBox="1"/>
            <p:nvPr/>
          </p:nvSpPr>
          <p:spPr>
            <a:xfrm>
              <a:off x="14013303" y="15955373"/>
              <a:ext cx="17248439" cy="1065166"/>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u="none" strike="noStrike">
                  <a:solidFill>
                    <a:srgbClr val="000000"/>
                  </a:solidFill>
                  <a:latin typeface="Times New Roman"/>
                  <a:ea typeface="Times New Roman"/>
                  <a:cs typeface="Times New Roman"/>
                  <a:sym typeface="Times New Roman"/>
                </a:rPr>
                <a:t>A breakdown of trains by time of day (early morning, peak morning, midday, afternoon peak, evening, late night)</a:t>
              </a:r>
              <a:endParaRPr/>
            </a:p>
          </p:txBody>
        </p:sp>
        <p:sp>
          <p:nvSpPr>
            <p:cNvPr id="104" name="Google Shape;104;p1"/>
            <p:cNvSpPr/>
            <p:nvPr/>
          </p:nvSpPr>
          <p:spPr>
            <a:xfrm>
              <a:off x="13406763" y="15850584"/>
              <a:ext cx="265528" cy="964515"/>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grpSp>
        <p:nvGrpSpPr>
          <p:cNvPr id="105" name="Google Shape;105;p1"/>
          <p:cNvGrpSpPr/>
          <p:nvPr/>
        </p:nvGrpSpPr>
        <p:grpSpPr>
          <a:xfrm>
            <a:off x="25132625" y="3669096"/>
            <a:ext cx="13638833" cy="627178"/>
            <a:chOff x="13406763" y="20966917"/>
            <a:chExt cx="20974677" cy="964515"/>
          </a:xfrm>
        </p:grpSpPr>
        <p:sp>
          <p:nvSpPr>
            <p:cNvPr id="106" name="Google Shape;106;p1"/>
            <p:cNvSpPr txBox="1"/>
            <p:nvPr/>
          </p:nvSpPr>
          <p:spPr>
            <a:xfrm>
              <a:off x="13934675" y="21212985"/>
              <a:ext cx="20446765" cy="624387"/>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u="none" strike="noStrike">
                  <a:solidFill>
                    <a:srgbClr val="000000"/>
                  </a:solidFill>
                  <a:latin typeface="Times New Roman"/>
                  <a:ea typeface="Times New Roman"/>
                  <a:cs typeface="Times New Roman"/>
                  <a:sym typeface="Times New Roman"/>
                </a:rPr>
                <a:t>The number of express train for each line</a:t>
              </a:r>
              <a:endParaRPr b="1" sz="2800">
                <a:solidFill>
                  <a:schemeClr val="dk1"/>
                </a:solidFill>
                <a:latin typeface="Calibri"/>
                <a:ea typeface="Calibri"/>
                <a:cs typeface="Calibri"/>
                <a:sym typeface="Calibri"/>
              </a:endParaRPr>
            </a:p>
          </p:txBody>
        </p:sp>
        <p:sp>
          <p:nvSpPr>
            <p:cNvPr id="107" name="Google Shape;107;p1"/>
            <p:cNvSpPr/>
            <p:nvPr/>
          </p:nvSpPr>
          <p:spPr>
            <a:xfrm>
              <a:off x="13406763" y="20966917"/>
              <a:ext cx="265528" cy="96451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sp>
        <p:nvSpPr>
          <p:cNvPr id="108" name="Google Shape;108;p1"/>
          <p:cNvSpPr txBox="1"/>
          <p:nvPr/>
        </p:nvSpPr>
        <p:spPr>
          <a:xfrm>
            <a:off x="9217775" y="14679950"/>
            <a:ext cx="14388300" cy="5695200"/>
          </a:xfrm>
          <a:prstGeom prst="rect">
            <a:avLst/>
          </a:prstGeom>
          <a:noFill/>
          <a:ln>
            <a:noFill/>
          </a:ln>
        </p:spPr>
        <p:txBody>
          <a:bodyPr anchorCtr="0" anchor="t" bIns="45700" lIns="91425" spcFirstLastPara="1" rIns="91425" wrap="square" tIns="45700">
            <a:spAutoFit/>
          </a:bodyPr>
          <a:lstStyle/>
          <a:p>
            <a:pPr indent="-406400" lvl="0" marL="457200" rtl="0" algn="l">
              <a:lnSpc>
                <a:spcPct val="150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From the Trip Counts by Time Period graph, it is evident that for every commuter rail line, the Midday Base period usually has the highest number of trips, followed by the PM peak. This indicates a strong ridership demand during the morning and evening rush hour. In contrast, there are significantly fewer trips during sunrise and late night. This pattern is aligned with the typical daily travel behavior. </a:t>
            </a:r>
            <a:endParaRPr sz="2800">
              <a:solidFill>
                <a:schemeClr val="dk1"/>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There is an exception to this pattern. In the graph of the CR Lowell line, Worcester line, and Fitchburg line, 2019 has the most number of trips. There are several reasons that may contribute to this change. In 2020, some commuter rail lines such as the Lowell line underwent infrastructure improvement, which could result in decreases of trip numbers. </a:t>
            </a:r>
            <a:endParaRPr sz="2800">
              <a:solidFill>
                <a:schemeClr val="dk1"/>
              </a:solidFill>
              <a:latin typeface="Times New Roman"/>
              <a:ea typeface="Times New Roman"/>
              <a:cs typeface="Times New Roman"/>
              <a:sym typeface="Times New Roman"/>
            </a:endParaRPr>
          </a:p>
        </p:txBody>
      </p:sp>
      <p:sp>
        <p:nvSpPr>
          <p:cNvPr id="109" name="Google Shape;109;p1"/>
          <p:cNvSpPr txBox="1"/>
          <p:nvPr/>
        </p:nvSpPr>
        <p:spPr>
          <a:xfrm>
            <a:off x="15385722" y="10604450"/>
            <a:ext cx="8775600" cy="34971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We define different times of the day by the following time period in the </a:t>
            </a:r>
            <a:r>
              <a:rPr i="1" lang="en-US" sz="2800">
                <a:solidFill>
                  <a:schemeClr val="dk1"/>
                </a:solidFill>
                <a:latin typeface="Times New Roman"/>
                <a:ea typeface="Times New Roman"/>
                <a:cs typeface="Times New Roman"/>
                <a:sym typeface="Times New Roman"/>
              </a:rPr>
              <a:t>time_of_day(time_str)</a:t>
            </a:r>
            <a:r>
              <a:rPr lang="en-US" sz="2800">
                <a:solidFill>
                  <a:schemeClr val="dk1"/>
                </a:solidFill>
                <a:latin typeface="Times New Roman"/>
                <a:ea typeface="Times New Roman"/>
                <a:cs typeface="Times New Roman"/>
                <a:sym typeface="Times New Roman"/>
              </a:rPr>
              <a:t> function: </a:t>
            </a:r>
            <a:r>
              <a:rPr b="1" lang="en-US" sz="2800">
                <a:solidFill>
                  <a:schemeClr val="dk1"/>
                </a:solidFill>
                <a:latin typeface="Times New Roman"/>
                <a:ea typeface="Times New Roman"/>
                <a:cs typeface="Times New Roman"/>
                <a:sym typeface="Times New Roman"/>
              </a:rPr>
              <a:t>AM Peak</a:t>
            </a:r>
            <a:r>
              <a:rPr lang="en-US" sz="2800">
                <a:solidFill>
                  <a:schemeClr val="dk1"/>
                </a:solidFill>
                <a:latin typeface="Times New Roman"/>
                <a:ea typeface="Times New Roman"/>
                <a:cs typeface="Times New Roman"/>
                <a:sym typeface="Times New Roman"/>
              </a:rPr>
              <a:t>: 6:00 AM - 9:00 AM, </a:t>
            </a:r>
            <a:r>
              <a:rPr b="1" lang="en-US" sz="2800">
                <a:solidFill>
                  <a:schemeClr val="dk1"/>
                </a:solidFill>
                <a:latin typeface="Times New Roman"/>
                <a:ea typeface="Times New Roman"/>
                <a:cs typeface="Times New Roman"/>
                <a:sym typeface="Times New Roman"/>
              </a:rPr>
              <a:t>PM Peak</a:t>
            </a:r>
            <a:r>
              <a:rPr lang="en-US" sz="2800">
                <a:solidFill>
                  <a:schemeClr val="dk1"/>
                </a:solidFill>
                <a:latin typeface="Times New Roman"/>
                <a:ea typeface="Times New Roman"/>
                <a:cs typeface="Times New Roman"/>
                <a:sym typeface="Times New Roman"/>
              </a:rPr>
              <a:t>: 5:00 PM - 7:00 PM, </a:t>
            </a:r>
            <a:r>
              <a:rPr b="1" lang="en-US" sz="2800">
                <a:solidFill>
                  <a:schemeClr val="dk1"/>
                </a:solidFill>
                <a:latin typeface="Times New Roman"/>
                <a:ea typeface="Times New Roman"/>
                <a:cs typeface="Times New Roman"/>
                <a:sym typeface="Times New Roman"/>
              </a:rPr>
              <a:t>Midday Base</a:t>
            </a:r>
            <a:r>
              <a:rPr lang="en-US" sz="2800">
                <a:solidFill>
                  <a:schemeClr val="dk1"/>
                </a:solidFill>
                <a:latin typeface="Times New Roman"/>
                <a:ea typeface="Times New Roman"/>
                <a:cs typeface="Times New Roman"/>
                <a:sym typeface="Times New Roman"/>
              </a:rPr>
              <a:t>: 9:00 AM - 4:00 PM, </a:t>
            </a:r>
            <a:r>
              <a:rPr b="1" lang="en-US" sz="2800">
                <a:solidFill>
                  <a:schemeClr val="dk1"/>
                </a:solidFill>
                <a:latin typeface="Times New Roman"/>
                <a:ea typeface="Times New Roman"/>
                <a:cs typeface="Times New Roman"/>
                <a:sym typeface="Times New Roman"/>
              </a:rPr>
              <a:t>Early AM</a:t>
            </a:r>
            <a:r>
              <a:rPr lang="en-US" sz="2800">
                <a:solidFill>
                  <a:schemeClr val="dk1"/>
                </a:solidFill>
                <a:latin typeface="Times New Roman"/>
                <a:ea typeface="Times New Roman"/>
                <a:cs typeface="Times New Roman"/>
                <a:sym typeface="Times New Roman"/>
              </a:rPr>
              <a:t>: 5:00 AM - 6:00 AM, </a:t>
            </a:r>
            <a:r>
              <a:rPr b="1" lang="en-US" sz="2800">
                <a:solidFill>
                  <a:schemeClr val="dk1"/>
                </a:solidFill>
                <a:latin typeface="Times New Roman"/>
                <a:ea typeface="Times New Roman"/>
                <a:cs typeface="Times New Roman"/>
                <a:sym typeface="Times New Roman"/>
              </a:rPr>
              <a:t>Late Evening</a:t>
            </a:r>
            <a:r>
              <a:rPr lang="en-US" sz="2800">
                <a:solidFill>
                  <a:schemeClr val="dk1"/>
                </a:solidFill>
                <a:latin typeface="Times New Roman"/>
                <a:ea typeface="Times New Roman"/>
                <a:cs typeface="Times New Roman"/>
                <a:sym typeface="Times New Roman"/>
              </a:rPr>
              <a:t>: 8:00 PM - 11:00 PM, </a:t>
            </a:r>
            <a:r>
              <a:rPr b="1" lang="en-US" sz="2800">
                <a:solidFill>
                  <a:schemeClr val="dk1"/>
                </a:solidFill>
                <a:latin typeface="Times New Roman"/>
                <a:ea typeface="Times New Roman"/>
                <a:cs typeface="Times New Roman"/>
                <a:sym typeface="Times New Roman"/>
              </a:rPr>
              <a:t>Night</a:t>
            </a:r>
            <a:r>
              <a:rPr lang="en-US" sz="2800">
                <a:solidFill>
                  <a:schemeClr val="dk1"/>
                </a:solidFill>
                <a:latin typeface="Times New Roman"/>
                <a:ea typeface="Times New Roman"/>
                <a:cs typeface="Times New Roman"/>
                <a:sym typeface="Times New Roman"/>
              </a:rPr>
              <a:t>: 11:00 PM - 5:00 AM, </a:t>
            </a:r>
            <a:r>
              <a:rPr b="1" lang="en-US" sz="2800">
                <a:solidFill>
                  <a:schemeClr val="dk1"/>
                </a:solidFill>
                <a:latin typeface="Times New Roman"/>
                <a:ea typeface="Times New Roman"/>
                <a:cs typeface="Times New Roman"/>
                <a:sym typeface="Times New Roman"/>
              </a:rPr>
              <a:t>Sunrise</a:t>
            </a:r>
            <a:r>
              <a:rPr lang="en-US" sz="2800">
                <a:solidFill>
                  <a:schemeClr val="dk1"/>
                </a:solidFill>
                <a:latin typeface="Times New Roman"/>
                <a:ea typeface="Times New Roman"/>
                <a:cs typeface="Times New Roman"/>
                <a:sym typeface="Times New Roman"/>
              </a:rPr>
              <a:t>: 5:00 AM - 6:00 AM, and </a:t>
            </a:r>
            <a:r>
              <a:rPr b="1" lang="en-US" sz="2800">
                <a:solidFill>
                  <a:schemeClr val="dk1"/>
                </a:solidFill>
                <a:latin typeface="Times New Roman"/>
                <a:ea typeface="Times New Roman"/>
                <a:cs typeface="Times New Roman"/>
                <a:sym typeface="Times New Roman"/>
              </a:rPr>
              <a:t>Midday School</a:t>
            </a:r>
            <a:r>
              <a:rPr lang="en-US" sz="2800">
                <a:solidFill>
                  <a:schemeClr val="dk1"/>
                </a:solidFill>
                <a:latin typeface="Times New Roman"/>
                <a:ea typeface="Times New Roman"/>
                <a:cs typeface="Times New Roman"/>
                <a:sym typeface="Times New Roman"/>
              </a:rPr>
              <a:t>: 12:00 PM - 2:00 PM. </a:t>
            </a:r>
            <a:endParaRPr sz="2800">
              <a:solidFill>
                <a:schemeClr val="dk1"/>
              </a:solidFill>
              <a:latin typeface="Calibri"/>
              <a:ea typeface="Calibri"/>
              <a:cs typeface="Calibri"/>
              <a:sym typeface="Calibri"/>
            </a:endParaRPr>
          </a:p>
        </p:txBody>
      </p:sp>
      <p:sp>
        <p:nvSpPr>
          <p:cNvPr id="110" name="Google Shape;110;p1"/>
          <p:cNvSpPr txBox="1"/>
          <p:nvPr/>
        </p:nvSpPr>
        <p:spPr>
          <a:xfrm>
            <a:off x="12611483" y="1065220"/>
            <a:ext cx="12240300" cy="280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F5496"/>
                </a:solidFill>
                <a:latin typeface="Times New Roman"/>
                <a:ea typeface="Times New Roman"/>
                <a:cs typeface="Times New Roman"/>
                <a:sym typeface="Times New Roman"/>
              </a:rPr>
              <a:t>By </a:t>
            </a:r>
            <a:r>
              <a:rPr i="0" lang="en-US" sz="2800" u="none" strike="noStrike">
                <a:solidFill>
                  <a:srgbClr val="2F5496"/>
                </a:solidFill>
                <a:latin typeface="Times New Roman"/>
                <a:ea typeface="Times New Roman"/>
                <a:cs typeface="Times New Roman"/>
                <a:sym typeface="Times New Roman"/>
              </a:rPr>
              <a:t>Bhuvan Shivalingaiah Gowda (bhuvansg@bu.edu)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Neel Gangrade</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Ningxin Guan(nxguan@bu.edu)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Sumanth Hosdurg Kamath (sumanth@bu.edu)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Yuanchen Yin (yinthyg@bu.edu)</a:t>
            </a:r>
            <a:endParaRPr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11" name="Google Shape;111;p1"/>
          <p:cNvPicPr preferRelativeResize="0"/>
          <p:nvPr/>
        </p:nvPicPr>
        <p:blipFill rotWithShape="1">
          <a:blip r:embed="rId4">
            <a:alphaModFix/>
          </a:blip>
          <a:srcRect b="0" l="0" r="0" t="0"/>
          <a:stretch/>
        </p:blipFill>
        <p:spPr>
          <a:xfrm>
            <a:off x="27158001" y="123300"/>
            <a:ext cx="2666446" cy="2666446"/>
          </a:xfrm>
          <a:prstGeom prst="rect">
            <a:avLst/>
          </a:prstGeom>
          <a:noFill/>
          <a:ln>
            <a:noFill/>
          </a:ln>
        </p:spPr>
      </p:pic>
      <p:pic>
        <p:nvPicPr>
          <p:cNvPr descr="A red sign with white text&#10;&#10;Description automatically generated" id="112" name="Google Shape;112;p1"/>
          <p:cNvPicPr preferRelativeResize="0"/>
          <p:nvPr/>
        </p:nvPicPr>
        <p:blipFill rotWithShape="1">
          <a:blip r:embed="rId5">
            <a:alphaModFix/>
          </a:blip>
          <a:srcRect b="0" l="0" r="0" t="0"/>
          <a:stretch/>
        </p:blipFill>
        <p:spPr>
          <a:xfrm>
            <a:off x="419056" y="216349"/>
            <a:ext cx="5459478" cy="2456765"/>
          </a:xfrm>
          <a:prstGeom prst="rect">
            <a:avLst/>
          </a:prstGeom>
          <a:noFill/>
          <a:ln>
            <a:noFill/>
          </a:ln>
        </p:spPr>
      </p:pic>
      <p:pic>
        <p:nvPicPr>
          <p:cNvPr id="113" name="Google Shape;113;p1"/>
          <p:cNvPicPr preferRelativeResize="0"/>
          <p:nvPr/>
        </p:nvPicPr>
        <p:blipFill rotWithShape="1">
          <a:blip r:embed="rId6">
            <a:alphaModFix/>
          </a:blip>
          <a:srcRect b="0" l="0" r="0" t="0"/>
          <a:stretch/>
        </p:blipFill>
        <p:spPr>
          <a:xfrm>
            <a:off x="29951049" y="58798"/>
            <a:ext cx="3267656" cy="3203937"/>
          </a:xfrm>
          <a:prstGeom prst="rect">
            <a:avLst/>
          </a:prstGeom>
          <a:noFill/>
          <a:ln>
            <a:noFill/>
          </a:ln>
        </p:spPr>
      </p:pic>
      <p:pic>
        <p:nvPicPr>
          <p:cNvPr id="114" name="Google Shape;114;p1"/>
          <p:cNvPicPr preferRelativeResize="0"/>
          <p:nvPr/>
        </p:nvPicPr>
        <p:blipFill rotWithShape="1">
          <a:blip r:embed="rId7">
            <a:alphaModFix/>
          </a:blip>
          <a:srcRect b="0" l="0" r="0" t="0"/>
          <a:stretch/>
        </p:blipFill>
        <p:spPr>
          <a:xfrm>
            <a:off x="6368881" y="3540685"/>
            <a:ext cx="2149071" cy="1250826"/>
          </a:xfrm>
          <a:prstGeom prst="rect">
            <a:avLst/>
          </a:prstGeom>
          <a:noFill/>
          <a:ln>
            <a:noFill/>
          </a:ln>
        </p:spPr>
      </p:pic>
      <p:sp>
        <p:nvSpPr>
          <p:cNvPr id="115" name="Google Shape;115;p1"/>
          <p:cNvSpPr txBox="1"/>
          <p:nvPr/>
        </p:nvSpPr>
        <p:spPr>
          <a:xfrm>
            <a:off x="666434" y="10183729"/>
            <a:ext cx="7275478" cy="375167"/>
          </a:xfrm>
          <a:prstGeom prst="rect">
            <a:avLst/>
          </a:prstGeom>
          <a:noFill/>
          <a:ln>
            <a:noFill/>
          </a:ln>
        </p:spPr>
        <p:txBody>
          <a:bodyPr anchorCtr="0" anchor="t" bIns="45700" lIns="91425" spcFirstLastPara="1" rIns="91425" wrap="square" tIns="45700">
            <a:spAutoFit/>
          </a:bodyPr>
          <a:lstStyle/>
          <a:p>
            <a:pPr indent="-107388" lvl="0" marL="222959" marR="0" rtl="0" algn="just">
              <a:lnSpc>
                <a:spcPct val="128571"/>
              </a:lnSpc>
              <a:spcBef>
                <a:spcPts val="0"/>
              </a:spcBef>
              <a:spcAft>
                <a:spcPts val="0"/>
              </a:spcAft>
              <a:buClr>
                <a:srgbClr val="C00000"/>
              </a:buClr>
              <a:buSzPts val="1820"/>
              <a:buFont typeface="Noto Sans Symbols"/>
              <a:buNone/>
            </a:pPr>
            <a:r>
              <a:t/>
            </a:r>
            <a:endParaRPr sz="1820">
              <a:solidFill>
                <a:schemeClr val="dk1"/>
              </a:solidFill>
              <a:latin typeface="Calibri"/>
              <a:ea typeface="Calibri"/>
              <a:cs typeface="Calibri"/>
              <a:sym typeface="Calibri"/>
            </a:endParaRPr>
          </a:p>
        </p:txBody>
      </p:sp>
      <p:sp>
        <p:nvSpPr>
          <p:cNvPr id="116" name="Google Shape;116;p1"/>
          <p:cNvSpPr txBox="1"/>
          <p:nvPr/>
        </p:nvSpPr>
        <p:spPr>
          <a:xfrm>
            <a:off x="142276" y="10032129"/>
            <a:ext cx="8692063" cy="36963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strike="noStrike">
                <a:solidFill>
                  <a:srgbClr val="000000"/>
                </a:solidFill>
                <a:latin typeface="Times New Roman"/>
                <a:ea typeface="Times New Roman"/>
                <a:cs typeface="Times New Roman"/>
                <a:sym typeface="Times New Roman"/>
              </a:rPr>
              <a:t>The dataset originated from the </a:t>
            </a:r>
            <a:r>
              <a:rPr b="0" i="0" lang="en-US" sz="2800" u="sng" strike="noStrike">
                <a:solidFill>
                  <a:srgbClr val="1155CC"/>
                </a:solidFill>
                <a:latin typeface="Times New Roman"/>
                <a:ea typeface="Times New Roman"/>
                <a:cs typeface="Times New Roman"/>
                <a:sym typeface="Times New Roman"/>
                <a:hlinkClick r:id="rId8">
                  <a:extLst>
                    <a:ext uri="{A12FA001-AC4F-418D-AE19-62706E023703}">
                      <ahyp:hlinkClr val="tx"/>
                    </a:ext>
                  </a:extLst>
                </a:hlinkClick>
              </a:rPr>
              <a:t>MBTA archives</a:t>
            </a:r>
            <a:r>
              <a:rPr b="0" i="0" lang="en-US" sz="2800" u="none" strike="noStrike">
                <a:solidFill>
                  <a:srgbClr val="000000"/>
                </a:solidFill>
                <a:latin typeface="Times New Roman"/>
                <a:ea typeface="Times New Roman"/>
                <a:cs typeface="Times New Roman"/>
                <a:sym typeface="Times New Roman"/>
              </a:rPr>
              <a:t> and is scraped for the latest version for each season and year. The scraped URL contains 31 tables containing information on routes, lines, schedules, trips, fares, etc. which helps analyze each project question. This raw dataset is also uploaded to </a:t>
            </a:r>
            <a:r>
              <a:rPr b="0" i="0" lang="en-US" sz="2800" u="sng" strike="noStrike">
                <a:solidFill>
                  <a:srgbClr val="1155CC"/>
                </a:solidFill>
                <a:latin typeface="Times New Roman"/>
                <a:ea typeface="Times New Roman"/>
                <a:cs typeface="Times New Roman"/>
                <a:sym typeface="Times New Roman"/>
                <a:hlinkClick r:id="rId9">
                  <a:extLst>
                    <a:ext uri="{A12FA001-AC4F-418D-AE19-62706E023703}">
                      <ahyp:hlinkClr val="tx"/>
                    </a:ext>
                  </a:extLst>
                </a:hlinkClick>
              </a:rPr>
              <a:t>BigQuery</a:t>
            </a:r>
            <a:r>
              <a:rPr b="0" i="0" lang="en-US" sz="2800" u="none" strike="noStrike">
                <a:solidFill>
                  <a:srgbClr val="000000"/>
                </a:solidFill>
                <a:latin typeface="Times New Roman"/>
                <a:ea typeface="Times New Roman"/>
                <a:cs typeface="Times New Roman"/>
                <a:sym typeface="Times New Roman"/>
              </a:rPr>
              <a:t> for feasible preprocessing and analysis. </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endParaRPr sz="1820">
              <a:solidFill>
                <a:schemeClr val="dk1"/>
              </a:solidFill>
              <a:latin typeface="Calibri"/>
              <a:ea typeface="Calibri"/>
              <a:cs typeface="Calibri"/>
              <a:sym typeface="Calibri"/>
            </a:endParaRPr>
          </a:p>
        </p:txBody>
      </p:sp>
      <p:sp>
        <p:nvSpPr>
          <p:cNvPr id="117" name="Google Shape;117;p1"/>
          <p:cNvSpPr txBox="1"/>
          <p:nvPr/>
        </p:nvSpPr>
        <p:spPr>
          <a:xfrm>
            <a:off x="-363689" y="17030768"/>
            <a:ext cx="8404845" cy="2523768"/>
          </a:xfrm>
          <a:prstGeom prst="rect">
            <a:avLst/>
          </a:prstGeom>
          <a:noFill/>
          <a:ln>
            <a:noFill/>
          </a:ln>
        </p:spPr>
        <p:txBody>
          <a:bodyPr anchorCtr="0" anchor="t" bIns="45700" lIns="91425" spcFirstLastPara="1" rIns="91425" wrap="square" tIns="45700">
            <a:spAutoFit/>
          </a:bodyPr>
          <a:lstStyle/>
          <a:p>
            <a:pPr indent="0" lvl="0" marL="469900" marR="0" rtl="0" algn="l">
              <a:spcBef>
                <a:spcPts val="0"/>
              </a:spcBef>
              <a:spcAft>
                <a:spcPts val="0"/>
              </a:spcAft>
              <a:buNone/>
            </a:pPr>
            <a:r>
              <a:rPr b="0" i="0" lang="en-US" sz="2800" u="none" strike="noStrike">
                <a:solidFill>
                  <a:schemeClr val="dk1"/>
                </a:solidFill>
                <a:latin typeface="Times New Roman"/>
                <a:ea typeface="Times New Roman"/>
                <a:cs typeface="Times New Roman"/>
                <a:sym typeface="Times New Roman"/>
              </a:rPr>
              <a:t>The </a:t>
            </a:r>
            <a:r>
              <a:rPr b="0" i="1" lang="en-US" sz="2800" u="none" strike="noStrike">
                <a:solidFill>
                  <a:schemeClr val="dk1"/>
                </a:solidFill>
                <a:latin typeface="Times New Roman"/>
                <a:ea typeface="Times New Roman"/>
                <a:cs typeface="Times New Roman"/>
                <a:sym typeface="Times New Roman"/>
              </a:rPr>
              <a:t>bigquery_pipeline.py</a:t>
            </a:r>
            <a:r>
              <a:rPr b="0" i="0" lang="en-US" sz="2800" u="none" strike="noStrike">
                <a:solidFill>
                  <a:schemeClr val="dk1"/>
                </a:solidFill>
                <a:latin typeface="Times New Roman"/>
                <a:ea typeface="Times New Roman"/>
                <a:cs typeface="Times New Roman"/>
                <a:sym typeface="Times New Roman"/>
              </a:rPr>
              <a:t> script can be used to upload all the raw data for each season year from the MBTA archives to BigQuery.</a:t>
            </a:r>
            <a:endParaRPr/>
          </a:p>
          <a:p>
            <a:pPr indent="0" lvl="0" marL="469900" marR="0" rtl="0" algn="l">
              <a:spcBef>
                <a:spcPts val="0"/>
              </a:spcBef>
              <a:spcAft>
                <a:spcPts val="0"/>
              </a:spcAft>
              <a:buNone/>
            </a:pPr>
            <a:r>
              <a:rPr b="0" i="1" lang="en-US" sz="2800" u="none" strike="noStrike">
                <a:solidFill>
                  <a:schemeClr val="dk1"/>
                </a:solidFill>
                <a:latin typeface="Times New Roman"/>
                <a:ea typeface="Times New Roman"/>
                <a:cs typeface="Times New Roman"/>
                <a:sym typeface="Times New Roman"/>
              </a:rPr>
              <a:t>python bigquery_pipeline.py --year_range 2019-2024 --project ds-better-city-commuter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p1"/>
          <p:cNvPicPr preferRelativeResize="0"/>
          <p:nvPr/>
        </p:nvPicPr>
        <p:blipFill rotWithShape="1">
          <a:blip r:embed="rId10">
            <a:alphaModFix/>
          </a:blip>
          <a:srcRect b="0" l="0" r="0" t="0"/>
          <a:stretch/>
        </p:blipFill>
        <p:spPr>
          <a:xfrm>
            <a:off x="821671" y="19255667"/>
            <a:ext cx="6784951" cy="1708896"/>
          </a:xfrm>
          <a:prstGeom prst="rect">
            <a:avLst/>
          </a:prstGeom>
          <a:noFill/>
          <a:ln>
            <a:noFill/>
          </a:ln>
        </p:spPr>
      </p:pic>
      <p:pic>
        <p:nvPicPr>
          <p:cNvPr id="119" name="Google Shape;119;p1"/>
          <p:cNvPicPr preferRelativeResize="0"/>
          <p:nvPr/>
        </p:nvPicPr>
        <p:blipFill rotWithShape="1">
          <a:blip r:embed="rId11">
            <a:alphaModFix/>
          </a:blip>
          <a:srcRect b="0" l="0" r="0" t="0"/>
          <a:stretch/>
        </p:blipFill>
        <p:spPr>
          <a:xfrm>
            <a:off x="9217773" y="5056381"/>
            <a:ext cx="2942174" cy="4236731"/>
          </a:xfrm>
          <a:prstGeom prst="rect">
            <a:avLst/>
          </a:prstGeom>
          <a:noFill/>
          <a:ln>
            <a:noFill/>
          </a:ln>
        </p:spPr>
      </p:pic>
      <p:pic>
        <p:nvPicPr>
          <p:cNvPr id="120" name="Google Shape;120;p1"/>
          <p:cNvPicPr preferRelativeResize="0"/>
          <p:nvPr/>
        </p:nvPicPr>
        <p:blipFill rotWithShape="1">
          <a:blip r:embed="rId12">
            <a:alphaModFix/>
          </a:blip>
          <a:srcRect b="0" l="0" r="0" t="0"/>
          <a:stretch/>
        </p:blipFill>
        <p:spPr>
          <a:xfrm>
            <a:off x="9067166" y="10575623"/>
            <a:ext cx="5892910" cy="3771900"/>
          </a:xfrm>
          <a:prstGeom prst="rect">
            <a:avLst/>
          </a:prstGeom>
          <a:noFill/>
          <a:ln>
            <a:noFill/>
          </a:ln>
        </p:spPr>
      </p:pic>
      <p:pic>
        <p:nvPicPr>
          <p:cNvPr id="121" name="Google Shape;121;p1"/>
          <p:cNvPicPr preferRelativeResize="0"/>
          <p:nvPr/>
        </p:nvPicPr>
        <p:blipFill rotWithShape="1">
          <a:blip r:embed="rId13">
            <a:alphaModFix/>
          </a:blip>
          <a:srcRect b="0" l="0" r="0" t="0"/>
          <a:stretch/>
        </p:blipFill>
        <p:spPr>
          <a:xfrm>
            <a:off x="25133275" y="4457675"/>
            <a:ext cx="6338699" cy="4119724"/>
          </a:xfrm>
          <a:prstGeom prst="rect">
            <a:avLst/>
          </a:prstGeom>
          <a:noFill/>
          <a:ln>
            <a:noFill/>
          </a:ln>
        </p:spPr>
      </p:pic>
      <p:grpSp>
        <p:nvGrpSpPr>
          <p:cNvPr id="122" name="Google Shape;122;p1"/>
          <p:cNvGrpSpPr/>
          <p:nvPr/>
        </p:nvGrpSpPr>
        <p:grpSpPr>
          <a:xfrm>
            <a:off x="25113178" y="11785796"/>
            <a:ext cx="10673147" cy="627178"/>
            <a:chOff x="13346442" y="7015316"/>
            <a:chExt cx="16413854" cy="964515"/>
          </a:xfrm>
        </p:grpSpPr>
        <p:sp>
          <p:nvSpPr>
            <p:cNvPr id="123" name="Google Shape;123;p1"/>
            <p:cNvSpPr txBox="1"/>
            <p:nvPr/>
          </p:nvSpPr>
          <p:spPr>
            <a:xfrm>
              <a:off x="13941153" y="7206302"/>
              <a:ext cx="15819143" cy="611567"/>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a:solidFill>
                    <a:schemeClr val="dk1"/>
                  </a:solidFill>
                  <a:latin typeface="Times New Roman"/>
                  <a:ea typeface="Times New Roman"/>
                  <a:cs typeface="Times New Roman"/>
                  <a:sym typeface="Times New Roman"/>
                </a:rPr>
                <a:t>Do we see incidents of a station changing fare zones?</a:t>
              </a:r>
              <a:endParaRPr b="1" sz="2800">
                <a:solidFill>
                  <a:schemeClr val="dk1"/>
                </a:solidFill>
                <a:latin typeface="Times New Roman"/>
                <a:ea typeface="Times New Roman"/>
                <a:cs typeface="Times New Roman"/>
                <a:sym typeface="Times New Roman"/>
              </a:endParaRPr>
            </a:p>
          </p:txBody>
        </p:sp>
        <p:sp>
          <p:nvSpPr>
            <p:cNvPr id="124" name="Google Shape;124;p1"/>
            <p:cNvSpPr/>
            <p:nvPr/>
          </p:nvSpPr>
          <p:spPr>
            <a:xfrm>
              <a:off x="13346442" y="7015316"/>
              <a:ext cx="265528" cy="964515"/>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pic>
        <p:nvPicPr>
          <p:cNvPr id="125" name="Google Shape;125;p1"/>
          <p:cNvPicPr preferRelativeResize="0"/>
          <p:nvPr/>
        </p:nvPicPr>
        <p:blipFill rotWithShape="1">
          <a:blip r:embed="rId14">
            <a:alphaModFix/>
          </a:blip>
          <a:srcRect b="0" l="0" r="0" t="0"/>
          <a:stretch/>
        </p:blipFill>
        <p:spPr>
          <a:xfrm>
            <a:off x="24984383" y="12688235"/>
            <a:ext cx="5365563" cy="3233095"/>
          </a:xfrm>
          <a:prstGeom prst="rect">
            <a:avLst/>
          </a:prstGeom>
          <a:noFill/>
          <a:ln>
            <a:noFill/>
          </a:ln>
        </p:spPr>
      </p:pic>
      <p:sp>
        <p:nvSpPr>
          <p:cNvPr id="126" name="Google Shape;126;p1"/>
          <p:cNvSpPr txBox="1"/>
          <p:nvPr/>
        </p:nvSpPr>
        <p:spPr>
          <a:xfrm>
            <a:off x="31564898" y="4492666"/>
            <a:ext cx="4785600" cy="34971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The output graph shows the number of express trips on each commuter rail line from 2021 to 2024. The y axis represents the trip counts and the x axis represents the years. </a:t>
            </a:r>
            <a:endParaRPr sz="1820">
              <a:solidFill>
                <a:schemeClr val="dk1"/>
              </a:solidFill>
              <a:latin typeface="Calibri"/>
              <a:ea typeface="Calibri"/>
              <a:cs typeface="Calibri"/>
              <a:sym typeface="Calibri"/>
            </a:endParaRPr>
          </a:p>
        </p:txBody>
      </p:sp>
      <p:pic>
        <p:nvPicPr>
          <p:cNvPr id="127" name="Google Shape;127;p1"/>
          <p:cNvPicPr preferRelativeResize="0"/>
          <p:nvPr/>
        </p:nvPicPr>
        <p:blipFill rotWithShape="1">
          <a:blip r:embed="rId15">
            <a:alphaModFix/>
          </a:blip>
          <a:srcRect b="0" l="0" r="0" t="0"/>
          <a:stretch/>
        </p:blipFill>
        <p:spPr>
          <a:xfrm>
            <a:off x="25217225" y="16113475"/>
            <a:ext cx="4960635" cy="3203925"/>
          </a:xfrm>
          <a:prstGeom prst="rect">
            <a:avLst/>
          </a:prstGeom>
          <a:noFill/>
          <a:ln>
            <a:noFill/>
          </a:ln>
        </p:spPr>
      </p:pic>
      <p:sp>
        <p:nvSpPr>
          <p:cNvPr id="128" name="Google Shape;128;p1"/>
          <p:cNvSpPr txBox="1"/>
          <p:nvPr/>
        </p:nvSpPr>
        <p:spPr>
          <a:xfrm>
            <a:off x="30453975" y="18975250"/>
            <a:ext cx="6120300" cy="15147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Your Commuter Rail fare depends on which Zones your boarding and exiting stations are located in.</a:t>
            </a:r>
            <a:endParaRPr sz="2800">
              <a:solidFill>
                <a:schemeClr val="dk1"/>
              </a:solidFill>
              <a:latin typeface="Calibri"/>
              <a:ea typeface="Calibri"/>
              <a:cs typeface="Calibri"/>
              <a:sym typeface="Calibri"/>
            </a:endParaRPr>
          </a:p>
        </p:txBody>
      </p:sp>
      <p:sp>
        <p:nvSpPr>
          <p:cNvPr id="129" name="Google Shape;129;p1"/>
          <p:cNvSpPr txBox="1"/>
          <p:nvPr/>
        </p:nvSpPr>
        <p:spPr>
          <a:xfrm>
            <a:off x="30453975" y="12805250"/>
            <a:ext cx="6686400" cy="59754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This visualization shows the stations on the y-axis and the years on the x-axis. We can clearly see that after 2022, all stations have a consistency in their fare zones. The reason behind that is the end of the COVID-19 pandemic as we moved from 2021 to 2022. There is also a special fare zone called ‘CR-zone-Event’ which is only introduced at the times of major events in Boston to redirect the crowd going to the event and ensure a smoother service for everyone in the city.</a:t>
            </a:r>
            <a:endParaRPr sz="2800">
              <a:solidFill>
                <a:schemeClr val="dk1"/>
              </a:solidFill>
              <a:latin typeface="Calibri"/>
              <a:ea typeface="Calibri"/>
              <a:cs typeface="Calibri"/>
              <a:sym typeface="Calibri"/>
            </a:endParaRPr>
          </a:p>
        </p:txBody>
      </p:sp>
      <p:sp>
        <p:nvSpPr>
          <p:cNvPr id="130" name="Google Shape;130;p1"/>
          <p:cNvSpPr txBox="1"/>
          <p:nvPr/>
        </p:nvSpPr>
        <p:spPr>
          <a:xfrm>
            <a:off x="12932109" y="5037225"/>
            <a:ext cx="10674000" cy="1077300"/>
          </a:xfrm>
          <a:prstGeom prst="rect">
            <a:avLst/>
          </a:prstGeom>
          <a:noFill/>
          <a:ln>
            <a:noFill/>
          </a:ln>
        </p:spPr>
        <p:txBody>
          <a:bodyPr anchorCtr="0" anchor="t" bIns="45700" lIns="91425" spcFirstLastPara="1" rIns="91425" wrap="square" tIns="45700">
            <a:spAutoFit/>
          </a:bodyPr>
          <a:lstStyle/>
          <a:p>
            <a:pPr indent="-285189" lvl="0" marL="222959" marR="0" rtl="0" algn="just">
              <a:lnSpc>
                <a:spcPct val="128571"/>
              </a:lnSpc>
              <a:spcBef>
                <a:spcPts val="0"/>
              </a:spcBef>
              <a:spcAft>
                <a:spcPts val="0"/>
              </a:spcAft>
              <a:buClr>
                <a:srgbClr val="C00000"/>
              </a:buClr>
              <a:buSzPts val="2800"/>
              <a:buFont typeface="Times New Roman"/>
              <a:buChar char="◆"/>
            </a:pPr>
            <a:r>
              <a:rPr lang="en-US" sz="2800">
                <a:solidFill>
                  <a:schemeClr val="dk1"/>
                </a:solidFill>
                <a:latin typeface="Times New Roman"/>
                <a:ea typeface="Times New Roman"/>
                <a:cs typeface="Times New Roman"/>
                <a:sym typeface="Times New Roman"/>
              </a:rPr>
              <a:t>Since we have data for fares for 2 years (i.e, 2023 and 2024), we do not see any change in fares over the time.</a:t>
            </a:r>
            <a:endParaRPr sz="2800">
              <a:solidFill>
                <a:schemeClr val="dk1"/>
              </a:solidFill>
              <a:latin typeface="Times New Roman"/>
              <a:ea typeface="Times New Roman"/>
              <a:cs typeface="Times New Roman"/>
              <a:sym typeface="Times New Roman"/>
            </a:endParaRPr>
          </a:p>
        </p:txBody>
      </p:sp>
      <p:sp>
        <p:nvSpPr>
          <p:cNvPr id="131" name="Google Shape;131;p1"/>
          <p:cNvSpPr txBox="1"/>
          <p:nvPr/>
        </p:nvSpPr>
        <p:spPr>
          <a:xfrm>
            <a:off x="13128900" y="6190063"/>
            <a:ext cx="1039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This table depicts the fare cost to travel from Boston to the last station of each line.</a:t>
            </a:r>
            <a:endParaRPr sz="2800">
              <a:solidFill>
                <a:schemeClr val="dk1"/>
              </a:solidFill>
              <a:latin typeface="Times New Roman"/>
              <a:ea typeface="Times New Roman"/>
              <a:cs typeface="Times New Roman"/>
              <a:sym typeface="Times New Roman"/>
            </a:endParaRPr>
          </a:p>
        </p:txBody>
      </p:sp>
      <p:sp>
        <p:nvSpPr>
          <p:cNvPr id="132" name="Google Shape;132;p1"/>
          <p:cNvSpPr txBox="1"/>
          <p:nvPr/>
        </p:nvSpPr>
        <p:spPr>
          <a:xfrm>
            <a:off x="13128900" y="7312325"/>
            <a:ext cx="10009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NOTE - CapeFLYER is a seasonal train route that runs between South Station and Hyannis from Memorial Day to Labor Day. </a:t>
            </a:r>
            <a:r>
              <a:rPr lang="en-US" sz="2800">
                <a:solidFill>
                  <a:schemeClr val="dk1"/>
                </a:solidFill>
                <a:latin typeface="Times New Roman"/>
                <a:ea typeface="Times New Roman"/>
                <a:cs typeface="Times New Roman"/>
                <a:sym typeface="Times New Roman"/>
              </a:rPr>
              <a:t>So we can see a significant rise in the CapeFlyer route fare. The fares in other routes are calculated using the difference in farezone_areas.</a:t>
            </a:r>
            <a:endParaRPr sz="2800">
              <a:solidFill>
                <a:schemeClr val="dk1"/>
              </a:solidFill>
              <a:latin typeface="Times New Roman"/>
              <a:ea typeface="Times New Roman"/>
              <a:cs typeface="Times New Roman"/>
              <a:sym typeface="Times New Roman"/>
            </a:endParaRPr>
          </a:p>
        </p:txBody>
      </p:sp>
      <p:sp>
        <p:nvSpPr>
          <p:cNvPr id="133" name="Google Shape;133;p1"/>
          <p:cNvSpPr txBox="1"/>
          <p:nvPr/>
        </p:nvSpPr>
        <p:spPr>
          <a:xfrm>
            <a:off x="25361860" y="8913700"/>
            <a:ext cx="11212500" cy="28506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As shown in the graph, 2022 has the highest number of express trains compared to other years. The line Providence, Kingston, Worcester, Needham, Fitchburg all have a decrease in number of express trips from 2022 to 2023. Line Foxboro has the lowest number of express trains and has a slow increase from 2021 to 2024. </a:t>
            </a:r>
            <a:endParaRPr sz="2800">
              <a:solidFill>
                <a:schemeClr val="dk1"/>
              </a:solidFill>
              <a:latin typeface="Times New Roman"/>
              <a:ea typeface="Times New Roman"/>
              <a:cs typeface="Times New Roman"/>
              <a:sym typeface="Times New Roman"/>
            </a:endParaRPr>
          </a:p>
          <a:p>
            <a:pPr indent="0" lvl="0" marL="457200" marR="0" rtl="0" algn="just">
              <a:lnSpc>
                <a:spcPct val="128571"/>
              </a:lnSpc>
              <a:spcBef>
                <a:spcPts val="0"/>
              </a:spcBef>
              <a:spcAft>
                <a:spcPts val="0"/>
              </a:spcAft>
              <a:buNone/>
            </a:pPr>
            <a:r>
              <a:t/>
            </a:r>
            <a:endParaRPr sz="182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
          <p:cNvPicPr preferRelativeResize="0"/>
          <p:nvPr/>
        </p:nvPicPr>
        <p:blipFill rotWithShape="1">
          <a:blip r:embed="rId3">
            <a:alphaModFix/>
          </a:blip>
          <a:srcRect b="0" l="0" r="0" t="0"/>
          <a:stretch/>
        </p:blipFill>
        <p:spPr>
          <a:xfrm>
            <a:off x="8641522" y="10831800"/>
            <a:ext cx="17626377" cy="10213381"/>
          </a:xfrm>
          <a:prstGeom prst="rect">
            <a:avLst/>
          </a:prstGeom>
          <a:noFill/>
          <a:ln>
            <a:noFill/>
          </a:ln>
        </p:spPr>
      </p:pic>
      <p:sp>
        <p:nvSpPr>
          <p:cNvPr id="139" name="Google Shape;139;p2"/>
          <p:cNvSpPr/>
          <p:nvPr/>
        </p:nvSpPr>
        <p:spPr>
          <a:xfrm>
            <a:off x="0" y="0"/>
            <a:ext cx="37463413" cy="3369348"/>
          </a:xfrm>
          <a:custGeom>
            <a:rect b="b" l="l" r="r" t="t"/>
            <a:pathLst>
              <a:path extrusionOk="0" h="2520315" w="15240000">
                <a:moveTo>
                  <a:pt x="0" y="2519875"/>
                </a:moveTo>
                <a:lnTo>
                  <a:pt x="15239809" y="2519875"/>
                </a:lnTo>
                <a:lnTo>
                  <a:pt x="15239809" y="0"/>
                </a:lnTo>
                <a:lnTo>
                  <a:pt x="0" y="0"/>
                </a:lnTo>
                <a:lnTo>
                  <a:pt x="0" y="2519875"/>
                </a:lnTo>
                <a:close/>
              </a:path>
            </a:pathLst>
          </a:custGeom>
          <a:solidFill>
            <a:srgbClr val="93DDEA"/>
          </a:solidFill>
          <a:ln>
            <a:noFill/>
          </a:ln>
          <a:effectLst>
            <a:outerShdw blurRad="149987" algn="ctr" dir="8460000" dist="250190">
              <a:srgbClr val="000000">
                <a:alpha val="27843"/>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2756">
              <a:solidFill>
                <a:schemeClr val="dk1"/>
              </a:solidFill>
              <a:latin typeface="Calibri"/>
              <a:ea typeface="Calibri"/>
              <a:cs typeface="Calibri"/>
              <a:sym typeface="Calibri"/>
            </a:endParaRPr>
          </a:p>
        </p:txBody>
      </p:sp>
      <p:sp>
        <p:nvSpPr>
          <p:cNvPr id="140" name="Google Shape;140;p2"/>
          <p:cNvSpPr txBox="1"/>
          <p:nvPr/>
        </p:nvSpPr>
        <p:spPr>
          <a:xfrm>
            <a:off x="5160835" y="0"/>
            <a:ext cx="27142800" cy="2913600"/>
          </a:xfrm>
          <a:prstGeom prst="rect">
            <a:avLst/>
          </a:prstGeom>
          <a:noFill/>
          <a:ln>
            <a:noFill/>
          </a:ln>
        </p:spPr>
        <p:txBody>
          <a:bodyPr anchorCtr="0" anchor="t" bIns="0" lIns="0" spcFirstLastPara="1" rIns="0" wrap="square" tIns="11800">
            <a:spAutoFit/>
          </a:bodyPr>
          <a:lstStyle/>
          <a:p>
            <a:pPr indent="0" lvl="0" marL="0" marR="0" rtl="0" algn="ctr">
              <a:spcBef>
                <a:spcPts val="0"/>
              </a:spcBef>
              <a:spcAft>
                <a:spcPts val="0"/>
              </a:spcAft>
              <a:buNone/>
            </a:pPr>
            <a:r>
              <a:rPr i="0" lang="en-US" sz="8000" u="none" strike="noStrike">
                <a:solidFill>
                  <a:srgbClr val="004B87"/>
                </a:solidFill>
                <a:latin typeface="Times New Roman"/>
                <a:ea typeface="Times New Roman"/>
                <a:cs typeface="Times New Roman"/>
                <a:sym typeface="Times New Roman"/>
              </a:rPr>
              <a:t>A Better City: Commuter Rail Analysis</a:t>
            </a:r>
            <a:endParaRPr sz="8000">
              <a:solidFill>
                <a:srgbClr val="004B87"/>
              </a:solidFill>
              <a:latin typeface="Times New Roman"/>
              <a:ea typeface="Times New Roman"/>
              <a:cs typeface="Times New Roman"/>
              <a:sym typeface="Times New Roman"/>
            </a:endParaRPr>
          </a:p>
          <a:p>
            <a:pPr indent="0" lvl="0" marL="0" marR="0" rtl="0" algn="l">
              <a:spcBef>
                <a:spcPts val="300"/>
              </a:spcBef>
              <a:spcAft>
                <a:spcPts val="0"/>
              </a:spcAft>
              <a:buNone/>
            </a:pPr>
            <a:br>
              <a:rPr lang="en-US" sz="5400">
                <a:solidFill>
                  <a:schemeClr val="dk1"/>
                </a:solidFill>
                <a:latin typeface="Times New Roman"/>
                <a:ea typeface="Times New Roman"/>
                <a:cs typeface="Times New Roman"/>
                <a:sym typeface="Times New Roman"/>
              </a:rPr>
            </a:br>
            <a:endParaRPr sz="5202">
              <a:solidFill>
                <a:schemeClr val="dk1"/>
              </a:solidFill>
              <a:latin typeface="Times New Roman"/>
              <a:ea typeface="Times New Roman"/>
              <a:cs typeface="Times New Roman"/>
              <a:sym typeface="Times New Roman"/>
            </a:endParaRPr>
          </a:p>
        </p:txBody>
      </p:sp>
      <p:sp>
        <p:nvSpPr>
          <p:cNvPr id="141" name="Google Shape;141;p2"/>
          <p:cNvSpPr/>
          <p:nvPr/>
        </p:nvSpPr>
        <p:spPr>
          <a:xfrm>
            <a:off x="-33174" y="3527083"/>
            <a:ext cx="14091063" cy="17518098"/>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142" name="Google Shape;142;p2"/>
          <p:cNvSpPr/>
          <p:nvPr/>
        </p:nvSpPr>
        <p:spPr>
          <a:xfrm>
            <a:off x="4304173" y="3536229"/>
            <a:ext cx="4372269" cy="659515"/>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Data analysis </a:t>
            </a:r>
            <a:endParaRPr sz="3121">
              <a:solidFill>
                <a:schemeClr val="lt1"/>
              </a:solidFill>
              <a:latin typeface="Arial Black"/>
              <a:ea typeface="Arial Black"/>
              <a:cs typeface="Arial Black"/>
              <a:sym typeface="Arial Black"/>
            </a:endParaRPr>
          </a:p>
        </p:txBody>
      </p:sp>
      <p:sp>
        <p:nvSpPr>
          <p:cNvPr id="143" name="Google Shape;143;p2"/>
          <p:cNvSpPr/>
          <p:nvPr/>
        </p:nvSpPr>
        <p:spPr>
          <a:xfrm>
            <a:off x="14057889" y="3536228"/>
            <a:ext cx="13549521" cy="11870015"/>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144" name="Google Shape;144;p2"/>
          <p:cNvSpPr txBox="1"/>
          <p:nvPr/>
        </p:nvSpPr>
        <p:spPr>
          <a:xfrm>
            <a:off x="12611483" y="1065220"/>
            <a:ext cx="12240300" cy="280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F5496"/>
                </a:solidFill>
                <a:latin typeface="Times New Roman"/>
                <a:ea typeface="Times New Roman"/>
                <a:cs typeface="Times New Roman"/>
                <a:sym typeface="Times New Roman"/>
              </a:rPr>
              <a:t>By </a:t>
            </a:r>
            <a:r>
              <a:rPr i="0" lang="en-US" sz="2800" u="none" strike="noStrike">
                <a:solidFill>
                  <a:srgbClr val="2F5496"/>
                </a:solidFill>
                <a:latin typeface="Times New Roman"/>
                <a:ea typeface="Times New Roman"/>
                <a:cs typeface="Times New Roman"/>
                <a:sym typeface="Times New Roman"/>
              </a:rPr>
              <a:t>Bhuvan Shivalingaiah Gowda (bhuvansg@bu.edu)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Neel Gangrade</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Ningxin Guan(nxguan@bu.edu)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Sumanth Hosdurg Kamath (sumanth@bu.edu)</a:t>
            </a:r>
            <a:endParaRPr sz="2800">
              <a:solidFill>
                <a:srgbClr val="2F5496"/>
              </a:solidFill>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strike="noStrike">
                <a:solidFill>
                  <a:srgbClr val="2F5496"/>
                </a:solidFill>
                <a:latin typeface="Times New Roman"/>
                <a:ea typeface="Times New Roman"/>
                <a:cs typeface="Times New Roman"/>
                <a:sym typeface="Times New Roman"/>
              </a:rPr>
              <a:t>Yuanchen Yin (yinthyg@bu.edu)</a:t>
            </a:r>
            <a:endParaRPr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pic>
        <p:nvPicPr>
          <p:cNvPr id="145" name="Google Shape;145;p2"/>
          <p:cNvPicPr preferRelativeResize="0"/>
          <p:nvPr/>
        </p:nvPicPr>
        <p:blipFill rotWithShape="1">
          <a:blip r:embed="rId4">
            <a:alphaModFix/>
          </a:blip>
          <a:srcRect b="0" l="0" r="0" t="0"/>
          <a:stretch/>
        </p:blipFill>
        <p:spPr>
          <a:xfrm>
            <a:off x="27158001" y="123300"/>
            <a:ext cx="2666446" cy="2666446"/>
          </a:xfrm>
          <a:prstGeom prst="rect">
            <a:avLst/>
          </a:prstGeom>
          <a:noFill/>
          <a:ln>
            <a:noFill/>
          </a:ln>
        </p:spPr>
      </p:pic>
      <p:pic>
        <p:nvPicPr>
          <p:cNvPr descr="A red sign with white text&#10;&#10;Description automatically generated" id="146" name="Google Shape;146;p2"/>
          <p:cNvPicPr preferRelativeResize="0"/>
          <p:nvPr/>
        </p:nvPicPr>
        <p:blipFill rotWithShape="1">
          <a:blip r:embed="rId5">
            <a:alphaModFix/>
          </a:blip>
          <a:srcRect b="0" l="0" r="0" t="0"/>
          <a:stretch/>
        </p:blipFill>
        <p:spPr>
          <a:xfrm>
            <a:off x="419056" y="216349"/>
            <a:ext cx="5459478" cy="2456765"/>
          </a:xfrm>
          <a:prstGeom prst="rect">
            <a:avLst/>
          </a:prstGeom>
          <a:noFill/>
          <a:ln>
            <a:noFill/>
          </a:ln>
        </p:spPr>
      </p:pic>
      <p:pic>
        <p:nvPicPr>
          <p:cNvPr id="147" name="Google Shape;147;p2"/>
          <p:cNvPicPr preferRelativeResize="0"/>
          <p:nvPr/>
        </p:nvPicPr>
        <p:blipFill rotWithShape="1">
          <a:blip r:embed="rId6">
            <a:alphaModFix/>
          </a:blip>
          <a:srcRect b="0" l="0" r="0" t="0"/>
          <a:stretch/>
        </p:blipFill>
        <p:spPr>
          <a:xfrm>
            <a:off x="29951049" y="58798"/>
            <a:ext cx="3267656" cy="3203937"/>
          </a:xfrm>
          <a:prstGeom prst="rect">
            <a:avLst/>
          </a:prstGeom>
          <a:noFill/>
          <a:ln>
            <a:noFill/>
          </a:ln>
        </p:spPr>
      </p:pic>
      <p:sp>
        <p:nvSpPr>
          <p:cNvPr id="148" name="Google Shape;148;p2"/>
          <p:cNvSpPr txBox="1"/>
          <p:nvPr/>
        </p:nvSpPr>
        <p:spPr>
          <a:xfrm>
            <a:off x="666434" y="10183729"/>
            <a:ext cx="7275478" cy="375167"/>
          </a:xfrm>
          <a:prstGeom prst="rect">
            <a:avLst/>
          </a:prstGeom>
          <a:noFill/>
          <a:ln>
            <a:noFill/>
          </a:ln>
        </p:spPr>
        <p:txBody>
          <a:bodyPr anchorCtr="0" anchor="t" bIns="45700" lIns="91425" spcFirstLastPara="1" rIns="91425" wrap="square" tIns="45700">
            <a:spAutoFit/>
          </a:bodyPr>
          <a:lstStyle/>
          <a:p>
            <a:pPr indent="-107388" lvl="0" marL="222959" marR="0" rtl="0" algn="just">
              <a:lnSpc>
                <a:spcPct val="128571"/>
              </a:lnSpc>
              <a:spcBef>
                <a:spcPts val="0"/>
              </a:spcBef>
              <a:spcAft>
                <a:spcPts val="0"/>
              </a:spcAft>
              <a:buClr>
                <a:srgbClr val="C00000"/>
              </a:buClr>
              <a:buSzPts val="1820"/>
              <a:buFont typeface="Noto Sans Symbols"/>
              <a:buNone/>
            </a:pPr>
            <a:r>
              <a:t/>
            </a:r>
            <a:endParaRPr sz="1820">
              <a:solidFill>
                <a:schemeClr val="dk1"/>
              </a:solidFill>
              <a:latin typeface="Calibri"/>
              <a:ea typeface="Calibri"/>
              <a:cs typeface="Calibri"/>
              <a:sym typeface="Calibri"/>
            </a:endParaRPr>
          </a:p>
        </p:txBody>
      </p:sp>
      <p:grpSp>
        <p:nvGrpSpPr>
          <p:cNvPr id="149" name="Google Shape;149;p2"/>
          <p:cNvGrpSpPr/>
          <p:nvPr/>
        </p:nvGrpSpPr>
        <p:grpSpPr>
          <a:xfrm>
            <a:off x="419056" y="4400568"/>
            <a:ext cx="15377466" cy="1260901"/>
            <a:chOff x="13406763" y="15850584"/>
            <a:chExt cx="17854979" cy="1939099"/>
          </a:xfrm>
        </p:grpSpPr>
        <p:sp>
          <p:nvSpPr>
            <p:cNvPr id="150" name="Google Shape;150;p2"/>
            <p:cNvSpPr txBox="1"/>
            <p:nvPr/>
          </p:nvSpPr>
          <p:spPr>
            <a:xfrm>
              <a:off x="14013303" y="15955373"/>
              <a:ext cx="17248439" cy="1834310"/>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u="none" strike="noStrike">
                  <a:solidFill>
                    <a:srgbClr val="000000"/>
                  </a:solidFill>
                  <a:latin typeface="Times New Roman"/>
                  <a:ea typeface="Times New Roman"/>
                  <a:cs typeface="Times New Roman"/>
                  <a:sym typeface="Times New Roman"/>
                </a:rPr>
                <a:t>How have schedules shifted over time? </a:t>
              </a:r>
              <a:endParaRPr/>
            </a:p>
            <a:p>
              <a:pPr indent="0" lvl="0" marL="0" marR="0" rtl="0" algn="just">
                <a:lnSpc>
                  <a:spcPct val="83571"/>
                </a:lnSpc>
                <a:spcBef>
                  <a:spcPts val="780"/>
                </a:spcBef>
                <a:spcAft>
                  <a:spcPts val="0"/>
                </a:spcAft>
                <a:buNone/>
              </a:pPr>
              <a:r>
                <a:rPr b="1" lang="en-US" sz="2800" u="none" strike="noStrike">
                  <a:solidFill>
                    <a:srgbClr val="000000"/>
                  </a:solidFill>
                  <a:latin typeface="Times New Roman"/>
                  <a:ea typeface="Times New Roman"/>
                  <a:cs typeface="Times New Roman"/>
                  <a:sym typeface="Times New Roman"/>
                </a:rPr>
                <a:t>How do travel times vary across different schedules?</a:t>
              </a:r>
              <a:endParaRPr/>
            </a:p>
            <a:p>
              <a:pPr indent="0" lvl="0" marL="0" marR="0" rtl="0" algn="just">
                <a:lnSpc>
                  <a:spcPct val="83571"/>
                </a:lnSpc>
                <a:spcBef>
                  <a:spcPts val="780"/>
                </a:spcBef>
                <a:spcAft>
                  <a:spcPts val="0"/>
                </a:spcAft>
                <a:buNone/>
              </a:pPr>
              <a:r>
                <a:t/>
              </a:r>
              <a:endParaRPr b="1" sz="2800" u="none" strike="noStrike">
                <a:solidFill>
                  <a:srgbClr val="000000"/>
                </a:solidFill>
                <a:latin typeface="Times New Roman"/>
                <a:ea typeface="Times New Roman"/>
                <a:cs typeface="Times New Roman"/>
                <a:sym typeface="Times New Roman"/>
              </a:endParaRPr>
            </a:p>
          </p:txBody>
        </p:sp>
        <p:sp>
          <p:nvSpPr>
            <p:cNvPr id="151" name="Google Shape;151;p2"/>
            <p:cNvSpPr/>
            <p:nvPr/>
          </p:nvSpPr>
          <p:spPr>
            <a:xfrm>
              <a:off x="13406763" y="15850584"/>
              <a:ext cx="265528" cy="964515"/>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pic>
        <p:nvPicPr>
          <p:cNvPr id="152" name="Google Shape;152;p2"/>
          <p:cNvPicPr preferRelativeResize="0"/>
          <p:nvPr/>
        </p:nvPicPr>
        <p:blipFill rotWithShape="1">
          <a:blip r:embed="rId7">
            <a:alphaModFix/>
          </a:blip>
          <a:srcRect b="0" l="0" r="0" t="0"/>
          <a:stretch/>
        </p:blipFill>
        <p:spPr>
          <a:xfrm>
            <a:off x="133087" y="5366414"/>
            <a:ext cx="6131666" cy="3657920"/>
          </a:xfrm>
          <a:prstGeom prst="rect">
            <a:avLst/>
          </a:prstGeom>
          <a:noFill/>
          <a:ln>
            <a:noFill/>
          </a:ln>
        </p:spPr>
      </p:pic>
      <p:pic>
        <p:nvPicPr>
          <p:cNvPr id="153" name="Google Shape;153;p2"/>
          <p:cNvPicPr preferRelativeResize="0"/>
          <p:nvPr/>
        </p:nvPicPr>
        <p:blipFill rotWithShape="1">
          <a:blip r:embed="rId8">
            <a:alphaModFix/>
          </a:blip>
          <a:srcRect b="0" l="0" r="0" t="0"/>
          <a:stretch/>
        </p:blipFill>
        <p:spPr>
          <a:xfrm>
            <a:off x="6143267" y="9308478"/>
            <a:ext cx="7846907" cy="4163235"/>
          </a:xfrm>
          <a:prstGeom prst="rect">
            <a:avLst/>
          </a:prstGeom>
          <a:noFill/>
          <a:ln>
            <a:noFill/>
          </a:ln>
        </p:spPr>
      </p:pic>
      <p:sp>
        <p:nvSpPr>
          <p:cNvPr id="154" name="Google Shape;154;p2"/>
          <p:cNvSpPr/>
          <p:nvPr/>
        </p:nvSpPr>
        <p:spPr>
          <a:xfrm>
            <a:off x="27607410" y="3527083"/>
            <a:ext cx="9856001" cy="11870014"/>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155" name="Google Shape;155;p2"/>
          <p:cNvSpPr txBox="1"/>
          <p:nvPr/>
        </p:nvSpPr>
        <p:spPr>
          <a:xfrm>
            <a:off x="6758325" y="5517673"/>
            <a:ext cx="6131700" cy="1642500"/>
          </a:xfrm>
          <a:prstGeom prst="rect">
            <a:avLst/>
          </a:prstGeom>
          <a:noFill/>
          <a:ln>
            <a:noFill/>
          </a:ln>
        </p:spPr>
        <p:txBody>
          <a:bodyPr anchorCtr="0" anchor="t" bIns="45700" lIns="91425" spcFirstLastPara="1" rIns="91425" wrap="square" tIns="45700">
            <a:spAutoFit/>
          </a:bodyPr>
          <a:lstStyle/>
          <a:p>
            <a:pPr indent="-286459" lvl="0" marL="222959" marR="0" rtl="0" algn="just">
              <a:lnSpc>
                <a:spcPct val="128571"/>
              </a:lnSpc>
              <a:spcBef>
                <a:spcPts val="0"/>
              </a:spcBef>
              <a:spcAft>
                <a:spcPts val="0"/>
              </a:spcAft>
              <a:buClr>
                <a:srgbClr val="C00000"/>
              </a:buClr>
              <a:buSzPts val="2820"/>
              <a:buFont typeface="Times New Roman"/>
              <a:buChar char="◆"/>
            </a:pPr>
            <a:r>
              <a:rPr lang="en-US" sz="2820">
                <a:solidFill>
                  <a:schemeClr val="dk1"/>
                </a:solidFill>
                <a:latin typeface="Times New Roman"/>
                <a:ea typeface="Times New Roman"/>
                <a:cs typeface="Times New Roman"/>
                <a:sym typeface="Times New Roman"/>
              </a:rPr>
              <a:t>Here we see how the number of trips change through the years for the 4 seasons.</a:t>
            </a:r>
            <a:endParaRPr sz="2820">
              <a:solidFill>
                <a:schemeClr val="dk1"/>
              </a:solidFill>
              <a:latin typeface="Times New Roman"/>
              <a:ea typeface="Times New Roman"/>
              <a:cs typeface="Times New Roman"/>
              <a:sym typeface="Times New Roman"/>
            </a:endParaRPr>
          </a:p>
        </p:txBody>
      </p:sp>
      <p:sp>
        <p:nvSpPr>
          <p:cNvPr id="156" name="Google Shape;156;p2"/>
          <p:cNvSpPr txBox="1"/>
          <p:nvPr/>
        </p:nvSpPr>
        <p:spPr>
          <a:xfrm>
            <a:off x="262438" y="9477846"/>
            <a:ext cx="5813100" cy="5670000"/>
          </a:xfrm>
          <a:prstGeom prst="rect">
            <a:avLst/>
          </a:prstGeom>
          <a:noFill/>
          <a:ln>
            <a:noFill/>
          </a:ln>
        </p:spPr>
        <p:txBody>
          <a:bodyPr anchorCtr="0" anchor="t" bIns="45700" lIns="91425" spcFirstLastPara="1" rIns="91425" wrap="square" tIns="45700">
            <a:spAutoFit/>
          </a:bodyPr>
          <a:lstStyle/>
          <a:p>
            <a:pPr indent="-286458" lvl="0" marL="222958" marR="0" rtl="0" algn="just">
              <a:lnSpc>
                <a:spcPct val="128571"/>
              </a:lnSpc>
              <a:spcBef>
                <a:spcPts val="0"/>
              </a:spcBef>
              <a:spcAft>
                <a:spcPts val="0"/>
              </a:spcAft>
              <a:buClr>
                <a:srgbClr val="C00000"/>
              </a:buClr>
              <a:buSzPts val="2820"/>
              <a:buFont typeface="Times New Roman"/>
              <a:buChar char="◆"/>
            </a:pPr>
            <a:r>
              <a:rPr lang="en-US" sz="2820">
                <a:solidFill>
                  <a:schemeClr val="dk1"/>
                </a:solidFill>
                <a:latin typeface="Times New Roman"/>
                <a:ea typeface="Times New Roman"/>
                <a:cs typeface="Times New Roman"/>
                <a:sym typeface="Times New Roman"/>
              </a:rPr>
              <a:t>This line gives us an ideas on how the trip duration for all the 14 routes change through the season years.</a:t>
            </a:r>
            <a:endParaRPr sz="282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This analysis was carried out for every route in the dataset across multiple seasons and years. The results were stored in a new DataFrame containing columns for route_id, season_year, and the average trip duration.</a:t>
            </a:r>
            <a:endParaRPr sz="2800">
              <a:solidFill>
                <a:schemeClr val="dk1"/>
              </a:solidFill>
              <a:latin typeface="Times New Roman"/>
              <a:ea typeface="Times New Roman"/>
              <a:cs typeface="Times New Roman"/>
              <a:sym typeface="Times New Roman"/>
            </a:endParaRPr>
          </a:p>
          <a:p>
            <a:pPr indent="0" lvl="0" marL="457200" marR="0" rtl="0" algn="just">
              <a:lnSpc>
                <a:spcPct val="128571"/>
              </a:lnSpc>
              <a:spcBef>
                <a:spcPts val="0"/>
              </a:spcBef>
              <a:spcAft>
                <a:spcPts val="0"/>
              </a:spcAft>
              <a:buNone/>
            </a:pPr>
            <a:r>
              <a:t/>
            </a:r>
            <a:endParaRPr sz="2820">
              <a:solidFill>
                <a:schemeClr val="dk1"/>
              </a:solidFill>
              <a:latin typeface="Times New Roman"/>
              <a:ea typeface="Times New Roman"/>
              <a:cs typeface="Times New Roman"/>
              <a:sym typeface="Times New Roman"/>
            </a:endParaRPr>
          </a:p>
        </p:txBody>
      </p:sp>
      <p:grpSp>
        <p:nvGrpSpPr>
          <p:cNvPr id="157" name="Google Shape;157;p2"/>
          <p:cNvGrpSpPr/>
          <p:nvPr/>
        </p:nvGrpSpPr>
        <p:grpSpPr>
          <a:xfrm>
            <a:off x="419056" y="14934836"/>
            <a:ext cx="13638856" cy="627178"/>
            <a:chOff x="13406763" y="20966917"/>
            <a:chExt cx="20974712" cy="964515"/>
          </a:xfrm>
        </p:grpSpPr>
        <p:sp>
          <p:nvSpPr>
            <p:cNvPr id="158" name="Google Shape;158;p2"/>
            <p:cNvSpPr txBox="1"/>
            <p:nvPr/>
          </p:nvSpPr>
          <p:spPr>
            <a:xfrm>
              <a:off x="13934675" y="21212985"/>
              <a:ext cx="20446800" cy="695700"/>
            </a:xfrm>
            <a:prstGeom prst="rect">
              <a:avLst/>
            </a:prstGeom>
            <a:noFill/>
            <a:ln>
              <a:noFill/>
            </a:ln>
          </p:spPr>
          <p:txBody>
            <a:bodyPr anchorCtr="0" anchor="t" bIns="45700" lIns="91425" spcFirstLastPara="1" rIns="91425" wrap="square" tIns="45700">
              <a:spAutoFit/>
            </a:bodyPr>
            <a:lstStyle/>
            <a:p>
              <a:pPr indent="0" lvl="0" marL="0" marR="0" rtl="0" algn="just">
                <a:lnSpc>
                  <a:spcPct val="83571"/>
                </a:lnSpc>
                <a:spcBef>
                  <a:spcPts val="0"/>
                </a:spcBef>
                <a:spcAft>
                  <a:spcPts val="0"/>
                </a:spcAft>
                <a:buNone/>
              </a:pPr>
              <a:r>
                <a:rPr b="1" lang="en-US" sz="2800">
                  <a:solidFill>
                    <a:schemeClr val="dk1"/>
                  </a:solidFill>
                  <a:latin typeface="Times New Roman"/>
                  <a:ea typeface="Times New Roman"/>
                  <a:cs typeface="Times New Roman"/>
                  <a:sym typeface="Times New Roman"/>
                </a:rPr>
                <a:t>What is the net number of trains operating per line?</a:t>
              </a:r>
              <a:endParaRPr>
                <a:latin typeface="Times New Roman"/>
                <a:ea typeface="Times New Roman"/>
                <a:cs typeface="Times New Roman"/>
                <a:sym typeface="Times New Roman"/>
              </a:endParaRPr>
            </a:p>
          </p:txBody>
        </p:sp>
        <p:sp>
          <p:nvSpPr>
            <p:cNvPr id="159" name="Google Shape;159;p2"/>
            <p:cNvSpPr/>
            <p:nvPr/>
          </p:nvSpPr>
          <p:spPr>
            <a:xfrm>
              <a:off x="13406763" y="20966917"/>
              <a:ext cx="265528" cy="96451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grpSp>
      <p:pic>
        <p:nvPicPr>
          <p:cNvPr id="160" name="Google Shape;160;p2"/>
          <p:cNvPicPr preferRelativeResize="0"/>
          <p:nvPr/>
        </p:nvPicPr>
        <p:blipFill rotWithShape="1">
          <a:blip r:embed="rId9">
            <a:alphaModFix/>
          </a:blip>
          <a:srcRect b="0" l="0" r="0" t="0"/>
          <a:stretch/>
        </p:blipFill>
        <p:spPr>
          <a:xfrm>
            <a:off x="1" y="16031925"/>
            <a:ext cx="6619201" cy="4368399"/>
          </a:xfrm>
          <a:prstGeom prst="rect">
            <a:avLst/>
          </a:prstGeom>
          <a:noFill/>
          <a:ln>
            <a:noFill/>
          </a:ln>
        </p:spPr>
      </p:pic>
      <p:sp>
        <p:nvSpPr>
          <p:cNvPr id="161" name="Google Shape;161;p2"/>
          <p:cNvSpPr txBox="1"/>
          <p:nvPr/>
        </p:nvSpPr>
        <p:spPr>
          <a:xfrm>
            <a:off x="6757125" y="15837125"/>
            <a:ext cx="6619200" cy="52335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The approach provided an accurate representation of train operations. It also highlighted the total number of distinct trips on each line. The results give a clear understanding of train usage across the network. </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C00000"/>
              </a:buClr>
              <a:buSzPts val="2800"/>
              <a:buFont typeface="Noto Sans Symbols"/>
              <a:buChar char="◆"/>
            </a:pPr>
            <a:r>
              <a:rPr lang="en-US" sz="2800">
                <a:solidFill>
                  <a:schemeClr val="dk1"/>
                </a:solidFill>
                <a:latin typeface="Times New Roman"/>
                <a:ea typeface="Times New Roman"/>
                <a:cs typeface="Times New Roman"/>
                <a:sym typeface="Times New Roman"/>
              </a:rPr>
              <a:t>This analysis offers valuable insights for planning and resource allocation. It supports future improvements in commuter rail services.</a:t>
            </a:r>
            <a:endParaRPr sz="2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62" name="Google Shape;162;p2"/>
          <p:cNvPicPr preferRelativeResize="0"/>
          <p:nvPr/>
        </p:nvPicPr>
        <p:blipFill rotWithShape="1">
          <a:blip r:embed="rId10">
            <a:alphaModFix/>
          </a:blip>
          <a:srcRect b="6598" l="0" r="3100" t="-3498"/>
          <a:stretch/>
        </p:blipFill>
        <p:spPr>
          <a:xfrm>
            <a:off x="14555938" y="6790551"/>
            <a:ext cx="5941500" cy="2913049"/>
          </a:xfrm>
          <a:prstGeom prst="rect">
            <a:avLst/>
          </a:prstGeom>
          <a:noFill/>
          <a:ln>
            <a:noFill/>
          </a:ln>
        </p:spPr>
      </p:pic>
      <p:pic>
        <p:nvPicPr>
          <p:cNvPr id="163" name="Google Shape;163;p2"/>
          <p:cNvPicPr preferRelativeResize="0"/>
          <p:nvPr/>
        </p:nvPicPr>
        <p:blipFill rotWithShape="1">
          <a:blip r:embed="rId11">
            <a:alphaModFix/>
          </a:blip>
          <a:srcRect b="0" l="0" r="0" t="0"/>
          <a:stretch/>
        </p:blipFill>
        <p:spPr>
          <a:xfrm>
            <a:off x="14689925" y="3788752"/>
            <a:ext cx="5941474" cy="2905685"/>
          </a:xfrm>
          <a:prstGeom prst="rect">
            <a:avLst/>
          </a:prstGeom>
          <a:noFill/>
          <a:ln>
            <a:noFill/>
          </a:ln>
        </p:spPr>
      </p:pic>
      <p:pic>
        <p:nvPicPr>
          <p:cNvPr id="164" name="Google Shape;164;p2"/>
          <p:cNvPicPr preferRelativeResize="0"/>
          <p:nvPr/>
        </p:nvPicPr>
        <p:blipFill rotWithShape="1">
          <a:blip r:embed="rId12">
            <a:alphaModFix/>
          </a:blip>
          <a:srcRect b="0" l="0" r="0" t="0"/>
          <a:stretch/>
        </p:blipFill>
        <p:spPr>
          <a:xfrm>
            <a:off x="20631400" y="3886750"/>
            <a:ext cx="6337708" cy="2800750"/>
          </a:xfrm>
          <a:prstGeom prst="rect">
            <a:avLst/>
          </a:prstGeom>
          <a:noFill/>
          <a:ln>
            <a:noFill/>
          </a:ln>
        </p:spPr>
      </p:pic>
      <p:pic>
        <p:nvPicPr>
          <p:cNvPr id="165" name="Google Shape;165;p2"/>
          <p:cNvPicPr preferRelativeResize="0"/>
          <p:nvPr/>
        </p:nvPicPr>
        <p:blipFill rotWithShape="1">
          <a:blip r:embed="rId13">
            <a:alphaModFix/>
          </a:blip>
          <a:srcRect b="6768" l="0" r="6768" t="0"/>
          <a:stretch/>
        </p:blipFill>
        <p:spPr>
          <a:xfrm>
            <a:off x="20822100" y="6908588"/>
            <a:ext cx="6131675" cy="2783029"/>
          </a:xfrm>
          <a:prstGeom prst="rect">
            <a:avLst/>
          </a:prstGeom>
          <a:noFill/>
          <a:ln>
            <a:noFill/>
          </a:ln>
        </p:spPr>
      </p:pic>
      <p:sp>
        <p:nvSpPr>
          <p:cNvPr id="166" name="Google Shape;166;p2"/>
          <p:cNvSpPr txBox="1"/>
          <p:nvPr/>
        </p:nvSpPr>
        <p:spPr>
          <a:xfrm>
            <a:off x="14713175" y="9912700"/>
            <a:ext cx="12240600" cy="49839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0"/>
              </a:spcBef>
              <a:spcAft>
                <a:spcPts val="0"/>
              </a:spcAft>
              <a:buClr>
                <a:srgbClr val="C00000"/>
              </a:buClr>
              <a:buSzPts val="2800"/>
              <a:buFont typeface="Times New Roman"/>
              <a:buChar char="◆"/>
            </a:pPr>
            <a:r>
              <a:rPr lang="en-US" sz="2800">
                <a:solidFill>
                  <a:schemeClr val="dk1"/>
                </a:solidFill>
                <a:latin typeface="Times New Roman"/>
                <a:ea typeface="Times New Roman"/>
                <a:cs typeface="Times New Roman"/>
                <a:sym typeface="Times New Roman"/>
              </a:rPr>
              <a:t>These graph highlights the number of trains operating on each commuter rail line. Most lines show a steady increase in train numbers over the years. The highest values are consistently in 2024.The data reveals a positive trend in operations, with some lines growing faster than others. These changes likely result from evolving demand and adjustments in service.</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seasonal graph shows an increase in train numbers during fall for most lines, especially in 2024. Declines in certain years, like 2020 and 2021. These changes likely result from evolving demand and adjustments in service </a:t>
            </a:r>
            <a:r>
              <a:rPr lang="en-US" sz="2800" u="sng">
                <a:solidFill>
                  <a:schemeClr val="dk1"/>
                </a:solidFill>
                <a:latin typeface="Times New Roman"/>
                <a:ea typeface="Times New Roman"/>
                <a:cs typeface="Times New Roman"/>
                <a:sym typeface="Times New Roman"/>
              </a:rPr>
              <a:t>under the influence of COVID-19.</a:t>
            </a:r>
            <a:endParaRPr sz="28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67" name="Google Shape;167;p2"/>
          <p:cNvSpPr/>
          <p:nvPr/>
        </p:nvSpPr>
        <p:spPr>
          <a:xfrm>
            <a:off x="28239444" y="3527083"/>
            <a:ext cx="8692816" cy="1674309"/>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Pipeline to Upload the Answers for Key Questions on BigQuery </a:t>
            </a:r>
            <a:endParaRPr sz="3121">
              <a:solidFill>
                <a:schemeClr val="lt1"/>
              </a:solidFill>
              <a:latin typeface="Arial Black"/>
              <a:ea typeface="Arial Black"/>
              <a:cs typeface="Arial Black"/>
              <a:sym typeface="Arial Black"/>
            </a:endParaRPr>
          </a:p>
        </p:txBody>
      </p:sp>
      <p:pic>
        <p:nvPicPr>
          <p:cNvPr id="168" name="Google Shape;168;p2"/>
          <p:cNvPicPr preferRelativeResize="0"/>
          <p:nvPr/>
        </p:nvPicPr>
        <p:blipFill rotWithShape="1">
          <a:blip r:embed="rId14">
            <a:alphaModFix/>
          </a:blip>
          <a:srcRect b="0" l="0" r="0" t="0"/>
          <a:stretch/>
        </p:blipFill>
        <p:spPr>
          <a:xfrm>
            <a:off x="27607410" y="12123983"/>
            <a:ext cx="3845357" cy="2985071"/>
          </a:xfrm>
          <a:prstGeom prst="rect">
            <a:avLst/>
          </a:prstGeom>
          <a:noFill/>
          <a:ln>
            <a:noFill/>
          </a:ln>
        </p:spPr>
      </p:pic>
      <p:sp>
        <p:nvSpPr>
          <p:cNvPr id="169" name="Google Shape;169;p2"/>
          <p:cNvSpPr/>
          <p:nvPr/>
        </p:nvSpPr>
        <p:spPr>
          <a:xfrm>
            <a:off x="14057889" y="15415388"/>
            <a:ext cx="13549521" cy="5652325"/>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pic>
        <p:nvPicPr>
          <p:cNvPr id="170" name="Google Shape;170;p2"/>
          <p:cNvPicPr preferRelativeResize="0"/>
          <p:nvPr/>
        </p:nvPicPr>
        <p:blipFill rotWithShape="1">
          <a:blip r:embed="rId15">
            <a:alphaModFix/>
          </a:blip>
          <a:srcRect b="0" l="0" r="0" t="0"/>
          <a:stretch/>
        </p:blipFill>
        <p:spPr>
          <a:xfrm>
            <a:off x="31647363" y="12017836"/>
            <a:ext cx="5690218" cy="3197361"/>
          </a:xfrm>
          <a:prstGeom prst="rect">
            <a:avLst/>
          </a:prstGeom>
          <a:noFill/>
          <a:ln>
            <a:noFill/>
          </a:ln>
        </p:spPr>
      </p:pic>
      <p:sp>
        <p:nvSpPr>
          <p:cNvPr id="171" name="Google Shape;171;p2"/>
          <p:cNvSpPr txBox="1"/>
          <p:nvPr/>
        </p:nvSpPr>
        <p:spPr>
          <a:xfrm>
            <a:off x="27949501" y="5621913"/>
            <a:ext cx="9272700" cy="5695200"/>
          </a:xfrm>
          <a:prstGeom prst="rect">
            <a:avLst/>
          </a:prstGeom>
          <a:noFill/>
          <a:ln>
            <a:noFill/>
          </a:ln>
        </p:spPr>
        <p:txBody>
          <a:bodyPr anchorCtr="0" anchor="t" bIns="45700" lIns="91425" spcFirstLastPara="1" rIns="91425" wrap="square" tIns="45700">
            <a:spAutoFit/>
          </a:bodyPr>
          <a:lstStyle/>
          <a:p>
            <a:pPr indent="-406400" lvl="0" marL="457200" rtl="0" algn="l">
              <a:lnSpc>
                <a:spcPct val="150000"/>
              </a:lnSpc>
              <a:spcBef>
                <a:spcPts val="0"/>
              </a:spcBef>
              <a:spcAft>
                <a:spcPts val="0"/>
              </a:spcAft>
              <a:buClr>
                <a:srgbClr val="3D3D3D"/>
              </a:buClr>
              <a:buSzPts val="2800"/>
              <a:buChar char="◆"/>
            </a:pPr>
            <a:r>
              <a:rPr lang="en-US" sz="2800">
                <a:solidFill>
                  <a:srgbClr val="3D3D3D"/>
                </a:solidFill>
                <a:latin typeface="Times New Roman"/>
                <a:ea typeface="Times New Roman"/>
                <a:cs typeface="Times New Roman"/>
                <a:sym typeface="Times New Roman"/>
              </a:rPr>
              <a:t>The </a:t>
            </a:r>
            <a:r>
              <a:rPr b="1" i="1" lang="en-US" sz="2800">
                <a:solidFill>
                  <a:srgbClr val="3D3D3D"/>
                </a:solidFill>
                <a:latin typeface="Times New Roman"/>
                <a:ea typeface="Times New Roman"/>
                <a:cs typeface="Times New Roman"/>
                <a:sym typeface="Times New Roman"/>
              </a:rPr>
              <a:t>bigquery_cleaned_pipeline.py</a:t>
            </a:r>
            <a:r>
              <a:rPr b="1" lang="en-US" sz="2800">
                <a:solidFill>
                  <a:srgbClr val="3D3D3D"/>
                </a:solidFill>
                <a:latin typeface="Times New Roman"/>
                <a:ea typeface="Times New Roman"/>
                <a:cs typeface="Times New Roman"/>
                <a:sym typeface="Times New Roman"/>
              </a:rPr>
              <a:t> </a:t>
            </a:r>
            <a:r>
              <a:rPr lang="en-US" sz="2800">
                <a:solidFill>
                  <a:srgbClr val="3D3D3D"/>
                </a:solidFill>
                <a:latin typeface="Times New Roman"/>
                <a:ea typeface="Times New Roman"/>
                <a:cs typeface="Times New Roman"/>
                <a:sym typeface="Times New Roman"/>
              </a:rPr>
              <a:t>script is used to upload the dataset corresponding to a specific base question to BigQuery under the analysis_data Dataset.</a:t>
            </a:r>
            <a:endParaRPr sz="2800">
              <a:solidFill>
                <a:srgbClr val="3D3D3D"/>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rgbClr val="3D3D3D"/>
              </a:buClr>
              <a:buSzPts val="2800"/>
              <a:buFont typeface="Times New Roman"/>
              <a:buChar char="◆"/>
            </a:pPr>
            <a:r>
              <a:rPr i="1" lang="en-US" sz="2800">
                <a:solidFill>
                  <a:srgbClr val="3D3D3D"/>
                </a:solidFill>
                <a:latin typeface="Times New Roman"/>
                <a:ea typeface="Times New Roman"/>
                <a:cs typeface="Times New Roman"/>
                <a:sym typeface="Times New Roman"/>
              </a:rPr>
              <a:t>python3 bigquery_cleaned_pipeline.py --project ds-better-city-commuter --question_num q4</a:t>
            </a:r>
            <a:endParaRPr i="1" sz="2800">
              <a:solidFill>
                <a:srgbClr val="3D3D3D"/>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rgbClr val="3D3D3D"/>
              </a:buClr>
              <a:buSzPts val="2800"/>
              <a:buFont typeface="Times New Roman"/>
              <a:buChar char="◆"/>
            </a:pPr>
            <a:r>
              <a:rPr lang="en-US" sz="2800">
                <a:solidFill>
                  <a:srgbClr val="3D3D3D"/>
                </a:solidFill>
                <a:latin typeface="Times New Roman"/>
                <a:ea typeface="Times New Roman"/>
                <a:cs typeface="Times New Roman"/>
                <a:sym typeface="Times New Roman"/>
              </a:rPr>
              <a:t>The possible values of the argument --question_num are 'q1', 'q2', 'q3', 'q4', 'q5', 'q6', 'q7', 'q8'.</a:t>
            </a:r>
            <a:endParaRPr sz="2800">
              <a:solidFill>
                <a:srgbClr val="3D3D3D"/>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rgbClr val="3D3D3D"/>
              </a:buClr>
              <a:buSzPts val="2800"/>
              <a:buFont typeface="Times New Roman"/>
              <a:buChar char="◆"/>
            </a:pPr>
            <a:r>
              <a:rPr lang="en-US" sz="2800">
                <a:solidFill>
                  <a:srgbClr val="3D3D3D"/>
                </a:solidFill>
                <a:latin typeface="Times New Roman"/>
                <a:ea typeface="Times New Roman"/>
                <a:cs typeface="Times New Roman"/>
                <a:sym typeface="Times New Roman"/>
              </a:rPr>
              <a:t>Each question mentioned above has a table inside the </a:t>
            </a:r>
            <a:r>
              <a:rPr i="1" lang="en-US" sz="2800">
                <a:solidFill>
                  <a:srgbClr val="3D3D3D"/>
                </a:solidFill>
                <a:latin typeface="Times New Roman"/>
                <a:ea typeface="Times New Roman"/>
                <a:cs typeface="Times New Roman"/>
                <a:sym typeface="Times New Roman"/>
              </a:rPr>
              <a:t>analysis_data</a:t>
            </a:r>
            <a:r>
              <a:rPr lang="en-US" sz="2800">
                <a:solidFill>
                  <a:srgbClr val="3D3D3D"/>
                </a:solidFill>
                <a:latin typeface="Times New Roman"/>
                <a:ea typeface="Times New Roman"/>
                <a:cs typeface="Times New Roman"/>
                <a:sym typeface="Times New Roman"/>
              </a:rPr>
              <a:t> dataset.</a:t>
            </a:r>
            <a:endParaRPr sz="2800">
              <a:solidFill>
                <a:schemeClr val="dk1"/>
              </a:solidFill>
              <a:latin typeface="Times New Roman"/>
              <a:ea typeface="Times New Roman"/>
              <a:cs typeface="Times New Roman"/>
              <a:sym typeface="Times New Roman"/>
            </a:endParaRPr>
          </a:p>
        </p:txBody>
      </p:sp>
      <p:sp>
        <p:nvSpPr>
          <p:cNvPr id="172" name="Google Shape;172;p2"/>
          <p:cNvSpPr/>
          <p:nvPr/>
        </p:nvSpPr>
        <p:spPr>
          <a:xfrm>
            <a:off x="18583071" y="15415388"/>
            <a:ext cx="4372269" cy="659515"/>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Conclusion </a:t>
            </a:r>
            <a:endParaRPr sz="3121">
              <a:solidFill>
                <a:schemeClr val="lt1"/>
              </a:solidFill>
              <a:latin typeface="Arial Black"/>
              <a:ea typeface="Arial Black"/>
              <a:cs typeface="Arial Black"/>
              <a:sym typeface="Arial Black"/>
            </a:endParaRPr>
          </a:p>
        </p:txBody>
      </p:sp>
      <p:sp>
        <p:nvSpPr>
          <p:cNvPr id="173" name="Google Shape;173;p2"/>
          <p:cNvSpPr/>
          <p:nvPr/>
        </p:nvSpPr>
        <p:spPr>
          <a:xfrm>
            <a:off x="27607410" y="15415388"/>
            <a:ext cx="9856003" cy="5601466"/>
          </a:xfrm>
          <a:prstGeom prst="roundRect">
            <a:avLst>
              <a:gd fmla="val 2605" name="adj"/>
            </a:avLst>
          </a:prstGeom>
          <a:solidFill>
            <a:schemeClr val="lt1"/>
          </a:solidFill>
          <a:ln cap="flat" cmpd="sng" w="12700">
            <a:solidFill>
              <a:srgbClr val="71C5E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Calibri"/>
              <a:ea typeface="Calibri"/>
              <a:cs typeface="Calibri"/>
              <a:sym typeface="Calibri"/>
            </a:endParaRPr>
          </a:p>
        </p:txBody>
      </p:sp>
      <p:sp>
        <p:nvSpPr>
          <p:cNvPr id="174" name="Google Shape;174;p2"/>
          <p:cNvSpPr/>
          <p:nvPr/>
        </p:nvSpPr>
        <p:spPr>
          <a:xfrm>
            <a:off x="30750251" y="15415388"/>
            <a:ext cx="4372269" cy="659515"/>
          </a:xfrm>
          <a:prstGeom prst="roundRect">
            <a:avLst>
              <a:gd fmla="val 16667" name="adj"/>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121">
                <a:solidFill>
                  <a:schemeClr val="lt1"/>
                </a:solidFill>
                <a:latin typeface="Arial Black"/>
                <a:ea typeface="Arial Black"/>
                <a:cs typeface="Arial Black"/>
                <a:sym typeface="Arial Black"/>
              </a:rPr>
              <a:t>Reference </a:t>
            </a:r>
            <a:endParaRPr sz="3121">
              <a:solidFill>
                <a:schemeClr val="lt1"/>
              </a:solidFill>
              <a:latin typeface="Arial Black"/>
              <a:ea typeface="Arial Black"/>
              <a:cs typeface="Arial Black"/>
              <a:sym typeface="Arial Black"/>
            </a:endParaRPr>
          </a:p>
        </p:txBody>
      </p:sp>
      <p:sp>
        <p:nvSpPr>
          <p:cNvPr id="175" name="Google Shape;175;p2"/>
          <p:cNvSpPr txBox="1"/>
          <p:nvPr/>
        </p:nvSpPr>
        <p:spPr>
          <a:xfrm>
            <a:off x="14917400" y="16275100"/>
            <a:ext cx="12240600" cy="4839300"/>
          </a:xfrm>
          <a:prstGeom prst="rect">
            <a:avLst/>
          </a:prstGeom>
          <a:noFill/>
          <a:ln>
            <a:noFill/>
          </a:ln>
        </p:spPr>
        <p:txBody>
          <a:bodyPr anchorCtr="0" anchor="t" bIns="91425" lIns="91425" spcFirstLastPara="1" rIns="91425" wrap="square" tIns="91425">
            <a:spAutoFit/>
          </a:bodyPr>
          <a:lstStyle/>
          <a:p>
            <a:pPr indent="-406400" lvl="0" marL="457200" rtl="0" algn="l">
              <a:lnSpc>
                <a:spcPct val="15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Developing scripts to automatically fetch data.</a:t>
            </a:r>
            <a:endParaRPr sz="2800">
              <a:solidFill>
                <a:schemeClr val="dk1"/>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Visualization of MBTA schedule data.</a:t>
            </a:r>
            <a:endParaRPr sz="2800">
              <a:solidFill>
                <a:schemeClr val="dk1"/>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BigQuery pipeline for non-technical client to access data easily.</a:t>
            </a:r>
            <a:endParaRPr sz="2800">
              <a:solidFill>
                <a:schemeClr val="dk1"/>
              </a:solidFill>
              <a:latin typeface="Times New Roman"/>
              <a:ea typeface="Times New Roman"/>
              <a:cs typeface="Times New Roman"/>
              <a:sym typeface="Times New Roman"/>
            </a:endParaRPr>
          </a:p>
          <a:p>
            <a:pPr indent="-406400" lvl="0" marL="457200" rtl="0" algn="l">
              <a:lnSpc>
                <a:spcPct val="15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Detailed tutorial and accompanying transition document detailing how others may self-serve data for future analyses.</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4A86E8"/>
              </a:buClr>
              <a:buSzPts val="2800"/>
              <a:buFont typeface="Times New Roman"/>
              <a:buChar char="❖"/>
            </a:pPr>
            <a:r>
              <a:rPr lang="en-US" sz="2800">
                <a:solidFill>
                  <a:srgbClr val="4A86E8"/>
                </a:solidFill>
                <a:highlight>
                  <a:schemeClr val="lt1"/>
                </a:highlight>
                <a:latin typeface="Times New Roman"/>
                <a:ea typeface="Times New Roman"/>
                <a:cs typeface="Times New Roman"/>
                <a:sym typeface="Times New Roman"/>
              </a:rPr>
              <a:t>Further analyze the relationship between trip counts and ridership demand to support decarbonization</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
        <p:nvSpPr>
          <p:cNvPr id="176" name="Google Shape;176;p2"/>
          <p:cNvSpPr txBox="1"/>
          <p:nvPr/>
        </p:nvSpPr>
        <p:spPr>
          <a:xfrm>
            <a:off x="27899050" y="16275100"/>
            <a:ext cx="9272700" cy="3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Boston Globe Spotlight Team. (2019, November 19). </a:t>
            </a:r>
            <a:r>
              <a:rPr i="1" lang="en-US" sz="2800">
                <a:solidFill>
                  <a:schemeClr val="dk1"/>
                </a:solidFill>
                <a:latin typeface="Times New Roman"/>
                <a:ea typeface="Times New Roman"/>
                <a:cs typeface="Times New Roman"/>
                <a:sym typeface="Times New Roman"/>
              </a:rPr>
              <a:t>Seeing red: A special report by the Boston Globe Spotlight Team.</a:t>
            </a:r>
            <a:r>
              <a:rPr lang="en-US" sz="2800">
                <a:solidFill>
                  <a:schemeClr val="dk1"/>
                </a:solidFill>
                <a:latin typeface="Times New Roman"/>
                <a:ea typeface="Times New Roman"/>
                <a:cs typeface="Times New Roman"/>
                <a:sym typeface="Times New Roman"/>
              </a:rPr>
              <a:t> The Boston Globe. Retrieved from</a:t>
            </a:r>
            <a:r>
              <a:rPr lang="en-US" sz="2800">
                <a:solidFill>
                  <a:schemeClr val="dk1"/>
                </a:solidFill>
                <a:uFill>
                  <a:noFill/>
                </a:uFill>
                <a:latin typeface="Times New Roman"/>
                <a:ea typeface="Times New Roman"/>
                <a:cs typeface="Times New Roman"/>
                <a:sym typeface="Times New Roman"/>
                <a:hlinkClick r:id="rId16">
                  <a:extLst>
                    <a:ext uri="{A12FA001-AC4F-418D-AE19-62706E023703}">
                      <ahyp:hlinkClr val="tx"/>
                    </a:ext>
                  </a:extLst>
                </a:hlinkClick>
              </a:rPr>
              <a:t> </a:t>
            </a:r>
            <a:r>
              <a:rPr lang="en-US" sz="2800" u="sng">
                <a:solidFill>
                  <a:schemeClr val="hlink"/>
                </a:solidFill>
                <a:latin typeface="Times New Roman"/>
                <a:ea typeface="Times New Roman"/>
                <a:cs typeface="Times New Roman"/>
                <a:sym typeface="Times New Roman"/>
                <a:hlinkClick r:id="rId17"/>
              </a:rPr>
              <a:t>https://apps.bostonglobe.com/metro/investigations/spotlight/2019/11/19/seeing-red/</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A Better City. (2018, January 29). </a:t>
            </a:r>
            <a:r>
              <a:rPr i="1" lang="en-US" sz="2800">
                <a:solidFill>
                  <a:schemeClr val="dk1"/>
                </a:solidFill>
                <a:latin typeface="Times New Roman"/>
                <a:ea typeface="Times New Roman"/>
                <a:cs typeface="Times New Roman"/>
                <a:sym typeface="Times New Roman"/>
              </a:rPr>
              <a:t>The transportation dividend: How investments in transportation infrastructure pay off for Massachusetts.</a:t>
            </a:r>
            <a:r>
              <a:rPr lang="en-US" sz="2800">
                <a:solidFill>
                  <a:schemeClr val="dk1"/>
                </a:solidFill>
                <a:latin typeface="Times New Roman"/>
                <a:ea typeface="Times New Roman"/>
                <a:cs typeface="Times New Roman"/>
                <a:sym typeface="Times New Roman"/>
              </a:rPr>
              <a:t> Retrieved from</a:t>
            </a:r>
            <a:r>
              <a:rPr lang="en-US" sz="2800">
                <a:solidFill>
                  <a:schemeClr val="dk1"/>
                </a:solidFill>
                <a:uFill>
                  <a:noFill/>
                </a:uFill>
                <a:latin typeface="Times New Roman"/>
                <a:ea typeface="Times New Roman"/>
                <a:cs typeface="Times New Roman"/>
                <a:sym typeface="Times New Roman"/>
                <a:hlinkClick r:id="rId18">
                  <a:extLst>
                    <a:ext uri="{A12FA001-AC4F-418D-AE19-62706E023703}">
                      <ahyp:hlinkClr val="tx"/>
                    </a:ext>
                  </a:extLst>
                </a:hlinkClick>
              </a:rPr>
              <a:t> </a:t>
            </a:r>
            <a:r>
              <a:rPr lang="en-US" sz="2800" u="sng">
                <a:solidFill>
                  <a:schemeClr val="hlink"/>
                </a:solidFill>
                <a:latin typeface="Times New Roman"/>
                <a:ea typeface="Times New Roman"/>
                <a:cs typeface="Times New Roman"/>
                <a:sym typeface="Times New Roman"/>
                <a:hlinkClick r:id="rId19"/>
              </a:rPr>
              <a:t>https://www.abettercity.org/assets/images/Transportation%20Dividend%20-%20FINAL%20-%20012918.pdf</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2022-11-07T08:23:27Z</dcterms:created>
  <dc:creator>webuser</dc:creator>
</cp:coreProperties>
</file>