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57" r:id="rId3"/>
    <p:sldId id="258" r:id="rId4"/>
    <p:sldId id="259" r:id="rId5"/>
    <p:sldId id="268" r:id="rId6"/>
    <p:sldId id="261" r:id="rId7"/>
    <p:sldId id="262" r:id="rId8"/>
    <p:sldId id="264" r:id="rId9"/>
    <p:sldId id="265" r:id="rId10"/>
    <p:sldId id="263" r:id="rId11"/>
    <p:sldId id="266" r:id="rId12"/>
    <p:sldId id="280" r:id="rId13"/>
    <p:sldId id="294" r:id="rId14"/>
    <p:sldId id="292" r:id="rId15"/>
    <p:sldId id="293" r:id="rId16"/>
    <p:sldId id="269" r:id="rId17"/>
    <p:sldId id="270" r:id="rId18"/>
    <p:sldId id="271" r:id="rId19"/>
    <p:sldId id="279" r:id="rId20"/>
    <p:sldId id="260" r:id="rId21"/>
    <p:sldId id="286" r:id="rId22"/>
    <p:sldId id="284" r:id="rId23"/>
    <p:sldId id="289" r:id="rId24"/>
    <p:sldId id="290" r:id="rId25"/>
    <p:sldId id="288" r:id="rId26"/>
    <p:sldId id="281" r:id="rId27"/>
    <p:sldId id="282" r:id="rId28"/>
    <p:sldId id="285" r:id="rId29"/>
    <p:sldId id="287" r:id="rId30"/>
    <p:sldId id="273" r:id="rId31"/>
    <p:sldId id="296" r:id="rId32"/>
    <p:sldId id="297" r:id="rId33"/>
    <p:sldId id="283" r:id="rId34"/>
    <p:sldId id="298" r:id="rId35"/>
    <p:sldId id="299" r:id="rId36"/>
    <p:sldId id="300" r:id="rId37"/>
    <p:sldId id="301" r:id="rId38"/>
    <p:sldId id="302" r:id="rId39"/>
    <p:sldId id="303" r:id="rId40"/>
    <p:sldId id="304" r:id="rId41"/>
    <p:sldId id="305" r:id="rId42"/>
    <p:sldId id="295" r:id="rId43"/>
    <p:sldId id="2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66"/>
    <p:restoredTop sz="86399"/>
  </p:normalViewPr>
  <p:slideViewPr>
    <p:cSldViewPr snapToGrid="0" snapToObjects="1">
      <p:cViewPr varScale="1">
        <p:scale>
          <a:sx n="73" d="100"/>
          <a:sy n="73" d="100"/>
        </p:scale>
        <p:origin x="1138" y="58"/>
      </p:cViewPr>
      <p:guideLst/>
    </p:cSldViewPr>
  </p:slideViewPr>
  <p:outlineViewPr>
    <p:cViewPr>
      <p:scale>
        <a:sx n="33" d="100"/>
        <a:sy n="33" d="100"/>
      </p:scale>
      <p:origin x="0" y="-5873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F6D02-414C-5846-871D-166128A19CF8}"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20E09-4A89-254B-AACF-1365E3403D01}" type="slidenum">
              <a:rPr lang="en-US" smtClean="0"/>
              <a:t>‹#›</a:t>
            </a:fld>
            <a:endParaRPr lang="en-US"/>
          </a:p>
        </p:txBody>
      </p:sp>
    </p:spTree>
    <p:extLst>
      <p:ext uri="{BB962C8B-B14F-4D97-AF65-F5344CB8AC3E}">
        <p14:creationId xmlns:p14="http://schemas.microsoft.com/office/powerpoint/2010/main" val="14357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pypi.python.org/pypi/aima/2015.2.8.5" TargetMode="External"/><Relationship Id="rId5" Type="http://schemas.openxmlformats.org/officeDocument/2006/relationships/hyperlink" Target="http://pybrain.org/" TargetMode="External"/><Relationship Id="rId4" Type="http://schemas.openxmlformats.org/officeDocument/2006/relationships/hyperlink" Target="https://www.scipy.org/"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jupyter-notebook-beginner-guide.readthedocs.io/en/latest/what_is_jupyter.html#notebook-documen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jupyter-notebook-beginner-guide.readthedocs.io/en/latest/what_is_jupyter.html#notebook-documen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 code : AI </a:t>
            </a:r>
            <a:r>
              <a:rPr lang="en-CA" sz="1200" b="0" i="0" u="none" strike="noStrike" kern="1200" dirty="0">
                <a:solidFill>
                  <a:schemeClr val="tx1"/>
                </a:solidFill>
                <a:effectLst/>
                <a:latin typeface="+mn-lt"/>
                <a:ea typeface="+mn-ea"/>
                <a:cs typeface="+mn-cs"/>
              </a:rPr>
              <a:t>involves algorithms - a LOT of them. Python provides ease of testing -  one of the best among competitors. Python helps in easy writing and execution of codes. Python can implement the same logic with as much as 1/5th code as compared to other OOPs languages. Thanks to its interpreted approach which enables check as you code methodology.</a:t>
            </a:r>
          </a:p>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built Libraries:</a:t>
            </a:r>
            <a:endParaRPr lang="en-CA" sz="1200" b="1"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Python has a lot of libraries for every need of your AI project. Few names include </a:t>
            </a:r>
            <a:r>
              <a:rPr lang="en-CA" sz="1200" b="0" i="0" u="sng" strike="noStrike" kern="1200" dirty="0">
                <a:solidFill>
                  <a:schemeClr val="tx1"/>
                </a:solidFill>
                <a:effectLst/>
                <a:latin typeface="+mn-lt"/>
                <a:ea typeface="+mn-ea"/>
                <a:cs typeface="+mn-cs"/>
                <a:hlinkClick r:id="rId3"/>
              </a:rPr>
              <a:t>Numpy</a:t>
            </a:r>
            <a:r>
              <a:rPr lang="en-CA" sz="1200" b="0" i="0" u="none" strike="noStrike" kern="1200" dirty="0">
                <a:solidFill>
                  <a:schemeClr val="tx1"/>
                </a:solidFill>
                <a:effectLst/>
                <a:latin typeface="+mn-lt"/>
                <a:ea typeface="+mn-ea"/>
                <a:cs typeface="+mn-cs"/>
              </a:rPr>
              <a:t> for scientific computation, </a:t>
            </a:r>
            <a:r>
              <a:rPr lang="en-CA" sz="1200" b="0" i="0" u="sng" strike="noStrike" kern="1200" dirty="0">
                <a:solidFill>
                  <a:schemeClr val="tx1"/>
                </a:solidFill>
                <a:effectLst/>
                <a:latin typeface="+mn-lt"/>
                <a:ea typeface="+mn-ea"/>
                <a:cs typeface="+mn-cs"/>
                <a:hlinkClick r:id="rId4"/>
              </a:rPr>
              <a:t>Scipy</a:t>
            </a:r>
            <a:r>
              <a:rPr lang="en-CA" sz="1200" b="0" i="0" u="none" strike="noStrike" kern="1200" dirty="0">
                <a:solidFill>
                  <a:schemeClr val="tx1"/>
                </a:solidFill>
                <a:effectLst/>
                <a:latin typeface="+mn-lt"/>
                <a:ea typeface="+mn-ea"/>
                <a:cs typeface="+mn-cs"/>
              </a:rPr>
              <a:t> for advanced computing and </a:t>
            </a:r>
            <a:r>
              <a:rPr lang="en-CA" sz="1200" b="0" i="0" u="sng" strike="noStrike" kern="1200" dirty="0">
                <a:solidFill>
                  <a:schemeClr val="tx1"/>
                </a:solidFill>
                <a:effectLst/>
                <a:latin typeface="+mn-lt"/>
                <a:ea typeface="+mn-ea"/>
                <a:cs typeface="+mn-cs"/>
                <a:hlinkClick r:id="rId5"/>
              </a:rPr>
              <a:t>Pybrain</a:t>
            </a:r>
            <a:r>
              <a:rPr lang="en-CA" sz="1200" b="0" i="0" u="none" strike="noStrike" kern="1200" dirty="0">
                <a:solidFill>
                  <a:schemeClr val="tx1"/>
                </a:solidFill>
                <a:effectLst/>
                <a:latin typeface="+mn-lt"/>
                <a:ea typeface="+mn-ea"/>
                <a:cs typeface="+mn-cs"/>
              </a:rPr>
              <a:t> for machine learning. </a:t>
            </a:r>
            <a:r>
              <a:rPr lang="en-CA" sz="1200" b="0" i="0" u="sng" strike="noStrike" kern="1200" dirty="0">
                <a:solidFill>
                  <a:schemeClr val="tx1"/>
                </a:solidFill>
                <a:effectLst/>
                <a:latin typeface="+mn-lt"/>
                <a:ea typeface="+mn-ea"/>
                <a:cs typeface="+mn-cs"/>
                <a:hlinkClick r:id="rId6"/>
              </a:rPr>
              <a:t>AIMA</a:t>
            </a:r>
            <a:r>
              <a:rPr lang="en-CA" sz="1200" b="0" i="0" u="none" strike="noStrike" kern="1200" dirty="0">
                <a:solidFill>
                  <a:schemeClr val="tx1"/>
                </a:solidFill>
                <a:effectLst/>
                <a:latin typeface="+mn-lt"/>
                <a:ea typeface="+mn-ea"/>
                <a:cs typeface="+mn-cs"/>
              </a:rPr>
              <a:t> - Python implementation of algorithms from Russell and </a:t>
            </a:r>
            <a:r>
              <a:rPr lang="en-CA" sz="1200" b="0" i="0" u="none" strike="noStrike" kern="1200" dirty="0" err="1">
                <a:solidFill>
                  <a:schemeClr val="tx1"/>
                </a:solidFill>
                <a:effectLst/>
                <a:latin typeface="+mn-lt"/>
                <a:ea typeface="+mn-ea"/>
                <a:cs typeface="+mn-cs"/>
              </a:rPr>
              <a:t>Norvig's</a:t>
            </a:r>
            <a:r>
              <a:rPr lang="en-CA" sz="1200" b="0" i="0" u="none" strike="noStrike" kern="1200" dirty="0">
                <a:solidFill>
                  <a:schemeClr val="tx1"/>
                </a:solidFill>
                <a:effectLst/>
                <a:latin typeface="+mn-lt"/>
                <a:ea typeface="+mn-ea"/>
                <a:cs typeface="+mn-cs"/>
              </a:rPr>
              <a:t> 'Artificial Intelligence: A Modern Approach' is one of the best library available for Artificial Intelligence till today. Such a dedicated library saves developer’s time spent on coding base level items.</a:t>
            </a:r>
          </a:p>
          <a:p>
            <a:endParaRPr lang="en-US" dirty="0"/>
          </a:p>
          <a:p>
            <a:r>
              <a:rPr lang="en-CA" dirty="0"/>
              <a:t>Developer Support </a:t>
            </a:r>
            <a:endParaRPr lang="en-US" dirty="0"/>
          </a:p>
          <a:p>
            <a:r>
              <a:rPr lang="en-CA" sz="1200" b="0" i="0" u="none" strike="noStrike" kern="1200" dirty="0">
                <a:solidFill>
                  <a:schemeClr val="tx1"/>
                </a:solidFill>
                <a:effectLst/>
                <a:latin typeface="+mn-lt"/>
                <a:ea typeface="+mn-ea"/>
                <a:cs typeface="+mn-cs"/>
              </a:rPr>
              <a:t>Python is a completely open source with a great community. There is a host of resources available which can get any developer up to speed in no time. Not to forget, there is a huge community of active coders willing to help programmers in every stage of developing cycle.</a:t>
            </a:r>
          </a:p>
          <a:p>
            <a:endParaRPr lang="en-CA" sz="1200" b="0" i="0" u="none" strike="noStrike" kern="1200" dirty="0">
              <a:solidFill>
                <a:schemeClr val="tx1"/>
              </a:solidFill>
              <a:effectLst/>
              <a:latin typeface="+mn-lt"/>
              <a:ea typeface="+mn-ea"/>
              <a:cs typeface="+mn-cs"/>
            </a:endParaRPr>
          </a:p>
          <a:p>
            <a:r>
              <a:rPr lang="en-CA" dirty="0"/>
              <a:t>Popularity</a:t>
            </a:r>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Python is winning the heart of millennials. Its ease of learning is attracting millennials to learn this language. Though AI Projects need a highly experienced programmer yet Python can smoothen the learning curve.</a:t>
            </a:r>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4</a:t>
            </a:fld>
            <a:endParaRPr lang="en-US"/>
          </a:p>
        </p:txBody>
      </p:sp>
    </p:spTree>
    <p:extLst>
      <p:ext uri="{BB962C8B-B14F-4D97-AF65-F5344CB8AC3E}">
        <p14:creationId xmlns:p14="http://schemas.microsoft.com/office/powerpoint/2010/main" val="964323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gives more tip male or female ?</a:t>
            </a:r>
          </a:p>
        </p:txBody>
      </p:sp>
      <p:sp>
        <p:nvSpPr>
          <p:cNvPr id="4" name="Slide Number Placeholder 3"/>
          <p:cNvSpPr>
            <a:spLocks noGrp="1"/>
          </p:cNvSpPr>
          <p:nvPr>
            <p:ph type="sldNum" sz="quarter" idx="10"/>
          </p:nvPr>
        </p:nvSpPr>
        <p:spPr/>
        <p:txBody>
          <a:bodyPr/>
          <a:lstStyle/>
          <a:p>
            <a:fld id="{FF820E09-4A89-254B-AACF-1365E3403D01}" type="slidenum">
              <a:rPr lang="en-US" smtClean="0"/>
              <a:t>24</a:t>
            </a:fld>
            <a:endParaRPr lang="en-US"/>
          </a:p>
        </p:txBody>
      </p:sp>
    </p:spTree>
    <p:extLst>
      <p:ext uri="{BB962C8B-B14F-4D97-AF65-F5344CB8AC3E}">
        <p14:creationId xmlns:p14="http://schemas.microsoft.com/office/powerpoint/2010/main" val="105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F820E09-4A89-254B-AACF-1365E3403D01}" type="slidenum">
              <a:rPr lang="en-US" smtClean="0"/>
              <a:t>34</a:t>
            </a:fld>
            <a:endParaRPr lang="en-US"/>
          </a:p>
        </p:txBody>
      </p:sp>
    </p:spTree>
    <p:extLst>
      <p:ext uri="{BB962C8B-B14F-4D97-AF65-F5344CB8AC3E}">
        <p14:creationId xmlns:p14="http://schemas.microsoft.com/office/powerpoint/2010/main" val="2573185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38</a:t>
            </a:fld>
            <a:endParaRPr lang="en-US"/>
          </a:p>
        </p:txBody>
      </p:sp>
    </p:spTree>
    <p:extLst>
      <p:ext uri="{BB962C8B-B14F-4D97-AF65-F5344CB8AC3E}">
        <p14:creationId xmlns:p14="http://schemas.microsoft.com/office/powerpoint/2010/main" val="168636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hotel might have limited tables , with this prediction they can expect how many people may sit on a table.</a:t>
            </a:r>
          </a:p>
        </p:txBody>
      </p:sp>
      <p:sp>
        <p:nvSpPr>
          <p:cNvPr id="4" name="Slide Number Placeholder 3"/>
          <p:cNvSpPr>
            <a:spLocks noGrp="1"/>
          </p:cNvSpPr>
          <p:nvPr>
            <p:ph type="sldNum" sz="quarter" idx="10"/>
          </p:nvPr>
        </p:nvSpPr>
        <p:spPr/>
        <p:txBody>
          <a:bodyPr/>
          <a:lstStyle/>
          <a:p>
            <a:fld id="{FF820E09-4A89-254B-AACF-1365E3403D01}" type="slidenum">
              <a:rPr lang="en-US" smtClean="0"/>
              <a:t>40</a:t>
            </a:fld>
            <a:endParaRPr lang="en-US"/>
          </a:p>
        </p:txBody>
      </p:sp>
    </p:spTree>
    <p:extLst>
      <p:ext uri="{BB962C8B-B14F-4D97-AF65-F5344CB8AC3E}">
        <p14:creationId xmlns:p14="http://schemas.microsoft.com/office/powerpoint/2010/main" val="1591590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1" u="none" strike="noStrike" kern="1200" dirty="0" err="1">
                <a:solidFill>
                  <a:schemeClr val="tx1"/>
                </a:solidFill>
                <a:effectLst/>
                <a:latin typeface="+mn-lt"/>
                <a:ea typeface="+mn-ea"/>
                <a:cs typeface="+mn-cs"/>
              </a:rPr>
              <a:t>SciPy</a:t>
            </a:r>
            <a:r>
              <a:rPr lang="en-CA" sz="1200" b="0" i="0" u="none" strike="noStrike" kern="1200" dirty="0">
                <a:solidFill>
                  <a:schemeClr val="tx1"/>
                </a:solidFill>
                <a:effectLst/>
                <a:latin typeface="+mn-lt"/>
                <a:ea typeface="+mn-ea"/>
                <a:cs typeface="+mn-cs"/>
              </a:rPr>
              <a:t> contains additional routines needed in scientific work: for example, routines for computing integrals numerically, solving differential equations, optimization, and sparse matrices.</a:t>
            </a:r>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7</a:t>
            </a:fld>
            <a:endParaRPr lang="en-US"/>
          </a:p>
        </p:txBody>
      </p:sp>
    </p:spTree>
    <p:extLst>
      <p:ext uri="{BB962C8B-B14F-4D97-AF65-F5344CB8AC3E}">
        <p14:creationId xmlns:p14="http://schemas.microsoft.com/office/powerpoint/2010/main" val="2587178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err="1">
                <a:solidFill>
                  <a:schemeClr val="tx1"/>
                </a:solidFill>
                <a:effectLst/>
                <a:latin typeface="+mn-lt"/>
                <a:ea typeface="+mn-ea"/>
                <a:cs typeface="+mn-cs"/>
              </a:rPr>
              <a:t>matplotlib</a:t>
            </a:r>
            <a:r>
              <a:rPr lang="en-CA" sz="1200" b="0" i="0" u="none" strike="noStrike" kern="1200" dirty="0">
                <a:solidFill>
                  <a:schemeClr val="tx1"/>
                </a:solidFill>
                <a:effectLst/>
                <a:latin typeface="+mn-lt"/>
                <a:ea typeface="+mn-ea"/>
                <a:cs typeface="+mn-cs"/>
              </a:rPr>
              <a:t> is for basic plotting -- bars, pies, lines, scatter plots, etc.</a:t>
            </a:r>
          </a:p>
          <a:p>
            <a:r>
              <a:rPr lang="en-CA" sz="1200" b="0" i="0" u="none" strike="noStrike" kern="1200" dirty="0" err="1">
                <a:solidFill>
                  <a:schemeClr val="tx1"/>
                </a:solidFill>
                <a:effectLst/>
                <a:latin typeface="+mn-lt"/>
                <a:ea typeface="+mn-ea"/>
                <a:cs typeface="+mn-cs"/>
              </a:rPr>
              <a:t>Seaborn</a:t>
            </a:r>
            <a:r>
              <a:rPr lang="en-CA" sz="1200" b="0" i="0" u="none" strike="noStrike" kern="1200" dirty="0">
                <a:solidFill>
                  <a:schemeClr val="tx1"/>
                </a:solidFill>
                <a:effectLst/>
                <a:latin typeface="+mn-lt"/>
                <a:ea typeface="+mn-ea"/>
                <a:cs typeface="+mn-cs"/>
              </a:rPr>
              <a:t> is for statistical visualization -- use it if you're creating </a:t>
            </a:r>
            <a:r>
              <a:rPr lang="en-CA" sz="1200" b="0" i="0" u="none" strike="noStrike" kern="1200" dirty="0" err="1">
                <a:solidFill>
                  <a:schemeClr val="tx1"/>
                </a:solidFill>
                <a:effectLst/>
                <a:latin typeface="+mn-lt"/>
                <a:ea typeface="+mn-ea"/>
                <a:cs typeface="+mn-cs"/>
              </a:rPr>
              <a:t>heatmaps</a:t>
            </a:r>
            <a:r>
              <a:rPr lang="en-CA" sz="1200" b="0" i="0" u="none" strike="noStrike" kern="1200" dirty="0">
                <a:solidFill>
                  <a:schemeClr val="tx1"/>
                </a:solidFill>
                <a:effectLst/>
                <a:latin typeface="+mn-lt"/>
                <a:ea typeface="+mn-ea"/>
                <a:cs typeface="+mn-cs"/>
              </a:rPr>
              <a:t> or somehow summarizing your data and still want to show the distribution of your data</a:t>
            </a:r>
          </a:p>
          <a:p>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11</a:t>
            </a:fld>
            <a:endParaRPr lang="en-US"/>
          </a:p>
        </p:txBody>
      </p:sp>
    </p:spTree>
    <p:extLst>
      <p:ext uri="{BB962C8B-B14F-4D97-AF65-F5344CB8AC3E}">
        <p14:creationId xmlns:p14="http://schemas.microsoft.com/office/powerpoint/2010/main" val="3478776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The </a:t>
            </a:r>
            <a:r>
              <a:rPr lang="en-CA" sz="1200" b="0" i="1" u="none" strike="noStrike" kern="1200" dirty="0" err="1">
                <a:solidFill>
                  <a:schemeClr val="tx1"/>
                </a:solidFill>
                <a:effectLst/>
                <a:latin typeface="+mn-lt"/>
                <a:ea typeface="+mn-ea"/>
                <a:cs typeface="+mn-cs"/>
              </a:rPr>
              <a:t>Jupyter</a:t>
            </a:r>
            <a:r>
              <a:rPr lang="en-CA" sz="1200" b="0" i="1" u="none" strike="noStrike" kern="1200" dirty="0">
                <a:solidFill>
                  <a:schemeClr val="tx1"/>
                </a:solidFill>
                <a:effectLst/>
                <a:latin typeface="+mn-lt"/>
                <a:ea typeface="+mn-ea"/>
                <a:cs typeface="+mn-cs"/>
              </a:rPr>
              <a:t> Notebook App</a:t>
            </a:r>
            <a:r>
              <a:rPr lang="en-CA" sz="1200" b="0" i="0" u="none" strike="noStrike" kern="1200" dirty="0">
                <a:solidFill>
                  <a:schemeClr val="tx1"/>
                </a:solidFill>
                <a:effectLst/>
                <a:latin typeface="+mn-lt"/>
                <a:ea typeface="+mn-ea"/>
                <a:cs typeface="+mn-cs"/>
              </a:rPr>
              <a:t> is a server-client application that allows editing and running </a:t>
            </a:r>
            <a:r>
              <a:rPr lang="en-CA" sz="1200" b="0" i="0" u="none" strike="noStrike" kern="1200" dirty="0">
                <a:solidFill>
                  <a:schemeClr val="tx1"/>
                </a:solidFill>
                <a:effectLst/>
                <a:latin typeface="+mn-lt"/>
                <a:ea typeface="+mn-ea"/>
                <a:cs typeface="+mn-cs"/>
                <a:hlinkClick r:id="rId3"/>
              </a:rPr>
              <a:t>notebook documents</a:t>
            </a:r>
            <a:r>
              <a:rPr lang="en-CA" sz="1200" b="0" i="0" u="none" strike="noStrike" kern="1200" dirty="0">
                <a:solidFill>
                  <a:schemeClr val="tx1"/>
                </a:solidFill>
                <a:effectLst/>
                <a:latin typeface="+mn-lt"/>
                <a:ea typeface="+mn-ea"/>
                <a:cs typeface="+mn-cs"/>
              </a:rPr>
              <a:t> via a web browser. The </a:t>
            </a:r>
            <a:r>
              <a:rPr lang="en-CA" sz="1200" b="0" i="1" u="none" strike="noStrike" kern="1200" dirty="0" err="1">
                <a:solidFill>
                  <a:schemeClr val="tx1"/>
                </a:solidFill>
                <a:effectLst/>
                <a:latin typeface="+mn-lt"/>
                <a:ea typeface="+mn-ea"/>
                <a:cs typeface="+mn-cs"/>
              </a:rPr>
              <a:t>Jupyter</a:t>
            </a:r>
            <a:r>
              <a:rPr lang="en-CA" sz="1200" b="0" i="1" u="none" strike="noStrike" kern="1200" dirty="0">
                <a:solidFill>
                  <a:schemeClr val="tx1"/>
                </a:solidFill>
                <a:effectLst/>
                <a:latin typeface="+mn-lt"/>
                <a:ea typeface="+mn-ea"/>
                <a:cs typeface="+mn-cs"/>
              </a:rPr>
              <a:t> Notebook App</a:t>
            </a:r>
            <a:r>
              <a:rPr lang="en-CA" sz="1200" b="0" i="0" u="none" strike="noStrike" kern="1200" dirty="0">
                <a:solidFill>
                  <a:schemeClr val="tx1"/>
                </a:solidFill>
                <a:effectLst/>
                <a:latin typeface="+mn-lt"/>
                <a:ea typeface="+mn-ea"/>
                <a:cs typeface="+mn-cs"/>
              </a:rPr>
              <a:t> can be executed on a local desktop requiring no internet access (as described in this document) or can be installed on a remote server and accessed through the internet.</a:t>
            </a:r>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13</a:t>
            </a:fld>
            <a:endParaRPr lang="en-US"/>
          </a:p>
        </p:txBody>
      </p:sp>
    </p:spTree>
    <p:extLst>
      <p:ext uri="{BB962C8B-B14F-4D97-AF65-F5344CB8AC3E}">
        <p14:creationId xmlns:p14="http://schemas.microsoft.com/office/powerpoint/2010/main" val="119260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b="0" i="0" u="none" strike="noStrike" kern="1200" dirty="0">
              <a:solidFill>
                <a:schemeClr val="tx1"/>
              </a:solidFill>
              <a:effectLst/>
              <a:latin typeface="+mn-lt"/>
              <a:ea typeface="+mn-ea"/>
              <a:cs typeface="+mn-cs"/>
            </a:endParaRPr>
          </a:p>
          <a:p>
            <a:r>
              <a:rPr lang="en-CA" sz="1200" b="0" i="0" u="none" strike="noStrike" kern="1200" dirty="0">
                <a:solidFill>
                  <a:schemeClr val="tx1"/>
                </a:solidFill>
                <a:effectLst/>
                <a:latin typeface="+mn-lt"/>
                <a:ea typeface="+mn-ea"/>
                <a:cs typeface="+mn-cs"/>
              </a:rPr>
              <a:t>The </a:t>
            </a:r>
            <a:r>
              <a:rPr lang="en-CA" sz="1200" b="0" i="1" u="none" strike="noStrike" kern="1200" dirty="0" err="1">
                <a:solidFill>
                  <a:schemeClr val="tx1"/>
                </a:solidFill>
                <a:effectLst/>
                <a:latin typeface="+mn-lt"/>
                <a:ea typeface="+mn-ea"/>
                <a:cs typeface="+mn-cs"/>
              </a:rPr>
              <a:t>Jupyter</a:t>
            </a:r>
            <a:r>
              <a:rPr lang="en-CA" sz="1200" b="0" i="1" u="none" strike="noStrike" kern="1200" dirty="0">
                <a:solidFill>
                  <a:schemeClr val="tx1"/>
                </a:solidFill>
                <a:effectLst/>
                <a:latin typeface="+mn-lt"/>
                <a:ea typeface="+mn-ea"/>
                <a:cs typeface="+mn-cs"/>
              </a:rPr>
              <a:t> Notebook App</a:t>
            </a:r>
            <a:r>
              <a:rPr lang="en-CA" sz="1200" b="0" i="0" u="none" strike="noStrike" kern="1200" dirty="0">
                <a:solidFill>
                  <a:schemeClr val="tx1"/>
                </a:solidFill>
                <a:effectLst/>
                <a:latin typeface="+mn-lt"/>
                <a:ea typeface="+mn-ea"/>
                <a:cs typeface="+mn-cs"/>
              </a:rPr>
              <a:t> is a server-client application that allows editing and running </a:t>
            </a:r>
            <a:r>
              <a:rPr lang="en-CA" sz="1200" b="0" i="0" u="none" strike="noStrike" kern="1200" dirty="0">
                <a:solidFill>
                  <a:schemeClr val="tx1"/>
                </a:solidFill>
                <a:effectLst/>
                <a:latin typeface="+mn-lt"/>
                <a:ea typeface="+mn-ea"/>
                <a:cs typeface="+mn-cs"/>
                <a:hlinkClick r:id="rId3"/>
              </a:rPr>
              <a:t>notebook documents</a:t>
            </a:r>
            <a:r>
              <a:rPr lang="en-CA" sz="1200" b="0" i="0" u="none" strike="noStrike" kern="1200" dirty="0">
                <a:solidFill>
                  <a:schemeClr val="tx1"/>
                </a:solidFill>
                <a:effectLst/>
                <a:latin typeface="+mn-lt"/>
                <a:ea typeface="+mn-ea"/>
                <a:cs typeface="+mn-cs"/>
              </a:rPr>
              <a:t> via a web browser. The </a:t>
            </a:r>
            <a:r>
              <a:rPr lang="en-CA" sz="1200" b="0" i="1" u="none" strike="noStrike" kern="1200" dirty="0" err="1">
                <a:solidFill>
                  <a:schemeClr val="tx1"/>
                </a:solidFill>
                <a:effectLst/>
                <a:latin typeface="+mn-lt"/>
                <a:ea typeface="+mn-ea"/>
                <a:cs typeface="+mn-cs"/>
              </a:rPr>
              <a:t>Jupyter</a:t>
            </a:r>
            <a:r>
              <a:rPr lang="en-CA" sz="1200" b="0" i="1" u="none" strike="noStrike" kern="1200" dirty="0">
                <a:solidFill>
                  <a:schemeClr val="tx1"/>
                </a:solidFill>
                <a:effectLst/>
                <a:latin typeface="+mn-lt"/>
                <a:ea typeface="+mn-ea"/>
                <a:cs typeface="+mn-cs"/>
              </a:rPr>
              <a:t> Notebook App</a:t>
            </a:r>
            <a:r>
              <a:rPr lang="en-CA" sz="1200" b="0" i="0" u="none" strike="noStrike" kern="1200" dirty="0">
                <a:solidFill>
                  <a:schemeClr val="tx1"/>
                </a:solidFill>
                <a:effectLst/>
                <a:latin typeface="+mn-lt"/>
                <a:ea typeface="+mn-ea"/>
                <a:cs typeface="+mn-cs"/>
              </a:rPr>
              <a:t> can be executed on a local desktop requiring no internet access (as described in this document) or can be installed on a remote server and accessed through the internet.</a:t>
            </a:r>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14</a:t>
            </a:fld>
            <a:endParaRPr lang="en-US"/>
          </a:p>
        </p:txBody>
      </p:sp>
    </p:spTree>
    <p:extLst>
      <p:ext uri="{BB962C8B-B14F-4D97-AF65-F5344CB8AC3E}">
        <p14:creationId xmlns:p14="http://schemas.microsoft.com/office/powerpoint/2010/main" val="1034599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libraries.</a:t>
            </a:r>
          </a:p>
        </p:txBody>
      </p:sp>
      <p:sp>
        <p:nvSpPr>
          <p:cNvPr id="4" name="Slide Number Placeholder 3"/>
          <p:cNvSpPr>
            <a:spLocks noGrp="1"/>
          </p:cNvSpPr>
          <p:nvPr>
            <p:ph type="sldNum" sz="quarter" idx="10"/>
          </p:nvPr>
        </p:nvSpPr>
        <p:spPr/>
        <p:txBody>
          <a:bodyPr/>
          <a:lstStyle/>
          <a:p>
            <a:fld id="{FF820E09-4A89-254B-AACF-1365E3403D01}" type="slidenum">
              <a:rPr lang="en-US" smtClean="0"/>
              <a:t>16</a:t>
            </a:fld>
            <a:endParaRPr lang="en-US"/>
          </a:p>
        </p:txBody>
      </p:sp>
    </p:spTree>
    <p:extLst>
      <p:ext uri="{BB962C8B-B14F-4D97-AF65-F5344CB8AC3E}">
        <p14:creationId xmlns:p14="http://schemas.microsoft.com/office/powerpoint/2010/main" val="3959652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is happening what is </a:t>
            </a:r>
            <a:r>
              <a:rPr lang="en-US" dirty="0" err="1"/>
              <a:t>pd</a:t>
            </a:r>
            <a:r>
              <a:rPr lang="en-US" dirty="0"/>
              <a:t> </a:t>
            </a:r>
            <a:r>
              <a:rPr lang="en-US" dirty="0" err="1"/>
              <a:t>etc</a:t>
            </a:r>
            <a:r>
              <a:rPr lang="en-US" dirty="0"/>
              <a:t> </a:t>
            </a:r>
            <a:r>
              <a:rPr lang="en-US" dirty="0" err="1"/>
              <a:t>etc</a:t>
            </a:r>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17</a:t>
            </a:fld>
            <a:endParaRPr lang="en-US"/>
          </a:p>
        </p:txBody>
      </p:sp>
    </p:spTree>
    <p:extLst>
      <p:ext uri="{BB962C8B-B14F-4D97-AF65-F5344CB8AC3E}">
        <p14:creationId xmlns:p14="http://schemas.microsoft.com/office/powerpoint/2010/main" val="1443354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Generates descriptive statistics that summarize the central tendency, dispersion and shape of a dataset’s distribution, excluding </a:t>
            </a:r>
            <a:r>
              <a:rPr lang="en-CA" sz="1200" b="0" i="0" u="none" strike="noStrike" kern="1200" dirty="0" err="1">
                <a:solidFill>
                  <a:schemeClr val="tx1"/>
                </a:solidFill>
                <a:effectLst/>
                <a:latin typeface="+mn-lt"/>
                <a:ea typeface="+mn-ea"/>
                <a:cs typeface="+mn-cs"/>
              </a:rPr>
              <a:t>NaN</a:t>
            </a:r>
            <a:r>
              <a:rPr lang="en-CA" sz="1200" b="0" i="0" u="none" strike="noStrike" kern="1200" dirty="0">
                <a:solidFill>
                  <a:schemeClr val="tx1"/>
                </a:solidFill>
                <a:effectLst/>
                <a:latin typeface="+mn-lt"/>
                <a:ea typeface="+mn-ea"/>
                <a:cs typeface="+mn-cs"/>
              </a:rPr>
              <a:t> values.</a:t>
            </a:r>
          </a:p>
          <a:p>
            <a:r>
              <a:rPr lang="en-CA" sz="1200" b="0" i="0" u="none" strike="noStrike" kern="1200" dirty="0">
                <a:solidFill>
                  <a:schemeClr val="tx1"/>
                </a:solidFill>
                <a:effectLst/>
                <a:latin typeface="+mn-lt"/>
                <a:ea typeface="+mn-ea"/>
                <a:cs typeface="+mn-cs"/>
              </a:rPr>
              <a:t>Analyzes both numeric and object series, as well as </a:t>
            </a:r>
            <a:r>
              <a:rPr lang="en-CA" sz="1200" b="0" i="0" u="none" strike="noStrike" kern="1200" dirty="0" err="1">
                <a:solidFill>
                  <a:schemeClr val="tx1"/>
                </a:solidFill>
                <a:effectLst/>
                <a:latin typeface="+mn-lt"/>
                <a:ea typeface="+mn-ea"/>
                <a:cs typeface="+mn-cs"/>
              </a:rPr>
              <a:t>DataFrame</a:t>
            </a:r>
            <a:r>
              <a:rPr lang="en-CA" sz="1200" b="0" i="0" u="none" strike="noStrike" kern="1200" dirty="0">
                <a:solidFill>
                  <a:schemeClr val="tx1"/>
                </a:solidFill>
                <a:effectLst/>
                <a:latin typeface="+mn-lt"/>
                <a:ea typeface="+mn-ea"/>
                <a:cs typeface="+mn-cs"/>
              </a:rPr>
              <a:t> column sets of mixed data types. The output will vary depending on what is provided. Refer to the notes below for more detail.</a:t>
            </a:r>
          </a:p>
          <a:p>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18</a:t>
            </a:fld>
            <a:endParaRPr lang="en-US"/>
          </a:p>
        </p:txBody>
      </p:sp>
    </p:spTree>
    <p:extLst>
      <p:ext uri="{BB962C8B-B14F-4D97-AF65-F5344CB8AC3E}">
        <p14:creationId xmlns:p14="http://schemas.microsoft.com/office/powerpoint/2010/main" val="4260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what day </a:t>
            </a:r>
            <a:r>
              <a:rPr lang="en-US" dirty="0">
                <a:sym typeface="Wingdings" pitchFamily="2" charset="2"/>
              </a:rPr>
              <a:t> max tip</a:t>
            </a:r>
            <a:endParaRPr lang="en-US" dirty="0"/>
          </a:p>
        </p:txBody>
      </p:sp>
      <p:sp>
        <p:nvSpPr>
          <p:cNvPr id="4" name="Slide Number Placeholder 3"/>
          <p:cNvSpPr>
            <a:spLocks noGrp="1"/>
          </p:cNvSpPr>
          <p:nvPr>
            <p:ph type="sldNum" sz="quarter" idx="10"/>
          </p:nvPr>
        </p:nvSpPr>
        <p:spPr/>
        <p:txBody>
          <a:bodyPr/>
          <a:lstStyle/>
          <a:p>
            <a:fld id="{FF820E09-4A89-254B-AACF-1365E3403D01}" type="slidenum">
              <a:rPr lang="en-US" smtClean="0"/>
              <a:t>23</a:t>
            </a:fld>
            <a:endParaRPr lang="en-US"/>
          </a:p>
        </p:txBody>
      </p:sp>
    </p:spTree>
    <p:extLst>
      <p:ext uri="{BB962C8B-B14F-4D97-AF65-F5344CB8AC3E}">
        <p14:creationId xmlns:p14="http://schemas.microsoft.com/office/powerpoint/2010/main" val="418503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5F35-6A1F-4644-9997-A601151C66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B90828-29FA-D240-A48F-D1B8D41B9F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FE07AF-6521-F647-A6F2-3227E1102433}"/>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5" name="Footer Placeholder 4">
            <a:extLst>
              <a:ext uri="{FF2B5EF4-FFF2-40B4-BE49-F238E27FC236}">
                <a16:creationId xmlns:a16="http://schemas.microsoft.com/office/drawing/2014/main" id="{A4DF7212-BC90-FE43-BA67-EC608144F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6F38C-A445-6141-AA98-6BB31EC11FC3}"/>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76762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3B44C-6ECF-9944-99A5-8F21764259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81B67E-E7EB-D84F-BBE3-75D88C5A77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7A592-5A72-4B4C-87D5-B1365FBE3DF9}"/>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5" name="Footer Placeholder 4">
            <a:extLst>
              <a:ext uri="{FF2B5EF4-FFF2-40B4-BE49-F238E27FC236}">
                <a16:creationId xmlns:a16="http://schemas.microsoft.com/office/drawing/2014/main" id="{062044A2-BC26-1A48-AE76-8ED6538396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2F953-599A-644A-9020-F1B58F936A9B}"/>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360720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52476B-9584-3449-BABE-02733AE39E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01EED1-B48E-E642-B8C6-CB12C8CA0F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87F4D-EBFC-EC4E-9BEE-8C7A185151F6}"/>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5" name="Footer Placeholder 4">
            <a:extLst>
              <a:ext uri="{FF2B5EF4-FFF2-40B4-BE49-F238E27FC236}">
                <a16:creationId xmlns:a16="http://schemas.microsoft.com/office/drawing/2014/main" id="{7E16C178-F721-EF44-9DE3-F4C3F0A32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07654-6921-314C-88A0-DA1C836EBA99}"/>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127192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4C43-2594-AC44-84C5-6573DE1DFF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6AE523-A72F-B049-A1BB-148406F3B1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CCAA9-0482-CB44-B952-A5E7AA3A8782}"/>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5" name="Footer Placeholder 4">
            <a:extLst>
              <a:ext uri="{FF2B5EF4-FFF2-40B4-BE49-F238E27FC236}">
                <a16:creationId xmlns:a16="http://schemas.microsoft.com/office/drawing/2014/main" id="{DD70878D-5C50-484C-8286-50A08AEB2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84191-9E38-FE4B-8507-7A6BEF9B0191}"/>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61235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9802-9D3F-A14B-A491-545355370F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B4D8DF-7EB1-5849-886F-44E6F9069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73ADA2-1B5D-3341-98F6-2F72C3FBFA85}"/>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5" name="Footer Placeholder 4">
            <a:extLst>
              <a:ext uri="{FF2B5EF4-FFF2-40B4-BE49-F238E27FC236}">
                <a16:creationId xmlns:a16="http://schemas.microsoft.com/office/drawing/2014/main" id="{654201F5-F36E-A94B-BD68-64C902BE14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4EFA-B5D3-E441-A07D-2572D0966611}"/>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828791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327F-6BEC-CB48-BD31-547632B93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E42C5-DE38-9545-A1BE-D951AD9004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AB7D2B-23D4-E644-BBA1-01A4D55071E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3E03B3-11CF-5545-879D-71A29DACE43C}"/>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6" name="Footer Placeholder 5">
            <a:extLst>
              <a:ext uri="{FF2B5EF4-FFF2-40B4-BE49-F238E27FC236}">
                <a16:creationId xmlns:a16="http://schemas.microsoft.com/office/drawing/2014/main" id="{DD062079-4220-6F48-8A59-B2CC84ABF1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04880D-46E8-7449-AF09-A475707FB714}"/>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861009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8A1A-EC9F-AB42-B4BB-D1287EB6E5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E4BFF1-C25C-504A-9282-5244619664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A49708-EE41-044B-A095-65788B930B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982C16-5E2D-004F-8681-70DF6E9C99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4F83D8-247E-1947-9A32-9630E64E8D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4B8E-36E3-224A-B9CB-75920FA90472}"/>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8" name="Footer Placeholder 7">
            <a:extLst>
              <a:ext uri="{FF2B5EF4-FFF2-40B4-BE49-F238E27FC236}">
                <a16:creationId xmlns:a16="http://schemas.microsoft.com/office/drawing/2014/main" id="{2E79E696-29C2-FB4C-B0C2-D67100DBB0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26BDC-C356-A64C-855B-E0404CB945DD}"/>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2373337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05C9-3AD8-4141-BEF9-AE3FBE80C5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64B4A7-E505-E844-ADB7-64493F153BBE}"/>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4" name="Footer Placeholder 3">
            <a:extLst>
              <a:ext uri="{FF2B5EF4-FFF2-40B4-BE49-F238E27FC236}">
                <a16:creationId xmlns:a16="http://schemas.microsoft.com/office/drawing/2014/main" id="{E2CFDACE-24C6-174B-8CB5-C0DE85ADDE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1A84FE-72FF-B042-8E46-4A88653DC5A8}"/>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14162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B081AE-FBD7-9B4E-B821-7196AE3744CD}"/>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3" name="Footer Placeholder 2">
            <a:extLst>
              <a:ext uri="{FF2B5EF4-FFF2-40B4-BE49-F238E27FC236}">
                <a16:creationId xmlns:a16="http://schemas.microsoft.com/office/drawing/2014/main" id="{A7D21A7F-3B74-3149-9598-16FAC8F5EB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8040F7-DE8C-E744-ADF0-3C862D9BB091}"/>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263874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4ECF-AB6C-F045-87A1-B98A1AE72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2607A6-97E9-C748-913C-8D118F1BA9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5E83DB-5E6D-F642-83D6-EC3886DDF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86404A-B8CD-824B-9480-6002C70E6F1A}"/>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6" name="Footer Placeholder 5">
            <a:extLst>
              <a:ext uri="{FF2B5EF4-FFF2-40B4-BE49-F238E27FC236}">
                <a16:creationId xmlns:a16="http://schemas.microsoft.com/office/drawing/2014/main" id="{563947BB-9D60-964A-94FA-4EE6A79079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79F35-5AF1-544B-B460-1D2402BBA1D2}"/>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274225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6C25-6FF4-B844-8442-CD50234FF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7075E6-05DD-F44B-A32F-0B3065B55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A7B779-E33D-A141-BBF6-B2E7586D7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785F7BC-CFD2-8143-AD93-127202EF093D}"/>
              </a:ext>
            </a:extLst>
          </p:cNvPr>
          <p:cNvSpPr>
            <a:spLocks noGrp="1"/>
          </p:cNvSpPr>
          <p:nvPr>
            <p:ph type="dt" sz="half" idx="10"/>
          </p:nvPr>
        </p:nvSpPr>
        <p:spPr/>
        <p:txBody>
          <a:bodyPr/>
          <a:lstStyle/>
          <a:p>
            <a:fld id="{CCB0B581-39E2-9D43-9BFF-F3DDAC994277}" type="datetimeFigureOut">
              <a:rPr lang="en-US" smtClean="0"/>
              <a:t>8/14/2018</a:t>
            </a:fld>
            <a:endParaRPr lang="en-US"/>
          </a:p>
        </p:txBody>
      </p:sp>
      <p:sp>
        <p:nvSpPr>
          <p:cNvPr id="6" name="Footer Placeholder 5">
            <a:extLst>
              <a:ext uri="{FF2B5EF4-FFF2-40B4-BE49-F238E27FC236}">
                <a16:creationId xmlns:a16="http://schemas.microsoft.com/office/drawing/2014/main" id="{0E15D922-F889-2140-8FEE-D952B694C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C59C4-60B6-8445-B94F-F7588513FF43}"/>
              </a:ext>
            </a:extLst>
          </p:cNvPr>
          <p:cNvSpPr>
            <a:spLocks noGrp="1"/>
          </p:cNvSpPr>
          <p:nvPr>
            <p:ph type="sldNum" sz="quarter" idx="12"/>
          </p:nvPr>
        </p:nvSpPr>
        <p:spPr/>
        <p:txBody>
          <a:bodyPr/>
          <a:lstStyle/>
          <a:p>
            <a:fld id="{B98EB926-0BBD-9042-868F-CA90D7B1B250}" type="slidenum">
              <a:rPr lang="en-US" smtClean="0"/>
              <a:t>‹#›</a:t>
            </a:fld>
            <a:endParaRPr lang="en-US"/>
          </a:p>
        </p:txBody>
      </p:sp>
    </p:spTree>
    <p:extLst>
      <p:ext uri="{BB962C8B-B14F-4D97-AF65-F5344CB8AC3E}">
        <p14:creationId xmlns:p14="http://schemas.microsoft.com/office/powerpoint/2010/main" val="84825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752361-3E5A-1F45-A980-E42D450B0C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66B44F-517F-9D43-BD61-C35C7410F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B6AE6-639E-8548-9BE8-872CA188A1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0B581-39E2-9D43-9BFF-F3DDAC994277}" type="datetimeFigureOut">
              <a:rPr lang="en-US" smtClean="0"/>
              <a:t>8/14/2018</a:t>
            </a:fld>
            <a:endParaRPr lang="en-US"/>
          </a:p>
        </p:txBody>
      </p:sp>
      <p:sp>
        <p:nvSpPr>
          <p:cNvPr id="5" name="Footer Placeholder 4">
            <a:extLst>
              <a:ext uri="{FF2B5EF4-FFF2-40B4-BE49-F238E27FC236}">
                <a16:creationId xmlns:a16="http://schemas.microsoft.com/office/drawing/2014/main" id="{A4FD3F2C-3F5C-724F-BE1C-928AD2A9D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C77C9D-DC5A-8D47-8917-BB04341BE1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EB926-0BBD-9042-868F-CA90D7B1B250}" type="slidenum">
              <a:rPr lang="en-US" smtClean="0"/>
              <a:t>‹#›</a:t>
            </a:fld>
            <a:endParaRPr lang="en-US"/>
          </a:p>
        </p:txBody>
      </p:sp>
    </p:spTree>
    <p:extLst>
      <p:ext uri="{BB962C8B-B14F-4D97-AF65-F5344CB8AC3E}">
        <p14:creationId xmlns:p14="http://schemas.microsoft.com/office/powerpoint/2010/main" val="3240768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atplotlib.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aborn.pydata.org/generated/seaborn.barplot.html#seaborn.barplo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numpy.org/" TargetMode="External"/><Relationship Id="rId7" Type="http://schemas.openxmlformats.org/officeDocument/2006/relationships/hyperlink" Target="https://pandas.pydata.org/" TargetMode="External"/><Relationship Id="rId2" Type="http://schemas.openxmlformats.org/officeDocument/2006/relationships/hyperlink" Target="http://jupyter-notebook-beginner-guide.readthedocs.io/en/latest/what_is_jupyter.html" TargetMode="External"/><Relationship Id="rId1" Type="http://schemas.openxmlformats.org/officeDocument/2006/relationships/slideLayout" Target="../slideLayouts/slideLayout2.xml"/><Relationship Id="rId6" Type="http://schemas.openxmlformats.org/officeDocument/2006/relationships/hyperlink" Target="https://elitedatascience.com/python-seaborn-tutorial" TargetMode="External"/><Relationship Id="rId5" Type="http://schemas.openxmlformats.org/officeDocument/2006/relationships/hyperlink" Target="https://seaborn.pydata.org/tutorial/distributions.html" TargetMode="External"/><Relationship Id="rId4" Type="http://schemas.openxmlformats.org/officeDocument/2006/relationships/hyperlink" Target="http://scikit-learn.org/stable/index.html"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py.org/scipyli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pandas.pydata.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pandas.pydata.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5F70-66B7-CB47-89A1-3624FBD5550F}"/>
              </a:ext>
            </a:extLst>
          </p:cNvPr>
          <p:cNvSpPr>
            <a:spLocks noGrp="1"/>
          </p:cNvSpPr>
          <p:nvPr>
            <p:ph type="ctrTitle"/>
          </p:nvPr>
        </p:nvSpPr>
        <p:spPr/>
        <p:txBody>
          <a:bodyPr/>
          <a:lstStyle/>
          <a:p>
            <a:r>
              <a:rPr lang="en-US" b="1" dirty="0"/>
              <a:t>Python for Data Analysis</a:t>
            </a:r>
          </a:p>
        </p:txBody>
      </p:sp>
      <p:sp>
        <p:nvSpPr>
          <p:cNvPr id="3" name="Subtitle 2">
            <a:extLst>
              <a:ext uri="{FF2B5EF4-FFF2-40B4-BE49-F238E27FC236}">
                <a16:creationId xmlns:a16="http://schemas.microsoft.com/office/drawing/2014/main" id="{A5E8904F-CCB3-7F4F-B787-919000FE4503}"/>
              </a:ext>
            </a:extLst>
          </p:cNvPr>
          <p:cNvSpPr>
            <a:spLocks noGrp="1"/>
          </p:cNvSpPr>
          <p:nvPr>
            <p:ph type="subTitle" idx="1"/>
          </p:nvPr>
        </p:nvSpPr>
        <p:spPr/>
        <p:txBody>
          <a:bodyPr>
            <a:normAutofit/>
          </a:bodyPr>
          <a:lstStyle/>
          <a:p>
            <a:r>
              <a:rPr lang="en-US" dirty="0"/>
              <a:t>Project by:</a:t>
            </a:r>
          </a:p>
          <a:p>
            <a:r>
              <a:rPr lang="en-US" dirty="0" smtClean="0"/>
              <a:t>Neel </a:t>
            </a:r>
            <a:r>
              <a:rPr lang="en-US" dirty="0"/>
              <a:t>Shah (104853226)</a:t>
            </a:r>
          </a:p>
          <a:p>
            <a:endParaRPr lang="en-US" dirty="0"/>
          </a:p>
        </p:txBody>
      </p:sp>
    </p:spTree>
    <p:extLst>
      <p:ext uri="{BB962C8B-B14F-4D97-AF65-F5344CB8AC3E}">
        <p14:creationId xmlns:p14="http://schemas.microsoft.com/office/powerpoint/2010/main" val="15154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CAB-FC6E-9B40-ABF6-6454D5EB5C02}"/>
              </a:ext>
            </a:extLst>
          </p:cNvPr>
          <p:cNvSpPr>
            <a:spLocks noGrp="1"/>
          </p:cNvSpPr>
          <p:nvPr>
            <p:ph type="title"/>
          </p:nvPr>
        </p:nvSpPr>
        <p:spPr/>
        <p:txBody>
          <a:bodyPr/>
          <a:lstStyle/>
          <a:p>
            <a:r>
              <a:rPr lang="en-US" b="1" dirty="0" err="1"/>
              <a:t>Matplotlib</a:t>
            </a:r>
            <a:endParaRPr lang="en-US" b="1" dirty="0"/>
          </a:p>
        </p:txBody>
      </p:sp>
      <p:sp>
        <p:nvSpPr>
          <p:cNvPr id="3" name="Content Placeholder 2">
            <a:extLst>
              <a:ext uri="{FF2B5EF4-FFF2-40B4-BE49-F238E27FC236}">
                <a16:creationId xmlns:a16="http://schemas.microsoft.com/office/drawing/2014/main" id="{6F8D7041-EC13-434A-BF09-4884E07CA971}"/>
              </a:ext>
            </a:extLst>
          </p:cNvPr>
          <p:cNvSpPr>
            <a:spLocks noGrp="1"/>
          </p:cNvSpPr>
          <p:nvPr>
            <p:ph idx="1"/>
          </p:nvPr>
        </p:nvSpPr>
        <p:spPr/>
        <p:txBody>
          <a:bodyPr/>
          <a:lstStyle/>
          <a:p>
            <a:pPr lvl="1"/>
            <a:r>
              <a:rPr lang="en-US" dirty="0"/>
              <a:t>python 2D plotting library which produces publication quality figures in a variety of hardcopy formats </a:t>
            </a:r>
          </a:p>
          <a:p>
            <a:pPr lvl="1"/>
            <a:endParaRPr lang="en-US" dirty="0"/>
          </a:p>
          <a:p>
            <a:pPr lvl="1"/>
            <a:r>
              <a:rPr lang="en-US" dirty="0"/>
              <a:t>a set of functionalities similar to those of MATLAB</a:t>
            </a:r>
          </a:p>
          <a:p>
            <a:pPr lvl="1"/>
            <a:endParaRPr lang="en-US" dirty="0"/>
          </a:p>
          <a:p>
            <a:pPr lvl="1"/>
            <a:r>
              <a:rPr lang="en-US" dirty="0"/>
              <a:t>line plots, scatter plots, </a:t>
            </a:r>
            <a:r>
              <a:rPr lang="en-US" dirty="0" err="1"/>
              <a:t>barcharts</a:t>
            </a:r>
            <a:r>
              <a:rPr lang="en-US" dirty="0"/>
              <a:t>, histograms, pie charts etc.</a:t>
            </a:r>
          </a:p>
          <a:p>
            <a:pPr lvl="1"/>
            <a:endParaRPr lang="en-US" dirty="0"/>
          </a:p>
          <a:p>
            <a:pPr lvl="1"/>
            <a:r>
              <a:rPr lang="en-US" dirty="0"/>
              <a:t>relatively low-level; some effort needed to create advanced visualization</a:t>
            </a:r>
          </a:p>
          <a:p>
            <a:pPr lvl="1"/>
            <a:endParaRPr lang="en-US" dirty="0"/>
          </a:p>
          <a:p>
            <a:pPr lvl="1"/>
            <a:r>
              <a:rPr lang="en-US" b="1" dirty="0"/>
              <a:t>Link:</a:t>
            </a:r>
            <a:r>
              <a:rPr lang="en-US" dirty="0"/>
              <a:t> </a:t>
            </a:r>
            <a:r>
              <a:rPr lang="en-US" dirty="0">
                <a:hlinkClick r:id="rId2"/>
              </a:rPr>
              <a:t>https://matplotlib.org/</a:t>
            </a:r>
            <a:endParaRPr lang="en-US" dirty="0"/>
          </a:p>
        </p:txBody>
      </p:sp>
    </p:spTree>
    <p:extLst>
      <p:ext uri="{BB962C8B-B14F-4D97-AF65-F5344CB8AC3E}">
        <p14:creationId xmlns:p14="http://schemas.microsoft.com/office/powerpoint/2010/main" val="224182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77D5-7C0E-9C46-B1E9-6E588ADCDA3E}"/>
              </a:ext>
            </a:extLst>
          </p:cNvPr>
          <p:cNvSpPr>
            <a:spLocks noGrp="1"/>
          </p:cNvSpPr>
          <p:nvPr>
            <p:ph type="title"/>
          </p:nvPr>
        </p:nvSpPr>
        <p:spPr/>
        <p:txBody>
          <a:bodyPr/>
          <a:lstStyle/>
          <a:p>
            <a:r>
              <a:rPr lang="en-US" b="1" dirty="0" err="1"/>
              <a:t>Seaborn</a:t>
            </a:r>
            <a:endParaRPr lang="en-US" b="1" dirty="0"/>
          </a:p>
        </p:txBody>
      </p:sp>
      <p:sp>
        <p:nvSpPr>
          <p:cNvPr id="3" name="Content Placeholder 2">
            <a:extLst>
              <a:ext uri="{FF2B5EF4-FFF2-40B4-BE49-F238E27FC236}">
                <a16:creationId xmlns:a16="http://schemas.microsoft.com/office/drawing/2014/main" id="{9BDE0549-5B62-DA48-9E9F-FF955CCE0813}"/>
              </a:ext>
            </a:extLst>
          </p:cNvPr>
          <p:cNvSpPr>
            <a:spLocks noGrp="1"/>
          </p:cNvSpPr>
          <p:nvPr>
            <p:ph idx="1"/>
          </p:nvPr>
        </p:nvSpPr>
        <p:spPr/>
        <p:txBody>
          <a:bodyPr/>
          <a:lstStyle/>
          <a:p>
            <a:pPr lvl="1"/>
            <a:r>
              <a:rPr lang="en-US" dirty="0"/>
              <a:t>It is built on top of </a:t>
            </a:r>
            <a:r>
              <a:rPr lang="en-US" dirty="0" err="1"/>
              <a:t>Matplotlib</a:t>
            </a:r>
            <a:endParaRPr lang="en-US" dirty="0"/>
          </a:p>
          <a:p>
            <a:pPr marL="457200" lvl="1" indent="0">
              <a:buNone/>
            </a:pPr>
            <a:endParaRPr lang="en-US" dirty="0"/>
          </a:p>
          <a:p>
            <a:pPr lvl="1"/>
            <a:r>
              <a:rPr lang="en-US" dirty="0"/>
              <a:t>It is similar to </a:t>
            </a:r>
            <a:r>
              <a:rPr lang="en-US" dirty="0" err="1"/>
              <a:t>Matplot</a:t>
            </a:r>
            <a:r>
              <a:rPr lang="en-US" dirty="0"/>
              <a:t> lib but provides much better graphs.</a:t>
            </a:r>
          </a:p>
          <a:p>
            <a:pPr marL="457200" lvl="1" indent="0">
              <a:buNone/>
            </a:pPr>
            <a:endParaRPr lang="en-US" dirty="0"/>
          </a:p>
          <a:p>
            <a:pPr lvl="1"/>
            <a:r>
              <a:rPr lang="en-US" dirty="0"/>
              <a:t>It comes with many different customizable themes and High level interface for attractive graph plotting and mapping.</a:t>
            </a:r>
          </a:p>
          <a:p>
            <a:pPr lvl="1"/>
            <a:endParaRPr lang="en-US" dirty="0"/>
          </a:p>
          <a:p>
            <a:pPr lvl="1"/>
            <a:r>
              <a:rPr lang="en-CA" dirty="0" err="1"/>
              <a:t>Seaborn</a:t>
            </a:r>
            <a:r>
              <a:rPr lang="en-CA" dirty="0"/>
              <a:t> is usually  for statistical data visualization – mainly used when creating </a:t>
            </a:r>
            <a:r>
              <a:rPr lang="en-CA" dirty="0" err="1"/>
              <a:t>heatmaps</a:t>
            </a:r>
            <a:r>
              <a:rPr lang="en-CA" dirty="0"/>
              <a:t>.</a:t>
            </a:r>
          </a:p>
          <a:p>
            <a:pPr lvl="1"/>
            <a:endParaRPr lang="en-US" dirty="0"/>
          </a:p>
        </p:txBody>
      </p:sp>
    </p:spTree>
    <p:extLst>
      <p:ext uri="{BB962C8B-B14F-4D97-AF65-F5344CB8AC3E}">
        <p14:creationId xmlns:p14="http://schemas.microsoft.com/office/powerpoint/2010/main" val="203078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FFBB-FC2F-0342-9F0B-A88B79E0BD64}"/>
              </a:ext>
            </a:extLst>
          </p:cNvPr>
          <p:cNvSpPr>
            <a:spLocks noGrp="1"/>
          </p:cNvSpPr>
          <p:nvPr>
            <p:ph type="title"/>
          </p:nvPr>
        </p:nvSpPr>
        <p:spPr>
          <a:xfrm>
            <a:off x="983343" y="2614839"/>
            <a:ext cx="10515600" cy="1325563"/>
          </a:xfrm>
        </p:spPr>
        <p:txBody>
          <a:bodyPr>
            <a:normAutofit/>
          </a:bodyPr>
          <a:lstStyle/>
          <a:p>
            <a:pPr algn="ctr"/>
            <a:r>
              <a:rPr lang="en-US" sz="8000" b="1" dirty="0"/>
              <a:t>DATA PREPARATION</a:t>
            </a:r>
          </a:p>
        </p:txBody>
      </p:sp>
    </p:spTree>
    <p:extLst>
      <p:ext uri="{BB962C8B-B14F-4D97-AF65-F5344CB8AC3E}">
        <p14:creationId xmlns:p14="http://schemas.microsoft.com/office/powerpoint/2010/main" val="106359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F28A-E76C-6043-A873-09BBE3DE59FC}"/>
              </a:ext>
            </a:extLst>
          </p:cNvPr>
          <p:cNvSpPr>
            <a:spLocks noGrp="1"/>
          </p:cNvSpPr>
          <p:nvPr>
            <p:ph type="title"/>
          </p:nvPr>
        </p:nvSpPr>
        <p:spPr/>
        <p:txBody>
          <a:bodyPr/>
          <a:lstStyle/>
          <a:p>
            <a:pPr algn="ctr"/>
            <a:r>
              <a:rPr lang="en-US" b="1" dirty="0" err="1"/>
              <a:t>Jupyter</a:t>
            </a:r>
            <a:r>
              <a:rPr lang="en-US" b="1" dirty="0"/>
              <a:t> Notebooks :</a:t>
            </a:r>
          </a:p>
        </p:txBody>
      </p:sp>
      <p:sp>
        <p:nvSpPr>
          <p:cNvPr id="3" name="Content Placeholder 2">
            <a:extLst>
              <a:ext uri="{FF2B5EF4-FFF2-40B4-BE49-F238E27FC236}">
                <a16:creationId xmlns:a16="http://schemas.microsoft.com/office/drawing/2014/main" id="{1CC2371B-B5E9-0046-A46B-AD8AD341F193}"/>
              </a:ext>
            </a:extLst>
          </p:cNvPr>
          <p:cNvSpPr>
            <a:spLocks noGrp="1"/>
          </p:cNvSpPr>
          <p:nvPr>
            <p:ph idx="1"/>
          </p:nvPr>
        </p:nvSpPr>
        <p:spPr/>
        <p:txBody>
          <a:bodyPr/>
          <a:lstStyle/>
          <a:p>
            <a:r>
              <a:rPr lang="en-CA" dirty="0"/>
              <a:t>“The </a:t>
            </a:r>
            <a:r>
              <a:rPr lang="en-CA" b="1" dirty="0" err="1"/>
              <a:t>Jupyter</a:t>
            </a:r>
            <a:r>
              <a:rPr lang="en-CA" dirty="0"/>
              <a:t> Notebook is an open-source web application that allows you to create and share documents that contain live code, equations, visualizations and explanatory text</a:t>
            </a:r>
            <a:r>
              <a:rPr lang="en-CA" dirty="0" smtClean="0"/>
              <a:t>.</a:t>
            </a:r>
          </a:p>
          <a:p>
            <a:pPr marL="0" indent="0">
              <a:buNone/>
            </a:pPr>
            <a:endParaRPr lang="en-CA" dirty="0"/>
          </a:p>
          <a:p>
            <a:r>
              <a:rPr lang="en-CA" dirty="0"/>
              <a:t> </a:t>
            </a:r>
            <a:r>
              <a:rPr lang="en-CA" b="1" dirty="0"/>
              <a:t>Uses</a:t>
            </a:r>
            <a:r>
              <a:rPr lang="en-CA" dirty="0"/>
              <a:t> include: data cleaning and transformation, numerical </a:t>
            </a:r>
            <a:r>
              <a:rPr lang="en-CA" dirty="0" smtClean="0"/>
              <a:t>simulation, </a:t>
            </a:r>
            <a:r>
              <a:rPr lang="en-CA" dirty="0"/>
              <a:t>statistical modeling, machine learning and much more</a:t>
            </a:r>
            <a:r>
              <a:rPr lang="en-CA" dirty="0" smtClean="0"/>
              <a:t>.”</a:t>
            </a:r>
          </a:p>
          <a:p>
            <a:pPr marL="0" indent="0">
              <a:buNone/>
            </a:pPr>
            <a:endParaRPr lang="en-CA" dirty="0"/>
          </a:p>
          <a:p>
            <a:r>
              <a:rPr lang="en-CA" b="1" dirty="0"/>
              <a:t>“Contain live code, equations, visualizations and explanatory text”</a:t>
            </a:r>
          </a:p>
        </p:txBody>
      </p:sp>
    </p:spTree>
    <p:extLst>
      <p:ext uri="{BB962C8B-B14F-4D97-AF65-F5344CB8AC3E}">
        <p14:creationId xmlns:p14="http://schemas.microsoft.com/office/powerpoint/2010/main" val="4231518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0C4416-000B-174E-9E3C-4F88732B84CF}"/>
              </a:ext>
            </a:extLst>
          </p:cNvPr>
          <p:cNvPicPr>
            <a:picLocks noChangeAspect="1"/>
          </p:cNvPicPr>
          <p:nvPr/>
        </p:nvPicPr>
        <p:blipFill>
          <a:blip r:embed="rId3"/>
          <a:stretch>
            <a:fillRect/>
          </a:stretch>
        </p:blipFill>
        <p:spPr>
          <a:xfrm>
            <a:off x="508937" y="0"/>
            <a:ext cx="11683063" cy="6858000"/>
          </a:xfrm>
          <a:prstGeom prst="rect">
            <a:avLst/>
          </a:prstGeom>
        </p:spPr>
      </p:pic>
    </p:spTree>
    <p:extLst>
      <p:ext uri="{BB962C8B-B14F-4D97-AF65-F5344CB8AC3E}">
        <p14:creationId xmlns:p14="http://schemas.microsoft.com/office/powerpoint/2010/main" val="4064299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CF5C-D487-164A-B91B-CE6B976CE265}"/>
              </a:ext>
            </a:extLst>
          </p:cNvPr>
          <p:cNvSpPr>
            <a:spLocks noGrp="1"/>
          </p:cNvSpPr>
          <p:nvPr>
            <p:ph type="title"/>
          </p:nvPr>
        </p:nvSpPr>
        <p:spPr/>
        <p:txBody>
          <a:bodyPr/>
          <a:lstStyle/>
          <a:p>
            <a:pPr algn="ctr"/>
            <a:r>
              <a:rPr lang="en-US" b="1" dirty="0"/>
              <a:t>Making a new python file in </a:t>
            </a:r>
            <a:r>
              <a:rPr lang="en-US" b="1" dirty="0" err="1"/>
              <a:t>Jupyter</a:t>
            </a:r>
            <a:endParaRPr lang="en-US" b="1" dirty="0"/>
          </a:p>
        </p:txBody>
      </p:sp>
      <p:pic>
        <p:nvPicPr>
          <p:cNvPr id="5" name="Picture 4">
            <a:extLst>
              <a:ext uri="{FF2B5EF4-FFF2-40B4-BE49-F238E27FC236}">
                <a16:creationId xmlns:a16="http://schemas.microsoft.com/office/drawing/2014/main" id="{342B737F-D0BD-0946-A36C-23728E0E2800}"/>
              </a:ext>
            </a:extLst>
          </p:cNvPr>
          <p:cNvPicPr>
            <a:picLocks noChangeAspect="1"/>
          </p:cNvPicPr>
          <p:nvPr/>
        </p:nvPicPr>
        <p:blipFill>
          <a:blip r:embed="rId2"/>
          <a:stretch>
            <a:fillRect/>
          </a:stretch>
        </p:blipFill>
        <p:spPr>
          <a:xfrm>
            <a:off x="0" y="2090452"/>
            <a:ext cx="12192000" cy="3722675"/>
          </a:xfrm>
          <a:prstGeom prst="rect">
            <a:avLst/>
          </a:prstGeom>
        </p:spPr>
      </p:pic>
    </p:spTree>
    <p:extLst>
      <p:ext uri="{BB962C8B-B14F-4D97-AF65-F5344CB8AC3E}">
        <p14:creationId xmlns:p14="http://schemas.microsoft.com/office/powerpoint/2010/main" val="2220177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3D13712-DF61-1A40-A5DE-88B4CAE5DBD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Loading Data Analysis Libraries(</a:t>
            </a:r>
          </a:p>
        </p:txBody>
      </p:sp>
      <p:pic>
        <p:nvPicPr>
          <p:cNvPr id="8" name="Picture 7">
            <a:extLst>
              <a:ext uri="{FF2B5EF4-FFF2-40B4-BE49-F238E27FC236}">
                <a16:creationId xmlns:a16="http://schemas.microsoft.com/office/drawing/2014/main" id="{B03F8A81-892E-734B-901E-B22D5AE630EE}"/>
              </a:ext>
            </a:extLst>
          </p:cNvPr>
          <p:cNvPicPr>
            <a:picLocks noChangeAspect="1"/>
          </p:cNvPicPr>
          <p:nvPr/>
        </p:nvPicPr>
        <p:blipFill>
          <a:blip r:embed="rId3"/>
          <a:stretch>
            <a:fillRect/>
          </a:stretch>
        </p:blipFill>
        <p:spPr>
          <a:xfrm>
            <a:off x="0" y="1667723"/>
            <a:ext cx="12192000" cy="3522553"/>
          </a:xfrm>
          <a:prstGeom prst="rect">
            <a:avLst/>
          </a:prstGeom>
        </p:spPr>
      </p:pic>
    </p:spTree>
    <p:extLst>
      <p:ext uri="{BB962C8B-B14F-4D97-AF65-F5344CB8AC3E}">
        <p14:creationId xmlns:p14="http://schemas.microsoft.com/office/powerpoint/2010/main" val="11421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3210-B777-2344-807F-9621EAE52DB0}"/>
              </a:ext>
            </a:extLst>
          </p:cNvPr>
          <p:cNvSpPr>
            <a:spLocks noGrp="1"/>
          </p:cNvSpPr>
          <p:nvPr>
            <p:ph type="title"/>
          </p:nvPr>
        </p:nvSpPr>
        <p:spPr/>
        <p:txBody>
          <a:bodyPr/>
          <a:lstStyle/>
          <a:p>
            <a:r>
              <a:rPr lang="en-US" b="1" dirty="0"/>
              <a:t>Reading the data set (to be replaced)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21" y="1439917"/>
            <a:ext cx="12043996" cy="4666593"/>
          </a:xfrm>
          <a:prstGeom prst="rect">
            <a:avLst/>
          </a:prstGeom>
        </p:spPr>
      </p:pic>
    </p:spTree>
    <p:extLst>
      <p:ext uri="{BB962C8B-B14F-4D97-AF65-F5344CB8AC3E}">
        <p14:creationId xmlns:p14="http://schemas.microsoft.com/office/powerpoint/2010/main" val="253896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334D-1E9D-AC46-B6F6-68A1FC978DF3}"/>
              </a:ext>
            </a:extLst>
          </p:cNvPr>
          <p:cNvSpPr>
            <a:spLocks noGrp="1"/>
          </p:cNvSpPr>
          <p:nvPr>
            <p:ph type="title"/>
          </p:nvPr>
        </p:nvSpPr>
        <p:spPr/>
        <p:txBody>
          <a:bodyPr/>
          <a:lstStyle/>
          <a:p>
            <a:pPr algn="ctr"/>
            <a:r>
              <a:rPr lang="en-US" b="1" dirty="0"/>
              <a:t>Describing Data</a:t>
            </a:r>
          </a:p>
        </p:txBody>
      </p:sp>
      <p:pic>
        <p:nvPicPr>
          <p:cNvPr id="5" name="Content Placeholder 4">
            <a:extLst>
              <a:ext uri="{FF2B5EF4-FFF2-40B4-BE49-F238E27FC236}">
                <a16:creationId xmlns:a16="http://schemas.microsoft.com/office/drawing/2014/main" id="{E1DAC3EA-4908-F042-B488-00351E7B5ED4}"/>
              </a:ext>
            </a:extLst>
          </p:cNvPr>
          <p:cNvPicPr>
            <a:picLocks noGrp="1" noChangeAspect="1"/>
          </p:cNvPicPr>
          <p:nvPr>
            <p:ph idx="1"/>
          </p:nvPr>
        </p:nvPicPr>
        <p:blipFill>
          <a:blip r:embed="rId3"/>
          <a:stretch>
            <a:fillRect/>
          </a:stretch>
        </p:blipFill>
        <p:spPr>
          <a:xfrm>
            <a:off x="838200" y="3784824"/>
            <a:ext cx="10515600" cy="489949"/>
          </a:xfrm>
        </p:spPr>
      </p:pic>
      <p:pic>
        <p:nvPicPr>
          <p:cNvPr id="7" name="Picture 6">
            <a:extLst>
              <a:ext uri="{FF2B5EF4-FFF2-40B4-BE49-F238E27FC236}">
                <a16:creationId xmlns:a16="http://schemas.microsoft.com/office/drawing/2014/main" id="{DC3E6716-8A81-E748-8405-51F8D232A9E3}"/>
              </a:ext>
            </a:extLst>
          </p:cNvPr>
          <p:cNvPicPr>
            <a:picLocks noChangeAspect="1"/>
          </p:cNvPicPr>
          <p:nvPr/>
        </p:nvPicPr>
        <p:blipFill>
          <a:blip r:embed="rId4"/>
          <a:stretch>
            <a:fillRect/>
          </a:stretch>
        </p:blipFill>
        <p:spPr>
          <a:xfrm>
            <a:off x="1400950" y="2766199"/>
            <a:ext cx="9690100" cy="1839667"/>
          </a:xfrm>
          <a:prstGeom prst="rect">
            <a:avLst/>
          </a:prstGeom>
        </p:spPr>
      </p:pic>
      <p:pic>
        <p:nvPicPr>
          <p:cNvPr id="9" name="Picture 8">
            <a:extLst>
              <a:ext uri="{FF2B5EF4-FFF2-40B4-BE49-F238E27FC236}">
                <a16:creationId xmlns:a16="http://schemas.microsoft.com/office/drawing/2014/main" id="{B8878069-34F6-2640-8737-73635A75D924}"/>
              </a:ext>
            </a:extLst>
          </p:cNvPr>
          <p:cNvPicPr>
            <a:picLocks noChangeAspect="1"/>
          </p:cNvPicPr>
          <p:nvPr/>
        </p:nvPicPr>
        <p:blipFill>
          <a:blip r:embed="rId3"/>
          <a:stretch>
            <a:fillRect/>
          </a:stretch>
        </p:blipFill>
        <p:spPr>
          <a:xfrm>
            <a:off x="838200" y="2167026"/>
            <a:ext cx="10515600" cy="489951"/>
          </a:xfrm>
          <a:prstGeom prst="rect">
            <a:avLst/>
          </a:prstGeom>
        </p:spPr>
      </p:pic>
    </p:spTree>
    <p:extLst>
      <p:ext uri="{BB962C8B-B14F-4D97-AF65-F5344CB8AC3E}">
        <p14:creationId xmlns:p14="http://schemas.microsoft.com/office/powerpoint/2010/main" val="138293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D5334-4519-624B-A4B0-1702AB9D8CBC}"/>
              </a:ext>
            </a:extLst>
          </p:cNvPr>
          <p:cNvSpPr>
            <a:spLocks noGrp="1"/>
          </p:cNvSpPr>
          <p:nvPr>
            <p:ph type="title"/>
          </p:nvPr>
        </p:nvSpPr>
        <p:spPr>
          <a:xfrm>
            <a:off x="0" y="2600325"/>
            <a:ext cx="12192000" cy="1325563"/>
          </a:xfrm>
        </p:spPr>
        <p:txBody>
          <a:bodyPr>
            <a:normAutofit/>
          </a:bodyPr>
          <a:lstStyle/>
          <a:p>
            <a:pPr algn="ctr"/>
            <a:r>
              <a:rPr lang="en-US" sz="8000" b="1" dirty="0"/>
              <a:t>GRAPHS</a:t>
            </a:r>
          </a:p>
        </p:txBody>
      </p:sp>
    </p:spTree>
    <p:extLst>
      <p:ext uri="{BB962C8B-B14F-4D97-AF65-F5344CB8AC3E}">
        <p14:creationId xmlns:p14="http://schemas.microsoft.com/office/powerpoint/2010/main" val="355991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5E15-CB14-1145-8CBE-6561F1987C5A}"/>
              </a:ext>
            </a:extLst>
          </p:cNvPr>
          <p:cNvSpPr>
            <a:spLocks noGrp="1"/>
          </p:cNvSpPr>
          <p:nvPr>
            <p:ph type="title"/>
          </p:nvPr>
        </p:nvSpPr>
        <p:spPr/>
        <p:txBody>
          <a:bodyPr/>
          <a:lstStyle/>
          <a:p>
            <a:pPr algn="ctr"/>
            <a:r>
              <a:rPr lang="en-US" b="1" dirty="0"/>
              <a:t>CONTENT</a:t>
            </a:r>
            <a:r>
              <a:rPr lang="en-US" dirty="0"/>
              <a:t>	</a:t>
            </a:r>
          </a:p>
        </p:txBody>
      </p:sp>
      <p:sp>
        <p:nvSpPr>
          <p:cNvPr id="3" name="Content Placeholder 2">
            <a:extLst>
              <a:ext uri="{FF2B5EF4-FFF2-40B4-BE49-F238E27FC236}">
                <a16:creationId xmlns:a16="http://schemas.microsoft.com/office/drawing/2014/main" id="{AF5C8113-B682-B34E-9EB4-E802733D7310}"/>
              </a:ext>
            </a:extLst>
          </p:cNvPr>
          <p:cNvSpPr>
            <a:spLocks noGrp="1"/>
          </p:cNvSpPr>
          <p:nvPr>
            <p:ph idx="1"/>
          </p:nvPr>
        </p:nvSpPr>
        <p:spPr/>
        <p:txBody>
          <a:bodyPr>
            <a:normAutofit lnSpcReduction="10000"/>
          </a:bodyPr>
          <a:lstStyle/>
          <a:p>
            <a:r>
              <a:rPr lang="en-US" dirty="0"/>
              <a:t>INTRODUCTION</a:t>
            </a:r>
          </a:p>
          <a:p>
            <a:pPr marL="0" indent="0">
              <a:buNone/>
            </a:pPr>
            <a:endParaRPr lang="en-US" dirty="0"/>
          </a:p>
          <a:p>
            <a:r>
              <a:rPr lang="en-US" dirty="0"/>
              <a:t>OVERVIEW OF PYTHON LIBRARIES</a:t>
            </a:r>
          </a:p>
          <a:p>
            <a:pPr marL="0" indent="0">
              <a:buNone/>
            </a:pPr>
            <a:endParaRPr lang="en-US" dirty="0"/>
          </a:p>
          <a:p>
            <a:r>
              <a:rPr lang="en-US" dirty="0"/>
              <a:t>DATA PREPARATION</a:t>
            </a:r>
          </a:p>
          <a:p>
            <a:pPr marL="0" indent="0">
              <a:buNone/>
            </a:pPr>
            <a:endParaRPr lang="en-US" dirty="0"/>
          </a:p>
          <a:p>
            <a:r>
              <a:rPr lang="en-US" dirty="0"/>
              <a:t>DATA PLOTTING</a:t>
            </a:r>
          </a:p>
          <a:p>
            <a:pPr marL="0" indent="0">
              <a:buNone/>
            </a:pPr>
            <a:endParaRPr lang="en-US" dirty="0"/>
          </a:p>
          <a:p>
            <a:r>
              <a:rPr lang="en-US" dirty="0"/>
              <a:t>DATA PREDICTION</a:t>
            </a:r>
          </a:p>
          <a:p>
            <a:endParaRPr lang="en-US" dirty="0"/>
          </a:p>
        </p:txBody>
      </p:sp>
    </p:spTree>
    <p:extLst>
      <p:ext uri="{BB962C8B-B14F-4D97-AF65-F5344CB8AC3E}">
        <p14:creationId xmlns:p14="http://schemas.microsoft.com/office/powerpoint/2010/main" val="2099799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29487-1E7B-9D41-B106-99357796D924}"/>
              </a:ext>
            </a:extLst>
          </p:cNvPr>
          <p:cNvSpPr>
            <a:spLocks noGrp="1"/>
          </p:cNvSpPr>
          <p:nvPr>
            <p:ph type="title"/>
          </p:nvPr>
        </p:nvSpPr>
        <p:spPr/>
        <p:txBody>
          <a:bodyPr/>
          <a:lstStyle/>
          <a:p>
            <a:pPr algn="ctr"/>
            <a:r>
              <a:rPr lang="en-US" b="1" dirty="0"/>
              <a:t>Max Rush</a:t>
            </a:r>
          </a:p>
        </p:txBody>
      </p:sp>
      <p:pic>
        <p:nvPicPr>
          <p:cNvPr id="11" name="Picture 10">
            <a:extLst>
              <a:ext uri="{FF2B5EF4-FFF2-40B4-BE49-F238E27FC236}">
                <a16:creationId xmlns:a16="http://schemas.microsoft.com/office/drawing/2014/main" id="{5059DF56-2F22-3949-A4E3-4268BF241DF6}"/>
              </a:ext>
            </a:extLst>
          </p:cNvPr>
          <p:cNvPicPr>
            <a:picLocks noChangeAspect="1"/>
          </p:cNvPicPr>
          <p:nvPr/>
        </p:nvPicPr>
        <p:blipFill>
          <a:blip r:embed="rId2"/>
          <a:stretch>
            <a:fillRect/>
          </a:stretch>
        </p:blipFill>
        <p:spPr>
          <a:xfrm>
            <a:off x="2571750" y="2501900"/>
            <a:ext cx="7505700" cy="4356100"/>
          </a:xfrm>
          <a:prstGeom prst="rect">
            <a:avLst/>
          </a:prstGeom>
        </p:spPr>
      </p:pic>
      <p:sp>
        <p:nvSpPr>
          <p:cNvPr id="12" name="TextBox 11">
            <a:extLst>
              <a:ext uri="{FF2B5EF4-FFF2-40B4-BE49-F238E27FC236}">
                <a16:creationId xmlns:a16="http://schemas.microsoft.com/office/drawing/2014/main" id="{9C611B4D-9C23-6B4B-8655-70291A0B9B88}"/>
              </a:ext>
            </a:extLst>
          </p:cNvPr>
          <p:cNvSpPr txBox="1"/>
          <p:nvPr/>
        </p:nvSpPr>
        <p:spPr>
          <a:xfrm>
            <a:off x="1625600" y="1633319"/>
            <a:ext cx="11099800" cy="646331"/>
          </a:xfrm>
          <a:prstGeom prst="rect">
            <a:avLst/>
          </a:prstGeom>
          <a:noFill/>
        </p:spPr>
        <p:txBody>
          <a:bodyPr wrap="square" rtlCol="0">
            <a:spAutoFit/>
          </a:bodyPr>
          <a:lstStyle/>
          <a:p>
            <a:pPr marL="285750" indent="-285750">
              <a:buFont typeface="Arial" panose="020B0604020202020204" pitchFamily="34" charset="0"/>
              <a:buChar char="•"/>
            </a:pPr>
            <a:r>
              <a:rPr lang="en-CA" dirty="0"/>
              <a:t> Familiar style of plot that accomplishes this goal is a bar plot. </a:t>
            </a:r>
          </a:p>
          <a:p>
            <a:pPr marL="285750" indent="-285750">
              <a:buFont typeface="Arial" panose="020B0604020202020204" pitchFamily="34" charset="0"/>
              <a:buChar char="•"/>
            </a:pPr>
            <a:r>
              <a:rPr lang="en-CA" dirty="0"/>
              <a:t>In </a:t>
            </a:r>
            <a:r>
              <a:rPr lang="en-CA" dirty="0" err="1"/>
              <a:t>seaborn</a:t>
            </a:r>
            <a:r>
              <a:rPr lang="en-CA" dirty="0"/>
              <a:t>, the </a:t>
            </a:r>
            <a:r>
              <a:rPr lang="en-CA" dirty="0">
                <a:hlinkClick r:id="rId3" tooltip="seaborn.barplot"/>
              </a:rPr>
              <a:t>barplot()</a:t>
            </a:r>
            <a:r>
              <a:rPr lang="en-CA" dirty="0"/>
              <a:t> function operates on a full dataset and shows an arbitrary estimate</a:t>
            </a:r>
            <a:endParaRPr lang="en-US" dirty="0"/>
          </a:p>
        </p:txBody>
      </p:sp>
    </p:spTree>
    <p:extLst>
      <p:ext uri="{BB962C8B-B14F-4D97-AF65-F5344CB8AC3E}">
        <p14:creationId xmlns:p14="http://schemas.microsoft.com/office/powerpoint/2010/main" val="2815650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66D5-6D2B-C84B-AB18-32D3AF8F6AF2}"/>
              </a:ext>
            </a:extLst>
          </p:cNvPr>
          <p:cNvSpPr>
            <a:spLocks noGrp="1"/>
          </p:cNvSpPr>
          <p:nvPr>
            <p:ph type="title"/>
          </p:nvPr>
        </p:nvSpPr>
        <p:spPr>
          <a:xfrm>
            <a:off x="0" y="2095019"/>
            <a:ext cx="12192000" cy="2304146"/>
          </a:xfrm>
        </p:spPr>
        <p:txBody>
          <a:bodyPr>
            <a:noAutofit/>
          </a:bodyPr>
          <a:lstStyle/>
          <a:p>
            <a:pPr algn="ctr"/>
            <a:r>
              <a:rPr lang="en-US" sz="8000" b="1" dirty="0"/>
              <a:t>GRAPH:</a:t>
            </a:r>
            <a:br>
              <a:rPr lang="en-US" sz="8000" b="1" dirty="0"/>
            </a:br>
            <a:r>
              <a:rPr lang="en-US" sz="8000" b="1" dirty="0"/>
              <a:t>MAXIMUM TIP</a:t>
            </a:r>
          </a:p>
        </p:txBody>
      </p:sp>
    </p:spTree>
    <p:extLst>
      <p:ext uri="{BB962C8B-B14F-4D97-AF65-F5344CB8AC3E}">
        <p14:creationId xmlns:p14="http://schemas.microsoft.com/office/powerpoint/2010/main" val="398396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9170-415F-AA42-A878-C3D1C1CB2CA5}"/>
              </a:ext>
            </a:extLst>
          </p:cNvPr>
          <p:cNvSpPr>
            <a:spLocks noGrp="1"/>
          </p:cNvSpPr>
          <p:nvPr>
            <p:ph type="title"/>
          </p:nvPr>
        </p:nvSpPr>
        <p:spPr>
          <a:xfrm>
            <a:off x="849775" y="179930"/>
            <a:ext cx="10515600" cy="1325563"/>
          </a:xfrm>
        </p:spPr>
        <p:txBody>
          <a:bodyPr/>
          <a:lstStyle/>
          <a:p>
            <a:pPr algn="ctr"/>
            <a:r>
              <a:rPr lang="en-US" b="1" dirty="0"/>
              <a:t>Representation(1)</a:t>
            </a:r>
          </a:p>
        </p:txBody>
      </p:sp>
      <p:pic>
        <p:nvPicPr>
          <p:cNvPr id="7" name="Picture 6">
            <a:extLst>
              <a:ext uri="{FF2B5EF4-FFF2-40B4-BE49-F238E27FC236}">
                <a16:creationId xmlns:a16="http://schemas.microsoft.com/office/drawing/2014/main" id="{928E537F-FA94-304C-A37A-927319BE0FB3}"/>
              </a:ext>
            </a:extLst>
          </p:cNvPr>
          <p:cNvPicPr>
            <a:picLocks noChangeAspect="1"/>
          </p:cNvPicPr>
          <p:nvPr/>
        </p:nvPicPr>
        <p:blipFill>
          <a:blip r:embed="rId2"/>
          <a:stretch>
            <a:fillRect/>
          </a:stretch>
        </p:blipFill>
        <p:spPr>
          <a:xfrm>
            <a:off x="279896" y="1153198"/>
            <a:ext cx="10900283" cy="5716384"/>
          </a:xfrm>
          <a:prstGeom prst="rect">
            <a:avLst/>
          </a:prstGeom>
        </p:spPr>
      </p:pic>
    </p:spTree>
    <p:extLst>
      <p:ext uri="{BB962C8B-B14F-4D97-AF65-F5344CB8AC3E}">
        <p14:creationId xmlns:p14="http://schemas.microsoft.com/office/powerpoint/2010/main" val="1240117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EEB1-48DE-CD41-819A-F53A2B48AFD7}"/>
              </a:ext>
            </a:extLst>
          </p:cNvPr>
          <p:cNvSpPr>
            <a:spLocks noGrp="1"/>
          </p:cNvSpPr>
          <p:nvPr>
            <p:ph type="title"/>
          </p:nvPr>
        </p:nvSpPr>
        <p:spPr/>
        <p:txBody>
          <a:bodyPr/>
          <a:lstStyle/>
          <a:p>
            <a:pPr algn="ctr"/>
            <a:r>
              <a:rPr lang="en-US" b="1" dirty="0"/>
              <a:t>Representation(2)</a:t>
            </a:r>
          </a:p>
        </p:txBody>
      </p:sp>
      <p:pic>
        <p:nvPicPr>
          <p:cNvPr id="5" name="Picture 4">
            <a:extLst>
              <a:ext uri="{FF2B5EF4-FFF2-40B4-BE49-F238E27FC236}">
                <a16:creationId xmlns:a16="http://schemas.microsoft.com/office/drawing/2014/main" id="{72174CFC-3B86-674B-A14E-C30F3EC98F23}"/>
              </a:ext>
            </a:extLst>
          </p:cNvPr>
          <p:cNvPicPr>
            <a:picLocks noChangeAspect="1"/>
          </p:cNvPicPr>
          <p:nvPr/>
        </p:nvPicPr>
        <p:blipFill>
          <a:blip r:embed="rId3"/>
          <a:stretch>
            <a:fillRect/>
          </a:stretch>
        </p:blipFill>
        <p:spPr>
          <a:xfrm>
            <a:off x="969818" y="1690688"/>
            <a:ext cx="10383982" cy="4826000"/>
          </a:xfrm>
          <a:prstGeom prst="rect">
            <a:avLst/>
          </a:prstGeom>
          <a:solidFill>
            <a:schemeClr val="accent2"/>
          </a:solidFill>
        </p:spPr>
      </p:pic>
      <p:sp>
        <p:nvSpPr>
          <p:cNvPr id="6" name="Rectangle 5">
            <a:extLst>
              <a:ext uri="{FF2B5EF4-FFF2-40B4-BE49-F238E27FC236}">
                <a16:creationId xmlns:a16="http://schemas.microsoft.com/office/drawing/2014/main" id="{41CAFBE3-A2B7-9D4A-8D70-5795DBBD39C3}"/>
              </a:ext>
            </a:extLst>
          </p:cNvPr>
          <p:cNvSpPr/>
          <p:nvPr/>
        </p:nvSpPr>
        <p:spPr>
          <a:xfrm>
            <a:off x="1169043" y="2696901"/>
            <a:ext cx="9294471" cy="2662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0891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97F3-5351-8B4F-968B-E7833888F7B3}"/>
              </a:ext>
            </a:extLst>
          </p:cNvPr>
          <p:cNvSpPr>
            <a:spLocks noGrp="1"/>
          </p:cNvSpPr>
          <p:nvPr>
            <p:ph type="title"/>
          </p:nvPr>
        </p:nvSpPr>
        <p:spPr/>
        <p:txBody>
          <a:bodyPr/>
          <a:lstStyle/>
          <a:p>
            <a:pPr algn="ctr"/>
            <a:r>
              <a:rPr lang="en-US" b="1" dirty="0"/>
              <a:t>Representation(3)</a:t>
            </a:r>
          </a:p>
        </p:txBody>
      </p:sp>
      <p:pic>
        <p:nvPicPr>
          <p:cNvPr id="5" name="Picture 4">
            <a:extLst>
              <a:ext uri="{FF2B5EF4-FFF2-40B4-BE49-F238E27FC236}">
                <a16:creationId xmlns:a16="http://schemas.microsoft.com/office/drawing/2014/main" id="{8C75C426-BD38-BA4B-B2B0-347C0153C631}"/>
              </a:ext>
            </a:extLst>
          </p:cNvPr>
          <p:cNvPicPr>
            <a:picLocks noChangeAspect="1"/>
          </p:cNvPicPr>
          <p:nvPr/>
        </p:nvPicPr>
        <p:blipFill>
          <a:blip r:embed="rId3"/>
          <a:stretch>
            <a:fillRect/>
          </a:stretch>
        </p:blipFill>
        <p:spPr>
          <a:xfrm>
            <a:off x="2015837" y="1690688"/>
            <a:ext cx="8534400" cy="4940300"/>
          </a:xfrm>
          <a:prstGeom prst="rect">
            <a:avLst/>
          </a:prstGeom>
        </p:spPr>
      </p:pic>
    </p:spTree>
    <p:extLst>
      <p:ext uri="{BB962C8B-B14F-4D97-AF65-F5344CB8AC3E}">
        <p14:creationId xmlns:p14="http://schemas.microsoft.com/office/powerpoint/2010/main" val="2498100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66D5-6D2B-C84B-AB18-32D3AF8F6AF2}"/>
              </a:ext>
            </a:extLst>
          </p:cNvPr>
          <p:cNvSpPr>
            <a:spLocks noGrp="1"/>
          </p:cNvSpPr>
          <p:nvPr>
            <p:ph type="title"/>
          </p:nvPr>
        </p:nvSpPr>
        <p:spPr>
          <a:xfrm>
            <a:off x="0" y="2095019"/>
            <a:ext cx="12192000" cy="2304146"/>
          </a:xfrm>
        </p:spPr>
        <p:txBody>
          <a:bodyPr>
            <a:noAutofit/>
          </a:bodyPr>
          <a:lstStyle/>
          <a:p>
            <a:pPr algn="ctr"/>
            <a:r>
              <a:rPr lang="en-US" sz="8000" b="1" dirty="0"/>
              <a:t>GRAPH:</a:t>
            </a:r>
            <a:br>
              <a:rPr lang="en-US" sz="8000" b="1" dirty="0"/>
            </a:br>
            <a:r>
              <a:rPr lang="en-US" sz="8000" b="1" dirty="0"/>
              <a:t>Who Pays the Bill ?</a:t>
            </a:r>
          </a:p>
        </p:txBody>
      </p:sp>
    </p:spTree>
    <p:extLst>
      <p:ext uri="{BB962C8B-B14F-4D97-AF65-F5344CB8AC3E}">
        <p14:creationId xmlns:p14="http://schemas.microsoft.com/office/powerpoint/2010/main" val="1789102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8655-E451-5445-BC08-2577CE99F805}"/>
              </a:ext>
            </a:extLst>
          </p:cNvPr>
          <p:cNvSpPr>
            <a:spLocks noGrp="1"/>
          </p:cNvSpPr>
          <p:nvPr>
            <p:ph type="title"/>
          </p:nvPr>
        </p:nvSpPr>
        <p:spPr/>
        <p:txBody>
          <a:bodyPr/>
          <a:lstStyle/>
          <a:p>
            <a:pPr algn="ctr"/>
            <a:r>
              <a:rPr lang="en-US" b="1" dirty="0"/>
              <a:t>Representation (1)</a:t>
            </a:r>
          </a:p>
        </p:txBody>
      </p:sp>
      <p:pic>
        <p:nvPicPr>
          <p:cNvPr id="5" name="Picture 4">
            <a:extLst>
              <a:ext uri="{FF2B5EF4-FFF2-40B4-BE49-F238E27FC236}">
                <a16:creationId xmlns:a16="http://schemas.microsoft.com/office/drawing/2014/main" id="{B0BFF459-9370-D446-ADCE-711D0733FBA9}"/>
              </a:ext>
            </a:extLst>
          </p:cNvPr>
          <p:cNvPicPr>
            <a:picLocks noChangeAspect="1"/>
          </p:cNvPicPr>
          <p:nvPr/>
        </p:nvPicPr>
        <p:blipFill>
          <a:blip r:embed="rId2"/>
          <a:stretch>
            <a:fillRect/>
          </a:stretch>
        </p:blipFill>
        <p:spPr>
          <a:xfrm>
            <a:off x="1749803" y="1888368"/>
            <a:ext cx="8692394" cy="4844941"/>
          </a:xfrm>
          <a:prstGeom prst="rect">
            <a:avLst/>
          </a:prstGeom>
        </p:spPr>
      </p:pic>
    </p:spTree>
    <p:extLst>
      <p:ext uri="{BB962C8B-B14F-4D97-AF65-F5344CB8AC3E}">
        <p14:creationId xmlns:p14="http://schemas.microsoft.com/office/powerpoint/2010/main" val="2978964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DED-BFD6-1F48-911F-22D3FC19D09D}"/>
              </a:ext>
            </a:extLst>
          </p:cNvPr>
          <p:cNvSpPr>
            <a:spLocks noGrp="1"/>
          </p:cNvSpPr>
          <p:nvPr>
            <p:ph type="title"/>
          </p:nvPr>
        </p:nvSpPr>
        <p:spPr/>
        <p:txBody>
          <a:bodyPr/>
          <a:lstStyle/>
          <a:p>
            <a:pPr algn="ctr"/>
            <a:r>
              <a:rPr lang="en-US" b="1" dirty="0"/>
              <a:t>Representation(2)</a:t>
            </a:r>
          </a:p>
        </p:txBody>
      </p:sp>
      <p:pic>
        <p:nvPicPr>
          <p:cNvPr id="5" name="Picture 4">
            <a:extLst>
              <a:ext uri="{FF2B5EF4-FFF2-40B4-BE49-F238E27FC236}">
                <a16:creationId xmlns:a16="http://schemas.microsoft.com/office/drawing/2014/main" id="{4A4DAE9D-0CD0-4A47-9A9C-32923938DFD5}"/>
              </a:ext>
            </a:extLst>
          </p:cNvPr>
          <p:cNvPicPr>
            <a:picLocks noChangeAspect="1"/>
          </p:cNvPicPr>
          <p:nvPr/>
        </p:nvPicPr>
        <p:blipFill>
          <a:blip r:embed="rId2"/>
          <a:stretch>
            <a:fillRect/>
          </a:stretch>
        </p:blipFill>
        <p:spPr>
          <a:xfrm>
            <a:off x="2202873" y="1895765"/>
            <a:ext cx="7079672" cy="4719781"/>
          </a:xfrm>
          <a:prstGeom prst="rect">
            <a:avLst/>
          </a:prstGeom>
        </p:spPr>
      </p:pic>
    </p:spTree>
    <p:extLst>
      <p:ext uri="{BB962C8B-B14F-4D97-AF65-F5344CB8AC3E}">
        <p14:creationId xmlns:p14="http://schemas.microsoft.com/office/powerpoint/2010/main" val="187250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EB71-7417-C442-ACCD-8DCAA0E5F7C5}"/>
              </a:ext>
            </a:extLst>
          </p:cNvPr>
          <p:cNvSpPr>
            <a:spLocks noGrp="1"/>
          </p:cNvSpPr>
          <p:nvPr>
            <p:ph type="title"/>
          </p:nvPr>
        </p:nvSpPr>
        <p:spPr/>
        <p:txBody>
          <a:bodyPr/>
          <a:lstStyle/>
          <a:p>
            <a:pPr algn="ctr"/>
            <a:r>
              <a:rPr lang="en-US" b="1" dirty="0"/>
              <a:t>Representation(3)</a:t>
            </a:r>
          </a:p>
        </p:txBody>
      </p:sp>
      <p:pic>
        <p:nvPicPr>
          <p:cNvPr id="5" name="Picture 4">
            <a:extLst>
              <a:ext uri="{FF2B5EF4-FFF2-40B4-BE49-F238E27FC236}">
                <a16:creationId xmlns:a16="http://schemas.microsoft.com/office/drawing/2014/main" id="{633B77FB-A3A4-9844-8F0F-AE54705D57BE}"/>
              </a:ext>
            </a:extLst>
          </p:cNvPr>
          <p:cNvPicPr>
            <a:picLocks noChangeAspect="1"/>
          </p:cNvPicPr>
          <p:nvPr/>
        </p:nvPicPr>
        <p:blipFill>
          <a:blip r:embed="rId2"/>
          <a:stretch>
            <a:fillRect/>
          </a:stretch>
        </p:blipFill>
        <p:spPr>
          <a:xfrm>
            <a:off x="323850" y="1508487"/>
            <a:ext cx="11544300" cy="4813300"/>
          </a:xfrm>
          <a:prstGeom prst="rect">
            <a:avLst/>
          </a:prstGeom>
        </p:spPr>
      </p:pic>
    </p:spTree>
    <p:extLst>
      <p:ext uri="{BB962C8B-B14F-4D97-AF65-F5344CB8AC3E}">
        <p14:creationId xmlns:p14="http://schemas.microsoft.com/office/powerpoint/2010/main" val="4253326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CAA4-6FFC-BF46-8012-0CEA6DDD4151}"/>
              </a:ext>
            </a:extLst>
          </p:cNvPr>
          <p:cNvSpPr>
            <a:spLocks noGrp="1"/>
          </p:cNvSpPr>
          <p:nvPr>
            <p:ph type="title"/>
          </p:nvPr>
        </p:nvSpPr>
        <p:spPr/>
        <p:txBody>
          <a:bodyPr/>
          <a:lstStyle/>
          <a:p>
            <a:pPr algn="ctr"/>
            <a:r>
              <a:rPr lang="en-US" b="1" dirty="0"/>
              <a:t>Representation(4)</a:t>
            </a:r>
          </a:p>
        </p:txBody>
      </p:sp>
      <p:pic>
        <p:nvPicPr>
          <p:cNvPr id="5" name="Picture 4">
            <a:extLst>
              <a:ext uri="{FF2B5EF4-FFF2-40B4-BE49-F238E27FC236}">
                <a16:creationId xmlns:a16="http://schemas.microsoft.com/office/drawing/2014/main" id="{93D139BD-5B28-0145-86A2-86A8B0562FD9}"/>
              </a:ext>
            </a:extLst>
          </p:cNvPr>
          <p:cNvPicPr>
            <a:picLocks noChangeAspect="1"/>
          </p:cNvPicPr>
          <p:nvPr/>
        </p:nvPicPr>
        <p:blipFill>
          <a:blip r:embed="rId2"/>
          <a:stretch>
            <a:fillRect/>
          </a:stretch>
        </p:blipFill>
        <p:spPr>
          <a:xfrm>
            <a:off x="0" y="1592393"/>
            <a:ext cx="12192000" cy="5086728"/>
          </a:xfrm>
          <a:prstGeom prst="rect">
            <a:avLst/>
          </a:prstGeom>
        </p:spPr>
      </p:pic>
    </p:spTree>
    <p:extLst>
      <p:ext uri="{BB962C8B-B14F-4D97-AF65-F5344CB8AC3E}">
        <p14:creationId xmlns:p14="http://schemas.microsoft.com/office/powerpoint/2010/main" val="166419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87CA-661D-6F45-B4FD-82CCFE97294F}"/>
              </a:ext>
            </a:extLst>
          </p:cNvPr>
          <p:cNvSpPr>
            <a:spLocks noGrp="1"/>
          </p:cNvSpPr>
          <p:nvPr>
            <p:ph type="title"/>
          </p:nvPr>
        </p:nvSpPr>
        <p:spPr/>
        <p:txBody>
          <a:bodyPr/>
          <a:lstStyle/>
          <a:p>
            <a:r>
              <a:rPr lang="en-US" b="1" dirty="0"/>
              <a:t>What is Data Analysis ?</a:t>
            </a:r>
          </a:p>
        </p:txBody>
      </p:sp>
      <p:sp>
        <p:nvSpPr>
          <p:cNvPr id="3" name="Content Placeholder 2">
            <a:extLst>
              <a:ext uri="{FF2B5EF4-FFF2-40B4-BE49-F238E27FC236}">
                <a16:creationId xmlns:a16="http://schemas.microsoft.com/office/drawing/2014/main" id="{79AA9C8A-DA3B-B249-886E-6D806C01AFC8}"/>
              </a:ext>
            </a:extLst>
          </p:cNvPr>
          <p:cNvSpPr>
            <a:spLocks noGrp="1"/>
          </p:cNvSpPr>
          <p:nvPr>
            <p:ph idx="1"/>
          </p:nvPr>
        </p:nvSpPr>
        <p:spPr>
          <a:xfrm>
            <a:off x="838200" y="1690688"/>
            <a:ext cx="10515600" cy="4351338"/>
          </a:xfrm>
        </p:spPr>
        <p:txBody>
          <a:bodyPr>
            <a:normAutofit/>
          </a:bodyPr>
          <a:lstStyle/>
          <a:p>
            <a:r>
              <a:rPr lang="en-CA" sz="3200" b="1" dirty="0"/>
              <a:t>Data analysis</a:t>
            </a:r>
            <a:r>
              <a:rPr lang="en-CA" sz="3200" dirty="0"/>
              <a:t> is a process of inspecting , cleansing, transforming and modeling data.</a:t>
            </a:r>
          </a:p>
          <a:p>
            <a:pPr marL="0" indent="0">
              <a:buNone/>
            </a:pPr>
            <a:endParaRPr lang="en-CA" sz="3200" dirty="0"/>
          </a:p>
          <a:p>
            <a:r>
              <a:rPr lang="en-CA" sz="3200" dirty="0"/>
              <a:t>The  goal of </a:t>
            </a:r>
            <a:r>
              <a:rPr lang="en-CA" sz="3200" b="1" dirty="0"/>
              <a:t>Data Analysis</a:t>
            </a:r>
            <a:r>
              <a:rPr lang="en-CA" sz="3200" dirty="0"/>
              <a:t> is to discover useful information from the data and make supporting conclusions and decision.</a:t>
            </a:r>
          </a:p>
        </p:txBody>
      </p:sp>
    </p:spTree>
    <p:extLst>
      <p:ext uri="{BB962C8B-B14F-4D97-AF65-F5344CB8AC3E}">
        <p14:creationId xmlns:p14="http://schemas.microsoft.com/office/powerpoint/2010/main" val="4280924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C81F-FED6-F442-A3E5-BC684EDA1389}"/>
              </a:ext>
            </a:extLst>
          </p:cNvPr>
          <p:cNvSpPr>
            <a:spLocks noGrp="1"/>
          </p:cNvSpPr>
          <p:nvPr>
            <p:ph type="title"/>
          </p:nvPr>
        </p:nvSpPr>
        <p:spPr>
          <a:xfrm>
            <a:off x="0" y="2765425"/>
            <a:ext cx="12192000" cy="1325563"/>
          </a:xfrm>
        </p:spPr>
        <p:txBody>
          <a:bodyPr>
            <a:normAutofit/>
          </a:bodyPr>
          <a:lstStyle/>
          <a:p>
            <a:pPr algn="ctr"/>
            <a:r>
              <a:rPr lang="en-US" sz="8000" b="1" dirty="0"/>
              <a:t>PREDICTIONS</a:t>
            </a:r>
          </a:p>
        </p:txBody>
      </p:sp>
    </p:spTree>
    <p:extLst>
      <p:ext uri="{BB962C8B-B14F-4D97-AF65-F5344CB8AC3E}">
        <p14:creationId xmlns:p14="http://schemas.microsoft.com/office/powerpoint/2010/main" val="3331744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Library used: </a:t>
            </a:r>
            <a:r>
              <a:rPr lang="en-CA" b="1" dirty="0" err="1"/>
              <a:t>Scikit</a:t>
            </a:r>
            <a:r>
              <a:rPr lang="en-CA" b="1" dirty="0"/>
              <a:t>- learn</a:t>
            </a:r>
          </a:p>
        </p:txBody>
      </p:sp>
      <p:sp>
        <p:nvSpPr>
          <p:cNvPr id="3" name="Content Placeholder 2"/>
          <p:cNvSpPr>
            <a:spLocks noGrp="1"/>
          </p:cNvSpPr>
          <p:nvPr>
            <p:ph idx="1"/>
          </p:nvPr>
        </p:nvSpPr>
        <p:spPr/>
        <p:txBody>
          <a:bodyPr/>
          <a:lstStyle/>
          <a:p>
            <a:r>
              <a:rPr lang="en-CA" dirty="0"/>
              <a:t>Machine learning algorithm used :- Linear regression</a:t>
            </a:r>
            <a:br>
              <a:rPr lang="en-CA" dirty="0"/>
            </a:br>
            <a:r>
              <a:rPr lang="en-CA" dirty="0"/>
              <a:t/>
            </a:r>
            <a:br>
              <a:rPr lang="en-CA" dirty="0"/>
            </a:br>
            <a:endParaRPr lang="en-CA"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238" y="2096532"/>
            <a:ext cx="3809524" cy="3809524"/>
          </a:xfrm>
          <a:prstGeom prst="rect">
            <a:avLst/>
          </a:prstGeom>
        </p:spPr>
      </p:pic>
    </p:spTree>
    <p:extLst>
      <p:ext uri="{BB962C8B-B14F-4D97-AF65-F5344CB8AC3E}">
        <p14:creationId xmlns:p14="http://schemas.microsoft.com/office/powerpoint/2010/main" val="2037977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err="1"/>
              <a:t>DataSet</a:t>
            </a:r>
            <a:r>
              <a:rPr lang="en-CA" b="1" dirty="0"/>
              <a:t>: Restaurant</a:t>
            </a:r>
          </a:p>
        </p:txBody>
      </p:sp>
      <p:sp>
        <p:nvSpPr>
          <p:cNvPr id="3" name="Content Placeholder 2"/>
          <p:cNvSpPr>
            <a:spLocks noGrp="1"/>
          </p:cNvSpPr>
          <p:nvPr>
            <p:ph idx="1"/>
          </p:nvPr>
        </p:nvSpPr>
        <p:spPr/>
        <p:txBody>
          <a:bodyPr/>
          <a:lstStyle/>
          <a:p>
            <a:r>
              <a:rPr lang="en-US" dirty="0"/>
              <a:t>The dataset contains tip &amp; food data from different customers females and males smokers and non smokers from days Thursday to Sunday, dinner or lunch and from different tables size.</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70" y="3406140"/>
            <a:ext cx="9864090" cy="2457450"/>
          </a:xfrm>
          <a:prstGeom prst="rect">
            <a:avLst/>
          </a:prstGeom>
        </p:spPr>
      </p:pic>
    </p:spTree>
    <p:extLst>
      <p:ext uri="{BB962C8B-B14F-4D97-AF65-F5344CB8AC3E}">
        <p14:creationId xmlns:p14="http://schemas.microsoft.com/office/powerpoint/2010/main" val="3156242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Prediction Process</a:t>
            </a:r>
          </a:p>
        </p:txBody>
      </p:sp>
      <p:sp>
        <p:nvSpPr>
          <p:cNvPr id="3" name="Content Placeholder 2"/>
          <p:cNvSpPr>
            <a:spLocks noGrp="1"/>
          </p:cNvSpPr>
          <p:nvPr>
            <p:ph idx="1"/>
          </p:nvPr>
        </p:nvSpPr>
        <p:spPr/>
        <p:txBody>
          <a:bodyPr>
            <a:normAutofit/>
          </a:bodyPr>
          <a:lstStyle/>
          <a:p>
            <a:r>
              <a:rPr lang="en-CA" dirty="0"/>
              <a:t>Reading .csv data using Panda Framework.</a:t>
            </a:r>
            <a:br>
              <a:rPr lang="en-CA" dirty="0"/>
            </a:br>
            <a:endParaRPr lang="en-CA" dirty="0"/>
          </a:p>
          <a:p>
            <a:endParaRPr lang="en-US" dirty="0"/>
          </a:p>
          <a:p>
            <a:r>
              <a:rPr lang="en-US" dirty="0"/>
              <a:t>Transform and clean the data</a:t>
            </a:r>
            <a:br>
              <a:rPr lang="en-US" dirty="0"/>
            </a:br>
            <a:endParaRPr lang="en-US" dirty="0"/>
          </a:p>
          <a:p>
            <a:endParaRPr lang="en-US" dirty="0"/>
          </a:p>
          <a:p>
            <a:endParaRPr lang="en-US" dirty="0"/>
          </a:p>
          <a:p>
            <a:endParaRPr lang="en-US" dirty="0"/>
          </a:p>
          <a:p>
            <a:endParaRPr lang="en-US" dirty="0"/>
          </a:p>
          <a:p>
            <a:endParaRPr lang="en-CA"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 y="3657600"/>
            <a:ext cx="11441430" cy="27546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 y="2373154"/>
            <a:ext cx="10397490" cy="657866"/>
          </a:xfrm>
          <a:prstGeom prst="rect">
            <a:avLst/>
          </a:prstGeom>
        </p:spPr>
      </p:pic>
    </p:spTree>
    <p:extLst>
      <p:ext uri="{BB962C8B-B14F-4D97-AF65-F5344CB8AC3E}">
        <p14:creationId xmlns:p14="http://schemas.microsoft.com/office/powerpoint/2010/main" val="1386181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Building Machine Learning model</a:t>
            </a:r>
            <a:endParaRPr lang="en-CA" dirty="0"/>
          </a:p>
          <a:p>
            <a:pPr lvl="1"/>
            <a:r>
              <a:rPr lang="en-US" dirty="0"/>
              <a:t>Create a list of features as X and predicted as Y</a:t>
            </a:r>
          </a:p>
          <a:p>
            <a:pPr lvl="1"/>
            <a:endParaRPr lang="en-US" dirty="0"/>
          </a:p>
          <a:p>
            <a:pPr lvl="1"/>
            <a:endParaRPr lang="en-US" dirty="0"/>
          </a:p>
          <a:p>
            <a:pPr lvl="1"/>
            <a:endParaRPr lang="en-US" dirty="0"/>
          </a:p>
          <a:p>
            <a:pPr lvl="1"/>
            <a:r>
              <a:rPr lang="en-US" dirty="0"/>
              <a:t>split the data into test and train so we can test our model before we use it – we decide to </a:t>
            </a:r>
            <a:r>
              <a:rPr lang="en-US"/>
              <a:t>split 75% – 25%:</a:t>
            </a:r>
            <a:endParaRPr lang="en-US" dirty="0"/>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20" y="2736410"/>
            <a:ext cx="7475220" cy="100239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020" y="4895374"/>
            <a:ext cx="10767990" cy="1281589"/>
          </a:xfrm>
          <a:prstGeom prst="rect">
            <a:avLst/>
          </a:prstGeom>
        </p:spPr>
      </p:pic>
    </p:spTree>
    <p:extLst>
      <p:ext uri="{BB962C8B-B14F-4D97-AF65-F5344CB8AC3E}">
        <p14:creationId xmlns:p14="http://schemas.microsoft.com/office/powerpoint/2010/main" val="234472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r>
              <a:rPr lang="en-US" dirty="0"/>
              <a:t>Training the model using train data</a:t>
            </a:r>
          </a:p>
          <a:p>
            <a:endParaRPr lang="en-US" dirty="0"/>
          </a:p>
          <a:p>
            <a:endParaRPr lang="en-US" dirty="0"/>
          </a:p>
          <a:p>
            <a:endParaRPr lang="en-US" dirty="0"/>
          </a:p>
          <a:p>
            <a:r>
              <a:rPr lang="en-US" dirty="0"/>
              <a:t>Predicting using  test data</a:t>
            </a:r>
            <a:endParaRPr lang="en-CA" dirty="0"/>
          </a:p>
          <a:p>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19" y="2244090"/>
            <a:ext cx="5181477" cy="11391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241" y="4594860"/>
            <a:ext cx="7154535" cy="1413510"/>
          </a:xfrm>
          <a:prstGeom prst="rect">
            <a:avLst/>
          </a:prstGeom>
        </p:spPr>
      </p:pic>
    </p:spTree>
    <p:extLst>
      <p:ext uri="{BB962C8B-B14F-4D97-AF65-F5344CB8AC3E}">
        <p14:creationId xmlns:p14="http://schemas.microsoft.com/office/powerpoint/2010/main" val="324085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090" y="1871503"/>
            <a:ext cx="7075170" cy="4081337"/>
          </a:xfrm>
        </p:spPr>
      </p:pic>
    </p:spTree>
    <p:extLst>
      <p:ext uri="{BB962C8B-B14F-4D97-AF65-F5344CB8AC3E}">
        <p14:creationId xmlns:p14="http://schemas.microsoft.com/office/powerpoint/2010/main" val="428260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5DFA8-FB18-F545-A79A-299525792EF2}"/>
              </a:ext>
            </a:extLst>
          </p:cNvPr>
          <p:cNvSpPr>
            <a:spLocks noGrp="1"/>
          </p:cNvSpPr>
          <p:nvPr>
            <p:ph type="title"/>
          </p:nvPr>
        </p:nvSpPr>
        <p:spPr/>
        <p:txBody>
          <a:bodyPr/>
          <a:lstStyle/>
          <a:p>
            <a:r>
              <a:rPr lang="en-US" b="1" dirty="0"/>
              <a:t>Prediction (1) : Predicting Tip amount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0" y="1524000"/>
            <a:ext cx="9564136" cy="4899660"/>
          </a:xfrm>
          <a:prstGeom prst="rect">
            <a:avLst/>
          </a:prstGeom>
        </p:spPr>
      </p:pic>
    </p:spTree>
    <p:extLst>
      <p:ext uri="{BB962C8B-B14F-4D97-AF65-F5344CB8AC3E}">
        <p14:creationId xmlns:p14="http://schemas.microsoft.com/office/powerpoint/2010/main" val="2762514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40299-8DE1-A442-B3C9-D806AEB18259}"/>
              </a:ext>
            </a:extLst>
          </p:cNvPr>
          <p:cNvSpPr>
            <a:spLocks noGrp="1"/>
          </p:cNvSpPr>
          <p:nvPr>
            <p:ph type="title"/>
          </p:nvPr>
        </p:nvSpPr>
        <p:spPr/>
        <p:txBody>
          <a:bodyPr/>
          <a:lstStyle/>
          <a:p>
            <a:r>
              <a:rPr lang="en-US" b="1" dirty="0"/>
              <a:t>Prediction (2) : At what time people may come on a particular day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39" y="1577340"/>
            <a:ext cx="9062777" cy="516636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842" y="3531870"/>
            <a:ext cx="5603158" cy="3326130"/>
          </a:xfrm>
          <a:prstGeom prst="rect">
            <a:avLst/>
          </a:prstGeom>
        </p:spPr>
      </p:pic>
    </p:spTree>
    <p:extLst>
      <p:ext uri="{BB962C8B-B14F-4D97-AF65-F5344CB8AC3E}">
        <p14:creationId xmlns:p14="http://schemas.microsoft.com/office/powerpoint/2010/main" val="1525125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0FEE-4ACB-5848-A14E-27980AC34E7C}"/>
              </a:ext>
            </a:extLst>
          </p:cNvPr>
          <p:cNvSpPr>
            <a:spLocks noGrp="1"/>
          </p:cNvSpPr>
          <p:nvPr>
            <p:ph type="title"/>
          </p:nvPr>
        </p:nvSpPr>
        <p:spPr/>
        <p:txBody>
          <a:bodyPr/>
          <a:lstStyle/>
          <a:p>
            <a:r>
              <a:rPr lang="en-US" b="1" dirty="0"/>
              <a:t>Prediction(3) : Predicted Bill amount </a:t>
            </a:r>
            <a:r>
              <a:rPr lang="en-US"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508760"/>
            <a:ext cx="10035449" cy="5166360"/>
          </a:xfrm>
          <a:prstGeom prst="rect">
            <a:avLst/>
          </a:prstGeom>
        </p:spPr>
      </p:pic>
    </p:spTree>
    <p:extLst>
      <p:ext uri="{BB962C8B-B14F-4D97-AF65-F5344CB8AC3E}">
        <p14:creationId xmlns:p14="http://schemas.microsoft.com/office/powerpoint/2010/main" val="3272572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5BAB-14D4-E647-81F1-C1CEF5048D17}"/>
              </a:ext>
            </a:extLst>
          </p:cNvPr>
          <p:cNvSpPr>
            <a:spLocks noGrp="1"/>
          </p:cNvSpPr>
          <p:nvPr>
            <p:ph type="title"/>
          </p:nvPr>
        </p:nvSpPr>
        <p:spPr/>
        <p:txBody>
          <a:bodyPr/>
          <a:lstStyle/>
          <a:p>
            <a:r>
              <a:rPr lang="en-US" b="1" dirty="0"/>
              <a:t>Why Python for Data Analysis and Machine Learning</a:t>
            </a:r>
          </a:p>
        </p:txBody>
      </p:sp>
      <p:sp>
        <p:nvSpPr>
          <p:cNvPr id="3" name="Content Placeholder 2">
            <a:extLst>
              <a:ext uri="{FF2B5EF4-FFF2-40B4-BE49-F238E27FC236}">
                <a16:creationId xmlns:a16="http://schemas.microsoft.com/office/drawing/2014/main" id="{AF94EC2F-CFF5-AB42-BFDE-29AF13B9DA5C}"/>
              </a:ext>
            </a:extLst>
          </p:cNvPr>
          <p:cNvSpPr>
            <a:spLocks noGrp="1"/>
          </p:cNvSpPr>
          <p:nvPr>
            <p:ph idx="1"/>
          </p:nvPr>
        </p:nvSpPr>
        <p:spPr>
          <a:xfrm>
            <a:off x="838200" y="1825624"/>
            <a:ext cx="10515600" cy="4824557"/>
          </a:xfrm>
        </p:spPr>
        <p:txBody>
          <a:bodyPr>
            <a:normAutofit fontScale="92500" lnSpcReduction="10000"/>
          </a:bodyPr>
          <a:lstStyle/>
          <a:p>
            <a:endParaRPr lang="en-CA" dirty="0"/>
          </a:p>
          <a:p>
            <a:r>
              <a:rPr lang="en-CA" dirty="0"/>
              <a:t>Python is growing at a fast pace and it’s popularity has allowed it to enter into some of the most popular and complex processes like Artificial Intelligence (AI), Machine Learning (ML), natural language processing, data science etc.</a:t>
            </a:r>
          </a:p>
          <a:p>
            <a:pPr marL="0" indent="0">
              <a:buNone/>
            </a:pPr>
            <a:endParaRPr lang="en-CA" dirty="0"/>
          </a:p>
          <a:p>
            <a:r>
              <a:rPr lang="en-CA" dirty="0"/>
              <a:t>Main reasons for Choosing python are. :</a:t>
            </a:r>
          </a:p>
          <a:p>
            <a:r>
              <a:rPr lang="en-CA" dirty="0"/>
              <a:t>Less code </a:t>
            </a:r>
          </a:p>
          <a:p>
            <a:r>
              <a:rPr lang="en-CA" dirty="0"/>
              <a:t> Inbuilt Libraries </a:t>
            </a:r>
          </a:p>
          <a:p>
            <a:r>
              <a:rPr lang="en-CA" dirty="0"/>
              <a:t> Developer Support </a:t>
            </a:r>
          </a:p>
          <a:p>
            <a:r>
              <a:rPr lang="en-CA" dirty="0"/>
              <a:t>Popularity</a:t>
            </a:r>
            <a:endParaRPr lang="en-US" dirty="0"/>
          </a:p>
        </p:txBody>
      </p:sp>
    </p:spTree>
    <p:extLst>
      <p:ext uri="{BB962C8B-B14F-4D97-AF65-F5344CB8AC3E}">
        <p14:creationId xmlns:p14="http://schemas.microsoft.com/office/powerpoint/2010/main" val="2054247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3C68-4854-E846-B79C-3F06FA3778D9}"/>
              </a:ext>
            </a:extLst>
          </p:cNvPr>
          <p:cNvSpPr>
            <a:spLocks noGrp="1"/>
          </p:cNvSpPr>
          <p:nvPr>
            <p:ph type="title"/>
          </p:nvPr>
        </p:nvSpPr>
        <p:spPr/>
        <p:txBody>
          <a:bodyPr/>
          <a:lstStyle/>
          <a:p>
            <a:r>
              <a:rPr lang="en-US" b="1" dirty="0"/>
              <a:t>Prediction(4) : Expected table to be occupied on a particular day and time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208945" cy="5033010"/>
          </a:xfrm>
          <a:prstGeom prst="rect">
            <a:avLst/>
          </a:prstGeom>
        </p:spPr>
      </p:pic>
    </p:spTree>
    <p:extLst>
      <p:ext uri="{BB962C8B-B14F-4D97-AF65-F5344CB8AC3E}">
        <p14:creationId xmlns:p14="http://schemas.microsoft.com/office/powerpoint/2010/main" val="3006201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843C-28EF-9740-A6CE-E50CD8F2683D}"/>
              </a:ext>
            </a:extLst>
          </p:cNvPr>
          <p:cNvSpPr>
            <a:spLocks noGrp="1"/>
          </p:cNvSpPr>
          <p:nvPr>
            <p:ph type="title"/>
          </p:nvPr>
        </p:nvSpPr>
        <p:spPr/>
        <p:txBody>
          <a:bodyPr/>
          <a:lstStyle/>
          <a:p>
            <a:r>
              <a:rPr lang="en-US" b="1" dirty="0"/>
              <a:t>Prediction(5) : Predicted food on a particular day and time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90688"/>
            <a:ext cx="9442570" cy="5010150"/>
          </a:xfrm>
          <a:prstGeom prst="rect">
            <a:avLst/>
          </a:prstGeom>
        </p:spPr>
      </p:pic>
    </p:spTree>
    <p:extLst>
      <p:ext uri="{BB962C8B-B14F-4D97-AF65-F5344CB8AC3E}">
        <p14:creationId xmlns:p14="http://schemas.microsoft.com/office/powerpoint/2010/main" val="2108387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8E69-D4D0-A04D-8FC8-177D72D64DF4}"/>
              </a:ext>
            </a:extLst>
          </p:cNvPr>
          <p:cNvSpPr>
            <a:spLocks noGrp="1"/>
          </p:cNvSpPr>
          <p:nvPr>
            <p:ph type="title"/>
          </p:nvPr>
        </p:nvSpPr>
        <p:spPr/>
        <p:txBody>
          <a:bodyPr/>
          <a:lstStyle/>
          <a:p>
            <a:pPr algn="ctr"/>
            <a:r>
              <a:rPr lang="en-US" b="1" dirty="0"/>
              <a:t>References</a:t>
            </a:r>
          </a:p>
        </p:txBody>
      </p:sp>
      <p:sp>
        <p:nvSpPr>
          <p:cNvPr id="3" name="Content Placeholder 2">
            <a:extLst>
              <a:ext uri="{FF2B5EF4-FFF2-40B4-BE49-F238E27FC236}">
                <a16:creationId xmlns:a16="http://schemas.microsoft.com/office/drawing/2014/main" id="{2ABE1455-4FF0-D64B-9509-F076C7ED2EA2}"/>
              </a:ext>
            </a:extLst>
          </p:cNvPr>
          <p:cNvSpPr>
            <a:spLocks noGrp="1"/>
          </p:cNvSpPr>
          <p:nvPr>
            <p:ph idx="1"/>
          </p:nvPr>
        </p:nvSpPr>
        <p:spPr/>
        <p:txBody>
          <a:bodyPr/>
          <a:lstStyle/>
          <a:p>
            <a:r>
              <a:rPr lang="en-US" dirty="0">
                <a:hlinkClick r:id="rId2"/>
              </a:rPr>
              <a:t>http://jupyter-notebook-beginner-guide.readthedocs.io/en/latest/what_is_jupyter.html</a:t>
            </a:r>
            <a:endParaRPr lang="en-US" dirty="0"/>
          </a:p>
          <a:p>
            <a:r>
              <a:rPr lang="en-US" dirty="0">
                <a:hlinkClick r:id="rId3"/>
              </a:rPr>
              <a:t>http://www.numpy.org</a:t>
            </a:r>
            <a:endParaRPr lang="en-US" dirty="0"/>
          </a:p>
          <a:p>
            <a:r>
              <a:rPr lang="en-US" dirty="0">
                <a:hlinkClick r:id="rId4"/>
              </a:rPr>
              <a:t>http://scikit-learn.org/stable/index.html</a:t>
            </a:r>
            <a:endParaRPr lang="en-US" dirty="0"/>
          </a:p>
          <a:p>
            <a:r>
              <a:rPr lang="en-US" dirty="0">
                <a:hlinkClick r:id="rId5"/>
              </a:rPr>
              <a:t>https://seaborn.pydata.org/tutorial/distributions.html</a:t>
            </a:r>
            <a:endParaRPr lang="en-US" dirty="0"/>
          </a:p>
          <a:p>
            <a:r>
              <a:rPr lang="en-US" dirty="0">
                <a:hlinkClick r:id="rId6"/>
              </a:rPr>
              <a:t>https://elitedatascience.com/python-seaborn-tutorial</a:t>
            </a:r>
            <a:endParaRPr lang="en-US" dirty="0"/>
          </a:p>
          <a:p>
            <a:r>
              <a:rPr lang="en-US" dirty="0">
                <a:hlinkClick r:id="rId7"/>
              </a:rPr>
              <a:t>https://pandas.pydata.org/</a:t>
            </a:r>
            <a:endParaRPr lang="en-US" dirty="0"/>
          </a:p>
        </p:txBody>
      </p:sp>
    </p:spTree>
    <p:extLst>
      <p:ext uri="{BB962C8B-B14F-4D97-AF65-F5344CB8AC3E}">
        <p14:creationId xmlns:p14="http://schemas.microsoft.com/office/powerpoint/2010/main" val="1713380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04A3-3723-5D45-B165-1F3CC21669B7}"/>
              </a:ext>
            </a:extLst>
          </p:cNvPr>
          <p:cNvSpPr>
            <a:spLocks noGrp="1"/>
          </p:cNvSpPr>
          <p:nvPr>
            <p:ph type="title"/>
          </p:nvPr>
        </p:nvSpPr>
        <p:spPr>
          <a:xfrm>
            <a:off x="0" y="2564315"/>
            <a:ext cx="12192000" cy="1325563"/>
          </a:xfrm>
        </p:spPr>
        <p:txBody>
          <a:bodyPr/>
          <a:lstStyle/>
          <a:p>
            <a:pPr algn="ctr"/>
            <a:r>
              <a:rPr lang="en-US" b="1" dirty="0"/>
              <a:t>THANK YOU</a:t>
            </a:r>
          </a:p>
        </p:txBody>
      </p:sp>
    </p:spTree>
    <p:extLst>
      <p:ext uri="{BB962C8B-B14F-4D97-AF65-F5344CB8AC3E}">
        <p14:creationId xmlns:p14="http://schemas.microsoft.com/office/powerpoint/2010/main" val="398304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Libraries for Data Analysis</a:t>
            </a:r>
          </a:p>
        </p:txBody>
      </p:sp>
      <p:sp>
        <p:nvSpPr>
          <p:cNvPr id="3" name="Content Placeholder 2"/>
          <p:cNvSpPr>
            <a:spLocks noGrp="1"/>
          </p:cNvSpPr>
          <p:nvPr>
            <p:ph idx="1"/>
          </p:nvPr>
        </p:nvSpPr>
        <p:spPr/>
        <p:txBody>
          <a:bodyPr>
            <a:normAutofit lnSpcReduction="10000"/>
          </a:bodyPr>
          <a:lstStyle/>
          <a:p>
            <a:pPr marL="0" indent="0">
              <a:buNone/>
            </a:pPr>
            <a:r>
              <a:rPr lang="en-US" dirty="0"/>
              <a:t>Many popular Python toolboxes/libraries:</a:t>
            </a:r>
          </a:p>
          <a:p>
            <a:pPr lvl="1"/>
            <a:r>
              <a:rPr lang="en-US" dirty="0" err="1"/>
              <a:t>NumPy</a:t>
            </a:r>
            <a:endParaRPr lang="en-US" dirty="0"/>
          </a:p>
          <a:p>
            <a:pPr lvl="1"/>
            <a:r>
              <a:rPr lang="en-US" dirty="0" err="1"/>
              <a:t>SciPy</a:t>
            </a:r>
            <a:endParaRPr lang="en-US" dirty="0"/>
          </a:p>
          <a:p>
            <a:pPr lvl="1"/>
            <a:r>
              <a:rPr lang="en-US" dirty="0"/>
              <a:t>Pandas</a:t>
            </a:r>
          </a:p>
          <a:p>
            <a:pPr lvl="1"/>
            <a:r>
              <a:rPr lang="en-US" dirty="0" err="1"/>
              <a:t>SciKit</a:t>
            </a:r>
            <a:r>
              <a:rPr lang="en-US" dirty="0"/>
              <a:t>-Learn</a:t>
            </a:r>
          </a:p>
          <a:p>
            <a:pPr marL="457200" lvl="1" indent="0">
              <a:buNone/>
            </a:pPr>
            <a:endParaRPr lang="en-US" dirty="0"/>
          </a:p>
          <a:p>
            <a:pPr marL="0" indent="0">
              <a:buNone/>
            </a:pPr>
            <a:r>
              <a:rPr lang="en-US" dirty="0"/>
              <a:t>Visualization libraries</a:t>
            </a:r>
          </a:p>
          <a:p>
            <a:pPr lvl="1"/>
            <a:r>
              <a:rPr lang="en-US" dirty="0" err="1"/>
              <a:t>matplotlib</a:t>
            </a:r>
            <a:endParaRPr lang="en-US" dirty="0"/>
          </a:p>
          <a:p>
            <a:pPr lvl="1"/>
            <a:r>
              <a:rPr lang="en-US" dirty="0" err="1"/>
              <a:t>Seaborn</a:t>
            </a:r>
            <a:endParaRPr lang="en-US" dirty="0"/>
          </a:p>
          <a:p>
            <a:pPr lvl="1"/>
            <a:endParaRPr lang="en-US" dirty="0"/>
          </a:p>
          <a:p>
            <a:pPr marL="457200" lvl="1" indent="0">
              <a:buNone/>
            </a:pPr>
            <a:r>
              <a:rPr lang="en-US" dirty="0"/>
              <a:t>                                                      </a:t>
            </a:r>
          </a:p>
        </p:txBody>
      </p:sp>
      <p:sp>
        <p:nvSpPr>
          <p:cNvPr id="4" name="Slide Number Placeholder 3"/>
          <p:cNvSpPr>
            <a:spLocks noGrp="1"/>
          </p:cNvSpPr>
          <p:nvPr>
            <p:ph type="sldNum" sz="quarter" idx="12"/>
          </p:nvPr>
        </p:nvSpPr>
        <p:spPr/>
        <p:txBody>
          <a:bodyPr/>
          <a:lstStyle/>
          <a:p>
            <a:fld id="{B841CA95-E0BC-48B5-948A-ECC494EB4D84}" type="slidenum">
              <a:rPr lang="en-US" smtClean="0"/>
              <a:t>5</a:t>
            </a:fld>
            <a:endParaRPr lang="en-US"/>
          </a:p>
        </p:txBody>
      </p:sp>
    </p:spTree>
    <p:extLst>
      <p:ext uri="{BB962C8B-B14F-4D97-AF65-F5344CB8AC3E}">
        <p14:creationId xmlns:p14="http://schemas.microsoft.com/office/powerpoint/2010/main" val="2315002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60A4-05FC-034B-BFE4-4C58DB493729}"/>
              </a:ext>
            </a:extLst>
          </p:cNvPr>
          <p:cNvSpPr>
            <a:spLocks noGrp="1"/>
          </p:cNvSpPr>
          <p:nvPr>
            <p:ph type="title"/>
          </p:nvPr>
        </p:nvSpPr>
        <p:spPr/>
        <p:txBody>
          <a:bodyPr/>
          <a:lstStyle/>
          <a:p>
            <a:r>
              <a:rPr lang="en-US" b="1" dirty="0" err="1"/>
              <a:t>Numpy</a:t>
            </a:r>
            <a:endParaRPr lang="en-US" b="1" dirty="0"/>
          </a:p>
        </p:txBody>
      </p:sp>
      <p:sp>
        <p:nvSpPr>
          <p:cNvPr id="3" name="Content Placeholder 2">
            <a:extLst>
              <a:ext uri="{FF2B5EF4-FFF2-40B4-BE49-F238E27FC236}">
                <a16:creationId xmlns:a16="http://schemas.microsoft.com/office/drawing/2014/main" id="{154D286A-FD73-4048-B084-AB750FBC0358}"/>
              </a:ext>
            </a:extLst>
          </p:cNvPr>
          <p:cNvSpPr>
            <a:spLocks noGrp="1"/>
          </p:cNvSpPr>
          <p:nvPr>
            <p:ph idx="1"/>
          </p:nvPr>
        </p:nvSpPr>
        <p:spPr/>
        <p:txBody>
          <a:bodyPr/>
          <a:lstStyle/>
          <a:p>
            <a:pPr lvl="1">
              <a:buFont typeface="Wingdings" panose="05000000000000000000" pitchFamily="2" charset="2"/>
              <a:buChar char="§"/>
            </a:pPr>
            <a:r>
              <a:rPr lang="en-US" b="1" dirty="0" err="1"/>
              <a:t>Numpy</a:t>
            </a:r>
            <a:r>
              <a:rPr lang="en-US" b="1" dirty="0"/>
              <a:t> </a:t>
            </a:r>
            <a:r>
              <a:rPr lang="en-US" dirty="0"/>
              <a:t>introduces objects for multidimensional arrays and matrices, as well as functions that allow to easily perform advanced mathematical and statistical operations on those objects</a:t>
            </a:r>
          </a:p>
          <a:p>
            <a:pPr lvl="1">
              <a:buFont typeface="Wingdings" panose="05000000000000000000" pitchFamily="2" charset="2"/>
              <a:buChar char="§"/>
            </a:pPr>
            <a:endParaRPr lang="en-US" dirty="0"/>
          </a:p>
          <a:p>
            <a:pPr lvl="1">
              <a:buFont typeface="Wingdings" panose="05000000000000000000" pitchFamily="2" charset="2"/>
              <a:buChar char="§"/>
            </a:pPr>
            <a:r>
              <a:rPr lang="en-US" dirty="0"/>
              <a:t>provides vectorization of mathematical operations on arrays and matrices which significantly improves the performance</a:t>
            </a:r>
          </a:p>
        </p:txBody>
      </p:sp>
    </p:spTree>
    <p:extLst>
      <p:ext uri="{BB962C8B-B14F-4D97-AF65-F5344CB8AC3E}">
        <p14:creationId xmlns:p14="http://schemas.microsoft.com/office/powerpoint/2010/main" val="1877351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2BE2-CAB4-A941-B4C1-B5AB3A4F7D08}"/>
              </a:ext>
            </a:extLst>
          </p:cNvPr>
          <p:cNvSpPr>
            <a:spLocks noGrp="1"/>
          </p:cNvSpPr>
          <p:nvPr>
            <p:ph type="title"/>
          </p:nvPr>
        </p:nvSpPr>
        <p:spPr/>
        <p:txBody>
          <a:bodyPr/>
          <a:lstStyle/>
          <a:p>
            <a:r>
              <a:rPr lang="en-US" b="1" dirty="0" err="1"/>
              <a:t>Scipy</a:t>
            </a:r>
            <a:endParaRPr lang="en-US" b="1" dirty="0"/>
          </a:p>
        </p:txBody>
      </p:sp>
      <p:sp>
        <p:nvSpPr>
          <p:cNvPr id="3" name="Content Placeholder 2">
            <a:extLst>
              <a:ext uri="{FF2B5EF4-FFF2-40B4-BE49-F238E27FC236}">
                <a16:creationId xmlns:a16="http://schemas.microsoft.com/office/drawing/2014/main" id="{314AC0A2-7C90-5249-9413-2DE207AB2AC6}"/>
              </a:ext>
            </a:extLst>
          </p:cNvPr>
          <p:cNvSpPr>
            <a:spLocks noGrp="1"/>
          </p:cNvSpPr>
          <p:nvPr>
            <p:ph idx="1"/>
          </p:nvPr>
        </p:nvSpPr>
        <p:spPr/>
        <p:txBody>
          <a:bodyPr>
            <a:normAutofit fontScale="92500" lnSpcReduction="10000"/>
          </a:bodyPr>
          <a:lstStyle/>
          <a:p>
            <a:r>
              <a:rPr lang="en-US" dirty="0"/>
              <a:t>Built on </a:t>
            </a:r>
            <a:r>
              <a:rPr lang="en-US" dirty="0" err="1"/>
              <a:t>NumPy</a:t>
            </a:r>
            <a:endParaRPr lang="en-US" dirty="0"/>
          </a:p>
          <a:p>
            <a:endParaRPr lang="en-US" i="1" dirty="0"/>
          </a:p>
          <a:p>
            <a:r>
              <a:rPr lang="en-US" i="1" dirty="0" err="1"/>
              <a:t>Scipy</a:t>
            </a:r>
            <a:r>
              <a:rPr lang="en-US" i="1" dirty="0"/>
              <a:t> </a:t>
            </a:r>
            <a:r>
              <a:rPr lang="en-US" dirty="0"/>
              <a:t>is library of algorithms and mathematical tools built to work with </a:t>
            </a:r>
            <a:r>
              <a:rPr lang="en-US" dirty="0" err="1"/>
              <a:t>Numpy</a:t>
            </a:r>
            <a:r>
              <a:rPr lang="en-US" dirty="0"/>
              <a:t> arrays.</a:t>
            </a:r>
          </a:p>
          <a:p>
            <a:endParaRPr lang="en-US" dirty="0"/>
          </a:p>
          <a:p>
            <a:r>
              <a:rPr lang="en-US" dirty="0"/>
              <a:t>collection of algorithms for linear algebra, differential equations, numerical integration, optimization, statistics and more</a:t>
            </a:r>
          </a:p>
          <a:p>
            <a:pPr marL="0" indent="0">
              <a:buNone/>
            </a:pPr>
            <a:endParaRPr lang="en-US" dirty="0"/>
          </a:p>
          <a:p>
            <a:pPr marL="0" indent="0">
              <a:buNone/>
            </a:pPr>
            <a:endParaRPr lang="en-US" dirty="0"/>
          </a:p>
          <a:p>
            <a:pPr marL="457200" lvl="1" indent="0">
              <a:buNone/>
            </a:pPr>
            <a:r>
              <a:rPr lang="en-US" b="1" dirty="0"/>
              <a:t>Link:</a:t>
            </a:r>
            <a:r>
              <a:rPr lang="en-US" dirty="0"/>
              <a:t> </a:t>
            </a:r>
            <a:r>
              <a:rPr lang="en-US" dirty="0">
                <a:hlinkClick r:id="rId3"/>
              </a:rPr>
              <a:t>https://www.scipy.org/scipylib/</a:t>
            </a: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07047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9FD4-672D-EB49-92C2-8EDF05F212B0}"/>
              </a:ext>
            </a:extLst>
          </p:cNvPr>
          <p:cNvSpPr>
            <a:spLocks noGrp="1"/>
          </p:cNvSpPr>
          <p:nvPr>
            <p:ph type="title"/>
          </p:nvPr>
        </p:nvSpPr>
        <p:spPr/>
        <p:txBody>
          <a:bodyPr/>
          <a:lstStyle/>
          <a:p>
            <a:r>
              <a:rPr lang="en-US" b="1" dirty="0"/>
              <a:t>Pandas</a:t>
            </a:r>
          </a:p>
        </p:txBody>
      </p:sp>
      <p:sp>
        <p:nvSpPr>
          <p:cNvPr id="3" name="Content Placeholder 2">
            <a:extLst>
              <a:ext uri="{FF2B5EF4-FFF2-40B4-BE49-F238E27FC236}">
                <a16:creationId xmlns:a16="http://schemas.microsoft.com/office/drawing/2014/main" id="{86288039-6393-3D42-8350-69C2C8451120}"/>
              </a:ext>
            </a:extLst>
          </p:cNvPr>
          <p:cNvSpPr>
            <a:spLocks noGrp="1"/>
          </p:cNvSpPr>
          <p:nvPr>
            <p:ph idx="1"/>
          </p:nvPr>
        </p:nvSpPr>
        <p:spPr/>
        <p:txBody>
          <a:bodyPr/>
          <a:lstStyle/>
          <a:p>
            <a:r>
              <a:rPr lang="en-US" dirty="0"/>
              <a:t>Data Tool Built on top of </a:t>
            </a:r>
            <a:r>
              <a:rPr lang="en-US" dirty="0" err="1"/>
              <a:t>Numpy</a:t>
            </a:r>
            <a:endParaRPr lang="en-US" dirty="0"/>
          </a:p>
          <a:p>
            <a:pPr marL="0" indent="0">
              <a:buNone/>
            </a:pPr>
            <a:endParaRPr lang="en-US" dirty="0"/>
          </a:p>
          <a:p>
            <a:r>
              <a:rPr lang="en-US" dirty="0"/>
              <a:t>It Provides built in data structures which simplify the manipulation and analysis of data sets. </a:t>
            </a:r>
          </a:p>
          <a:p>
            <a:pPr marL="0" indent="0">
              <a:buNone/>
            </a:pPr>
            <a:endParaRPr lang="en-US" dirty="0"/>
          </a:p>
          <a:p>
            <a:r>
              <a:rPr lang="en-US" dirty="0"/>
              <a:t>Provides tools for data manipulation: reshaping, merging, sorting, joining etc.</a:t>
            </a:r>
          </a:p>
          <a:p>
            <a:endParaRPr lang="en-US" dirty="0"/>
          </a:p>
          <a:p>
            <a:pPr marL="0" indent="0">
              <a:buNone/>
            </a:pPr>
            <a:r>
              <a:rPr lang="en-US" b="1" dirty="0"/>
              <a:t>Link:</a:t>
            </a:r>
            <a:r>
              <a:rPr lang="en-US" dirty="0"/>
              <a:t> </a:t>
            </a:r>
            <a:r>
              <a:rPr lang="en-US" dirty="0">
                <a:hlinkClick r:id="rId2"/>
              </a:rPr>
              <a:t>http://pandas.pydata.org/</a:t>
            </a:r>
            <a:endParaRPr lang="en-US" dirty="0"/>
          </a:p>
        </p:txBody>
      </p:sp>
    </p:spTree>
    <p:extLst>
      <p:ext uri="{BB962C8B-B14F-4D97-AF65-F5344CB8AC3E}">
        <p14:creationId xmlns:p14="http://schemas.microsoft.com/office/powerpoint/2010/main" val="191522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3737F-E95F-B646-BDA2-747981D08AF0}"/>
              </a:ext>
            </a:extLst>
          </p:cNvPr>
          <p:cNvSpPr>
            <a:spLocks noGrp="1"/>
          </p:cNvSpPr>
          <p:nvPr>
            <p:ph type="title"/>
          </p:nvPr>
        </p:nvSpPr>
        <p:spPr/>
        <p:txBody>
          <a:bodyPr/>
          <a:lstStyle/>
          <a:p>
            <a:r>
              <a:rPr lang="en-US" b="1" dirty="0" err="1"/>
              <a:t>Scikit</a:t>
            </a:r>
            <a:r>
              <a:rPr lang="en-US" b="1" dirty="0"/>
              <a:t>-Learn</a:t>
            </a:r>
          </a:p>
        </p:txBody>
      </p:sp>
      <p:sp>
        <p:nvSpPr>
          <p:cNvPr id="3" name="Content Placeholder 2">
            <a:extLst>
              <a:ext uri="{FF2B5EF4-FFF2-40B4-BE49-F238E27FC236}">
                <a16:creationId xmlns:a16="http://schemas.microsoft.com/office/drawing/2014/main" id="{BC075CD2-88F4-FC46-B92C-93F9AC6B33B3}"/>
              </a:ext>
            </a:extLst>
          </p:cNvPr>
          <p:cNvSpPr>
            <a:spLocks noGrp="1"/>
          </p:cNvSpPr>
          <p:nvPr>
            <p:ph idx="1"/>
          </p:nvPr>
        </p:nvSpPr>
        <p:spPr/>
        <p:txBody>
          <a:bodyPr/>
          <a:lstStyle/>
          <a:p>
            <a:pPr lvl="1">
              <a:buFont typeface="Wingdings" panose="05000000000000000000" pitchFamily="2" charset="2"/>
              <a:buChar char="§"/>
            </a:pPr>
            <a:r>
              <a:rPr lang="en-US" dirty="0"/>
              <a:t>provides machine learning algorithms: classification, regression, clustering, model validation etc.</a:t>
            </a:r>
          </a:p>
          <a:p>
            <a:pPr lvl="1">
              <a:buFont typeface="Wingdings" panose="05000000000000000000" pitchFamily="2" charset="2"/>
              <a:buChar char="§"/>
            </a:pPr>
            <a:endParaRPr lang="en-US" dirty="0"/>
          </a:p>
          <a:p>
            <a:pPr lvl="1">
              <a:buFont typeface="Wingdings" panose="05000000000000000000" pitchFamily="2" charset="2"/>
              <a:buChar char="§"/>
            </a:pPr>
            <a:r>
              <a:rPr lang="en-US" dirty="0"/>
              <a:t>built on </a:t>
            </a:r>
            <a:r>
              <a:rPr lang="en-US" dirty="0" err="1"/>
              <a:t>NumPy</a:t>
            </a:r>
            <a:r>
              <a:rPr lang="en-US" dirty="0"/>
              <a:t>, </a:t>
            </a:r>
            <a:r>
              <a:rPr lang="en-US" dirty="0" err="1"/>
              <a:t>SciPy</a:t>
            </a:r>
            <a:r>
              <a:rPr lang="en-US" dirty="0"/>
              <a:t> and </a:t>
            </a:r>
            <a:r>
              <a:rPr lang="en-US" dirty="0" err="1"/>
              <a:t>matplotlib</a:t>
            </a:r>
            <a:endParaRPr lang="en-US" dirty="0"/>
          </a:p>
          <a:p>
            <a:pPr lvl="1">
              <a:buFont typeface="Wingdings" panose="05000000000000000000" pitchFamily="2" charset="2"/>
              <a:buChar char="§"/>
            </a:pPr>
            <a:endParaRPr lang="en-US" dirty="0"/>
          </a:p>
          <a:p>
            <a:pPr lvl="1">
              <a:buFont typeface="Wingdings" panose="05000000000000000000" pitchFamily="2" charset="2"/>
              <a:buChar char="§"/>
            </a:pPr>
            <a:r>
              <a:rPr lang="en-US" dirty="0"/>
              <a:t>Link: </a:t>
            </a:r>
            <a:r>
              <a:rPr lang="en-US" u="sng" dirty="0">
                <a:solidFill>
                  <a:srgbClr val="0070C0"/>
                </a:solidFill>
              </a:rPr>
              <a:t>http://</a:t>
            </a:r>
            <a:r>
              <a:rPr lang="en-US" u="sng" dirty="0" err="1">
                <a:solidFill>
                  <a:srgbClr val="0070C0"/>
                </a:solidFill>
              </a:rPr>
              <a:t>scikit-learn.org</a:t>
            </a:r>
            <a:r>
              <a:rPr lang="en-US" dirty="0">
                <a:hlinkClick r:id="rId2"/>
              </a:rPr>
              <a:t>/</a:t>
            </a:r>
            <a:endParaRPr lang="en-US" dirty="0">
              <a:solidFill>
                <a:schemeClr val="accent1">
                  <a:lumMod val="60000"/>
                  <a:lumOff val="40000"/>
                </a:schemeClr>
              </a:solidFill>
            </a:endParaRPr>
          </a:p>
          <a:p>
            <a:pPr marL="457200" lvl="1" indent="0">
              <a:buNone/>
            </a:pPr>
            <a:endParaRPr lang="en-US" dirty="0"/>
          </a:p>
        </p:txBody>
      </p:sp>
    </p:spTree>
    <p:extLst>
      <p:ext uri="{BB962C8B-B14F-4D97-AF65-F5344CB8AC3E}">
        <p14:creationId xmlns:p14="http://schemas.microsoft.com/office/powerpoint/2010/main" val="4021559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732</Words>
  <Application>Microsoft Office PowerPoint</Application>
  <PresentationFormat>Widescreen</PresentationFormat>
  <Paragraphs>180</Paragraphs>
  <Slides>43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vt:lpstr>
      <vt:lpstr>Office Theme</vt:lpstr>
      <vt:lpstr>Python for Data Analysis</vt:lpstr>
      <vt:lpstr>CONTENT </vt:lpstr>
      <vt:lpstr>What is Data Analysis ?</vt:lpstr>
      <vt:lpstr>Why Python for Data Analysis and Machine Learning</vt:lpstr>
      <vt:lpstr>Python Libraries for Data Analysis</vt:lpstr>
      <vt:lpstr>Numpy</vt:lpstr>
      <vt:lpstr>Scipy</vt:lpstr>
      <vt:lpstr>Pandas</vt:lpstr>
      <vt:lpstr>Scikit-Learn</vt:lpstr>
      <vt:lpstr>Matplotlib</vt:lpstr>
      <vt:lpstr>Seaborn</vt:lpstr>
      <vt:lpstr>DATA PREPARATION</vt:lpstr>
      <vt:lpstr>Jupyter Notebooks :</vt:lpstr>
      <vt:lpstr>PowerPoint Presentation</vt:lpstr>
      <vt:lpstr>Making a new python file in Jupyter</vt:lpstr>
      <vt:lpstr>Loading Data Analysis Libraries(</vt:lpstr>
      <vt:lpstr>Reading the data set (to be replaced)</vt:lpstr>
      <vt:lpstr>Describing Data</vt:lpstr>
      <vt:lpstr>GRAPHS</vt:lpstr>
      <vt:lpstr>Max Rush</vt:lpstr>
      <vt:lpstr>GRAPH: MAXIMUM TIP</vt:lpstr>
      <vt:lpstr>Representation(1)</vt:lpstr>
      <vt:lpstr>Representation(2)</vt:lpstr>
      <vt:lpstr>Representation(3)</vt:lpstr>
      <vt:lpstr>GRAPH: Who Pays the Bill ?</vt:lpstr>
      <vt:lpstr>Representation (1)</vt:lpstr>
      <vt:lpstr>Representation(2)</vt:lpstr>
      <vt:lpstr>Representation(3)</vt:lpstr>
      <vt:lpstr>Representation(4)</vt:lpstr>
      <vt:lpstr>PREDICTIONS</vt:lpstr>
      <vt:lpstr>Library used: Scikit- learn</vt:lpstr>
      <vt:lpstr>DataSet: Restaurant</vt:lpstr>
      <vt:lpstr>Prediction Process</vt:lpstr>
      <vt:lpstr>PowerPoint Presentation</vt:lpstr>
      <vt:lpstr>PowerPoint Presentation</vt:lpstr>
      <vt:lpstr>PowerPoint Presentation</vt:lpstr>
      <vt:lpstr>Prediction (1) : Predicting Tip amount</vt:lpstr>
      <vt:lpstr>Prediction (2) : At what time people may come on a particular day </vt:lpstr>
      <vt:lpstr>Prediction(3) : Predicted Bill amount .</vt:lpstr>
      <vt:lpstr>Prediction(4) : Expected table to be occupied on a particular day and time</vt:lpstr>
      <vt:lpstr>Prediction(5) : Predicted food on a particular day and time  </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Data Analysis</dc:title>
  <dc:subject/>
  <dc:creator>Bhushan Joshi</dc:creator>
  <cp:keywords/>
  <dc:description/>
  <cp:lastModifiedBy>Neel Shah</cp:lastModifiedBy>
  <cp:revision>50</cp:revision>
  <dcterms:created xsi:type="dcterms:W3CDTF">2018-06-04T17:10:30Z</dcterms:created>
  <dcterms:modified xsi:type="dcterms:W3CDTF">2018-08-14T15:53:39Z</dcterms:modified>
  <cp:category/>
</cp:coreProperties>
</file>