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4016-EE4C-4016-8B9C-A045977AC565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66C6-889D-4274-A26A-964E2242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9415D7-EC21-4DE2-B0F9-D14EFF727BB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3BBD2-0D6D-46E4-A775-5493843DD9D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008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8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16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9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8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50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38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25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82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49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461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665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6AC3-4F11-4B13-834A-7B78CAFBA618}" type="datetimeFigureOut">
              <a:rPr lang="zh-CN" altLang="en-US" smtClean="0"/>
              <a:pPr/>
              <a:t>2011-9-4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F2F-85F9-4F5F-B27C-48A733EF1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490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Microsoft_Office_Excel_97-2003_Worksheet2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407275" cy="14716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“Future Stores”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Supermarket Data Mining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534400" cy="18288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Guided By-                                       Submitted By-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Prof. O. P.  Vyas		                          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Mahesh Dixit(ISE2011026)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   Mukesh Jeengar(ISE2011018)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                                                                          Megha Sharma(ISE2011028)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7724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Illustration of Apriori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609600" y="1371600"/>
          <a:ext cx="3714750" cy="1371600"/>
        </p:xfrm>
        <a:graphic>
          <a:graphicData uri="http://schemas.openxmlformats.org/presentationml/2006/ole">
            <p:oleObj spid="_x0000_s1026" name="Worksheet" r:id="rId3" imgW="3701880" imgH="1503360" progId="Excel.Shee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2895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If the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smtClean="0"/>
              <a:t>minimum support</a:t>
            </a:r>
            <a:r>
              <a:rPr lang="en-US" sz="2800" dirty="0" smtClean="0"/>
              <a:t> is 50%, then {Shoes, Jacket}  is the only 2- itemset that satisfies the minimum support. </a:t>
            </a:r>
            <a:endParaRPr lang="en-US" sz="28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4876800"/>
          <a:ext cx="3705225" cy="1504950"/>
        </p:xfrm>
        <a:graphic>
          <a:graphicData uri="http://schemas.openxmlformats.org/presentationml/2006/ole">
            <p:oleObj spid="_x0000_s1027" name="Worksheet" r:id="rId4" imgW="3692520" imgH="1503360" progId="Excel.Sheet.8">
              <p:embed/>
            </p:oleObj>
          </a:graphicData>
        </a:graphic>
      </p:graphicFrame>
      <p:pic>
        <p:nvPicPr>
          <p:cNvPr id="9" name="Picture 15" descr="0"/>
          <p:cNvPicPr>
            <a:picLocks noChangeAspect="1" noChangeArrowheads="1"/>
          </p:cNvPicPr>
          <p:nvPr/>
        </p:nvPicPr>
        <p:blipFill>
          <a:blip r:embed="rId5"/>
          <a:srcRect t="83820" r="52499"/>
          <a:stretch>
            <a:fillRect/>
          </a:stretch>
        </p:blipFill>
        <p:spPr bwMode="auto">
          <a:xfrm>
            <a:off x="533400" y="3886200"/>
            <a:ext cx="51816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Times New Roman" pitchFamily="18" charset="0"/>
              </a:rPr>
              <a:t>If  the </a:t>
            </a:r>
            <a:r>
              <a:rPr lang="en-US" sz="2800" i="1" dirty="0">
                <a:latin typeface="Times New Roman" pitchFamily="18" charset="0"/>
              </a:rPr>
              <a:t>minimum confidence</a:t>
            </a:r>
            <a:r>
              <a:rPr lang="en-US" sz="2800" dirty="0">
                <a:latin typeface="Times New Roman" pitchFamily="18" charset="0"/>
              </a:rPr>
              <a:t> is 50%, then the only two rules generated from this 2-itemset, that have confidence greater than 50%, are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 eaLnBrk="1" hangingPunct="1"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Shoes </a:t>
            </a:r>
            <a:r>
              <a:rPr lang="en-US" sz="2800" i="1" dirty="0">
                <a:latin typeface="Arial" charset="0"/>
                <a:sym typeface="Symbol" pitchFamily="18" charset="2"/>
              </a:rPr>
              <a:t></a:t>
            </a:r>
            <a:r>
              <a:rPr lang="en-US" sz="2800" dirty="0">
                <a:latin typeface="Arial" charset="0"/>
              </a:rPr>
              <a:t> Jacket	 </a:t>
            </a:r>
            <a:r>
              <a:rPr lang="en-US" sz="2800" dirty="0">
                <a:latin typeface="Times New Roman" pitchFamily="18" charset="0"/>
              </a:rPr>
              <a:t>Support=50%, Confidence=66%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Jacket </a:t>
            </a:r>
            <a:r>
              <a:rPr lang="en-US" sz="2800" i="1" dirty="0">
                <a:latin typeface="Arial" charset="0"/>
                <a:sym typeface="Symbol" pitchFamily="18" charset="2"/>
              </a:rPr>
              <a:t></a:t>
            </a:r>
            <a:r>
              <a:rPr lang="en-US" sz="2800" dirty="0">
                <a:latin typeface="Arial" charset="0"/>
              </a:rPr>
              <a:t> Shoes   </a:t>
            </a:r>
            <a:r>
              <a:rPr lang="en-US" sz="2800" dirty="0">
                <a:latin typeface="Times New Roman" pitchFamily="18" charset="0"/>
              </a:rPr>
              <a:t>Support=50%, Confidence=100%</a:t>
            </a:r>
            <a:endParaRPr lang="nl-NL" sz="2800" dirty="0">
              <a:latin typeface="Times New Roman" pitchFamily="18" charset="0"/>
            </a:endParaRPr>
          </a:p>
        </p:txBody>
      </p:sp>
      <p:pic>
        <p:nvPicPr>
          <p:cNvPr id="5" name="Picture 14" descr="0"/>
          <p:cNvPicPr>
            <a:picLocks noChangeAspect="1" noChangeArrowheads="1"/>
          </p:cNvPicPr>
          <p:nvPr/>
        </p:nvPicPr>
        <p:blipFill>
          <a:blip r:embed="rId2"/>
          <a:srcRect l="48334" t="82510"/>
          <a:stretch>
            <a:fillRect/>
          </a:stretch>
        </p:blipFill>
        <p:spPr bwMode="auto">
          <a:xfrm>
            <a:off x="914400" y="2743200"/>
            <a:ext cx="5791200" cy="10175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228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Cont…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Tools &amp; Technologies Used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497763" cy="3505200"/>
          </a:xfrm>
        </p:spPr>
        <p:txBody>
          <a:bodyPr/>
          <a:lstStyle/>
          <a:p>
            <a:pPr marL="457200" indent="-346075" eaLnBrk="1" hangingPunct="1"/>
            <a:r>
              <a:rPr lang="en-US" dirty="0" smtClean="0"/>
              <a:t>Star UML</a:t>
            </a:r>
          </a:p>
          <a:p>
            <a:pPr marL="457200" indent="-346075" eaLnBrk="1" hangingPunct="1"/>
            <a:r>
              <a:rPr lang="en-US" dirty="0" smtClean="0"/>
              <a:t>Java Beans</a:t>
            </a:r>
          </a:p>
          <a:p>
            <a:pPr marL="457200" indent="-346075" eaLnBrk="1" hangingPunct="1"/>
            <a:r>
              <a:rPr lang="en-US" dirty="0" smtClean="0"/>
              <a:t>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6858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/>
              <a:t>    Use Case Diagram :</a:t>
            </a:r>
          </a:p>
          <a:p>
            <a:pPr marL="346075" indent="-23495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   </a:t>
            </a:r>
            <a:endParaRPr lang="en-US" sz="2800" b="1" dirty="0" smtClean="0"/>
          </a:p>
        </p:txBody>
      </p:sp>
      <p:pic>
        <p:nvPicPr>
          <p:cNvPr id="3074" name="Picture 2" descr="C:\Documents and Settings\MJ\My Documents\Dropbox\Share Folder\u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866063" cy="4535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52400"/>
            <a:ext cx="7543800" cy="1219200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Description of </a:t>
            </a: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whole System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1828800"/>
            <a:ext cx="8153400" cy="4343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346075" fontAlgn="auto">
              <a:spcBef>
                <a:spcPts val="6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+mn-lt"/>
                <a:cs typeface="+mn-cs"/>
              </a:rPr>
              <a:t>Scenario </a:t>
            </a:r>
            <a:r>
              <a:rPr lang="en-US" sz="2800" u="sng" dirty="0">
                <a:latin typeface="+mn-lt"/>
                <a:cs typeface="+mn-cs"/>
              </a:rPr>
              <a:t>1</a:t>
            </a:r>
            <a:r>
              <a:rPr lang="en-US" sz="2800" dirty="0">
                <a:latin typeface="+mn-lt"/>
                <a:cs typeface="+mn-cs"/>
              </a:rPr>
              <a:t>: Mainline Sequence</a:t>
            </a:r>
          </a:p>
          <a:p>
            <a:pPr marL="914400" lvl="1" indent="-457200" fontAlgn="auto">
              <a:spcBef>
                <a:spcPts val="55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n-lt"/>
                <a:cs typeface="+mn-cs"/>
              </a:rPr>
              <a:t>Analyst</a:t>
            </a:r>
            <a:r>
              <a:rPr lang="en-US" sz="2800" dirty="0">
                <a:latin typeface="+mn-lt"/>
                <a:cs typeface="+mn-cs"/>
              </a:rPr>
              <a:t>: Enter necessary values.</a:t>
            </a:r>
          </a:p>
          <a:p>
            <a:pPr marL="914400" lvl="1" indent="-457200" fontAlgn="auto">
              <a:spcBef>
                <a:spcPts val="55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System: Find and display the association rules.</a:t>
            </a:r>
          </a:p>
          <a:p>
            <a:pPr marL="914400" lvl="1" indent="-457200" fontAlgn="auto">
              <a:spcBef>
                <a:spcPts val="55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n-lt"/>
                <a:cs typeface="+mn-cs"/>
              </a:rPr>
              <a:t>System: Display user interface to enter transaction file, minimum support, and minimum confidence.</a:t>
            </a:r>
          </a:p>
          <a:p>
            <a:pPr marL="225425" indent="-22542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457200" indent="-4016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u="sng" dirty="0" smtClean="0">
                <a:latin typeface="+mn-lt"/>
                <a:cs typeface="+mn-cs"/>
              </a:rPr>
              <a:t>Scenario </a:t>
            </a:r>
            <a:r>
              <a:rPr lang="en-US" sz="2800" u="sng" dirty="0">
                <a:latin typeface="+mn-lt"/>
                <a:cs typeface="+mn-cs"/>
              </a:rPr>
              <a:t>2</a:t>
            </a:r>
            <a:r>
              <a:rPr lang="en-US" sz="2800" dirty="0">
                <a:latin typeface="+mn-lt"/>
                <a:cs typeface="+mn-cs"/>
              </a:rPr>
              <a:t>: at Step 2 of mainline sequence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System: Displays the message to enter valid transaction file.</a:t>
            </a:r>
          </a:p>
          <a:p>
            <a:pPr marL="971550" lvl="1" indent="-51435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49935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97763" cy="4572000"/>
          </a:xfrm>
        </p:spPr>
        <p:txBody>
          <a:bodyPr>
            <a:normAutofit lnSpcReduction="10000"/>
          </a:bodyPr>
          <a:lstStyle/>
          <a:p>
            <a:pPr marL="457200" indent="-346075" eaLnBrk="1" fontAlgn="auto" hangingPunct="1">
              <a:spcAft>
                <a:spcPts val="0"/>
              </a:spcAft>
              <a:defRPr/>
            </a:pPr>
            <a:r>
              <a:rPr lang="en-US" sz="2800" u="sng" dirty="0" smtClean="0"/>
              <a:t>Scenario 3</a:t>
            </a:r>
            <a:r>
              <a:rPr lang="en-US" sz="2800" dirty="0" smtClean="0"/>
              <a:t>: at Step 2 of mainline sequence</a:t>
            </a:r>
          </a:p>
          <a:p>
            <a:pPr marL="914400" lvl="1" indent="-457200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System: Displays the message that for minimum support or confidence values are not correctly specified. The system displays a prompt to enter valid values.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457200" indent="-346075" eaLnBrk="1" fontAlgn="auto" hangingPunct="1">
              <a:spcAft>
                <a:spcPts val="0"/>
              </a:spcAft>
              <a:defRPr/>
            </a:pPr>
            <a:r>
              <a:rPr lang="en-US" sz="2800" u="sng" dirty="0" smtClean="0"/>
              <a:t>Scenario 4</a:t>
            </a:r>
            <a:r>
              <a:rPr lang="en-US" sz="2800" dirty="0" smtClean="0"/>
              <a:t>:  at Step 3 of mainline sequence</a:t>
            </a:r>
          </a:p>
          <a:p>
            <a:pPr marL="914400" lvl="1" indent="-457200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System: Displays the association rules if any else a message is shown, showing no association rule found.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Class Diagram</a:t>
            </a:r>
            <a:endParaRPr lang="en-I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924800" cy="49530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800" dirty="0" smtClean="0"/>
              <a:t>UML Class Diagram show the classes of the system, their inter-relationships, and the operations and attributes of the classes.  Class diagrams are typically used, although not all at once, to:</a:t>
            </a:r>
          </a:p>
          <a:p>
            <a:pPr marL="457200" indent="-346075" eaLnBrk="1" fontAlgn="auto" hangingPunct="1">
              <a:spcAft>
                <a:spcPts val="0"/>
              </a:spcAft>
              <a:defRPr/>
            </a:pPr>
            <a:r>
              <a:rPr lang="en-IN" sz="2800" dirty="0" smtClean="0"/>
              <a:t>Explore domain concepts in the form of a domain model</a:t>
            </a:r>
          </a:p>
          <a:p>
            <a:pPr marL="457200" indent="-346075" eaLnBrk="1" fontAlgn="auto" hangingPunct="1">
              <a:spcAft>
                <a:spcPts val="0"/>
              </a:spcAft>
              <a:defRPr/>
            </a:pPr>
            <a:r>
              <a:rPr lang="en-IN" sz="2800" dirty="0" smtClean="0"/>
              <a:t>Analyze requirements in the form of a conceptual/analysis model</a:t>
            </a:r>
          </a:p>
          <a:p>
            <a:pPr marL="457200" indent="-346075" eaLnBrk="1" fontAlgn="auto" hangingPunct="1">
              <a:spcAft>
                <a:spcPts val="0"/>
              </a:spcAft>
              <a:defRPr/>
            </a:pPr>
            <a:r>
              <a:rPr lang="en-IN" sz="2800" dirty="0" smtClean="0"/>
              <a:t>Depict the detailed design of object-oriented or object-based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286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Cont…</a:t>
            </a:r>
            <a:endParaRPr lang="en-US" sz="3600" dirty="0"/>
          </a:p>
        </p:txBody>
      </p:sp>
      <p:pic>
        <p:nvPicPr>
          <p:cNvPr id="2050" name="Picture 2" descr="C:\Documents and Settings\MJ\My Documents\Dropbox\Share Folder\cla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565" y="1371600"/>
            <a:ext cx="7797035" cy="48767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914400"/>
            <a:ext cx="16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Class Diagram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Queries??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08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Contents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Abstract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Problem Domain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Solution Domain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Tools &amp; Technologies used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Use-Case Diagram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Description of the System</a:t>
            </a:r>
          </a:p>
          <a:p>
            <a:pPr marL="625475" indent="-51435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   Thank You!</a:t>
            </a:r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Abstract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97763" cy="42672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   Develop a software which is meant for Business Analyst of a “Future Stores” Supermarket. The software will perform Association Rule Mining on a given transactional data of Supermarket and prepares Discounting Policies by preparing Combos.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001000" cy="9326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Problem Domain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60320"/>
          </a:xfrm>
        </p:spPr>
        <p:txBody>
          <a:bodyPr/>
          <a:lstStyle/>
          <a:p>
            <a:pPr marL="457200" indent="-346075" eaLnBrk="1" hangingPunct="1"/>
            <a:r>
              <a:rPr lang="en-US" sz="2800" dirty="0" smtClean="0"/>
              <a:t>The Business Analyst of a Supermarket wants to prepare Discounting policies by preparing various Combo packs to increase the sales of his Supermarket.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01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Solution Domain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6075" eaLnBrk="1" hangingPunct="1"/>
            <a:r>
              <a:rPr lang="en-US" sz="2800" dirty="0" smtClean="0"/>
              <a:t>The software will perform </a:t>
            </a:r>
            <a:r>
              <a:rPr lang="en-US" sz="2800" dirty="0" smtClean="0">
                <a:solidFill>
                  <a:schemeClr val="accent1"/>
                </a:solidFill>
              </a:rPr>
              <a:t>Association Rule Mining</a:t>
            </a:r>
            <a:r>
              <a:rPr lang="en-US" sz="2800" dirty="0" smtClean="0"/>
              <a:t> on given transactional data of sales of Supermarket for preparing various Combos.</a:t>
            </a:r>
          </a:p>
          <a:p>
            <a:pPr marL="457200" indent="-346075" eaLnBrk="1" hangingPunct="1"/>
            <a:r>
              <a:rPr lang="en-US" sz="2800" dirty="0" smtClean="0"/>
              <a:t>The software will implement the </a:t>
            </a:r>
            <a:r>
              <a:rPr lang="en-US" sz="2800" dirty="0" smtClean="0">
                <a:solidFill>
                  <a:schemeClr val="accent1"/>
                </a:solidFill>
              </a:rPr>
              <a:t>Apriori Algorithm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frame association rules.</a:t>
            </a:r>
          </a:p>
          <a:p>
            <a:pPr marL="457200" indent="-346075" eaLnBrk="1" hangingPunct="1"/>
            <a:r>
              <a:rPr lang="en-US" sz="2800" dirty="0" smtClean="0"/>
              <a:t>It will graphically represent </a:t>
            </a:r>
            <a:r>
              <a:rPr lang="en-US" sz="2800" dirty="0" smtClean="0">
                <a:solidFill>
                  <a:schemeClr val="accent1"/>
                </a:solidFill>
              </a:rPr>
              <a:t>frequent itemsets </a:t>
            </a:r>
            <a:r>
              <a:rPr lang="en-US" sz="2800" dirty="0" smtClean="0"/>
              <a:t>for given value of minimum support and confidence.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Concepts Implemented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191000"/>
          </a:xfrm>
        </p:spPr>
        <p:txBody>
          <a:bodyPr/>
          <a:lstStyle/>
          <a:p>
            <a:r>
              <a:rPr lang="en-US" dirty="0" smtClean="0"/>
              <a:t>Association Rule Mining</a:t>
            </a:r>
          </a:p>
          <a:p>
            <a:r>
              <a:rPr lang="en-US" dirty="0" smtClean="0"/>
              <a:t>Rule measures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Confidence</a:t>
            </a:r>
          </a:p>
          <a:p>
            <a:r>
              <a:rPr lang="en-US" dirty="0" smtClean="0"/>
              <a:t>Apriori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Association Rule Mining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r>
              <a:rPr lang="en-US" dirty="0" smtClean="0"/>
              <a:t>A popular and well researched method for discovering </a:t>
            </a:r>
            <a:r>
              <a:rPr lang="en-US" dirty="0" smtClean="0">
                <a:solidFill>
                  <a:schemeClr val="accent1"/>
                </a:solidFill>
              </a:rPr>
              <a:t>association rules </a:t>
            </a:r>
            <a:r>
              <a:rPr lang="en-US" dirty="0" smtClean="0"/>
              <a:t>(interesting relationships/patterns) among various items in large transactional databases.</a:t>
            </a:r>
          </a:p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	{onions, potatoes} =&gt; {burger}</a:t>
            </a:r>
          </a:p>
          <a:p>
            <a:pPr>
              <a:buNone/>
            </a:pPr>
            <a:r>
              <a:rPr lang="en-US" dirty="0" smtClean="0"/>
              <a:t>	is an association rule.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Measures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848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Support(X):</a:t>
            </a:r>
          </a:p>
          <a:p>
            <a:pPr>
              <a:buNone/>
            </a:pPr>
            <a:r>
              <a:rPr lang="en-US" dirty="0" smtClean="0"/>
              <a:t>	Probability of a transaction containing itemset {X} in the given database. </a:t>
            </a:r>
          </a:p>
          <a:p>
            <a:pPr marL="803275" lvl="1" indent="-346075">
              <a:buNone/>
            </a:pPr>
            <a:r>
              <a:rPr lang="en-US" i="1" dirty="0" smtClean="0"/>
              <a:t>	</a:t>
            </a:r>
            <a:r>
              <a:rPr lang="en-US" sz="2000" i="1" dirty="0" smtClean="0"/>
              <a:t>support</a:t>
            </a:r>
            <a:r>
              <a:rPr lang="en-US" sz="2000" dirty="0" smtClean="0"/>
              <a:t>(A=&gt;B) = P(A U B)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Confidence(X=&gt;Y):</a:t>
            </a:r>
          </a:p>
          <a:p>
            <a:pPr>
              <a:buNone/>
            </a:pPr>
            <a:r>
              <a:rPr lang="en-US" dirty="0" smtClean="0"/>
              <a:t>	Conditional probability of a transaction containing itemset {X,Y} on itemset {X}.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	</a:t>
            </a:r>
            <a:r>
              <a:rPr lang="en-US" sz="2000" i="1" dirty="0" smtClean="0"/>
              <a:t>confidence</a:t>
            </a:r>
            <a:r>
              <a:rPr lang="en-US" sz="2000" dirty="0" smtClean="0"/>
              <a:t>(A=&gt;B) = P(B|A) = </a:t>
            </a:r>
            <a:r>
              <a:rPr lang="en-US" sz="2000" i="1" dirty="0" smtClean="0"/>
              <a:t>support</a:t>
            </a:r>
            <a:r>
              <a:rPr lang="en-US" sz="2000" dirty="0" smtClean="0"/>
              <a:t>(A U B) / </a:t>
            </a:r>
            <a:r>
              <a:rPr lang="en-US" sz="2000" i="1" dirty="0" smtClean="0"/>
              <a:t>support</a:t>
            </a:r>
            <a:r>
              <a:rPr lang="en-US" sz="2000" dirty="0" smtClean="0"/>
              <a:t>(A)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Apriori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3962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Book Antiqua" pitchFamily="18" charset="0"/>
              </a:rPr>
              <a:t>   A classic algorithm that uses “bottom-up” approach for mining </a:t>
            </a:r>
            <a:r>
              <a:rPr lang="en-US" sz="2800" dirty="0" smtClean="0">
                <a:solidFill>
                  <a:schemeClr val="accent1"/>
                </a:solidFill>
                <a:latin typeface="Book Antiqua" pitchFamily="18" charset="0"/>
              </a:rPr>
              <a:t>frequent itemsets</a:t>
            </a:r>
            <a:r>
              <a:rPr lang="en-US" sz="2800" dirty="0" smtClean="0">
                <a:latin typeface="Book Antiqua" pitchFamily="18" charset="0"/>
              </a:rPr>
              <a:t> for boolean association rules by operating on a transactional database like collections of items bought by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55</TotalTime>
  <Words>468</Words>
  <Application>Microsoft Office PowerPoint</Application>
  <PresentationFormat>On-screen Show (4:3)</PresentationFormat>
  <Paragraphs>84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Presentation6</vt:lpstr>
      <vt:lpstr>Worksheet</vt:lpstr>
      <vt:lpstr>“Future Stores” Supermarket Data Mining</vt:lpstr>
      <vt:lpstr>Contents</vt:lpstr>
      <vt:lpstr>Abstract</vt:lpstr>
      <vt:lpstr>Problem Domain</vt:lpstr>
      <vt:lpstr>Solution Domain</vt:lpstr>
      <vt:lpstr>Concepts Implemented</vt:lpstr>
      <vt:lpstr>Association Rule Mining</vt:lpstr>
      <vt:lpstr>Rule Measures</vt:lpstr>
      <vt:lpstr>Apriori Algorithm</vt:lpstr>
      <vt:lpstr>Slide 10</vt:lpstr>
      <vt:lpstr>Illustration of Apriori Algorithm</vt:lpstr>
      <vt:lpstr>Slide 12</vt:lpstr>
      <vt:lpstr>Tools &amp; Technologies Used</vt:lpstr>
      <vt:lpstr>Design</vt:lpstr>
      <vt:lpstr>Slide 15</vt:lpstr>
      <vt:lpstr>Cont…</vt:lpstr>
      <vt:lpstr>Class Diagram</vt:lpstr>
      <vt:lpstr>Slide 18</vt:lpstr>
      <vt:lpstr>Queries??</vt:lpstr>
      <vt:lpstr>Slide 20</vt:lpstr>
    </vt:vector>
  </TitlesOfParts>
  <Company>MUKESH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“Future Stores” Supermarket Data Mining</dc:title>
  <dc:subject>IT</dc:subject>
  <dc:creator>MUKESH</dc:creator>
  <cp:keywords>free, PowerPoint template, download, PPT template, PowerPoint templates, slideshow template, POT, POTX, Power Point template, slide show template, festival, IT, IT PowerPoint template</cp:keywords>
  <dc:description>Made by Moyea Software. To find more free PowerPoint templates, please visit http://www.dvd-ppt-slideshow.com/powerpoint-knowledge/powerpoint-templates.html</dc:description>
  <cp:lastModifiedBy>placement</cp:lastModifiedBy>
  <cp:revision>40</cp:revision>
  <dcterms:created xsi:type="dcterms:W3CDTF">2011-09-04T05:44:46Z</dcterms:created>
  <dcterms:modified xsi:type="dcterms:W3CDTF">2011-09-04T06:45:54Z</dcterms:modified>
  <cp:category>PowerPoint template, 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http://www.dvd-ppt-slideshow.com</vt:lpwstr>
  </property>
</Properties>
</file>