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Lst>
  <p:sldSz cy="6858000" cx="9144000"/>
  <p:notesSz cx="6858000" cy="9144000"/>
  <p:embeddedFontLst>
    <p:embeddedFont>
      <p:font typeface="Lora"/>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90" roundtripDataSignature="AMtx7mjrH50Skbj2LvCQm67HT3LLeaft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Lora-regular.fntdata"/><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Lora-italic.fntdata"/><Relationship Id="rId43" Type="http://schemas.openxmlformats.org/officeDocument/2006/relationships/slide" Target="slides/slide38.xml"/><Relationship Id="rId87" Type="http://schemas.openxmlformats.org/officeDocument/2006/relationships/font" Target="fonts/Lora-bold.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Lora-bold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0" Type="http://customschemas.google.com/relationships/presentationmetadata" Target="meta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8083ed48d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c8083ed48d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753bea069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gc753bea069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753bea069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c753bea069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753bea069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gc753bea069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753bea069_0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gc753bea069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753bea069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gc753bea069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753bea069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gc753bea069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753bea069_0_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gc753bea069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c753bea069_0_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gc753bea069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 name="Google Shape;42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 name="Google Shape;44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4" name="Google Shape;45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0" name="Google Shape;46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8" name="Google Shape;46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1" name="Google Shape;48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5" name="Google Shape;49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1" name="Google Shape;50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7" name="Google Shape;50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3" name="Google Shape;513;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9" name="Google Shape;519;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5" name="Google Shape;525;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1" name="Google Shape;531;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7" name="Google Shape;537;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3" name="Google Shape;543;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9" name="Google Shape;549;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5" name="Google Shape;555;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2" name="Google Shape;562;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8" name="Google Shape;568;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9" name="Google Shape;569;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5" name="Google Shape;575;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6" name="Google Shape;576;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2" name="Google Shape;582;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3" name="Google Shape;583;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9" name="Google Shape;589;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0" name="Google Shape;590;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6" name="Google Shape;596;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7" name="Google Shape;597;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3" name="Google Shape;603;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4" name="Google Shape;604;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0" name="Google Shape;610;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1" name="Google Shape;611;p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7" name="Google Shape;617;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8" name="Google Shape;618;p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4" name="Google Shape;624;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5" name="Google Shape;625;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Google Shape;631;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2" name="Google Shape;632;p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8" name="Google Shape;638;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9" name="Google Shape;639;p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81"/>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6600"/>
              <a:buFont typeface="Cambria"/>
              <a:buNone/>
              <a:defRPr sz="66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1"/>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400"/>
              </a:spcBef>
              <a:spcAft>
                <a:spcPts val="0"/>
              </a:spcAft>
              <a:buSzPts val="2000"/>
              <a:buNone/>
              <a:defRPr sz="2000">
                <a:solidFill>
                  <a:srgbClr val="8C8B8A"/>
                </a:solidFill>
              </a:defRPr>
            </a:lvl1pPr>
            <a:lvl2pPr lvl="1" algn="ctr">
              <a:lnSpc>
                <a:spcPct val="100000"/>
              </a:lnSpc>
              <a:spcBef>
                <a:spcPts val="400"/>
              </a:spcBef>
              <a:spcAft>
                <a:spcPts val="0"/>
              </a:spcAft>
              <a:buSzPts val="2000"/>
              <a:buNone/>
              <a:defRPr>
                <a:solidFill>
                  <a:srgbClr val="8C8B8A"/>
                </a:solidFill>
              </a:defRPr>
            </a:lvl2pPr>
            <a:lvl3pPr lvl="2" algn="ctr">
              <a:lnSpc>
                <a:spcPct val="100000"/>
              </a:lnSpc>
              <a:spcBef>
                <a:spcPts val="360"/>
              </a:spcBef>
              <a:spcAft>
                <a:spcPts val="0"/>
              </a:spcAft>
              <a:buSzPts val="1800"/>
              <a:buNone/>
              <a:defRPr>
                <a:solidFill>
                  <a:srgbClr val="8C8B8A"/>
                </a:solidFill>
              </a:defRPr>
            </a:lvl3pPr>
            <a:lvl4pPr lvl="3" algn="ctr">
              <a:lnSpc>
                <a:spcPct val="100000"/>
              </a:lnSpc>
              <a:spcBef>
                <a:spcPts val="320"/>
              </a:spcBef>
              <a:spcAft>
                <a:spcPts val="0"/>
              </a:spcAft>
              <a:buSzPts val="1600"/>
              <a:buNone/>
              <a:defRPr>
                <a:solidFill>
                  <a:srgbClr val="8C8B8A"/>
                </a:solidFill>
              </a:defRPr>
            </a:lvl4pPr>
            <a:lvl5pPr lvl="4" algn="ctr">
              <a:lnSpc>
                <a:spcPct val="100000"/>
              </a:lnSpc>
              <a:spcBef>
                <a:spcPts val="280"/>
              </a:spcBef>
              <a:spcAft>
                <a:spcPts val="0"/>
              </a:spcAft>
              <a:buSzPts val="1400"/>
              <a:buNone/>
              <a:defRPr>
                <a:solidFill>
                  <a:srgbClr val="8C8B8A"/>
                </a:solidFill>
              </a:defRPr>
            </a:lvl5pPr>
            <a:lvl6pPr lvl="5" algn="ctr">
              <a:lnSpc>
                <a:spcPct val="100000"/>
              </a:lnSpc>
              <a:spcBef>
                <a:spcPts val="280"/>
              </a:spcBef>
              <a:spcAft>
                <a:spcPts val="0"/>
              </a:spcAft>
              <a:buSzPts val="1400"/>
              <a:buNone/>
              <a:defRPr>
                <a:solidFill>
                  <a:srgbClr val="8C8B8A"/>
                </a:solidFill>
              </a:defRPr>
            </a:lvl6pPr>
            <a:lvl7pPr lvl="6" algn="ctr">
              <a:lnSpc>
                <a:spcPct val="100000"/>
              </a:lnSpc>
              <a:spcBef>
                <a:spcPts val="280"/>
              </a:spcBef>
              <a:spcAft>
                <a:spcPts val="0"/>
              </a:spcAft>
              <a:buSzPts val="1400"/>
              <a:buNone/>
              <a:defRPr>
                <a:solidFill>
                  <a:srgbClr val="8C8B8A"/>
                </a:solidFill>
              </a:defRPr>
            </a:lvl7pPr>
            <a:lvl8pPr lvl="7" algn="ctr">
              <a:lnSpc>
                <a:spcPct val="100000"/>
              </a:lnSpc>
              <a:spcBef>
                <a:spcPts val="280"/>
              </a:spcBef>
              <a:spcAft>
                <a:spcPts val="0"/>
              </a:spcAft>
              <a:buSzPts val="1400"/>
              <a:buNone/>
              <a:defRPr>
                <a:solidFill>
                  <a:srgbClr val="8C8B8A"/>
                </a:solidFill>
              </a:defRPr>
            </a:lvl8pPr>
            <a:lvl9pPr lvl="8" algn="ctr">
              <a:lnSpc>
                <a:spcPct val="100000"/>
              </a:lnSpc>
              <a:spcBef>
                <a:spcPts val="280"/>
              </a:spcBef>
              <a:spcAft>
                <a:spcPts val="0"/>
              </a:spcAft>
              <a:buSzPts val="1400"/>
              <a:buNone/>
              <a:defRPr>
                <a:solidFill>
                  <a:srgbClr val="8C8B8A"/>
                </a:solidFill>
              </a:defRPr>
            </a:lvl9pPr>
          </a:lstStyle>
          <a:p/>
        </p:txBody>
      </p:sp>
      <p:sp>
        <p:nvSpPr>
          <p:cNvPr id="20" name="Google Shape;20;p8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9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0"/>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7" name="Google Shape;77;p9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9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9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91"/>
          <p:cNvSpPr txBox="1"/>
          <p:nvPr>
            <p:ph type="title"/>
          </p:nvPr>
        </p:nvSpPr>
        <p:spPr>
          <a:xfrm rot="5400000">
            <a:off x="4579937" y="2324100"/>
            <a:ext cx="5851525" cy="1752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1"/>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3" name="Google Shape;83;p9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9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9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8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8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8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8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8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84"/>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3600"/>
              <a:buFont typeface="Cambria"/>
              <a:buNone/>
              <a:defRPr b="0" sz="3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84"/>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None/>
              <a:defRPr sz="2000">
                <a:solidFill>
                  <a:srgbClr val="8C8B8A"/>
                </a:solidFill>
              </a:defRPr>
            </a:lvl1pPr>
            <a:lvl2pPr indent="-228600" lvl="1" marL="914400" algn="l">
              <a:lnSpc>
                <a:spcPct val="100000"/>
              </a:lnSpc>
              <a:spcBef>
                <a:spcPts val="360"/>
              </a:spcBef>
              <a:spcAft>
                <a:spcPts val="0"/>
              </a:spcAft>
              <a:buSzPts val="1800"/>
              <a:buNone/>
              <a:defRPr sz="1800">
                <a:solidFill>
                  <a:srgbClr val="8C8B8A"/>
                </a:solidFill>
              </a:defRPr>
            </a:lvl2pPr>
            <a:lvl3pPr indent="-228600" lvl="2" marL="1371600" algn="l">
              <a:lnSpc>
                <a:spcPct val="100000"/>
              </a:lnSpc>
              <a:spcBef>
                <a:spcPts val="320"/>
              </a:spcBef>
              <a:spcAft>
                <a:spcPts val="0"/>
              </a:spcAft>
              <a:buSzPts val="1600"/>
              <a:buNone/>
              <a:defRPr sz="1600">
                <a:solidFill>
                  <a:srgbClr val="8C8B8A"/>
                </a:solidFill>
              </a:defRPr>
            </a:lvl3pPr>
            <a:lvl4pPr indent="-228600" lvl="3" marL="1828800" algn="l">
              <a:lnSpc>
                <a:spcPct val="100000"/>
              </a:lnSpc>
              <a:spcBef>
                <a:spcPts val="280"/>
              </a:spcBef>
              <a:spcAft>
                <a:spcPts val="0"/>
              </a:spcAft>
              <a:buSzPts val="1400"/>
              <a:buNone/>
              <a:defRPr sz="1400">
                <a:solidFill>
                  <a:srgbClr val="8C8B8A"/>
                </a:solidFill>
              </a:defRPr>
            </a:lvl4pPr>
            <a:lvl5pPr indent="-228600" lvl="4" marL="2286000" algn="l">
              <a:lnSpc>
                <a:spcPct val="100000"/>
              </a:lnSpc>
              <a:spcBef>
                <a:spcPts val="280"/>
              </a:spcBef>
              <a:spcAft>
                <a:spcPts val="0"/>
              </a:spcAft>
              <a:buSzPts val="1400"/>
              <a:buNone/>
              <a:defRPr sz="1400">
                <a:solidFill>
                  <a:srgbClr val="8C8B8A"/>
                </a:solidFill>
              </a:defRPr>
            </a:lvl5pPr>
            <a:lvl6pPr indent="-228600" lvl="5" marL="2743200" algn="l">
              <a:lnSpc>
                <a:spcPct val="100000"/>
              </a:lnSpc>
              <a:spcBef>
                <a:spcPts val="280"/>
              </a:spcBef>
              <a:spcAft>
                <a:spcPts val="0"/>
              </a:spcAft>
              <a:buSzPts val="1400"/>
              <a:buNone/>
              <a:defRPr sz="1400">
                <a:solidFill>
                  <a:srgbClr val="8C8B8A"/>
                </a:solidFill>
              </a:defRPr>
            </a:lvl6pPr>
            <a:lvl7pPr indent="-228600" lvl="6" marL="3200400" algn="l">
              <a:lnSpc>
                <a:spcPct val="100000"/>
              </a:lnSpc>
              <a:spcBef>
                <a:spcPts val="280"/>
              </a:spcBef>
              <a:spcAft>
                <a:spcPts val="0"/>
              </a:spcAft>
              <a:buSzPts val="1400"/>
              <a:buNone/>
              <a:defRPr sz="1400">
                <a:solidFill>
                  <a:srgbClr val="8C8B8A"/>
                </a:solidFill>
              </a:defRPr>
            </a:lvl7pPr>
            <a:lvl8pPr indent="-228600" lvl="7" marL="3657600" algn="l">
              <a:lnSpc>
                <a:spcPct val="100000"/>
              </a:lnSpc>
              <a:spcBef>
                <a:spcPts val="280"/>
              </a:spcBef>
              <a:spcAft>
                <a:spcPts val="0"/>
              </a:spcAft>
              <a:buSzPts val="1400"/>
              <a:buNone/>
              <a:defRPr sz="1400">
                <a:solidFill>
                  <a:srgbClr val="8C8B8A"/>
                </a:solidFill>
              </a:defRPr>
            </a:lvl8pPr>
            <a:lvl9pPr indent="-228600" lvl="8" marL="4114800" algn="l">
              <a:lnSpc>
                <a:spcPct val="100000"/>
              </a:lnSpc>
              <a:spcBef>
                <a:spcPts val="280"/>
              </a:spcBef>
              <a:spcAft>
                <a:spcPts val="0"/>
              </a:spcAft>
              <a:buSzPts val="1400"/>
              <a:buNone/>
              <a:defRPr sz="1400">
                <a:solidFill>
                  <a:srgbClr val="8C8B8A"/>
                </a:solidFill>
              </a:defRPr>
            </a:lvl9pPr>
          </a:lstStyle>
          <a:p/>
        </p:txBody>
      </p:sp>
      <p:sp>
        <p:nvSpPr>
          <p:cNvPr id="37" name="Google Shape;37;p8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8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5"/>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43" name="Google Shape;43;p85"/>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44" name="Google Shape;44;p8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8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4600"/>
              <a:buFont typeface="Cambr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6"/>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2000"/>
              <a:buNone/>
              <a:defRPr b="1" sz="2000">
                <a:solidFill>
                  <a:schemeClr val="dk2"/>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50" name="Google Shape;50;p86"/>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51" name="Google Shape;51;p86"/>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2000"/>
              <a:buNone/>
              <a:defRPr b="1" sz="2000">
                <a:solidFill>
                  <a:schemeClr val="dk2"/>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52" name="Google Shape;52;p86"/>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53" name="Google Shape;53;p8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88"/>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200"/>
              <a:buFont typeface="Cambria"/>
              <a:buNone/>
              <a:defRPr b="1" sz="2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8"/>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320"/>
              </a:spcBef>
              <a:spcAft>
                <a:spcPts val="0"/>
              </a:spcAft>
              <a:buSzPts val="1600"/>
              <a:buNone/>
              <a:defRPr sz="16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63" name="Google Shape;63;p8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88"/>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89"/>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200"/>
              <a:buFont typeface="Cambria"/>
              <a:buNone/>
              <a:defRPr b="1" sz="2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9"/>
          <p:cNvSpPr/>
          <p:nvPr>
            <p:ph idx="2" type="pic"/>
          </p:nvPr>
        </p:nvSpPr>
        <p:spPr>
          <a:xfrm>
            <a:off x="0" y="0"/>
            <a:ext cx="8458200" cy="5486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accent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accent2"/>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accent3"/>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accent5"/>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accent2"/>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accent3"/>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89"/>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320"/>
              </a:spcBef>
              <a:spcAft>
                <a:spcPts val="0"/>
              </a:spcAft>
              <a:buSzPts val="1600"/>
              <a:buNone/>
              <a:defRPr sz="16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71" name="Google Shape;71;p8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8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75000">
              <a:schemeClr val="lt1"/>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8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68300" lvl="0" marL="457200" marR="0" rtl="0" algn="l">
              <a:lnSpc>
                <a:spcPct val="100000"/>
              </a:lnSpc>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80"/>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 name="Google Shape;13;p80"/>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 name="Google Shape;14;p8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5" name="Google Shape;15;p8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8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edureka.co/blog/what-is-microservices/" TargetMode="External"/><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jpg"/><Relationship Id="rId4"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jpg"/><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jpg"/><Relationship Id="rId4" Type="http://schemas.openxmlformats.org/officeDocument/2006/relationships/image" Target="../media/image2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s://github.com/OpenFeign/feign"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hyperlink" Target="https://drive.google.com/open?id=1CxVUCI4dKsheferXDzOUPYxIt_Xj9Ivf" TargetMode="External"/><Relationship Id="rId4" Type="http://schemas.openxmlformats.org/officeDocument/2006/relationships/hyperlink" Target="http://localhost:4321/"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6.jpg"/><Relationship Id="rId4" Type="http://schemas.openxmlformats.org/officeDocument/2006/relationships/image" Target="../media/image29.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hyperlink" Target="https://drive.google.com/open?id=1iau3Q3K2sRcrZhOxp9PSWwVrsSQvVlZ2" TargetMode="External"/><Relationship Id="rId4" Type="http://schemas.openxmlformats.org/officeDocument/2006/relationships/hyperlink" Target="http://localhost:8889/client/frontend" TargetMode="External"/><Relationship Id="rId5"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hyperlink" Target="https://drive.google.com/open?id=1M8Sj3tu4ku0BDTi_7yy0Aqnyy4GixZWO" TargetMode="External"/><Relationship Id="rId4" Type="http://schemas.openxmlformats.org/officeDocument/2006/relationships/hyperlink" Target="http://localhost:8080/ms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microservices.io/patterns/microservices.html" TargetMode="External"/><Relationship Id="rId4" Type="http://schemas.openxmlformats.org/officeDocument/2006/relationships/hyperlink" Target="https://microservices.io/patterns/data/saga.htm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3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3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hyperlink" Target="http://4.bp.blogspot.com/-VTeXgsyIk-o/VprUTMe9PqI/AAAAAAAAWVs/JZ_9TyPeCJA/s1600/HystrixDashboard.png"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hyperlink" Target="http://4.bp.blogspot.com/-VTeXgsyIk-o/VprUTMe9PqI/AAAAAAAAWVs/JZ_9TyPeCJA/s1600/HystrixDashboard.png"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hyperlink" Target="https://drive.google.com/open?id=1dtQDnvPM2RuPuvbA2u-jmamo09hkF3xZ" TargetMode="External"/><Relationship Id="rId4" Type="http://schemas.openxmlformats.org/officeDocument/2006/relationships/hyperlink" Target="http://localhost:8829/rest/hello"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hyperlink" Target="https://martinfowler.com/articles/break-monolith-into-microservices.html"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hyperlink" Target="https://searchmicroservices.techtarget.com/definition/user-interface-UI" TargetMode="External"/><Relationship Id="rId4" Type="http://schemas.openxmlformats.org/officeDocument/2006/relationships/hyperlink" Target="https://whatis.techtarget.com/definition/business-rule" TargetMode="External"/><Relationship Id="rId5" Type="http://schemas.openxmlformats.org/officeDocument/2006/relationships/hyperlink" Target="https://whatis.techtarget.com/definition/code"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3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hyperlink" Target="https://dzone.com/articles/12-factors-and-beyond-in-jav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infoworld.com/article/3041064/application-development/what-ebay-looks-like-under-the-hood.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6600"/>
              <a:buFont typeface="Cambria"/>
              <a:buNone/>
            </a:pPr>
            <a:r>
              <a:rPr lang="en-US"/>
              <a:t>Spring MicroServices</a:t>
            </a:r>
            <a:endParaRPr/>
          </a:p>
        </p:txBody>
      </p:sp>
      <p:sp>
        <p:nvSpPr>
          <p:cNvPr id="91" name="Google Shape;91;p1"/>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MicroServices Archietcture</a:t>
            </a:r>
            <a:endParaRPr sz="5940"/>
          </a:p>
        </p:txBody>
      </p:sp>
      <p:sp>
        <p:nvSpPr>
          <p:cNvPr id="147" name="Google Shape;147;p10"/>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t/>
            </a:r>
            <a:endParaRPr/>
          </a:p>
        </p:txBody>
      </p:sp>
      <p:pic>
        <p:nvPicPr>
          <p:cNvPr id="148" name="Google Shape;148;p10"/>
          <p:cNvPicPr preferRelativeResize="0"/>
          <p:nvPr/>
        </p:nvPicPr>
        <p:blipFill rotWithShape="1">
          <a:blip r:embed="rId3">
            <a:alphaModFix/>
          </a:blip>
          <a:srcRect b="0" l="0" r="0" t="0"/>
          <a:stretch/>
        </p:blipFill>
        <p:spPr>
          <a:xfrm>
            <a:off x="76200" y="1005840"/>
            <a:ext cx="8749893" cy="4952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c8083ed48d_1_0"/>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t/>
            </a:r>
            <a:endParaRPr sz="5940"/>
          </a:p>
        </p:txBody>
      </p:sp>
      <p:pic>
        <p:nvPicPr>
          <p:cNvPr id="154" name="Google Shape;154;gc8083ed48d_1_0"/>
          <p:cNvPicPr preferRelativeResize="0"/>
          <p:nvPr/>
        </p:nvPicPr>
        <p:blipFill>
          <a:blip r:embed="rId3">
            <a:alphaModFix/>
          </a:blip>
          <a:stretch>
            <a:fillRect/>
          </a:stretch>
        </p:blipFill>
        <p:spPr>
          <a:xfrm>
            <a:off x="-3208201" y="152400"/>
            <a:ext cx="12670652" cy="6260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Advantages</a:t>
            </a:r>
            <a:endParaRPr sz="5940"/>
          </a:p>
        </p:txBody>
      </p:sp>
      <p:sp>
        <p:nvSpPr>
          <p:cNvPr id="160" name="Google Shape;160;p11"/>
          <p:cNvSpPr/>
          <p:nvPr/>
        </p:nvSpPr>
        <p:spPr>
          <a:xfrm>
            <a:off x="152400" y="685800"/>
            <a:ext cx="8610600" cy="692497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Microservices Benefits</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rgbClr val="000000"/>
              </a:buClr>
              <a:buSzPts val="2000"/>
              <a:buFont typeface="Arial"/>
              <a:buNone/>
            </a:pPr>
            <a:r>
              <a:rPr b="0" i="0" lang="en-US" sz="2000" u="none" cap="none" strike="noStrike">
                <a:solidFill>
                  <a:srgbClr val="8C8B8A"/>
                </a:solidFill>
                <a:latin typeface="Calibri"/>
                <a:ea typeface="Calibri"/>
                <a:cs typeface="Calibri"/>
                <a:sym typeface="Calibri"/>
              </a:rPr>
              <a:t>Smaller code base is easy to maintain.</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00"/>
              </a:spcBef>
              <a:spcAft>
                <a:spcPts val="0"/>
              </a:spcAft>
              <a:buClr>
                <a:schemeClr val="accent1"/>
              </a:buClr>
              <a:buSzPts val="2000"/>
              <a:buFont typeface="Noto Sans Symbols"/>
              <a:buChar char="▪"/>
            </a:pPr>
            <a:r>
              <a:rPr b="0" i="0" lang="en-US" sz="2000" u="none" cap="none" strike="noStrike">
                <a:solidFill>
                  <a:srgbClr val="8C8B8A"/>
                </a:solidFill>
                <a:latin typeface="Calibri"/>
                <a:ea typeface="Calibri"/>
                <a:cs typeface="Calibri"/>
                <a:sym typeface="Calibri"/>
              </a:rPr>
              <a:t>Easy to scale as individual component. And each MicroService can be scaled differently, based  on the load it expects.</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00"/>
              </a:spcBef>
              <a:spcAft>
                <a:spcPts val="0"/>
              </a:spcAft>
              <a:buClr>
                <a:schemeClr val="accent1"/>
              </a:buClr>
              <a:buSzPts val="2000"/>
              <a:buFont typeface="Noto Sans Symbols"/>
              <a:buChar char="▪"/>
            </a:pPr>
            <a:r>
              <a:rPr b="0" i="0" lang="en-US" sz="2000" u="none" cap="none" strike="noStrike">
                <a:solidFill>
                  <a:srgbClr val="8C8B8A"/>
                </a:solidFill>
                <a:latin typeface="Calibri"/>
                <a:ea typeface="Calibri"/>
                <a:cs typeface="Calibri"/>
                <a:sym typeface="Calibri"/>
              </a:rPr>
              <a:t>Technology diversity i.e. we can mix libraries, languages, databases, frameworks etc. Polyglot</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00"/>
              </a:spcBef>
              <a:spcAft>
                <a:spcPts val="0"/>
              </a:spcAft>
              <a:buClr>
                <a:schemeClr val="accent1"/>
              </a:buClr>
              <a:buSzPts val="2000"/>
              <a:buFont typeface="Noto Sans Symbols"/>
              <a:buChar char="▪"/>
            </a:pPr>
            <a:r>
              <a:rPr b="0" i="0" lang="en-US" sz="2000" u="none" cap="none" strike="noStrike">
                <a:solidFill>
                  <a:srgbClr val="8C8B8A"/>
                </a:solidFill>
                <a:latin typeface="Calibri"/>
                <a:ea typeface="Calibri"/>
                <a:cs typeface="Calibri"/>
                <a:sym typeface="Calibri"/>
              </a:rPr>
              <a:t>Fault isolation i.e. a process failure should not bring whole system down.</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00"/>
              </a:spcBef>
              <a:spcAft>
                <a:spcPts val="0"/>
              </a:spcAft>
              <a:buClr>
                <a:schemeClr val="accent1"/>
              </a:buClr>
              <a:buSzPts val="2000"/>
              <a:buFont typeface="Noto Sans Symbols"/>
              <a:buChar char="▪"/>
            </a:pPr>
            <a:r>
              <a:rPr b="0" i="0" lang="en-US" sz="2000" u="none" cap="none" strike="noStrike">
                <a:solidFill>
                  <a:srgbClr val="8C8B8A"/>
                </a:solidFill>
                <a:latin typeface="Calibri"/>
                <a:ea typeface="Calibri"/>
                <a:cs typeface="Calibri"/>
                <a:sym typeface="Calibri"/>
              </a:rPr>
              <a:t>Better support for smaller and parallel team.</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00"/>
              </a:spcBef>
              <a:spcAft>
                <a:spcPts val="0"/>
              </a:spcAft>
              <a:buClr>
                <a:schemeClr val="accent1"/>
              </a:buClr>
              <a:buSzPts val="2000"/>
              <a:buFont typeface="Noto Sans Symbols"/>
              <a:buChar char="▪"/>
            </a:pPr>
            <a:r>
              <a:rPr b="0" i="0" lang="en-US" sz="2000" u="none" cap="none" strike="noStrike">
                <a:solidFill>
                  <a:srgbClr val="8C8B8A"/>
                </a:solidFill>
                <a:latin typeface="Calibri"/>
                <a:ea typeface="Calibri"/>
                <a:cs typeface="Calibri"/>
                <a:sym typeface="Calibri"/>
              </a:rPr>
              <a:t>Independent deployment(catalysing Agile/Scrum Teams)</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00"/>
              </a:spcBef>
              <a:spcAft>
                <a:spcPts val="0"/>
              </a:spcAft>
              <a:buClr>
                <a:schemeClr val="accent1"/>
              </a:buClr>
              <a:buSzPts val="2000"/>
              <a:buFont typeface="Noto Sans Symbols"/>
              <a:buChar char="▪"/>
            </a:pPr>
            <a:r>
              <a:rPr b="0" i="0" lang="en-US" sz="2000" u="none" cap="none" strike="noStrike">
                <a:solidFill>
                  <a:srgbClr val="8C8B8A"/>
                </a:solidFill>
                <a:latin typeface="Calibri"/>
                <a:ea typeface="Calibri"/>
                <a:cs typeface="Calibri"/>
                <a:sym typeface="Calibri"/>
              </a:rPr>
              <a:t>Ease for Developer as a Developer need not have entire code base on a single IDE, he/she need to develop/change/build code of his service</a:t>
            </a:r>
            <a:endParaRPr b="0" i="0" sz="2000" u="none" cap="none" strike="noStrike">
              <a:solidFill>
                <a:srgbClr val="8C8B8A"/>
              </a:solidFill>
              <a:latin typeface="Calibri"/>
              <a:ea typeface="Calibri"/>
              <a:cs typeface="Calibri"/>
              <a:sym typeface="Calibri"/>
            </a:endParaRPr>
          </a:p>
          <a:p>
            <a:pPr indent="-342900" lvl="0" marL="342900" marR="0" rtl="0" algn="l">
              <a:lnSpc>
                <a:spcPct val="90000"/>
              </a:lnSpc>
              <a:spcBef>
                <a:spcPts val="400"/>
              </a:spcBef>
              <a:spcAft>
                <a:spcPts val="0"/>
              </a:spcAft>
              <a:buClr>
                <a:schemeClr val="accent1"/>
              </a:buClr>
              <a:buSzPts val="2000"/>
              <a:buFont typeface="Noto Sans Symbols"/>
              <a:buChar char="▪"/>
            </a:pPr>
            <a:r>
              <a:rPr b="0" i="0" lang="en-US" sz="2000" u="none" cap="none" strike="noStrike">
                <a:solidFill>
                  <a:srgbClr val="8C8B8A"/>
                </a:solidFill>
                <a:latin typeface="Calibri"/>
                <a:ea typeface="Calibri"/>
                <a:cs typeface="Calibri"/>
                <a:sym typeface="Calibri"/>
              </a:rPr>
              <a:t>Build/Deployment time reduce</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00"/>
              </a:spcBef>
              <a:spcAft>
                <a:spcPts val="0"/>
              </a:spcAft>
              <a:buClr>
                <a:schemeClr val="accent1"/>
              </a:buClr>
              <a:buSzPts val="2000"/>
              <a:buFont typeface="Noto Sans Symbols"/>
              <a:buChar char="▪"/>
            </a:pPr>
            <a:r>
              <a:rPr b="0" i="0" lang="en-US" sz="2000" u="none" cap="none" strike="noStrike">
                <a:solidFill>
                  <a:srgbClr val="8C8B8A"/>
                </a:solidFill>
                <a:latin typeface="Calibri"/>
                <a:ea typeface="Calibri"/>
                <a:cs typeface="Calibri"/>
                <a:sym typeface="Calibri"/>
              </a:rPr>
              <a:t>Decentralized Governance</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00"/>
              </a:spcBef>
              <a:spcAft>
                <a:spcPts val="0"/>
              </a:spcAft>
              <a:buClr>
                <a:schemeClr val="accent1"/>
              </a:buClr>
              <a:buSzPts val="2000"/>
              <a:buFont typeface="Noto Sans Symbols"/>
              <a:buChar char="▪"/>
            </a:pPr>
            <a:r>
              <a:rPr b="0" i="0" lang="en-US" sz="2000" u="none" cap="none" strike="noStrike">
                <a:solidFill>
                  <a:srgbClr val="8C8B8A"/>
                </a:solidFill>
                <a:latin typeface="Calibri"/>
                <a:ea typeface="Calibri"/>
                <a:cs typeface="Calibri"/>
                <a:sym typeface="Calibri"/>
              </a:rPr>
              <a:t>Release Cycle of each Microservice can be different</a:t>
            </a:r>
            <a:endParaRPr b="0" i="0" sz="2000" u="none" cap="none" strike="noStrike">
              <a:solidFill>
                <a:srgbClr val="8C8B8A"/>
              </a:solidFill>
              <a:latin typeface="Calibri"/>
              <a:ea typeface="Calibri"/>
              <a:cs typeface="Calibri"/>
              <a:sym typeface="Calibri"/>
            </a:endParaRPr>
          </a:p>
          <a:p>
            <a:pPr indent="0" lvl="0" marL="0" marR="0" rtl="0" algn="l">
              <a:lnSpc>
                <a:spcPct val="90000"/>
              </a:lnSpc>
              <a:spcBef>
                <a:spcPts val="400"/>
              </a:spcBef>
              <a:spcAft>
                <a:spcPts val="0"/>
              </a:spcAft>
              <a:buClr>
                <a:srgbClr val="000000"/>
              </a:buClr>
              <a:buSzPts val="2000"/>
              <a:buFont typeface="Arial"/>
              <a:buNone/>
            </a:pPr>
            <a:r>
              <a:t/>
            </a:r>
            <a:endParaRPr b="0" i="0" sz="2000" u="none" cap="none" strike="noStrike">
              <a:solidFill>
                <a:srgbClr val="8C8B8A"/>
              </a:solidFill>
              <a:latin typeface="Calibri"/>
              <a:ea typeface="Calibri"/>
              <a:cs typeface="Calibri"/>
              <a:sym typeface="Calibri"/>
            </a:endParaRPr>
          </a:p>
          <a:p>
            <a:pPr indent="0" lvl="0" marL="0" marR="0" rtl="0" algn="l">
              <a:lnSpc>
                <a:spcPct val="90000"/>
              </a:lnSpc>
              <a:spcBef>
                <a:spcPts val="400"/>
              </a:spcBef>
              <a:spcAft>
                <a:spcPts val="0"/>
              </a:spcAft>
              <a:buClr>
                <a:srgbClr val="000000"/>
              </a:buClr>
              <a:buSzPts val="2000"/>
              <a:buFont typeface="Arial"/>
              <a:buNone/>
            </a:pPr>
            <a:r>
              <a:rPr b="0" i="0" lang="en-US" sz="2000" u="none" cap="none" strike="noStrike">
                <a:solidFill>
                  <a:srgbClr val="8C8B8A"/>
                </a:solidFill>
                <a:latin typeface="Calibri"/>
                <a:ea typeface="Calibri"/>
                <a:cs typeface="Calibri"/>
                <a:sym typeface="Calibri"/>
              </a:rPr>
              <a:t>In production, it is certainly not the case- we break monolithic applications into microservice applications because we can scale each service based on the payload. A single instance of a service is unimaginable in production- so what we generally do is use a load balancer, which balances the payload among multiple instances of a service.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ctrTitle"/>
          </p:nvPr>
        </p:nvSpPr>
        <p:spPr>
          <a:xfrm>
            <a:off x="6926" y="152401"/>
            <a:ext cx="9899074"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Cambria"/>
              <a:buNone/>
            </a:pPr>
            <a:r>
              <a:rPr lang="en-US" sz="4000"/>
              <a:t>MicroServices - Implementation</a:t>
            </a:r>
            <a:endParaRPr sz="4000"/>
          </a:p>
        </p:txBody>
      </p:sp>
      <p:sp>
        <p:nvSpPr>
          <p:cNvPr id="166" name="Google Shape;166;p12"/>
          <p:cNvSpPr/>
          <p:nvPr/>
        </p:nvSpPr>
        <p:spPr>
          <a:xfrm>
            <a:off x="152400" y="762000"/>
            <a:ext cx="8229600" cy="43765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Using Spring for creating Microservices</a:t>
            </a:r>
            <a:endParaRPr b="1" i="0" sz="2400" u="none" cap="none" strike="noStrike">
              <a:solidFill>
                <a:schemeClr val="dk1"/>
              </a:solidFill>
              <a:latin typeface="Calibri"/>
              <a:ea typeface="Calibri"/>
              <a:cs typeface="Calibri"/>
              <a:sym typeface="Calibri"/>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457200" lvl="0" marL="457200" marR="0" rtl="0" algn="l">
              <a:lnSpc>
                <a:spcPct val="100000"/>
              </a:lnSpc>
              <a:spcBef>
                <a:spcPts val="0"/>
              </a:spcBef>
              <a:spcAft>
                <a:spcPts val="0"/>
              </a:spcAft>
              <a:buClr>
                <a:srgbClr val="8C8B8A"/>
              </a:buClr>
              <a:buSzPts val="3200"/>
              <a:buFont typeface="Noto Sans Symbols"/>
              <a:buChar char="⮚"/>
            </a:pPr>
            <a:r>
              <a:rPr b="0" i="0" lang="en-US" sz="3200" u="none" cap="none" strike="noStrike">
                <a:solidFill>
                  <a:srgbClr val="8C8B8A"/>
                </a:solidFill>
                <a:latin typeface="Calibri"/>
                <a:ea typeface="Calibri"/>
                <a:cs typeface="Calibri"/>
                <a:sym typeface="Calibri"/>
              </a:rPr>
              <a:t>Setup new service by using Spring Boot</a:t>
            </a:r>
            <a:endParaRPr b="0" i="0" sz="3200" u="none" cap="none" strike="noStrike">
              <a:solidFill>
                <a:srgbClr val="8C8B8A"/>
              </a:solidFill>
              <a:latin typeface="Calibri"/>
              <a:ea typeface="Calibri"/>
              <a:cs typeface="Calibri"/>
              <a:sym typeface="Calibri"/>
            </a:endParaRPr>
          </a:p>
          <a:p>
            <a:pPr indent="-457200" lvl="0" marL="457200" marR="0" rtl="0" algn="l">
              <a:lnSpc>
                <a:spcPct val="100000"/>
              </a:lnSpc>
              <a:spcBef>
                <a:spcPts val="0"/>
              </a:spcBef>
              <a:spcAft>
                <a:spcPts val="0"/>
              </a:spcAft>
              <a:buClr>
                <a:srgbClr val="8C8B8A"/>
              </a:buClr>
              <a:buSzPts val="3200"/>
              <a:buFont typeface="Noto Sans Symbols"/>
              <a:buChar char="⮚"/>
            </a:pPr>
            <a:r>
              <a:rPr b="0" i="0" lang="en-US" sz="3200" u="none" cap="none" strike="noStrike">
                <a:solidFill>
                  <a:srgbClr val="8C8B8A"/>
                </a:solidFill>
                <a:latin typeface="Calibri"/>
                <a:ea typeface="Calibri"/>
                <a:cs typeface="Calibri"/>
                <a:sym typeface="Calibri"/>
              </a:rPr>
              <a:t>Expose resources via a </a:t>
            </a:r>
            <a:r>
              <a:rPr b="1" i="0" lang="en-US" sz="3200" u="none" cap="none" strike="noStrike">
                <a:solidFill>
                  <a:srgbClr val="8C8B8A"/>
                </a:solidFill>
                <a:latin typeface="Calibri"/>
                <a:ea typeface="Calibri"/>
                <a:cs typeface="Calibri"/>
                <a:sym typeface="Calibri"/>
              </a:rPr>
              <a:t>RestController</a:t>
            </a:r>
            <a:endParaRPr b="1" i="0" sz="3200" u="none" cap="none" strike="noStrike">
              <a:solidFill>
                <a:srgbClr val="8C8B8A"/>
              </a:solidFill>
              <a:latin typeface="Calibri"/>
              <a:ea typeface="Calibri"/>
              <a:cs typeface="Calibri"/>
              <a:sym typeface="Calibri"/>
            </a:endParaRPr>
          </a:p>
          <a:p>
            <a:pPr indent="-457200" lvl="0" marL="457200" marR="0" rtl="0" algn="l">
              <a:lnSpc>
                <a:spcPct val="100000"/>
              </a:lnSpc>
              <a:spcBef>
                <a:spcPts val="0"/>
              </a:spcBef>
              <a:spcAft>
                <a:spcPts val="0"/>
              </a:spcAft>
              <a:buClr>
                <a:srgbClr val="8C8B8A"/>
              </a:buClr>
              <a:buSzPts val="3200"/>
              <a:buFont typeface="Noto Sans Symbols"/>
              <a:buChar char="⮚"/>
            </a:pPr>
            <a:r>
              <a:rPr b="0" i="0" lang="en-US" sz="3200" u="none" cap="none" strike="noStrike">
                <a:solidFill>
                  <a:srgbClr val="8C8B8A"/>
                </a:solidFill>
                <a:latin typeface="Calibri"/>
                <a:ea typeface="Calibri"/>
                <a:cs typeface="Calibri"/>
                <a:sym typeface="Calibri"/>
              </a:rPr>
              <a:t>Consume other Microservice services using </a:t>
            </a:r>
            <a:r>
              <a:rPr b="1" i="0" lang="en-US" sz="3200" u="none" cap="none" strike="noStrike">
                <a:solidFill>
                  <a:srgbClr val="8C8B8A"/>
                </a:solidFill>
                <a:latin typeface="Calibri"/>
                <a:ea typeface="Calibri"/>
                <a:cs typeface="Calibri"/>
                <a:sym typeface="Calibri"/>
              </a:rPr>
              <a:t>RestTemplate</a:t>
            </a:r>
            <a:endParaRPr b="1" i="0" sz="3200" u="none" cap="none" strike="noStrike">
              <a:solidFill>
                <a:srgbClr val="8C8B8A"/>
              </a:solidFill>
              <a:latin typeface="Calibri"/>
              <a:ea typeface="Calibri"/>
              <a:cs typeface="Calibri"/>
              <a:sym typeface="Calibri"/>
            </a:endParaRPr>
          </a:p>
          <a:p>
            <a:pPr indent="-457200" lvl="0" marL="457200" marR="0" rtl="0" algn="l">
              <a:lnSpc>
                <a:spcPct val="100000"/>
              </a:lnSpc>
              <a:spcBef>
                <a:spcPts val="640"/>
              </a:spcBef>
              <a:spcAft>
                <a:spcPts val="0"/>
              </a:spcAft>
              <a:buClr>
                <a:schemeClr val="accent1"/>
              </a:buClr>
              <a:buSzPts val="3200"/>
              <a:buFont typeface="Noto Sans Symbols"/>
              <a:buChar char="⮚"/>
            </a:pPr>
            <a:r>
              <a:rPr b="0" i="0" lang="en-US" sz="3200" u="none" cap="none" strike="noStrike">
                <a:solidFill>
                  <a:srgbClr val="8C8B8A"/>
                </a:solidFill>
                <a:latin typeface="Calibri"/>
                <a:ea typeface="Calibri"/>
                <a:cs typeface="Calibri"/>
                <a:sym typeface="Calibri"/>
              </a:rPr>
              <a:t>Each Microservice has certain specific purpose, and they interact with each other to perform a required functionality.</a:t>
            </a:r>
            <a:endParaRPr b="0" i="0" sz="3200" u="none" cap="none" strike="noStrike">
              <a:solidFill>
                <a:srgbClr val="8C8B8A"/>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ctrTitle"/>
          </p:nvPr>
        </p:nvSpPr>
        <p:spPr>
          <a:xfrm>
            <a:off x="6926" y="152401"/>
            <a:ext cx="9899074"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Cambria"/>
              <a:buNone/>
            </a:pPr>
            <a:r>
              <a:rPr lang="en-US" sz="4000"/>
              <a:t>MicroServices - Implementation</a:t>
            </a:r>
            <a:endParaRPr sz="4000"/>
          </a:p>
        </p:txBody>
      </p:sp>
      <p:sp>
        <p:nvSpPr>
          <p:cNvPr id="172" name="Google Shape;172;p13"/>
          <p:cNvSpPr/>
          <p:nvPr/>
        </p:nvSpPr>
        <p:spPr>
          <a:xfrm>
            <a:off x="152400" y="762000"/>
            <a:ext cx="8839200" cy="568155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Microservices – Deployment, Registry &amp; Discovery</a:t>
            </a:r>
            <a:endParaRPr b="0" i="0" sz="2400" u="none" cap="none" strike="noStrike">
              <a:solidFill>
                <a:srgbClr val="8C8B8A"/>
              </a:solidFill>
              <a:latin typeface="Calibri"/>
              <a:ea typeface="Calibri"/>
              <a:cs typeface="Calibri"/>
              <a:sym typeface="Calibri"/>
            </a:endParaRPr>
          </a:p>
          <a:p>
            <a:pPr indent="-457200" lvl="0" marL="457200" marR="0" rtl="0" algn="l">
              <a:lnSpc>
                <a:spcPct val="100000"/>
              </a:lnSpc>
              <a:spcBef>
                <a:spcPts val="640"/>
              </a:spcBef>
              <a:spcAft>
                <a:spcPts val="0"/>
              </a:spcAft>
              <a:buClr>
                <a:schemeClr val="accent1"/>
              </a:buClr>
              <a:buSzPts val="3200"/>
              <a:buFont typeface="Noto Sans Symbols"/>
              <a:buChar char="⮚"/>
            </a:pPr>
            <a:r>
              <a:rPr b="0" i="0" lang="en-US" sz="3200" u="none" cap="none" strike="noStrike">
                <a:solidFill>
                  <a:srgbClr val="8C8B8A"/>
                </a:solidFill>
                <a:latin typeface="Calibri"/>
                <a:ea typeface="Calibri"/>
                <a:cs typeface="Calibri"/>
                <a:sym typeface="Calibri"/>
              </a:rPr>
              <a:t>Generally Microservices are installed in multiple Nodes, and each MicroService may have multiple instances. This is to provide Horizontal scalability.</a:t>
            </a:r>
            <a:endParaRPr b="0" i="0" sz="3200" u="none" cap="none" strike="noStrike">
              <a:solidFill>
                <a:srgbClr val="8C8B8A"/>
              </a:solidFill>
              <a:latin typeface="Calibri"/>
              <a:ea typeface="Calibri"/>
              <a:cs typeface="Calibri"/>
              <a:sym typeface="Calibri"/>
            </a:endParaRPr>
          </a:p>
          <a:p>
            <a:pPr indent="-457200" lvl="0" marL="457200" marR="0" rtl="0" algn="l">
              <a:lnSpc>
                <a:spcPct val="100000"/>
              </a:lnSpc>
              <a:spcBef>
                <a:spcPts val="640"/>
              </a:spcBef>
              <a:spcAft>
                <a:spcPts val="0"/>
              </a:spcAft>
              <a:buClr>
                <a:schemeClr val="accent1"/>
              </a:buClr>
              <a:buSzPts val="3200"/>
              <a:buFont typeface="Noto Sans Symbols"/>
              <a:buChar char="⮚"/>
            </a:pPr>
            <a:r>
              <a:rPr b="0" i="0" lang="en-US" sz="3200" u="none" cap="none" strike="noStrike">
                <a:solidFill>
                  <a:srgbClr val="8C8B8A"/>
                </a:solidFill>
                <a:latin typeface="Calibri"/>
                <a:ea typeface="Calibri"/>
                <a:cs typeface="Calibri"/>
                <a:sym typeface="Calibri"/>
              </a:rPr>
              <a:t>The problem due to this is how one MicroService can detect another MicroService, and the system where it runs, and on which all instances a MicroService runs. </a:t>
            </a:r>
            <a:endParaRPr b="0" i="0" sz="3200" u="none" cap="none" strike="noStrike">
              <a:solidFill>
                <a:srgbClr val="8C8B8A"/>
              </a:solidFill>
              <a:latin typeface="Calibri"/>
              <a:ea typeface="Calibri"/>
              <a:cs typeface="Calibri"/>
              <a:sym typeface="Calibri"/>
            </a:endParaRPr>
          </a:p>
          <a:p>
            <a:pPr indent="-457200" lvl="0" marL="457200" marR="0" rtl="0" algn="l">
              <a:lnSpc>
                <a:spcPct val="100000"/>
              </a:lnSpc>
              <a:spcBef>
                <a:spcPts val="640"/>
              </a:spcBef>
              <a:spcAft>
                <a:spcPts val="0"/>
              </a:spcAft>
              <a:buClr>
                <a:schemeClr val="accent1"/>
              </a:buClr>
              <a:buSzPts val="3200"/>
              <a:buFont typeface="Noto Sans Symbols"/>
              <a:buChar char="⮚"/>
            </a:pPr>
            <a:r>
              <a:rPr b="0" i="0" lang="en-US" sz="3200" u="none" cap="none" strike="noStrike">
                <a:solidFill>
                  <a:srgbClr val="8C8B8A"/>
                </a:solidFill>
                <a:latin typeface="Calibri"/>
                <a:ea typeface="Calibri"/>
                <a:cs typeface="Calibri"/>
                <a:sym typeface="Calibri"/>
              </a:rPr>
              <a:t>This is termed as Service Registry and Discovery, there is a tool named Eureka for Service Discovery.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Without Discovery</a:t>
            </a:r>
            <a:endParaRPr sz="5940"/>
          </a:p>
        </p:txBody>
      </p:sp>
      <p:sp>
        <p:nvSpPr>
          <p:cNvPr id="178" name="Google Shape;178;p14"/>
          <p:cNvSpPr txBox="1"/>
          <p:nvPr>
            <p:ph idx="1" type="subTitle"/>
          </p:nvPr>
        </p:nvSpPr>
        <p:spPr>
          <a:xfrm>
            <a:off x="685800" y="4953000"/>
            <a:ext cx="6461760" cy="1066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t/>
            </a:r>
            <a:endParaRPr/>
          </a:p>
        </p:txBody>
      </p:sp>
      <p:pic>
        <p:nvPicPr>
          <p:cNvPr id="179" name="Google Shape;179;p14"/>
          <p:cNvPicPr preferRelativeResize="0"/>
          <p:nvPr/>
        </p:nvPicPr>
        <p:blipFill rotWithShape="1">
          <a:blip r:embed="rId3">
            <a:alphaModFix/>
          </a:blip>
          <a:srcRect b="0" l="0" r="0" t="0"/>
          <a:stretch/>
        </p:blipFill>
        <p:spPr>
          <a:xfrm>
            <a:off x="198120" y="1219200"/>
            <a:ext cx="8092956" cy="3276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ambria"/>
              <a:buNone/>
            </a:pPr>
            <a:r>
              <a:rPr lang="en-US" sz="3600"/>
              <a:t>How Services Registry/Discovery works?</a:t>
            </a:r>
            <a:endParaRPr sz="3600"/>
          </a:p>
        </p:txBody>
      </p:sp>
      <p:sp>
        <p:nvSpPr>
          <p:cNvPr id="185" name="Google Shape;185;p15"/>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t/>
            </a:r>
            <a:endParaRPr/>
          </a:p>
        </p:txBody>
      </p:sp>
      <p:pic>
        <p:nvPicPr>
          <p:cNvPr id="186" name="Google Shape;186;p15"/>
          <p:cNvPicPr preferRelativeResize="0"/>
          <p:nvPr/>
        </p:nvPicPr>
        <p:blipFill rotWithShape="1">
          <a:blip r:embed="rId3">
            <a:alphaModFix/>
          </a:blip>
          <a:srcRect b="0" l="0" r="0" t="0"/>
          <a:stretch/>
        </p:blipFill>
        <p:spPr>
          <a:xfrm>
            <a:off x="381000" y="1447800"/>
            <a:ext cx="7798127" cy="449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ctrTitle"/>
          </p:nvPr>
        </p:nvSpPr>
        <p:spPr>
          <a:xfrm>
            <a:off x="6926" y="152401"/>
            <a:ext cx="9899074"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Cambria"/>
              <a:buNone/>
            </a:pPr>
            <a:r>
              <a:rPr lang="en-US" sz="4000"/>
              <a:t>Advantages of Service Registry/Discovery</a:t>
            </a:r>
            <a:endParaRPr sz="4000"/>
          </a:p>
        </p:txBody>
      </p:sp>
      <p:sp>
        <p:nvSpPr>
          <p:cNvPr id="192" name="Google Shape;192;p16"/>
          <p:cNvSpPr/>
          <p:nvPr/>
        </p:nvSpPr>
        <p:spPr>
          <a:xfrm>
            <a:off x="152400" y="762000"/>
            <a:ext cx="8839200" cy="479515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Microservices – Deployment, Registry &amp; Discovery</a:t>
            </a:r>
            <a:endParaRPr b="0" i="0" sz="2400" u="none" cap="none" strike="noStrike">
              <a:solidFill>
                <a:srgbClr val="8C8B8A"/>
              </a:solidFill>
              <a:latin typeface="Calibri"/>
              <a:ea typeface="Calibri"/>
              <a:cs typeface="Calibri"/>
              <a:sym typeface="Calibri"/>
            </a:endParaRPr>
          </a:p>
          <a:p>
            <a:pPr indent="-457200" lvl="0" marL="457200" marR="0" rtl="0" algn="l">
              <a:lnSpc>
                <a:spcPct val="100000"/>
              </a:lnSpc>
              <a:spcBef>
                <a:spcPts val="640"/>
              </a:spcBef>
              <a:spcAft>
                <a:spcPts val="0"/>
              </a:spcAft>
              <a:buClr>
                <a:schemeClr val="accent1"/>
              </a:buClr>
              <a:buSzPts val="3200"/>
              <a:buFont typeface="Noto Sans Symbols"/>
              <a:buChar char="⮚"/>
            </a:pPr>
            <a:r>
              <a:rPr b="0" i="0" lang="en-US" sz="3200" u="none" cap="none" strike="noStrike">
                <a:solidFill>
                  <a:srgbClr val="8C8B8A"/>
                </a:solidFill>
                <a:latin typeface="Calibri"/>
                <a:ea typeface="Calibri"/>
                <a:cs typeface="Calibri"/>
                <a:sym typeface="Calibri"/>
              </a:rPr>
              <a:t>Scalable - number of instances on which a Microservice can change, dynamically</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640"/>
              </a:spcBef>
              <a:spcAft>
                <a:spcPts val="0"/>
              </a:spcAft>
              <a:buClr>
                <a:schemeClr val="accent1"/>
              </a:buClr>
              <a:buSzPts val="3200"/>
              <a:buFont typeface="Noto Sans Symbols"/>
              <a:buChar char="⮚"/>
            </a:pPr>
            <a:r>
              <a:rPr b="0" i="0" lang="en-US" sz="3200" u="none" cap="none" strike="noStrike">
                <a:solidFill>
                  <a:srgbClr val="8C8B8A"/>
                </a:solidFill>
                <a:latin typeface="Calibri"/>
                <a:ea typeface="Calibri"/>
                <a:cs typeface="Calibri"/>
                <a:sym typeface="Calibri"/>
              </a:rPr>
              <a:t> Number of instances can change auto-scaling, failures, and Software/Hardware upgrades.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40"/>
              </a:spcBef>
              <a:spcAft>
                <a:spcPts val="0"/>
              </a:spcAft>
              <a:buClr>
                <a:srgbClr val="000000"/>
              </a:buClr>
              <a:buSzPts val="3200"/>
              <a:buFont typeface="Arial"/>
              <a:buNone/>
            </a:pPr>
            <a:r>
              <a:rPr b="0" i="0" lang="en-US" sz="3200" u="none" cap="none" strike="noStrike">
                <a:solidFill>
                  <a:srgbClr val="8C8B8A"/>
                </a:solidFill>
                <a:latin typeface="Calibri"/>
                <a:ea typeface="Calibri"/>
                <a:cs typeface="Calibri"/>
                <a:sym typeface="Calibri"/>
              </a:rPr>
              <a:t>----</a:t>
            </a:r>
            <a:endParaRPr b="0" i="0" sz="3200" u="none" cap="none" strike="noStrike">
              <a:solidFill>
                <a:srgbClr val="8C8B8A"/>
              </a:solidFill>
              <a:latin typeface="Calibri"/>
              <a:ea typeface="Calibri"/>
              <a:cs typeface="Calibri"/>
              <a:sym typeface="Calibri"/>
            </a:endParaRPr>
          </a:p>
          <a:p>
            <a:pPr indent="-457200" lvl="0" marL="457200" marR="0" rtl="0" algn="l">
              <a:lnSpc>
                <a:spcPct val="100000"/>
              </a:lnSpc>
              <a:spcBef>
                <a:spcPts val="640"/>
              </a:spcBef>
              <a:spcAft>
                <a:spcPts val="0"/>
              </a:spcAft>
              <a:buClr>
                <a:schemeClr val="accent1"/>
              </a:buClr>
              <a:buSzPts val="3200"/>
              <a:buFont typeface="Noto Sans Symbols"/>
              <a:buChar char="⮚"/>
            </a:pPr>
            <a:r>
              <a:rPr b="0" i="0" lang="en-US" sz="3200" u="none" cap="none" strike="noStrike">
                <a:solidFill>
                  <a:srgbClr val="8C8B8A"/>
                </a:solidFill>
                <a:latin typeface="Calibri"/>
                <a:ea typeface="Calibri"/>
                <a:cs typeface="Calibri"/>
                <a:sym typeface="Calibri"/>
              </a:rPr>
              <a:t>Eureka Client and Eureka Server(provided by Spring Cloud Netflix OSS) are used  for Service Registry &amp; Discovery</a:t>
            </a:r>
            <a:endParaRPr b="0" i="0" sz="3200" u="none" cap="none" strike="noStrike">
              <a:solidFill>
                <a:srgbClr val="8C8B8A"/>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txBox="1"/>
          <p:nvPr>
            <p:ph type="ctrTitle"/>
          </p:nvPr>
        </p:nvSpPr>
        <p:spPr>
          <a:xfrm>
            <a:off x="6926" y="152401"/>
            <a:ext cx="10127674"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Cambria"/>
              <a:buNone/>
            </a:pPr>
            <a:r>
              <a:rPr lang="en-US" sz="4000"/>
              <a:t>Netflix OSS Tools </a:t>
            </a:r>
            <a:r>
              <a:rPr lang="en-US" sz="2400"/>
              <a:t>- </a:t>
            </a:r>
            <a:r>
              <a:rPr lang="en-US" sz="4000"/>
              <a:t>MicroService Architecture</a:t>
            </a:r>
            <a:endParaRPr sz="4000"/>
          </a:p>
        </p:txBody>
      </p:sp>
      <p:pic>
        <p:nvPicPr>
          <p:cNvPr id="198" name="Google Shape;198;p17"/>
          <p:cNvPicPr preferRelativeResize="0"/>
          <p:nvPr/>
        </p:nvPicPr>
        <p:blipFill rotWithShape="1">
          <a:blip r:embed="rId3">
            <a:alphaModFix/>
          </a:blip>
          <a:srcRect b="0" l="0" r="0" t="0"/>
          <a:stretch/>
        </p:blipFill>
        <p:spPr>
          <a:xfrm>
            <a:off x="152400" y="1524000"/>
            <a:ext cx="8607308" cy="5181600"/>
          </a:xfrm>
          <a:prstGeom prst="rect">
            <a:avLst/>
          </a:prstGeom>
          <a:noFill/>
          <a:ln>
            <a:noFill/>
          </a:ln>
        </p:spPr>
      </p:pic>
      <p:sp>
        <p:nvSpPr>
          <p:cNvPr id="199" name="Google Shape;199;p17"/>
          <p:cNvSpPr txBox="1"/>
          <p:nvPr/>
        </p:nvSpPr>
        <p:spPr>
          <a:xfrm>
            <a:off x="15240" y="939225"/>
            <a:ext cx="845820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C8B8A"/>
                </a:solidFill>
                <a:latin typeface="Calibri"/>
                <a:ea typeface="Calibri"/>
                <a:cs typeface="Calibri"/>
                <a:sym typeface="Calibri"/>
              </a:rPr>
              <a:t>Below are Netflix OSS Tools used in MicroServices Architectures</a:t>
            </a:r>
            <a:endParaRPr b="0" i="0" sz="2000" u="none" cap="none" strike="noStrike">
              <a:solidFill>
                <a:srgbClr val="8C8B8A"/>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nvSpPr>
        <p:spPr>
          <a:xfrm>
            <a:off x="220850" y="457200"/>
            <a:ext cx="8770749" cy="887422"/>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Traditional application </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10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(without Service Registry/ Discovery)</a:t>
            </a:r>
            <a:endParaRPr b="0" i="0" sz="2800" u="none" cap="none" strike="noStrike">
              <a:solidFill>
                <a:schemeClr val="dk1"/>
              </a:solidFill>
              <a:latin typeface="Arial"/>
              <a:ea typeface="Arial"/>
              <a:cs typeface="Arial"/>
              <a:sym typeface="Arial"/>
            </a:endParaRPr>
          </a:p>
        </p:txBody>
      </p:sp>
      <p:sp>
        <p:nvSpPr>
          <p:cNvPr id="205" name="Google Shape;205;p18"/>
          <p:cNvSpPr txBox="1"/>
          <p:nvPr/>
        </p:nvSpPr>
        <p:spPr>
          <a:xfrm>
            <a:off x="384724" y="1553266"/>
            <a:ext cx="8050530" cy="968470"/>
          </a:xfrm>
          <a:prstGeom prst="rect">
            <a:avLst/>
          </a:prstGeom>
          <a:noFill/>
          <a:ln>
            <a:noFill/>
          </a:ln>
        </p:spPr>
        <p:txBody>
          <a:bodyPr anchorCtr="0" anchor="t" bIns="0" lIns="0" spcFirstLastPara="1" rIns="0" wrap="square" tIns="12700">
            <a:noAutofit/>
          </a:bodyPr>
          <a:lstStyle/>
          <a:p>
            <a:pPr indent="0" lvl="0" marL="12700" marR="5080" rtl="0" algn="l">
              <a:lnSpc>
                <a:spcPct val="114599"/>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To perform communication between services we need know the location of the  service(port, host). In traditional applications it's a simple task because services  run in a fixed and known location.</a:t>
            </a:r>
            <a:endParaRPr b="0" i="0" sz="1800" u="none" cap="none" strike="noStrike">
              <a:solidFill>
                <a:schemeClr val="dk1"/>
              </a:solidFill>
              <a:latin typeface="Arial"/>
              <a:ea typeface="Arial"/>
              <a:cs typeface="Arial"/>
              <a:sym typeface="Arial"/>
            </a:endParaRPr>
          </a:p>
        </p:txBody>
      </p:sp>
      <p:sp>
        <p:nvSpPr>
          <p:cNvPr id="206" name="Google Shape;206;p18"/>
          <p:cNvSpPr/>
          <p:nvPr/>
        </p:nvSpPr>
        <p:spPr>
          <a:xfrm>
            <a:off x="1804922" y="3294061"/>
            <a:ext cx="5774113" cy="298659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ambria"/>
              <a:buNone/>
            </a:pPr>
            <a:r>
              <a:rPr lang="en-US" sz="3600"/>
              <a:t>Shopping System without MicroService</a:t>
            </a:r>
            <a:endParaRPr sz="3600"/>
          </a:p>
        </p:txBody>
      </p:sp>
      <p:sp>
        <p:nvSpPr>
          <p:cNvPr id="97" name="Google Shape;97;p2"/>
          <p:cNvSpPr txBox="1"/>
          <p:nvPr>
            <p:ph idx="1" type="subTitle"/>
          </p:nvPr>
        </p:nvSpPr>
        <p:spPr>
          <a:xfrm>
            <a:off x="381000" y="990600"/>
            <a:ext cx="80772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lang="en-US"/>
              <a:t>In this architecture we are using Monolith architecture i.e. all collaborating components combine all in one application.</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rPr lang="en-US" sz="1800" u="sng">
                <a:solidFill>
                  <a:schemeClr val="hlink"/>
                </a:solidFill>
                <a:latin typeface="Arial"/>
                <a:ea typeface="Arial"/>
                <a:cs typeface="Arial"/>
                <a:sym typeface="Arial"/>
                <a:hlinkClick r:id="rId3"/>
              </a:rPr>
              <a:t>https://www.edureka.co/blog/what-is-microservices/</a:t>
            </a:r>
            <a:endParaRPr sz="1800"/>
          </a:p>
        </p:txBody>
      </p:sp>
      <p:pic>
        <p:nvPicPr>
          <p:cNvPr id="98" name="Google Shape;98;p2"/>
          <p:cNvPicPr preferRelativeResize="0"/>
          <p:nvPr/>
        </p:nvPicPr>
        <p:blipFill rotWithShape="1">
          <a:blip r:embed="rId4">
            <a:alphaModFix/>
          </a:blip>
          <a:srcRect b="0" l="0" r="0" t="0"/>
          <a:stretch/>
        </p:blipFill>
        <p:spPr>
          <a:xfrm>
            <a:off x="1600200" y="2607898"/>
            <a:ext cx="5181600" cy="33928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9"/>
          <p:cNvSpPr txBox="1"/>
          <p:nvPr/>
        </p:nvSpPr>
        <p:spPr>
          <a:xfrm>
            <a:off x="384725" y="671767"/>
            <a:ext cx="3029585" cy="443711"/>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Modern application</a:t>
            </a:r>
            <a:endParaRPr b="0" i="0" sz="2800" u="none" cap="none" strike="noStrike">
              <a:solidFill>
                <a:schemeClr val="dk1"/>
              </a:solidFill>
              <a:latin typeface="Arial"/>
              <a:ea typeface="Arial"/>
              <a:cs typeface="Arial"/>
              <a:sym typeface="Arial"/>
            </a:endParaRPr>
          </a:p>
        </p:txBody>
      </p:sp>
      <p:sp>
        <p:nvSpPr>
          <p:cNvPr id="212" name="Google Shape;212;p19"/>
          <p:cNvSpPr txBox="1"/>
          <p:nvPr/>
        </p:nvSpPr>
        <p:spPr>
          <a:xfrm>
            <a:off x="384725" y="1568469"/>
            <a:ext cx="7820025" cy="1962589"/>
          </a:xfrm>
          <a:prstGeom prst="rect">
            <a:avLst/>
          </a:prstGeom>
          <a:noFill/>
          <a:ln>
            <a:noFill/>
          </a:ln>
        </p:spPr>
        <p:txBody>
          <a:bodyPr anchorCtr="0" anchor="t" bIns="0" lIns="0" spcFirstLastPara="1" rIns="0" wrap="square" tIns="12700">
            <a:noAutofit/>
          </a:bodyPr>
          <a:lstStyle/>
          <a:p>
            <a:pPr indent="0" lvl="0" marL="12700" marR="5080" rtl="0" algn="l">
              <a:lnSpc>
                <a:spcPct val="114599"/>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 modern applications the services are running in a dynamic enviroment. A  service can have N instances running in N different machines. In this case, to  know host and port of each service manually is very painful.</a:t>
            </a:r>
            <a:endParaRPr b="0" i="0" sz="1800" u="none" cap="none" strike="noStrike">
              <a:solidFill>
                <a:schemeClr val="dk1"/>
              </a:solidFill>
              <a:latin typeface="Arial"/>
              <a:ea typeface="Arial"/>
              <a:cs typeface="Arial"/>
              <a:sym typeface="Arial"/>
            </a:endParaRPr>
          </a:p>
          <a:p>
            <a:pPr indent="0" lvl="0" marL="12700" marR="5080" rtl="0" algn="l">
              <a:lnSpc>
                <a:spcPct val="114599"/>
              </a:lnSpc>
              <a:spcBef>
                <a:spcPts val="10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12700" marR="5080" rtl="0" algn="l">
              <a:lnSpc>
                <a:spcPct val="114599"/>
              </a:lnSpc>
              <a:spcBef>
                <a:spcPts val="10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Even though you know manually </a:t>
            </a:r>
            <a:endParaRPr b="0" i="0" sz="1400" u="none" cap="none" strike="noStrike">
              <a:solidFill>
                <a:srgbClr val="000000"/>
              </a:solidFill>
              <a:latin typeface="Arial"/>
              <a:ea typeface="Arial"/>
              <a:cs typeface="Arial"/>
              <a:sym typeface="Arial"/>
            </a:endParaRPr>
          </a:p>
          <a:p>
            <a:pPr indent="0" lvl="0" marL="12700" marR="5080" rtl="0" algn="l">
              <a:lnSpc>
                <a:spcPct val="114599"/>
              </a:lnSpc>
              <a:spcBef>
                <a:spcPts val="10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that is subject to change, during run time.</a:t>
            </a:r>
            <a:endParaRPr b="0" i="0" sz="1800" u="none" cap="none" strike="noStrike">
              <a:solidFill>
                <a:schemeClr val="dk1"/>
              </a:solidFill>
              <a:latin typeface="Arial"/>
              <a:ea typeface="Arial"/>
              <a:cs typeface="Arial"/>
              <a:sym typeface="Arial"/>
            </a:endParaRPr>
          </a:p>
        </p:txBody>
      </p:sp>
      <p:sp>
        <p:nvSpPr>
          <p:cNvPr id="213" name="Google Shape;213;p19"/>
          <p:cNvSpPr/>
          <p:nvPr/>
        </p:nvSpPr>
        <p:spPr>
          <a:xfrm>
            <a:off x="5550388" y="2816161"/>
            <a:ext cx="2733444" cy="37009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0"/>
          <p:cNvSpPr txBox="1"/>
          <p:nvPr>
            <p:ph type="title"/>
          </p:nvPr>
        </p:nvSpPr>
        <p:spPr>
          <a:xfrm>
            <a:off x="384724" y="612826"/>
            <a:ext cx="4568276"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The problem</a:t>
            </a:r>
            <a:endParaRPr/>
          </a:p>
        </p:txBody>
      </p:sp>
      <p:sp>
        <p:nvSpPr>
          <p:cNvPr id="219" name="Google Shape;219;p20"/>
          <p:cNvSpPr/>
          <p:nvPr/>
        </p:nvSpPr>
        <p:spPr>
          <a:xfrm>
            <a:off x="3581400" y="533400"/>
            <a:ext cx="4889365" cy="609534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1"/>
          <p:cNvSpPr txBox="1"/>
          <p:nvPr>
            <p:ph type="title"/>
          </p:nvPr>
        </p:nvSpPr>
        <p:spPr>
          <a:xfrm>
            <a:off x="304800" y="285130"/>
            <a:ext cx="5482676"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Service discovery</a:t>
            </a:r>
            <a:endParaRPr/>
          </a:p>
        </p:txBody>
      </p:sp>
      <p:sp>
        <p:nvSpPr>
          <p:cNvPr id="225" name="Google Shape;225;p21"/>
          <p:cNvSpPr/>
          <p:nvPr/>
        </p:nvSpPr>
        <p:spPr>
          <a:xfrm>
            <a:off x="1066800" y="990600"/>
            <a:ext cx="6884989" cy="57022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2"/>
          <p:cNvSpPr txBox="1"/>
          <p:nvPr>
            <p:ph type="title"/>
          </p:nvPr>
        </p:nvSpPr>
        <p:spPr>
          <a:xfrm>
            <a:off x="384725" y="612826"/>
            <a:ext cx="5863675"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Service registry</a:t>
            </a:r>
            <a:endParaRPr/>
          </a:p>
        </p:txBody>
      </p:sp>
      <p:sp>
        <p:nvSpPr>
          <p:cNvPr id="231" name="Google Shape;231;p22"/>
          <p:cNvSpPr/>
          <p:nvPr/>
        </p:nvSpPr>
        <p:spPr>
          <a:xfrm>
            <a:off x="1992516" y="1536629"/>
            <a:ext cx="3905358" cy="433645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3"/>
          <p:cNvSpPr txBox="1"/>
          <p:nvPr/>
        </p:nvSpPr>
        <p:spPr>
          <a:xfrm>
            <a:off x="384725" y="671767"/>
            <a:ext cx="1445895" cy="443711"/>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Eureka...</a:t>
            </a:r>
            <a:endParaRPr b="0" i="0" sz="2800" u="none" cap="none" strike="noStrike">
              <a:solidFill>
                <a:schemeClr val="dk1"/>
              </a:solidFill>
              <a:latin typeface="Arial"/>
              <a:ea typeface="Arial"/>
              <a:cs typeface="Arial"/>
              <a:sym typeface="Arial"/>
            </a:endParaRPr>
          </a:p>
        </p:txBody>
      </p:sp>
      <p:sp>
        <p:nvSpPr>
          <p:cNvPr id="237" name="Google Shape;237;p23"/>
          <p:cNvSpPr txBox="1"/>
          <p:nvPr/>
        </p:nvSpPr>
        <p:spPr>
          <a:xfrm>
            <a:off x="384725" y="1568469"/>
            <a:ext cx="8188959" cy="968470"/>
          </a:xfrm>
          <a:prstGeom prst="rect">
            <a:avLst/>
          </a:prstGeom>
          <a:noFill/>
          <a:ln>
            <a:noFill/>
          </a:ln>
        </p:spPr>
        <p:txBody>
          <a:bodyPr anchorCtr="0" anchor="t" bIns="0" lIns="0" spcFirstLastPara="1" rIns="0" wrap="square" tIns="12700">
            <a:noAutofit/>
          </a:bodyPr>
          <a:lstStyle/>
          <a:p>
            <a:pPr indent="0" lvl="0" marL="12700" marR="5080" rtl="0" algn="l">
              <a:lnSpc>
                <a:spcPct val="114599"/>
              </a:lnSpc>
              <a:spcBef>
                <a:spcPts val="0"/>
              </a:spcBef>
              <a:spcAft>
                <a:spcPts val="0"/>
              </a:spcAft>
              <a:buClr>
                <a:srgbClr val="000000"/>
              </a:buClr>
              <a:buSzPts val="1800"/>
              <a:buFont typeface="Arial"/>
              <a:buNone/>
            </a:pPr>
            <a:r>
              <a:rPr b="0" i="1" lang="en-US" sz="1800" u="none" cap="none" strike="noStrike">
                <a:solidFill>
                  <a:schemeClr val="dk1"/>
                </a:solidFill>
                <a:latin typeface="Trebuchet MS"/>
                <a:ea typeface="Trebuchet MS"/>
                <a:cs typeface="Trebuchet MS"/>
                <a:sym typeface="Trebuchet MS"/>
              </a:rPr>
              <a:t>“Eureka is a REST (Representational State Transfer) based service that is primarily  used in the AWS cloud for locating services for the purpose of load balancing and  failover of middle-tier servers.”</a:t>
            </a:r>
            <a:endParaRPr b="0" i="0" sz="1800" u="none" cap="none" strike="noStrike">
              <a:solidFill>
                <a:schemeClr val="dk1"/>
              </a:solidFill>
              <a:latin typeface="Trebuchet MS"/>
              <a:ea typeface="Trebuchet MS"/>
              <a:cs typeface="Trebuchet MS"/>
              <a:sym typeface="Trebuchet MS"/>
            </a:endParaRPr>
          </a:p>
        </p:txBody>
      </p:sp>
      <p:pic>
        <p:nvPicPr>
          <p:cNvPr id="238" name="Google Shape;238;p23"/>
          <p:cNvPicPr preferRelativeResize="0"/>
          <p:nvPr/>
        </p:nvPicPr>
        <p:blipFill rotWithShape="1">
          <a:blip r:embed="rId3">
            <a:alphaModFix/>
          </a:blip>
          <a:srcRect b="0" l="0" r="0" t="0"/>
          <a:stretch/>
        </p:blipFill>
        <p:spPr>
          <a:xfrm>
            <a:off x="744664" y="2667000"/>
            <a:ext cx="7469080" cy="3657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4"/>
          <p:cNvSpPr txBox="1"/>
          <p:nvPr>
            <p:ph type="title"/>
          </p:nvPr>
        </p:nvSpPr>
        <p:spPr>
          <a:xfrm>
            <a:off x="0" y="147950"/>
            <a:ext cx="8607000" cy="142860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Steps to use any Spring Cloud Tool </a:t>
            </a:r>
            <a:endParaRPr/>
          </a:p>
        </p:txBody>
      </p:sp>
      <p:sp>
        <p:nvSpPr>
          <p:cNvPr id="244" name="Google Shape;244;p24"/>
          <p:cNvSpPr txBox="1"/>
          <p:nvPr/>
        </p:nvSpPr>
        <p:spPr>
          <a:xfrm>
            <a:off x="108325" y="1425000"/>
            <a:ext cx="7468800" cy="478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Calibri"/>
                <a:ea typeface="Calibri"/>
                <a:cs typeface="Calibri"/>
                <a:sym typeface="Calibri"/>
              </a:rPr>
              <a:t>To add any Spring Cloud Tool, follow below steps</a:t>
            </a:r>
            <a:endParaRPr b="0" i="0" sz="2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Calibri"/>
                <a:ea typeface="Calibri"/>
                <a:cs typeface="Calibri"/>
                <a:sym typeface="Calibri"/>
              </a:rPr>
              <a:t>#1. add dependencies in pom.xml</a:t>
            </a:r>
            <a:endParaRPr b="0" i="0" sz="2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Calibri"/>
                <a:ea typeface="Calibri"/>
                <a:cs typeface="Calibri"/>
                <a:sym typeface="Calibri"/>
              </a:rPr>
              <a:t>#2. add required annotations in Java source code</a:t>
            </a:r>
            <a:endParaRPr b="0" i="0" sz="2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rPr lang="en-US" sz="2600">
                <a:latin typeface="Calibri"/>
                <a:ea typeface="Calibri"/>
                <a:cs typeface="Calibri"/>
                <a:sym typeface="Calibri"/>
              </a:rPr>
              <a:t>#3. add required annotations to enable and use specific functionality in Java source code</a:t>
            </a:r>
            <a:endParaRPr sz="2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Calibri"/>
                <a:ea typeface="Calibri"/>
                <a:cs typeface="Calibri"/>
                <a:sym typeface="Calibri"/>
              </a:rPr>
              <a:t>#</a:t>
            </a:r>
            <a:r>
              <a:rPr lang="en-US" sz="2600">
                <a:latin typeface="Calibri"/>
                <a:ea typeface="Calibri"/>
                <a:cs typeface="Calibri"/>
                <a:sym typeface="Calibri"/>
              </a:rPr>
              <a:t>4</a:t>
            </a:r>
            <a:r>
              <a:rPr b="0" i="0" lang="en-US" sz="2600" u="none" cap="none" strike="noStrike">
                <a:solidFill>
                  <a:srgbClr val="000000"/>
                </a:solidFill>
                <a:latin typeface="Calibri"/>
                <a:ea typeface="Calibri"/>
                <a:cs typeface="Calibri"/>
                <a:sym typeface="Calibri"/>
              </a:rPr>
              <a:t>. add required configurations in application.properties or application.yml file</a:t>
            </a:r>
            <a:endParaRPr b="0" i="0" sz="2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ph type="title"/>
          </p:nvPr>
        </p:nvSpPr>
        <p:spPr>
          <a:xfrm>
            <a:off x="384725" y="258883"/>
            <a:ext cx="7249159" cy="1428596"/>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Eureka server with Spring Cloud configuration</a:t>
            </a:r>
            <a:endParaRPr/>
          </a:p>
        </p:txBody>
      </p:sp>
      <p:sp>
        <p:nvSpPr>
          <p:cNvPr id="250" name="Google Shape;250;p25"/>
          <p:cNvSpPr/>
          <p:nvPr/>
        </p:nvSpPr>
        <p:spPr>
          <a:xfrm>
            <a:off x="311697" y="1536630"/>
            <a:ext cx="4737515" cy="199002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1" name="Google Shape;251;p25"/>
          <p:cNvSpPr/>
          <p:nvPr/>
        </p:nvSpPr>
        <p:spPr>
          <a:xfrm>
            <a:off x="2291546" y="3012261"/>
            <a:ext cx="6362687" cy="284479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ph type="title"/>
          </p:nvPr>
        </p:nvSpPr>
        <p:spPr>
          <a:xfrm>
            <a:off x="384725" y="258883"/>
            <a:ext cx="7249200" cy="142860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Add Eureka server in pom.xml</a:t>
            </a:r>
            <a:endParaRPr/>
          </a:p>
        </p:txBody>
      </p:sp>
      <p:pic>
        <p:nvPicPr>
          <p:cNvPr id="257" name="Google Shape;257;p26"/>
          <p:cNvPicPr preferRelativeResize="0"/>
          <p:nvPr/>
        </p:nvPicPr>
        <p:blipFill rotWithShape="1">
          <a:blip r:embed="rId3">
            <a:alphaModFix/>
          </a:blip>
          <a:srcRect b="0" l="0" r="0" t="0"/>
          <a:stretch/>
        </p:blipFill>
        <p:spPr>
          <a:xfrm>
            <a:off x="152400" y="2310208"/>
            <a:ext cx="8839200" cy="111878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txBox="1"/>
          <p:nvPr>
            <p:ph type="title"/>
          </p:nvPr>
        </p:nvSpPr>
        <p:spPr>
          <a:xfrm>
            <a:off x="381000" y="228600"/>
            <a:ext cx="7366010"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Eureka server dashboard</a:t>
            </a:r>
            <a:endParaRPr/>
          </a:p>
        </p:txBody>
      </p:sp>
      <p:sp>
        <p:nvSpPr>
          <p:cNvPr id="263" name="Google Shape;263;p27"/>
          <p:cNvSpPr/>
          <p:nvPr/>
        </p:nvSpPr>
        <p:spPr>
          <a:xfrm>
            <a:off x="381000" y="914400"/>
            <a:ext cx="8001000" cy="5562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txBox="1"/>
          <p:nvPr>
            <p:ph type="title"/>
          </p:nvPr>
        </p:nvSpPr>
        <p:spPr>
          <a:xfrm>
            <a:off x="384724" y="612826"/>
            <a:ext cx="7311476"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Eureka client configuration</a:t>
            </a:r>
            <a:endParaRPr/>
          </a:p>
        </p:txBody>
      </p:sp>
      <p:sp>
        <p:nvSpPr>
          <p:cNvPr id="269" name="Google Shape;269;p28"/>
          <p:cNvSpPr/>
          <p:nvPr/>
        </p:nvSpPr>
        <p:spPr>
          <a:xfrm>
            <a:off x="311699" y="1480729"/>
            <a:ext cx="4533890" cy="231139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0" name="Google Shape;270;p28"/>
          <p:cNvSpPr/>
          <p:nvPr/>
        </p:nvSpPr>
        <p:spPr>
          <a:xfrm>
            <a:off x="4063191" y="3259694"/>
            <a:ext cx="4486240" cy="297179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ctrTitle"/>
          </p:nvPr>
        </p:nvSpPr>
        <p:spPr>
          <a:xfrm>
            <a:off x="-15240" y="152400"/>
            <a:ext cx="9137073"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3600"/>
              <a:t>Advantages of MicroServices</a:t>
            </a:r>
            <a:endParaRPr sz="3600"/>
          </a:p>
        </p:txBody>
      </p:sp>
      <p:sp>
        <p:nvSpPr>
          <p:cNvPr id="104" name="Google Shape;104;p3"/>
          <p:cNvSpPr txBox="1"/>
          <p:nvPr>
            <p:ph idx="1" type="subTitle"/>
          </p:nvPr>
        </p:nvSpPr>
        <p:spPr>
          <a:xfrm>
            <a:off x="838200" y="990600"/>
            <a:ext cx="7315200" cy="2286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b="1" i="1" lang="en-US"/>
              <a:t>Loose Coupling</a:t>
            </a:r>
            <a:r>
              <a:rPr lang="en-US"/>
              <a:t>– Application build from collaboration services or processes, so any process change without effecting another processes.</a:t>
            </a:r>
            <a:endParaRPr/>
          </a:p>
          <a:p>
            <a:pPr indent="0" lvl="0" marL="0" rtl="0" algn="l">
              <a:lnSpc>
                <a:spcPct val="100000"/>
              </a:lnSpc>
              <a:spcBef>
                <a:spcPts val="400"/>
              </a:spcBef>
              <a:spcAft>
                <a:spcPts val="0"/>
              </a:spcAft>
              <a:buSzPts val="2000"/>
              <a:buNone/>
            </a:pPr>
            <a:r>
              <a:rPr b="1" i="1" lang="en-US"/>
              <a:t>Tight Cohesion</a:t>
            </a:r>
            <a:r>
              <a:rPr lang="en-US"/>
              <a:t>-An individual service or process that deals with a single view of data.</a:t>
            </a:r>
            <a:endParaRPr/>
          </a:p>
        </p:txBody>
      </p:sp>
      <p:pic>
        <p:nvPicPr>
          <p:cNvPr id="105" name="Google Shape;105;p3"/>
          <p:cNvPicPr preferRelativeResize="0"/>
          <p:nvPr/>
        </p:nvPicPr>
        <p:blipFill rotWithShape="1">
          <a:blip r:embed="rId3">
            <a:alphaModFix/>
          </a:blip>
          <a:srcRect b="0" l="0" r="0" t="0"/>
          <a:stretch/>
        </p:blipFill>
        <p:spPr>
          <a:xfrm>
            <a:off x="1600200" y="3276600"/>
            <a:ext cx="6477000" cy="286108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9"/>
          <p:cNvSpPr txBox="1"/>
          <p:nvPr>
            <p:ph type="title"/>
          </p:nvPr>
        </p:nvSpPr>
        <p:spPr>
          <a:xfrm>
            <a:off x="384725" y="258883"/>
            <a:ext cx="5850255" cy="1428596"/>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When you run the client application...</a:t>
            </a:r>
            <a:endParaRPr/>
          </a:p>
        </p:txBody>
      </p:sp>
      <p:sp>
        <p:nvSpPr>
          <p:cNvPr id="276" name="Google Shape;276;p29"/>
          <p:cNvSpPr/>
          <p:nvPr/>
        </p:nvSpPr>
        <p:spPr>
          <a:xfrm>
            <a:off x="494924" y="1923230"/>
            <a:ext cx="8337358" cy="259189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0"/>
          <p:cNvSpPr txBox="1"/>
          <p:nvPr>
            <p:ph type="title"/>
          </p:nvPr>
        </p:nvSpPr>
        <p:spPr>
          <a:xfrm>
            <a:off x="289999" y="215001"/>
            <a:ext cx="7540200" cy="72060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sz="4100"/>
              <a:t>Eureka Dashboard </a:t>
            </a:r>
            <a:endParaRPr sz="4100"/>
          </a:p>
        </p:txBody>
      </p:sp>
      <p:sp>
        <p:nvSpPr>
          <p:cNvPr id="282" name="Google Shape;282;p30"/>
          <p:cNvSpPr/>
          <p:nvPr/>
        </p:nvSpPr>
        <p:spPr>
          <a:xfrm>
            <a:off x="686134" y="2302805"/>
            <a:ext cx="6747900" cy="4555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3" name="Google Shape;283;p30"/>
          <p:cNvSpPr txBox="1"/>
          <p:nvPr/>
        </p:nvSpPr>
        <p:spPr>
          <a:xfrm>
            <a:off x="178225" y="1041950"/>
            <a:ext cx="7255800" cy="11082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lang="en-US" sz="3000">
                <a:solidFill>
                  <a:schemeClr val="dk2"/>
                </a:solidFill>
                <a:latin typeface="Cambria"/>
                <a:ea typeface="Cambria"/>
                <a:cs typeface="Cambria"/>
                <a:sym typeface="Cambria"/>
              </a:rPr>
              <a:t>To</a:t>
            </a:r>
            <a:r>
              <a:rPr lang="en-US" sz="3000">
                <a:solidFill>
                  <a:schemeClr val="dk2"/>
                </a:solidFill>
                <a:latin typeface="Cambria"/>
                <a:ea typeface="Cambria"/>
                <a:cs typeface="Cambria"/>
                <a:sym typeface="Cambria"/>
              </a:rPr>
              <a:t> view all instances registered</a:t>
            </a:r>
            <a:endParaRPr sz="3000">
              <a:solidFill>
                <a:schemeClr val="dk2"/>
              </a:solidFill>
              <a:latin typeface="Cambria"/>
              <a:ea typeface="Cambria"/>
              <a:cs typeface="Cambria"/>
              <a:sym typeface="Cambria"/>
            </a:endParaRPr>
          </a:p>
          <a:p>
            <a:pPr indent="0" lvl="0" marL="12700" rtl="0" algn="l">
              <a:spcBef>
                <a:spcPts val="0"/>
              </a:spcBef>
              <a:spcAft>
                <a:spcPts val="0"/>
              </a:spcAft>
              <a:buNone/>
            </a:pPr>
            <a:r>
              <a:rPr lang="en-US" sz="3000">
                <a:solidFill>
                  <a:schemeClr val="dk2"/>
                </a:solidFill>
                <a:latin typeface="Cambria"/>
                <a:ea typeface="Cambria"/>
                <a:cs typeface="Cambria"/>
                <a:sym typeface="Cambria"/>
              </a:rPr>
              <a:t>http://localhost:8761</a:t>
            </a:r>
            <a:endParaRPr sz="3000">
              <a:solidFill>
                <a:schemeClr val="dk2"/>
              </a:solidFill>
              <a:latin typeface="Cambria"/>
              <a:ea typeface="Cambria"/>
              <a:cs typeface="Cambria"/>
              <a:sym typeface="Cambr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1"/>
          <p:cNvSpPr txBox="1"/>
          <p:nvPr>
            <p:ph type="title"/>
          </p:nvPr>
        </p:nvSpPr>
        <p:spPr>
          <a:xfrm>
            <a:off x="384725" y="258883"/>
            <a:ext cx="6741159" cy="1428596"/>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Consuming a service registered on Eureka</a:t>
            </a:r>
            <a:endParaRPr/>
          </a:p>
        </p:txBody>
      </p:sp>
      <p:sp>
        <p:nvSpPr>
          <p:cNvPr id="289" name="Google Shape;289;p31"/>
          <p:cNvSpPr/>
          <p:nvPr/>
        </p:nvSpPr>
        <p:spPr>
          <a:xfrm>
            <a:off x="311687" y="1536614"/>
            <a:ext cx="6600799" cy="130809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0" name="Google Shape;290;p31"/>
          <p:cNvSpPr/>
          <p:nvPr/>
        </p:nvSpPr>
        <p:spPr>
          <a:xfrm>
            <a:off x="2696119" y="3199827"/>
            <a:ext cx="5734038" cy="190499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1" name="Google Shape;291;p31"/>
          <p:cNvSpPr txBox="1"/>
          <p:nvPr/>
        </p:nvSpPr>
        <p:spPr>
          <a:xfrm>
            <a:off x="384725" y="5626575"/>
            <a:ext cx="674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https://github.com/Netflix/eureka/wiki/Eureka-REST-operations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c753bea069_0_2"/>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3940"/>
              <a:t>Microservices interaction -</a:t>
            </a:r>
            <a:r>
              <a:rPr lang="en-US" sz="3940"/>
              <a:t>Feign Client</a:t>
            </a:r>
            <a:endParaRPr sz="3940"/>
          </a:p>
        </p:txBody>
      </p:sp>
      <p:sp>
        <p:nvSpPr>
          <p:cNvPr id="297" name="Google Shape;297;gc753bea069_0_2"/>
          <p:cNvSpPr/>
          <p:nvPr/>
        </p:nvSpPr>
        <p:spPr>
          <a:xfrm>
            <a:off x="228600" y="609601"/>
            <a:ext cx="8153400" cy="5909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Netflix provides Feign as an abstraction over REST-based calls, by which microservices can communicate with each other, but developers don't have to bother about REST internal details.</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br>
              <a:rPr b="0" i="0" lang="en-US" sz="3000" u="none" cap="none" strike="noStrike">
                <a:solidFill>
                  <a:schemeClr val="dk1"/>
                </a:solidFill>
                <a:latin typeface="Calibri"/>
                <a:ea typeface="Calibri"/>
                <a:cs typeface="Calibri"/>
                <a:sym typeface="Calibri"/>
              </a:rPr>
            </a:br>
            <a:r>
              <a:rPr b="0" i="0" lang="en-US" sz="3000" u="none" cap="none" strike="noStrike">
                <a:solidFill>
                  <a:schemeClr val="dk1"/>
                </a:solidFill>
                <a:latin typeface="Calibri"/>
                <a:ea typeface="Calibri"/>
                <a:cs typeface="Calibri"/>
                <a:sym typeface="Calibri"/>
              </a:rPr>
              <a:t>Generally when  one Service interacts with other Service(Eg. EmployeeService,) we programmatically construct the URL of the dependent microservice, then call the service using RestTemplate, so we need to be aware of the RestTemplate API to communicate with other microservices, which is certainly not part of our business logic.</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c753bea069_0_7"/>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Feign Client</a:t>
            </a:r>
            <a:endParaRPr sz="5940"/>
          </a:p>
        </p:txBody>
      </p:sp>
      <p:sp>
        <p:nvSpPr>
          <p:cNvPr id="303" name="Google Shape;303;gc753bea069_0_7"/>
          <p:cNvSpPr/>
          <p:nvPr/>
        </p:nvSpPr>
        <p:spPr>
          <a:xfrm>
            <a:off x="228600" y="609600"/>
            <a:ext cx="8697600" cy="5927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Feign Client, which works on the declarative principle. We have to create an interface/contract, then Spring creates the original implementation on the fly, so a REST-based service call is abstracted from developers.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Not only that — if you want to customize the call, like encoding your request or decoding the response in a Custom Object, you can do it with Feign in a declarative way.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Feign, as a client, is an important tool for microservice developers to communicate with other microservices via Rest API.</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c753bea069_0_12"/>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Feign Client</a:t>
            </a:r>
            <a:endParaRPr sz="5940"/>
          </a:p>
        </p:txBody>
      </p:sp>
      <p:sp>
        <p:nvSpPr>
          <p:cNvPr id="309" name="Google Shape;309;gc753bea069_0_12"/>
          <p:cNvSpPr/>
          <p:nvPr/>
        </p:nvSpPr>
        <p:spPr>
          <a:xfrm>
            <a:off x="198125" y="609600"/>
            <a:ext cx="8125800" cy="596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0" i="1" lang="en-US" sz="3000" u="sng" cap="none" strike="noStrike">
                <a:solidFill>
                  <a:schemeClr val="hlink"/>
                </a:solidFill>
                <a:latin typeface="Calibri"/>
                <a:ea typeface="Calibri"/>
                <a:cs typeface="Calibri"/>
                <a:sym typeface="Calibri"/>
                <a:hlinkClick r:id="rId3"/>
              </a:rPr>
              <a:t>Feign</a:t>
            </a:r>
            <a:r>
              <a:rPr b="0" i="1" lang="en-US" sz="3000" u="none" cap="none" strike="noStrike">
                <a:solidFill>
                  <a:schemeClr val="dk1"/>
                </a:solidFill>
                <a:latin typeface="Calibri"/>
                <a:ea typeface="Calibri"/>
                <a:cs typeface="Calibri"/>
                <a:sym typeface="Calibri"/>
              </a:rPr>
              <a:t>, </a:t>
            </a:r>
            <a:r>
              <a:rPr b="0" i="0" lang="en-US" sz="3000" u="none" cap="none" strike="noStrike">
                <a:solidFill>
                  <a:schemeClr val="dk1"/>
                </a:solidFill>
                <a:latin typeface="Calibri"/>
                <a:ea typeface="Calibri"/>
                <a:cs typeface="Calibri"/>
                <a:sym typeface="Calibri"/>
              </a:rPr>
              <a:t>a</a:t>
            </a:r>
            <a:r>
              <a:rPr b="0" i="1" lang="en-US" sz="3000" u="none" cap="none" strike="noStrike">
                <a:solidFill>
                  <a:schemeClr val="dk1"/>
                </a:solidFill>
                <a:latin typeface="Calibri"/>
                <a:ea typeface="Calibri"/>
                <a:cs typeface="Calibri"/>
                <a:sym typeface="Calibri"/>
              </a:rPr>
              <a:t> </a:t>
            </a:r>
            <a:r>
              <a:rPr b="0" i="0" lang="en-US" sz="3000" u="none" cap="none" strike="noStrike">
                <a:solidFill>
                  <a:schemeClr val="dk1"/>
                </a:solidFill>
                <a:latin typeface="Calibri"/>
                <a:ea typeface="Calibri"/>
                <a:cs typeface="Calibri"/>
                <a:sym typeface="Calibri"/>
              </a:rPr>
              <a:t>declarative</a:t>
            </a:r>
            <a:r>
              <a:rPr b="0" i="1" lang="en-US" sz="3000" u="none" cap="none" strike="noStrike">
                <a:solidFill>
                  <a:schemeClr val="dk1"/>
                </a:solidFill>
                <a:latin typeface="Calibri"/>
                <a:ea typeface="Calibri"/>
                <a:cs typeface="Calibri"/>
                <a:sym typeface="Calibri"/>
              </a:rPr>
              <a:t> HTTP </a:t>
            </a:r>
            <a:r>
              <a:rPr b="0" i="0" lang="en-US" sz="3000" u="none" cap="none" strike="noStrike">
                <a:solidFill>
                  <a:schemeClr val="dk1"/>
                </a:solidFill>
                <a:latin typeface="Calibri"/>
                <a:ea typeface="Calibri"/>
                <a:cs typeface="Calibri"/>
                <a:sym typeface="Calibri"/>
              </a:rPr>
              <a:t>client developed by Netflix.</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1" lang="en-US" sz="3000" u="none" cap="none" strike="noStrike">
                <a:solidFill>
                  <a:schemeClr val="dk1"/>
                </a:solidFill>
                <a:latin typeface="Calibri"/>
                <a:ea typeface="Calibri"/>
                <a:cs typeface="Calibri"/>
                <a:sym typeface="Calibri"/>
              </a:rPr>
              <a:t>Feign</a:t>
            </a:r>
            <a:r>
              <a:rPr b="0" i="0" lang="en-US" sz="3000" u="none" cap="none" strike="noStrike">
                <a:solidFill>
                  <a:schemeClr val="dk1"/>
                </a:solidFill>
                <a:latin typeface="Calibri"/>
                <a:ea typeface="Calibri"/>
                <a:cs typeface="Calibri"/>
                <a:sym typeface="Calibri"/>
              </a:rPr>
              <a:t> aims at simplifying </a:t>
            </a:r>
            <a:r>
              <a:rPr b="0" i="1" lang="en-US" sz="3000" u="none" cap="none" strike="noStrike">
                <a:solidFill>
                  <a:schemeClr val="dk1"/>
                </a:solidFill>
                <a:latin typeface="Calibri"/>
                <a:ea typeface="Calibri"/>
                <a:cs typeface="Calibri"/>
                <a:sym typeface="Calibri"/>
              </a:rPr>
              <a:t>HTTP API</a:t>
            </a:r>
            <a:r>
              <a:rPr b="0" i="0" lang="en-US" sz="3000" u="none" cap="none" strike="noStrike">
                <a:solidFill>
                  <a:schemeClr val="dk1"/>
                </a:solidFill>
                <a:latin typeface="Calibri"/>
                <a:ea typeface="Calibri"/>
                <a:cs typeface="Calibri"/>
                <a:sym typeface="Calibri"/>
              </a:rPr>
              <a:t> clients.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Simply put, the developer needs only to declare and annotate an interface while the actual implementation will be provisioned at runtime.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Step 1: </a:t>
            </a:r>
            <a:r>
              <a:rPr b="0" i="0" lang="en-US" sz="2400" u="none" cap="none" strike="noStrike">
                <a:solidFill>
                  <a:schemeClr val="dk1"/>
                </a:solidFill>
                <a:latin typeface="Calibri"/>
                <a:ea typeface="Calibri"/>
                <a:cs typeface="Calibri"/>
                <a:sym typeface="Calibri"/>
              </a:rPr>
              <a:t>Update POM.xml with feign dependencies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&lt;dependency&gt;</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&lt;groupId&gt;org.springframework.cloud&lt;/groupId&gt;</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&lt;artifactId&gt;</a:t>
            </a:r>
            <a:r>
              <a:rPr b="1" i="0" lang="en-US" sz="2400" u="none" cap="none" strike="noStrike">
                <a:solidFill>
                  <a:schemeClr val="dk1"/>
                </a:solidFill>
                <a:latin typeface="Calibri"/>
                <a:ea typeface="Calibri"/>
                <a:cs typeface="Calibri"/>
                <a:sym typeface="Calibri"/>
              </a:rPr>
              <a:t>spring-cloud-starter-feign</a:t>
            </a:r>
            <a:r>
              <a:rPr b="0" i="0" lang="en-US" sz="2400" u="none" cap="none" strike="noStrike">
                <a:solidFill>
                  <a:schemeClr val="dk1"/>
                </a:solidFill>
                <a:latin typeface="Calibri"/>
                <a:ea typeface="Calibri"/>
                <a:cs typeface="Calibri"/>
                <a:sym typeface="Calibri"/>
              </a:rPr>
              <a:t>&lt;/artifactId&gt;</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&lt;/dependency&gt;</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c753bea069_0_17"/>
          <p:cNvSpPr txBox="1"/>
          <p:nvPr>
            <p:ph type="ctrTitle"/>
          </p:nvPr>
        </p:nvSpPr>
        <p:spPr>
          <a:xfrm>
            <a:off x="0" y="960650"/>
            <a:ext cx="8980800" cy="5182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Cambria"/>
              <a:buNone/>
            </a:pPr>
            <a:br>
              <a:rPr lang="en-US" sz="2400"/>
            </a:br>
            <a:r>
              <a:rPr lang="en-US" sz="2400"/>
              <a:t>Feign dynamically generates the implementation of the interface we created(just like JpaRepository), so Feign has to know which service to call beforehand. </a:t>
            </a:r>
            <a:endParaRPr sz="2400"/>
          </a:p>
          <a:p>
            <a:pPr indent="0" lvl="0" marL="0" rtl="0" algn="l">
              <a:lnSpc>
                <a:spcPct val="100000"/>
              </a:lnSpc>
              <a:spcBef>
                <a:spcPts val="0"/>
              </a:spcBef>
              <a:spcAft>
                <a:spcPts val="0"/>
              </a:spcAft>
              <a:buClr>
                <a:schemeClr val="dk2"/>
              </a:buClr>
              <a:buSzPts val="1800"/>
              <a:buFont typeface="Cambria"/>
              <a:buNone/>
            </a:pPr>
            <a:r>
              <a:t/>
            </a:r>
            <a:endParaRPr sz="2400"/>
          </a:p>
          <a:p>
            <a:pPr indent="0" lvl="0" marL="0" rtl="0" algn="l">
              <a:lnSpc>
                <a:spcPct val="100000"/>
              </a:lnSpc>
              <a:spcBef>
                <a:spcPts val="0"/>
              </a:spcBef>
              <a:spcAft>
                <a:spcPts val="0"/>
              </a:spcAft>
              <a:buClr>
                <a:schemeClr val="dk2"/>
              </a:buClr>
              <a:buSzPts val="1800"/>
              <a:buFont typeface="Cambria"/>
              <a:buNone/>
            </a:pPr>
            <a:r>
              <a:rPr lang="en-US" sz="2400"/>
              <a:t>Hence we need to give a name for the interface, which is the {Service-Id} of EmployeeService. </a:t>
            </a:r>
            <a:endParaRPr sz="2400"/>
          </a:p>
          <a:p>
            <a:pPr indent="0" lvl="0" marL="0" rtl="0" algn="l">
              <a:lnSpc>
                <a:spcPct val="100000"/>
              </a:lnSpc>
              <a:spcBef>
                <a:spcPts val="0"/>
              </a:spcBef>
              <a:spcAft>
                <a:spcPts val="0"/>
              </a:spcAft>
              <a:buClr>
                <a:schemeClr val="dk2"/>
              </a:buClr>
              <a:buSzPts val="1800"/>
              <a:buFont typeface="Cambria"/>
              <a:buNone/>
            </a:pPr>
            <a:r>
              <a:t/>
            </a:r>
            <a:endParaRPr sz="2400"/>
          </a:p>
          <a:p>
            <a:pPr indent="0" lvl="0" marL="0" rtl="0" algn="l">
              <a:lnSpc>
                <a:spcPct val="100000"/>
              </a:lnSpc>
              <a:spcBef>
                <a:spcPts val="0"/>
              </a:spcBef>
              <a:spcAft>
                <a:spcPts val="0"/>
              </a:spcAft>
              <a:buClr>
                <a:schemeClr val="dk2"/>
              </a:buClr>
              <a:buSzPts val="1800"/>
              <a:buFont typeface="Cambria"/>
              <a:buNone/>
            </a:pPr>
            <a:r>
              <a:rPr lang="en-US" sz="2400"/>
              <a:t>Now, Feign contacts the Eureka server with this Service </a:t>
            </a:r>
            <a:br>
              <a:rPr lang="en-US" sz="2400"/>
            </a:br>
            <a:r>
              <a:rPr lang="en-US" sz="2400"/>
              <a:t>Id, resolves the actual IP/hostname of the EmployeeService, and calls the URL provided in Request Mapping.</a:t>
            </a:r>
            <a:endParaRPr sz="2400"/>
          </a:p>
        </p:txBody>
      </p:sp>
      <p:sp>
        <p:nvSpPr>
          <p:cNvPr id="315" name="Google Shape;315;gc753bea069_0_17"/>
          <p:cNvSpPr txBox="1"/>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dk2"/>
              </a:buClr>
              <a:buSzPts val="4455"/>
              <a:buFont typeface="Cambria"/>
              <a:buNone/>
            </a:pPr>
            <a:r>
              <a:rPr b="0" i="0" lang="en-US" sz="4455" u="none" cap="none" strike="noStrike">
                <a:solidFill>
                  <a:schemeClr val="dk2"/>
                </a:solidFill>
                <a:latin typeface="Cambria"/>
                <a:ea typeface="Cambria"/>
                <a:cs typeface="Cambria"/>
                <a:sym typeface="Cambria"/>
              </a:rPr>
              <a:t>Feign Client</a:t>
            </a:r>
            <a:endParaRPr b="0" i="0" sz="4455" u="none" cap="none" strike="noStrike">
              <a:solidFill>
                <a:schemeClr val="dk2"/>
              </a:solidFill>
              <a:latin typeface="Cambria"/>
              <a:ea typeface="Cambria"/>
              <a:cs typeface="Cambria"/>
              <a:sym typeface="Cambr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c753bea069_0_22"/>
          <p:cNvSpPr txBox="1"/>
          <p:nvPr/>
        </p:nvSpPr>
        <p:spPr>
          <a:xfrm>
            <a:off x="6926" y="352801"/>
            <a:ext cx="9137100" cy="685800"/>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dk2"/>
              </a:buClr>
              <a:buSzPts val="4455"/>
              <a:buFont typeface="Cambria"/>
              <a:buNone/>
            </a:pPr>
            <a:r>
              <a:rPr b="0" i="0" lang="en-US" sz="4455" u="none" cap="none" strike="noStrike">
                <a:solidFill>
                  <a:schemeClr val="dk2"/>
                </a:solidFill>
                <a:latin typeface="Cambria"/>
                <a:ea typeface="Cambria"/>
                <a:cs typeface="Cambria"/>
                <a:sym typeface="Cambria"/>
              </a:rPr>
              <a:t>Feign Client</a:t>
            </a:r>
            <a:endParaRPr b="0" i="0" sz="4455" u="none" cap="none" strike="noStrike">
              <a:solidFill>
                <a:schemeClr val="dk2"/>
              </a:solidFill>
              <a:latin typeface="Cambria"/>
              <a:ea typeface="Cambria"/>
              <a:cs typeface="Cambria"/>
              <a:sym typeface="Cambria"/>
            </a:endParaRPr>
          </a:p>
          <a:p>
            <a:pPr indent="0" lvl="0" marL="0" marR="0" rtl="0" algn="l">
              <a:lnSpc>
                <a:spcPct val="80000"/>
              </a:lnSpc>
              <a:spcBef>
                <a:spcPts val="0"/>
              </a:spcBef>
              <a:spcAft>
                <a:spcPts val="0"/>
              </a:spcAft>
              <a:buClr>
                <a:schemeClr val="dk2"/>
              </a:buClr>
              <a:buSzPts val="4455"/>
              <a:buFont typeface="Cambria"/>
              <a:buNone/>
            </a:pPr>
            <a:r>
              <a:rPr b="1" i="0" lang="en-US" sz="2000" u="none" cap="none" strike="noStrike">
                <a:solidFill>
                  <a:schemeClr val="dk2"/>
                </a:solidFill>
                <a:latin typeface="Cambria"/>
                <a:ea typeface="Cambria"/>
                <a:cs typeface="Cambria"/>
                <a:sym typeface="Cambria"/>
              </a:rPr>
              <a:t>Step 2:</a:t>
            </a:r>
            <a:endParaRPr b="1" i="0" sz="2000" u="none" cap="none" strike="noStrike">
              <a:solidFill>
                <a:schemeClr val="dk2"/>
              </a:solidFill>
              <a:latin typeface="Cambria"/>
              <a:ea typeface="Cambria"/>
              <a:cs typeface="Cambria"/>
              <a:sym typeface="Cambria"/>
            </a:endParaRPr>
          </a:p>
        </p:txBody>
      </p:sp>
      <p:pic>
        <p:nvPicPr>
          <p:cNvPr id="321" name="Google Shape;321;gc753bea069_0_22"/>
          <p:cNvPicPr preferRelativeResize="0"/>
          <p:nvPr/>
        </p:nvPicPr>
        <p:blipFill rotWithShape="1">
          <a:blip r:embed="rId3">
            <a:alphaModFix/>
          </a:blip>
          <a:srcRect b="0" l="0" r="0" t="0"/>
          <a:stretch/>
        </p:blipFill>
        <p:spPr>
          <a:xfrm>
            <a:off x="-41487" y="1286750"/>
            <a:ext cx="9233925" cy="50863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c753bea069_0_27"/>
          <p:cNvSpPr txBox="1"/>
          <p:nvPr>
            <p:ph type="ctrTitle"/>
          </p:nvPr>
        </p:nvSpPr>
        <p:spPr>
          <a:xfrm>
            <a:off x="84688" y="1257296"/>
            <a:ext cx="7543800"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Font typeface="Cambria"/>
              <a:buNone/>
            </a:pPr>
            <a:r>
              <a:rPr b="1" lang="en-US" sz="1800"/>
              <a:t>Step 3: </a:t>
            </a:r>
            <a:r>
              <a:rPr lang="en-US" sz="1800"/>
              <a:t>Now we will create a FeignEmployeeInfoController where we autowire our Interface so Spring can Inject actual implementation during runtime. Then, we call that implementation to call the EmployeeService REST API.</a:t>
            </a:r>
            <a:endParaRPr/>
          </a:p>
        </p:txBody>
      </p:sp>
      <p:sp>
        <p:nvSpPr>
          <p:cNvPr id="327" name="Google Shape;327;gc753bea069_0_27"/>
          <p:cNvSpPr txBox="1"/>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dk2"/>
              </a:buClr>
              <a:buSzPts val="4455"/>
              <a:buFont typeface="Cambria"/>
              <a:buNone/>
            </a:pPr>
            <a:r>
              <a:rPr b="0" i="0" lang="en-US" sz="4455" u="none" cap="none" strike="noStrike">
                <a:solidFill>
                  <a:schemeClr val="dk2"/>
                </a:solidFill>
                <a:latin typeface="Cambria"/>
                <a:ea typeface="Cambria"/>
                <a:cs typeface="Cambria"/>
                <a:sym typeface="Cambria"/>
              </a:rPr>
              <a:t>Feign Client</a:t>
            </a:r>
            <a:endParaRPr b="0" i="0" sz="4455" u="none" cap="none" strike="noStrike">
              <a:solidFill>
                <a:schemeClr val="dk2"/>
              </a:solidFill>
              <a:latin typeface="Cambria"/>
              <a:ea typeface="Cambria"/>
              <a:cs typeface="Cambria"/>
              <a:sym typeface="Cambria"/>
            </a:endParaRPr>
          </a:p>
        </p:txBody>
      </p:sp>
      <p:pic>
        <p:nvPicPr>
          <p:cNvPr id="328" name="Google Shape;328;gc753bea069_0_27"/>
          <p:cNvPicPr preferRelativeResize="0"/>
          <p:nvPr/>
        </p:nvPicPr>
        <p:blipFill rotWithShape="1">
          <a:blip r:embed="rId3">
            <a:alphaModFix/>
          </a:blip>
          <a:srcRect b="0" l="0" r="0" t="0"/>
          <a:stretch/>
        </p:blipFill>
        <p:spPr>
          <a:xfrm>
            <a:off x="6925" y="2438400"/>
            <a:ext cx="8293425" cy="42699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c753bea069_0_33"/>
          <p:cNvSpPr txBox="1"/>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dk2"/>
              </a:buClr>
              <a:buSzPts val="4455"/>
              <a:buFont typeface="Cambria"/>
              <a:buNone/>
            </a:pPr>
            <a:r>
              <a:rPr b="0" i="0" lang="en-US" sz="4455" u="none" cap="none" strike="noStrike">
                <a:solidFill>
                  <a:schemeClr val="dk2"/>
                </a:solidFill>
                <a:latin typeface="Cambria"/>
                <a:ea typeface="Cambria"/>
                <a:cs typeface="Cambria"/>
                <a:sym typeface="Cambria"/>
              </a:rPr>
              <a:t>Feign Client</a:t>
            </a:r>
            <a:endParaRPr b="0" i="0" sz="4455" u="none" cap="none" strike="noStrike">
              <a:solidFill>
                <a:schemeClr val="dk2"/>
              </a:solidFill>
              <a:latin typeface="Cambria"/>
              <a:ea typeface="Cambria"/>
              <a:cs typeface="Cambria"/>
              <a:sym typeface="Cambria"/>
            </a:endParaRPr>
          </a:p>
        </p:txBody>
      </p:sp>
      <p:sp>
        <p:nvSpPr>
          <p:cNvPr id="334" name="Google Shape;334;gc753bea069_0_33"/>
          <p:cNvSpPr/>
          <p:nvPr/>
        </p:nvSpPr>
        <p:spPr>
          <a:xfrm>
            <a:off x="62600" y="911675"/>
            <a:ext cx="84690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Step 4:</a:t>
            </a:r>
            <a:r>
              <a:rPr b="0" i="0" lang="en-US" sz="1800" u="none" cap="none" strike="noStrike">
                <a:solidFill>
                  <a:schemeClr val="dk1"/>
                </a:solidFill>
                <a:latin typeface="Calibri"/>
                <a:ea typeface="Calibri"/>
                <a:cs typeface="Calibri"/>
                <a:sym typeface="Calibri"/>
              </a:rPr>
              <a:t> we need to tell our project that we will use Feign client, so scan its annotation. For this, we need to add the @EnableFeignClients annotation on top </a:t>
            </a:r>
            <a:endParaRPr b="0" i="0" sz="1400" u="none" cap="none" strike="noStrike">
              <a:solidFill>
                <a:srgbClr val="000000"/>
              </a:solidFill>
              <a:latin typeface="Arial"/>
              <a:ea typeface="Arial"/>
              <a:cs typeface="Arial"/>
              <a:sym typeface="Arial"/>
            </a:endParaRPr>
          </a:p>
        </p:txBody>
      </p:sp>
      <p:pic>
        <p:nvPicPr>
          <p:cNvPr id="335" name="Google Shape;335;gc753bea069_0_33"/>
          <p:cNvPicPr preferRelativeResize="0"/>
          <p:nvPr/>
        </p:nvPicPr>
        <p:blipFill rotWithShape="1">
          <a:blip r:embed="rId3">
            <a:alphaModFix/>
          </a:blip>
          <a:srcRect b="0" l="0" r="0" t="0"/>
          <a:stretch/>
        </p:blipFill>
        <p:spPr>
          <a:xfrm>
            <a:off x="62600" y="2054675"/>
            <a:ext cx="8469000" cy="454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ctrTitle"/>
          </p:nvPr>
        </p:nvSpPr>
        <p:spPr>
          <a:xfrm>
            <a:off x="6927" y="152401"/>
            <a:ext cx="7772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What is MicroServices</a:t>
            </a:r>
            <a:endParaRPr sz="5940"/>
          </a:p>
        </p:txBody>
      </p:sp>
      <p:sp>
        <p:nvSpPr>
          <p:cNvPr id="111" name="Google Shape;111;p4"/>
          <p:cNvSpPr txBox="1"/>
          <p:nvPr>
            <p:ph idx="1" type="subTitle"/>
          </p:nvPr>
        </p:nvSpPr>
        <p:spPr>
          <a:xfrm>
            <a:off x="228600" y="838200"/>
            <a:ext cx="8610600" cy="57150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2400"/>
              <a:buFont typeface="Noto Sans Symbols"/>
              <a:buChar char="⮚"/>
            </a:pPr>
            <a:r>
              <a:rPr lang="en-US" sz="2400"/>
              <a:t>The main objective of the micro-services implementation is to </a:t>
            </a:r>
            <a:r>
              <a:rPr b="1" lang="en-US" sz="2400"/>
              <a:t>split up the application as separate service</a:t>
            </a:r>
            <a:r>
              <a:rPr lang="en-US" sz="2400"/>
              <a:t> for each core and API service functionality and it should be deployed independently.</a:t>
            </a:r>
            <a:endParaRPr/>
          </a:p>
          <a:p>
            <a:pPr indent="-304800" lvl="0" marL="457200" rtl="0" algn="l">
              <a:lnSpc>
                <a:spcPct val="100000"/>
              </a:lnSpc>
              <a:spcBef>
                <a:spcPts val="480"/>
              </a:spcBef>
              <a:spcAft>
                <a:spcPts val="0"/>
              </a:spcAft>
              <a:buSzPts val="2400"/>
              <a:buFont typeface="Noto Sans Symbols"/>
              <a:buNone/>
            </a:pPr>
            <a:r>
              <a:t/>
            </a:r>
            <a:endParaRPr sz="2400"/>
          </a:p>
          <a:p>
            <a:pPr indent="-457200" lvl="0" marL="457200" rtl="0" algn="l">
              <a:lnSpc>
                <a:spcPct val="100000"/>
              </a:lnSpc>
              <a:spcBef>
                <a:spcPts val="480"/>
              </a:spcBef>
              <a:spcAft>
                <a:spcPts val="0"/>
              </a:spcAft>
              <a:buSzPts val="2400"/>
              <a:buFont typeface="Noto Sans Symbols"/>
              <a:buChar char="⮚"/>
            </a:pPr>
            <a:r>
              <a:rPr lang="en-US" sz="2400"/>
              <a:t>Microservices architecture allows to avoid monolith application for large system. It provide loose coupling between collaborating processes which running independently in different environments with tight cohesion.</a:t>
            </a:r>
            <a:endParaRPr/>
          </a:p>
          <a:p>
            <a:pPr indent="-304800" lvl="0" marL="457200" rtl="0" algn="l">
              <a:lnSpc>
                <a:spcPct val="100000"/>
              </a:lnSpc>
              <a:spcBef>
                <a:spcPts val="480"/>
              </a:spcBef>
              <a:spcAft>
                <a:spcPts val="0"/>
              </a:spcAft>
              <a:buSzPts val="2400"/>
              <a:buFont typeface="Noto Sans Symbols"/>
              <a:buNone/>
            </a:pPr>
            <a:r>
              <a:t/>
            </a:r>
            <a:endParaRPr sz="2400"/>
          </a:p>
          <a:p>
            <a:pPr indent="-457200" lvl="0" marL="457200" rtl="0" algn="l">
              <a:lnSpc>
                <a:spcPct val="100000"/>
              </a:lnSpc>
              <a:spcBef>
                <a:spcPts val="480"/>
              </a:spcBef>
              <a:spcAft>
                <a:spcPts val="0"/>
              </a:spcAft>
              <a:buSzPts val="2400"/>
              <a:buFont typeface="Noto Sans Symbols"/>
              <a:buChar char="⮚"/>
            </a:pPr>
            <a:r>
              <a:rPr lang="en-US" sz="2400"/>
              <a:t>Why MicroServices are Preferred? </a:t>
            </a:r>
            <a:endParaRPr sz="2400"/>
          </a:p>
          <a:p>
            <a:pPr indent="-457200" lvl="0" marL="457200" rtl="0" algn="l">
              <a:lnSpc>
                <a:spcPct val="100000"/>
              </a:lnSpc>
              <a:spcBef>
                <a:spcPts val="480"/>
              </a:spcBef>
              <a:spcAft>
                <a:spcPts val="0"/>
              </a:spcAft>
              <a:buSzPts val="2400"/>
              <a:buFont typeface="Noto Sans Symbols"/>
              <a:buChar char="⮚"/>
            </a:pPr>
            <a:r>
              <a:rPr lang="en-US" sz="2400"/>
              <a:t>We chose micro services architecture to write each functionality as a separate service for core and API functionality and it helps us to achieve the continuous delivery and integration. </a:t>
            </a:r>
            <a:endParaRPr/>
          </a:p>
          <a:p>
            <a:pPr indent="-304800" lvl="0" marL="457200" rtl="0" algn="l">
              <a:lnSpc>
                <a:spcPct val="100000"/>
              </a:lnSpc>
              <a:spcBef>
                <a:spcPts val="480"/>
              </a:spcBef>
              <a:spcAft>
                <a:spcPts val="0"/>
              </a:spcAft>
              <a:buSzPts val="2400"/>
              <a:buFont typeface="Noto Sans Symbols"/>
              <a:buNone/>
            </a:pPr>
            <a:r>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c753bea069_0_39"/>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Feign Client</a:t>
            </a:r>
            <a:endParaRPr sz="5940"/>
          </a:p>
        </p:txBody>
      </p:sp>
      <p:sp>
        <p:nvSpPr>
          <p:cNvPr id="341" name="Google Shape;341;gc753bea069_0_39"/>
          <p:cNvSpPr/>
          <p:nvPr/>
        </p:nvSpPr>
        <p:spPr>
          <a:xfrm>
            <a:off x="152400" y="762000"/>
            <a:ext cx="8534400" cy="3693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Examples , below are steps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(Code available in </a:t>
            </a:r>
            <a:r>
              <a:rPr b="0" i="0" lang="en-US" sz="1800" u="sng" cap="none" strike="noStrike">
                <a:solidFill>
                  <a:schemeClr val="hlink"/>
                </a:solidFill>
                <a:latin typeface="Calibri"/>
                <a:ea typeface="Calibri"/>
                <a:cs typeface="Calibri"/>
                <a:sym typeface="Calibri"/>
                <a:hlinkClick r:id="rId3"/>
              </a:rPr>
              <a:t>https://drive.google.com/open?id=1CxVUCI4dKsheferXDzOUPYxIt_Xj9Ivf</a:t>
            </a: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 Run Eureka Server com.doj.discovery Main Application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 Run com.myfeignn.client Main Application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 Run com.myfeignn.server Main Application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#4. Cross check if ports are given appropriately in all application.yml files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#5. Now. Give url in Browser </a:t>
            </a:r>
            <a:r>
              <a:rPr b="0" i="0" lang="en-US" sz="1800" u="sng" cap="none" strike="noStrike">
                <a:solidFill>
                  <a:schemeClr val="hlink"/>
                </a:solidFill>
                <a:latin typeface="Calibri"/>
                <a:ea typeface="Calibri"/>
                <a:cs typeface="Calibri"/>
                <a:sym typeface="Calibri"/>
                <a:hlinkClick r:id="rId4"/>
              </a:rPr>
              <a:t>http://localhost:4321/</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Get content like below in Browser</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Hello World: HelloServer:DESKTOP-V70EGBV:3333</a:t>
            </a:r>
            <a:endParaRPr b="0" i="0" sz="1400" u="none" cap="none" strike="noStrike">
              <a:solidFill>
                <a:srgbClr val="000000"/>
              </a:solidFill>
              <a:latin typeface="Arial"/>
              <a:ea typeface="Arial"/>
              <a:cs typeface="Arial"/>
              <a:sym typeface="Arial"/>
            </a:endParaRPr>
          </a:p>
        </p:txBody>
      </p:sp>
      <p:sp>
        <p:nvSpPr>
          <p:cNvPr id="342" name="Google Shape;342;gc753bea069_0_39"/>
          <p:cNvSpPr/>
          <p:nvPr/>
        </p:nvSpPr>
        <p:spPr>
          <a:xfrm>
            <a:off x="3352800" y="4455319"/>
            <a:ext cx="1676400" cy="802500"/>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Eureka Server</a:t>
            </a:r>
            <a:endParaRPr b="0" i="0" sz="2200" u="none" cap="none" strike="noStrike">
              <a:solidFill>
                <a:schemeClr val="lt1"/>
              </a:solidFill>
              <a:latin typeface="Calibri"/>
              <a:ea typeface="Calibri"/>
              <a:cs typeface="Calibri"/>
              <a:sym typeface="Calibri"/>
            </a:endParaRPr>
          </a:p>
        </p:txBody>
      </p:sp>
      <p:sp>
        <p:nvSpPr>
          <p:cNvPr id="343" name="Google Shape;343;gc753bea069_0_39"/>
          <p:cNvSpPr/>
          <p:nvPr/>
        </p:nvSpPr>
        <p:spPr>
          <a:xfrm>
            <a:off x="1676400" y="5715000"/>
            <a:ext cx="1676400" cy="802500"/>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FeignClient</a:t>
            </a:r>
            <a:endParaRPr b="0" i="0" sz="2200" u="none" cap="none" strike="noStrike">
              <a:solidFill>
                <a:schemeClr val="lt1"/>
              </a:solidFill>
              <a:latin typeface="Calibri"/>
              <a:ea typeface="Calibri"/>
              <a:cs typeface="Calibri"/>
              <a:sym typeface="Calibri"/>
            </a:endParaRPr>
          </a:p>
        </p:txBody>
      </p:sp>
      <p:sp>
        <p:nvSpPr>
          <p:cNvPr id="344" name="Google Shape;344;gc753bea069_0_39"/>
          <p:cNvSpPr/>
          <p:nvPr/>
        </p:nvSpPr>
        <p:spPr>
          <a:xfrm>
            <a:off x="5029200" y="5714999"/>
            <a:ext cx="1676400" cy="802500"/>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Server</a:t>
            </a:r>
            <a:endParaRPr b="0" i="0" sz="2200" u="none" cap="none" strike="noStrike">
              <a:solidFill>
                <a:schemeClr val="lt1"/>
              </a:solidFill>
              <a:latin typeface="Calibri"/>
              <a:ea typeface="Calibri"/>
              <a:cs typeface="Calibri"/>
              <a:sym typeface="Calibri"/>
            </a:endParaRPr>
          </a:p>
        </p:txBody>
      </p:sp>
      <p:cxnSp>
        <p:nvCxnSpPr>
          <p:cNvPr id="345" name="Google Shape;345;gc753bea069_0_39"/>
          <p:cNvCxnSpPr>
            <a:stCxn id="343" idx="0"/>
            <a:endCxn id="342" idx="1"/>
          </p:cNvCxnSpPr>
          <p:nvPr/>
        </p:nvCxnSpPr>
        <p:spPr>
          <a:xfrm flipH="1" rot="10800000">
            <a:off x="2514600" y="4856700"/>
            <a:ext cx="838200" cy="858300"/>
          </a:xfrm>
          <a:prstGeom prst="straightConnector1">
            <a:avLst/>
          </a:prstGeom>
          <a:noFill/>
          <a:ln cap="flat" cmpd="sng" w="38100">
            <a:solidFill>
              <a:srgbClr val="A6A177"/>
            </a:solidFill>
            <a:prstDash val="dash"/>
            <a:round/>
            <a:headEnd len="med" w="med" type="stealth"/>
            <a:tailEnd len="med" w="med" type="stealth"/>
          </a:ln>
        </p:spPr>
      </p:cxnSp>
      <p:cxnSp>
        <p:nvCxnSpPr>
          <p:cNvPr id="346" name="Google Shape;346;gc753bea069_0_39"/>
          <p:cNvCxnSpPr/>
          <p:nvPr/>
        </p:nvCxnSpPr>
        <p:spPr>
          <a:xfrm rot="10800000">
            <a:off x="5029200" y="4828720"/>
            <a:ext cx="990600" cy="858300"/>
          </a:xfrm>
          <a:prstGeom prst="straightConnector1">
            <a:avLst/>
          </a:prstGeom>
          <a:noFill/>
          <a:ln cap="flat" cmpd="sng" w="38100">
            <a:solidFill>
              <a:srgbClr val="A6A177"/>
            </a:solidFill>
            <a:prstDash val="dash"/>
            <a:round/>
            <a:headEnd len="med" w="med" type="stealth"/>
            <a:tailEnd len="med" w="med" type="stealth"/>
          </a:ln>
        </p:spPr>
      </p:cxnSp>
      <p:cxnSp>
        <p:nvCxnSpPr>
          <p:cNvPr id="347" name="Google Shape;347;gc753bea069_0_39"/>
          <p:cNvCxnSpPr>
            <a:endCxn id="343" idx="1"/>
          </p:cNvCxnSpPr>
          <p:nvPr/>
        </p:nvCxnSpPr>
        <p:spPr>
          <a:xfrm>
            <a:off x="762000" y="6116250"/>
            <a:ext cx="914400" cy="0"/>
          </a:xfrm>
          <a:prstGeom prst="straightConnector1">
            <a:avLst/>
          </a:prstGeom>
          <a:noFill/>
          <a:ln cap="flat" cmpd="sng" w="38100">
            <a:solidFill>
              <a:srgbClr val="A6A177"/>
            </a:solidFill>
            <a:prstDash val="solid"/>
            <a:round/>
            <a:headEnd len="sm" w="sm" type="none"/>
            <a:tailEnd len="med" w="med" type="stealth"/>
          </a:ln>
        </p:spPr>
      </p:cxnSp>
      <p:cxnSp>
        <p:nvCxnSpPr>
          <p:cNvPr id="348" name="Google Shape;348;gc753bea069_0_39"/>
          <p:cNvCxnSpPr>
            <a:stCxn id="343" idx="3"/>
            <a:endCxn id="344" idx="1"/>
          </p:cNvCxnSpPr>
          <p:nvPr/>
        </p:nvCxnSpPr>
        <p:spPr>
          <a:xfrm>
            <a:off x="3352800" y="6116250"/>
            <a:ext cx="1676400" cy="0"/>
          </a:xfrm>
          <a:prstGeom prst="straightConnector1">
            <a:avLst/>
          </a:prstGeom>
          <a:noFill/>
          <a:ln cap="flat" cmpd="sng" w="38100">
            <a:solidFill>
              <a:srgbClr val="A6A177"/>
            </a:solidFill>
            <a:prstDash val="solid"/>
            <a:round/>
            <a:headEnd len="sm" w="sm" type="none"/>
            <a:tailEnd len="med" w="med" type="stealth"/>
          </a:ln>
        </p:spPr>
      </p:cxnSp>
      <p:sp>
        <p:nvSpPr>
          <p:cNvPr id="349" name="Google Shape;349;gc753bea069_0_39"/>
          <p:cNvSpPr/>
          <p:nvPr/>
        </p:nvSpPr>
        <p:spPr>
          <a:xfrm>
            <a:off x="152400" y="5715000"/>
            <a:ext cx="1066800" cy="802500"/>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Browser</a:t>
            </a:r>
            <a:endParaRPr b="0" i="0" sz="2200" u="none" cap="none" strike="noStrike">
              <a:solidFill>
                <a:schemeClr val="lt1"/>
              </a:solidFill>
              <a:latin typeface="Calibri"/>
              <a:ea typeface="Calibri"/>
              <a:cs typeface="Calibri"/>
              <a:sym typeface="Calibri"/>
            </a:endParaRPr>
          </a:p>
        </p:txBody>
      </p:sp>
      <p:sp>
        <p:nvSpPr>
          <p:cNvPr id="350" name="Google Shape;350;gc753bea069_0_39"/>
          <p:cNvSpPr txBox="1"/>
          <p:nvPr/>
        </p:nvSpPr>
        <p:spPr>
          <a:xfrm>
            <a:off x="5486400" y="4704159"/>
            <a:ext cx="13716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chemeClr val="dk1"/>
                </a:solidFill>
                <a:latin typeface="Calibri"/>
                <a:ea typeface="Calibri"/>
                <a:cs typeface="Calibri"/>
                <a:sym typeface="Calibri"/>
              </a:rPr>
              <a:t>Service Registry/Discovery</a:t>
            </a:r>
            <a:endParaRPr b="0" i="0" sz="2100" u="none" cap="none" strike="noStrike">
              <a:solidFill>
                <a:schemeClr val="dk1"/>
              </a:solidFill>
              <a:latin typeface="Calibri"/>
              <a:ea typeface="Calibri"/>
              <a:cs typeface="Calibri"/>
              <a:sym typeface="Calibri"/>
            </a:endParaRPr>
          </a:p>
        </p:txBody>
      </p:sp>
      <p:sp>
        <p:nvSpPr>
          <p:cNvPr id="351" name="Google Shape;351;gc753bea069_0_39"/>
          <p:cNvSpPr txBox="1"/>
          <p:nvPr/>
        </p:nvSpPr>
        <p:spPr>
          <a:xfrm>
            <a:off x="1828800" y="4557533"/>
            <a:ext cx="13716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Service Registry/Discovery</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2"/>
          <p:cNvSpPr txBox="1"/>
          <p:nvPr>
            <p:ph type="title"/>
          </p:nvPr>
        </p:nvSpPr>
        <p:spPr>
          <a:xfrm>
            <a:off x="384725" y="-190300"/>
            <a:ext cx="7983600" cy="213660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Load balancing -Ribbon</a:t>
            </a:r>
            <a:endParaRPr/>
          </a:p>
        </p:txBody>
      </p:sp>
      <p:sp>
        <p:nvSpPr>
          <p:cNvPr id="357" name="Google Shape;357;p32"/>
          <p:cNvSpPr/>
          <p:nvPr/>
        </p:nvSpPr>
        <p:spPr>
          <a:xfrm>
            <a:off x="311699" y="1536634"/>
            <a:ext cx="7620759" cy="27151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8" name="Google Shape;358;p32"/>
          <p:cNvSpPr/>
          <p:nvPr/>
        </p:nvSpPr>
        <p:spPr>
          <a:xfrm>
            <a:off x="1189322" y="3467426"/>
            <a:ext cx="7453834" cy="262439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3"/>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What is Load Balancing?</a:t>
            </a:r>
            <a:endParaRPr sz="5940"/>
          </a:p>
        </p:txBody>
      </p:sp>
      <p:sp>
        <p:nvSpPr>
          <p:cNvPr id="364" name="Google Shape;364;p33"/>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t/>
            </a:r>
            <a:endParaRPr/>
          </a:p>
        </p:txBody>
      </p:sp>
      <p:sp>
        <p:nvSpPr>
          <p:cNvPr id="365" name="Google Shape;365;p33"/>
          <p:cNvSpPr/>
          <p:nvPr/>
        </p:nvSpPr>
        <p:spPr>
          <a:xfrm>
            <a:off x="152400" y="834240"/>
            <a:ext cx="8077200" cy="550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Load Balancing is the mechanism in which the incoming requests need to get distributed among all available instances of a microservice.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This improves response time, and availability(when an instance goes down during maintenance)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There are two types of Load Balancing Client side and Proxy Load Balancing.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4"/>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Client Side Load Balancing</a:t>
            </a:r>
            <a:endParaRPr sz="5940"/>
          </a:p>
        </p:txBody>
      </p:sp>
      <p:sp>
        <p:nvSpPr>
          <p:cNvPr id="371" name="Google Shape;371;p34"/>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t/>
            </a:r>
            <a:endParaRPr/>
          </a:p>
        </p:txBody>
      </p:sp>
      <p:sp>
        <p:nvSpPr>
          <p:cNvPr id="372" name="Google Shape;372;p34"/>
          <p:cNvSpPr/>
          <p:nvPr/>
        </p:nvSpPr>
        <p:spPr>
          <a:xfrm>
            <a:off x="152400" y="834240"/>
            <a:ext cx="8077200" cy="56323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In Microservice environment we will be using Client Side Load Balancing Solution(Ribbon)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Why </a:t>
            </a:r>
            <a:r>
              <a:rPr b="1" i="0" lang="en-US" sz="2400" u="none" cap="none" strike="noStrike">
                <a:solidFill>
                  <a:schemeClr val="dk1"/>
                </a:solidFill>
                <a:latin typeface="Calibri"/>
                <a:ea typeface="Calibri"/>
                <a:cs typeface="Calibri"/>
                <a:sym typeface="Calibri"/>
              </a:rPr>
              <a:t>Client-side Load Balancing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No Single Point of Failure, each Client can use different Load Balancing Algorithms, One Hop less,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Implementing Client-Side Load Balancing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We will use Netflix Ribbon, it provide several algorithm for Client-Side Load Balancing. Spring provide smart </a:t>
            </a:r>
            <a:r>
              <a:rPr b="1" i="0" lang="en-US" sz="2400" u="none" cap="none" strike="noStrike">
                <a:solidFill>
                  <a:schemeClr val="dk1"/>
                </a:solidFill>
                <a:latin typeface="Calibri"/>
                <a:ea typeface="Calibri"/>
                <a:cs typeface="Calibri"/>
                <a:sym typeface="Calibri"/>
              </a:rPr>
              <a:t>RestTemplate </a:t>
            </a:r>
            <a:r>
              <a:rPr b="0" i="0" lang="en-US" sz="2400" u="none" cap="none" strike="noStrike">
                <a:solidFill>
                  <a:schemeClr val="dk1"/>
                </a:solidFill>
                <a:latin typeface="Calibri"/>
                <a:ea typeface="Calibri"/>
                <a:cs typeface="Calibri"/>
                <a:sym typeface="Calibri"/>
              </a:rPr>
              <a:t>for service discovery and load balancing by using </a:t>
            </a:r>
            <a:r>
              <a:rPr b="1" i="1" lang="en-US" sz="2400" u="none" cap="none" strike="noStrike">
                <a:solidFill>
                  <a:schemeClr val="dk1"/>
                </a:solidFill>
                <a:latin typeface="Calibri"/>
                <a:ea typeface="Calibri"/>
                <a:cs typeface="Calibri"/>
                <a:sym typeface="Calibri"/>
              </a:rPr>
              <a:t>@LoadBalanced </a:t>
            </a:r>
            <a:r>
              <a:rPr b="0" i="0" lang="en-US" sz="2400" u="none" cap="none" strike="noStrike">
                <a:solidFill>
                  <a:schemeClr val="dk1"/>
                </a:solidFill>
                <a:latin typeface="Calibri"/>
                <a:ea typeface="Calibri"/>
                <a:cs typeface="Calibri"/>
                <a:sym typeface="Calibri"/>
              </a:rPr>
              <a:t>annotation with </a:t>
            </a:r>
            <a:r>
              <a:rPr b="1" i="0" lang="en-US" sz="2400" u="none" cap="none" strike="noStrike">
                <a:solidFill>
                  <a:schemeClr val="dk1"/>
                </a:solidFill>
                <a:latin typeface="Calibri"/>
                <a:ea typeface="Calibri"/>
                <a:cs typeface="Calibri"/>
                <a:sym typeface="Calibri"/>
              </a:rPr>
              <a:t>RestTemplate </a:t>
            </a:r>
            <a:r>
              <a:rPr b="0" i="0" lang="en-US" sz="2400" u="none" cap="none" strike="noStrike">
                <a:solidFill>
                  <a:schemeClr val="dk1"/>
                </a:solidFill>
                <a:latin typeface="Calibri"/>
                <a:ea typeface="Calibri"/>
                <a:cs typeface="Calibri"/>
                <a:sym typeface="Calibri"/>
              </a:rPr>
              <a:t>instance.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5"/>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Ribbon</a:t>
            </a:r>
            <a:endParaRPr sz="5940"/>
          </a:p>
        </p:txBody>
      </p:sp>
      <p:sp>
        <p:nvSpPr>
          <p:cNvPr id="378" name="Google Shape;378;p35"/>
          <p:cNvSpPr/>
          <p:nvPr/>
        </p:nvSpPr>
        <p:spPr>
          <a:xfrm>
            <a:off x="285750" y="838200"/>
            <a:ext cx="8150400" cy="592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chemeClr val="dk1"/>
                </a:solidFill>
                <a:latin typeface="Calibri"/>
                <a:ea typeface="Calibri"/>
                <a:cs typeface="Calibri"/>
                <a:sym typeface="Calibri"/>
              </a:rPr>
              <a:t>Enable Ribbon in POM</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&lt;dependency&gt;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&lt;groupId&gt;org.springframework.cloud&lt;/groupId&gt;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&lt;artifactId&gt;spring-cloud-starter-ribbon&lt;/artifactId&gt;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&lt;/dependency&gt;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chemeClr val="dk1"/>
                </a:solidFill>
                <a:latin typeface="Calibri"/>
                <a:ea typeface="Calibri"/>
                <a:cs typeface="Calibri"/>
                <a:sym typeface="Calibri"/>
              </a:rPr>
              <a:t>Enable Ribbon in Code</a:t>
            </a:r>
            <a:br>
              <a:rPr b="0" i="0" lang="en-US" sz="2500" u="none" cap="none" strike="noStrike">
                <a:solidFill>
                  <a:schemeClr val="dk1"/>
                </a:solidFill>
                <a:latin typeface="Calibri"/>
                <a:ea typeface="Calibri"/>
                <a:cs typeface="Calibri"/>
                <a:sym typeface="Calibri"/>
              </a:rPr>
            </a:br>
            <a:r>
              <a:rPr b="0" i="0" lang="en-US" sz="2500" u="none" cap="none" strike="noStrike">
                <a:solidFill>
                  <a:schemeClr val="dk1"/>
                </a:solidFill>
                <a:latin typeface="Calibri"/>
                <a:ea typeface="Calibri"/>
                <a:cs typeface="Calibri"/>
                <a:sym typeface="Calibri"/>
              </a:rPr>
              <a:t>@FeignClient(name="forex-service")</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@RibbonClient(name="forex-service")</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public interface CurrencyExchangeServiceProxy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chemeClr val="dk1"/>
                </a:solidFill>
                <a:latin typeface="Calibri"/>
                <a:ea typeface="Calibri"/>
                <a:cs typeface="Calibri"/>
                <a:sym typeface="Calibri"/>
              </a:rPr>
              <a:t>Configure the instances in application.properties:</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forex-service.ribbon.listOfServers=localhost:8000,localhost:8001</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6"/>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Ribbon</a:t>
            </a:r>
            <a:endParaRPr sz="5940"/>
          </a:p>
        </p:txBody>
      </p:sp>
      <p:sp>
        <p:nvSpPr>
          <p:cNvPr id="384" name="Google Shape;384;p36"/>
          <p:cNvSpPr/>
          <p:nvPr/>
        </p:nvSpPr>
        <p:spPr>
          <a:xfrm>
            <a:off x="152400" y="834241"/>
            <a:ext cx="8229600" cy="48936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Client side load balancing maintains an algorithm like round robin or zone specific, by which it can invoke instances of calling services.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The advantage is service registry always updates itself;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if one instance goes down, it removes it from its registry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so when the client side load balancer talks to the Eureka server, it always updates itself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so there is no manual intervention- unlike server side load balancing- to remove an instance.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7"/>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Ribbon</a:t>
            </a:r>
            <a:endParaRPr sz="5940"/>
          </a:p>
        </p:txBody>
      </p:sp>
      <p:pic>
        <p:nvPicPr>
          <p:cNvPr id="390" name="Google Shape;390;p37"/>
          <p:cNvPicPr preferRelativeResize="0"/>
          <p:nvPr/>
        </p:nvPicPr>
        <p:blipFill rotWithShape="1">
          <a:blip r:embed="rId3">
            <a:alphaModFix/>
          </a:blip>
          <a:srcRect b="0" l="0" r="0" t="0"/>
          <a:stretch/>
        </p:blipFill>
        <p:spPr>
          <a:xfrm>
            <a:off x="914400" y="1143000"/>
            <a:ext cx="5591175" cy="44672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8"/>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Client Side Load Balancing</a:t>
            </a:r>
            <a:endParaRPr sz="5940"/>
          </a:p>
        </p:txBody>
      </p:sp>
      <p:pic>
        <p:nvPicPr>
          <p:cNvPr id="396" name="Google Shape;396;p38"/>
          <p:cNvPicPr preferRelativeResize="0"/>
          <p:nvPr/>
        </p:nvPicPr>
        <p:blipFill rotWithShape="1">
          <a:blip r:embed="rId3">
            <a:alphaModFix/>
          </a:blip>
          <a:srcRect b="0" l="0" r="0" t="0"/>
          <a:stretch/>
        </p:blipFill>
        <p:spPr>
          <a:xfrm>
            <a:off x="2209800" y="1371600"/>
            <a:ext cx="6303227" cy="2895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9"/>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Ribbon</a:t>
            </a:r>
            <a:endParaRPr sz="5940"/>
          </a:p>
        </p:txBody>
      </p:sp>
      <p:pic>
        <p:nvPicPr>
          <p:cNvPr id="402" name="Google Shape;402;p39"/>
          <p:cNvPicPr preferRelativeResize="0"/>
          <p:nvPr/>
        </p:nvPicPr>
        <p:blipFill rotWithShape="1">
          <a:blip r:embed="rId3">
            <a:alphaModFix/>
          </a:blip>
          <a:srcRect b="0" l="0" r="0" t="0"/>
          <a:stretch/>
        </p:blipFill>
        <p:spPr>
          <a:xfrm>
            <a:off x="1776413" y="1195388"/>
            <a:ext cx="5591175" cy="4467225"/>
          </a:xfrm>
          <a:prstGeom prst="rect">
            <a:avLst/>
          </a:prstGeom>
          <a:noFill/>
          <a:ln>
            <a:noFill/>
          </a:ln>
        </p:spPr>
      </p:pic>
      <p:sp>
        <p:nvSpPr>
          <p:cNvPr id="403" name="Google Shape;403;p39"/>
          <p:cNvSpPr/>
          <p:nvPr/>
        </p:nvSpPr>
        <p:spPr>
          <a:xfrm>
            <a:off x="-6667" y="5545633"/>
            <a:ext cx="736758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https://github.com/spring-cloud/spring-cloud-netflix/issues/2025</a:t>
            </a:r>
            <a:endParaRPr b="0" i="0" sz="1400" u="none" cap="none" strike="noStrike">
              <a:solidFill>
                <a:srgbClr val="000000"/>
              </a:solidFill>
              <a:latin typeface="Arial"/>
              <a:ea typeface="Arial"/>
              <a:cs typeface="Arial"/>
              <a:sym typeface="Arial"/>
            </a:endParaRPr>
          </a:p>
        </p:txBody>
      </p:sp>
      <p:sp>
        <p:nvSpPr>
          <p:cNvPr id="404" name="Google Shape;404;p39"/>
          <p:cNvSpPr/>
          <p:nvPr/>
        </p:nvSpPr>
        <p:spPr>
          <a:xfrm>
            <a:off x="0" y="5899725"/>
            <a:ext cx="86868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https://stackoverflow.com/questions/44402621/how-to-customize-the-ribbon-load-balancer-in-zuul-server</a:t>
            </a:r>
            <a:endParaRPr b="0" i="0" sz="1400" u="none" cap="none" strike="noStrike">
              <a:solidFill>
                <a:srgbClr val="000000"/>
              </a:solidFill>
              <a:latin typeface="Arial"/>
              <a:ea typeface="Arial"/>
              <a:cs typeface="Arial"/>
              <a:sym typeface="Arial"/>
            </a:endParaRPr>
          </a:p>
        </p:txBody>
      </p:sp>
      <p:sp>
        <p:nvSpPr>
          <p:cNvPr id="405" name="Google Shape;405;p39"/>
          <p:cNvSpPr/>
          <p:nvPr/>
        </p:nvSpPr>
        <p:spPr>
          <a:xfrm>
            <a:off x="358140" y="733722"/>
            <a:ext cx="8427720"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Very Good overall reference: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https://bushkarl.gitbooks.io/spring-cloud/content/spring_cloud_security/more_detail.html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0"/>
          <p:cNvSpPr txBox="1"/>
          <p:nvPr>
            <p:ph type="ctrTitle"/>
          </p:nvPr>
        </p:nvSpPr>
        <p:spPr>
          <a:xfrm>
            <a:off x="6926" y="152401"/>
            <a:ext cx="10203874"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3000"/>
              <a:t>Load Balancing custom Configurations</a:t>
            </a:r>
            <a:endParaRPr sz="3000"/>
          </a:p>
        </p:txBody>
      </p:sp>
      <p:sp>
        <p:nvSpPr>
          <p:cNvPr id="411" name="Google Shape;411;p40"/>
          <p:cNvSpPr/>
          <p:nvPr/>
        </p:nvSpPr>
        <p:spPr>
          <a:xfrm>
            <a:off x="-30480" y="1066800"/>
            <a:ext cx="9067800" cy="50783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an IClientConfig, which stores client configuration for a client or load balancer,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an ILoadBalancer, which represents a software load balancer,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ServerList, which defines how to get a list of servers to choose from,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an IRule, which describes a load balancing strategy, and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an IPing, which says how periodic pings of a server are performed.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our case above, the client is named say-hello. The properties we set are eureka.enabled (which we set to false), listOfServers, and ServerListRefreshInterval. Load balancers in Ribbon normally get their server lists from a Netflix Eureka service registry. (See the Service Registration and Discovery guide for information on using a Eureka service registry with Spring Cloud.) For our simple purposes here, we’re skipping Eureka, so we set the ribbon.eureka.enabled property to false and instead give Ribbon a static listOfServers. ServerListRefreshInterval is the interval, in milliseconds, between refreshes of Ribbon’s service list.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ctrTitle"/>
          </p:nvPr>
        </p:nvSpPr>
        <p:spPr>
          <a:xfrm>
            <a:off x="6927" y="411480"/>
            <a:ext cx="9137073"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ambria"/>
              <a:buNone/>
            </a:pPr>
            <a:r>
              <a:rPr lang="en-US" sz="3600"/>
              <a:t>Disadvantages of Monolithic System</a:t>
            </a:r>
            <a:endParaRPr sz="3600"/>
          </a:p>
        </p:txBody>
      </p:sp>
      <p:sp>
        <p:nvSpPr>
          <p:cNvPr id="117" name="Google Shape;117;p5"/>
          <p:cNvSpPr/>
          <p:nvPr/>
        </p:nvSpPr>
        <p:spPr>
          <a:xfrm>
            <a:off x="609600" y="1066800"/>
            <a:ext cx="8001000" cy="415498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8C8B8A"/>
                </a:solidFill>
                <a:latin typeface="Calibri"/>
                <a:ea typeface="Calibri"/>
                <a:cs typeface="Calibri"/>
                <a:sym typeface="Calibri"/>
              </a:rPr>
              <a:t>Monolithic app services tend to get tightly coupled and entangled as the application evolves, making it difficult to isolate services for purposes such as independent scaling or code maintainability.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8C8B8A"/>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8C8B8A"/>
                </a:solidFill>
                <a:latin typeface="Calibri"/>
                <a:ea typeface="Calibri"/>
                <a:cs typeface="Calibri"/>
                <a:sym typeface="Calibri"/>
              </a:rPr>
              <a:t>Monolithic architectures are also much harder to understand, because there may be dependencies, side-effects, and magic which are not obvious when you’re looking at a particular service or controller.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8C8B8A"/>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8C8B8A"/>
                </a:solidFill>
                <a:latin typeface="Calibri"/>
                <a:ea typeface="Calibri"/>
                <a:cs typeface="Calibri"/>
                <a:sym typeface="Calibri"/>
              </a:rPr>
              <a:t>Interdependenies with other Team/s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1"/>
          <p:cNvSpPr txBox="1"/>
          <p:nvPr>
            <p:ph type="ctrTitle"/>
          </p:nvPr>
        </p:nvSpPr>
        <p:spPr>
          <a:xfrm>
            <a:off x="6926" y="-76199"/>
            <a:ext cx="102039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3600"/>
              <a:t>How to Run Ribbon Example</a:t>
            </a:r>
            <a:endParaRPr sz="3600"/>
          </a:p>
        </p:txBody>
      </p:sp>
      <p:sp>
        <p:nvSpPr>
          <p:cNvPr id="417" name="Google Shape;417;p41"/>
          <p:cNvSpPr/>
          <p:nvPr/>
        </p:nvSpPr>
        <p:spPr>
          <a:xfrm>
            <a:off x="-30480" y="457200"/>
            <a:ext cx="9067800" cy="507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Download Example From</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sng" cap="none" strike="noStrike">
                <a:solidFill>
                  <a:schemeClr val="hlink"/>
                </a:solidFill>
                <a:latin typeface="Calibri"/>
                <a:ea typeface="Calibri"/>
                <a:cs typeface="Calibri"/>
                <a:sym typeface="Calibri"/>
                <a:hlinkClick r:id="rId3"/>
              </a:rPr>
              <a:t>https://drive.google.com/open?id=1iau3Q3K2sRcrZhOxp9PSWwVrsSQvVlZ2</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 Run ribbon-eureka-server, RibbonEurekaServerApplication.java, it’s default port number is 8761</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 Run ribbon-client, default port number is 8889</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#3. In ribbon-server, when you try to run ,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goto ‘Run Configurations…” , under Arguments,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specify, </a:t>
            </a:r>
            <a:r>
              <a:rPr b="1" i="0" lang="en-US" sz="2400" u="none" cap="none" strike="noStrike">
                <a:solidFill>
                  <a:schemeClr val="dk1"/>
                </a:solidFill>
                <a:latin typeface="Calibri"/>
                <a:ea typeface="Calibri"/>
                <a:cs typeface="Calibri"/>
                <a:sym typeface="Calibri"/>
              </a:rPr>
              <a:t>-Dserver.port=9099</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Repeat Step #3, to run multiple instances with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different port numbers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 Now, hit the ribbon-client</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sng" cap="none" strike="noStrike">
                <a:solidFill>
                  <a:schemeClr val="hlink"/>
                </a:solidFill>
                <a:latin typeface="Arial"/>
                <a:ea typeface="Arial"/>
                <a:cs typeface="Arial"/>
                <a:sym typeface="Arial"/>
                <a:hlinkClick r:id="rId4"/>
              </a:rPr>
              <a:t>http://localhost:8889/client/frontend</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and observe the output, which shows details of Server Instance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which is processing current Client’s request</a:t>
            </a:r>
            <a:endParaRPr b="0" i="0" sz="2400" u="none" cap="none" strike="noStrike">
              <a:solidFill>
                <a:schemeClr val="dk1"/>
              </a:solidFill>
              <a:latin typeface="Calibri"/>
              <a:ea typeface="Calibri"/>
              <a:cs typeface="Calibri"/>
              <a:sym typeface="Calibri"/>
            </a:endParaRPr>
          </a:p>
        </p:txBody>
      </p:sp>
      <p:pic>
        <p:nvPicPr>
          <p:cNvPr id="418" name="Google Shape;418;p41"/>
          <p:cNvPicPr preferRelativeResize="0"/>
          <p:nvPr/>
        </p:nvPicPr>
        <p:blipFill rotWithShape="1">
          <a:blip r:embed="rId5">
            <a:alphaModFix/>
          </a:blip>
          <a:srcRect b="0" l="0" r="0" t="0"/>
          <a:stretch/>
        </p:blipFill>
        <p:spPr>
          <a:xfrm>
            <a:off x="6849538" y="2409825"/>
            <a:ext cx="2066925" cy="24955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2"/>
          <p:cNvSpPr txBox="1"/>
          <p:nvPr>
            <p:ph type="ctrTitle"/>
          </p:nvPr>
        </p:nvSpPr>
        <p:spPr>
          <a:xfrm>
            <a:off x="3450" y="341050"/>
            <a:ext cx="99210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Diagrammatic Representation</a:t>
            </a:r>
            <a:endParaRPr sz="5940"/>
          </a:p>
        </p:txBody>
      </p:sp>
      <p:sp>
        <p:nvSpPr>
          <p:cNvPr id="424" name="Google Shape;424;p42"/>
          <p:cNvSpPr/>
          <p:nvPr/>
        </p:nvSpPr>
        <p:spPr>
          <a:xfrm>
            <a:off x="3307475" y="1962894"/>
            <a:ext cx="1676400" cy="802500"/>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Ribbon Eureka Server</a:t>
            </a:r>
            <a:endParaRPr b="0" i="0" sz="2000" u="none" cap="none" strike="noStrike">
              <a:solidFill>
                <a:schemeClr val="lt1"/>
              </a:solidFill>
              <a:latin typeface="Calibri"/>
              <a:ea typeface="Calibri"/>
              <a:cs typeface="Calibri"/>
              <a:sym typeface="Calibri"/>
            </a:endParaRPr>
          </a:p>
        </p:txBody>
      </p:sp>
      <p:sp>
        <p:nvSpPr>
          <p:cNvPr id="425" name="Google Shape;425;p42"/>
          <p:cNvSpPr/>
          <p:nvPr/>
        </p:nvSpPr>
        <p:spPr>
          <a:xfrm>
            <a:off x="1631075" y="3222575"/>
            <a:ext cx="1676400" cy="802500"/>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Calibri"/>
                <a:ea typeface="Calibri"/>
                <a:cs typeface="Calibri"/>
                <a:sym typeface="Calibri"/>
              </a:rPr>
              <a:t>RibbonClient</a:t>
            </a:r>
            <a:endParaRPr b="0" i="0" sz="2100" u="none" cap="none" strike="noStrike">
              <a:solidFill>
                <a:schemeClr val="lt1"/>
              </a:solidFill>
              <a:latin typeface="Calibri"/>
              <a:ea typeface="Calibri"/>
              <a:cs typeface="Calibri"/>
              <a:sym typeface="Calibri"/>
            </a:endParaRPr>
          </a:p>
        </p:txBody>
      </p:sp>
      <p:sp>
        <p:nvSpPr>
          <p:cNvPr id="426" name="Google Shape;426;p42"/>
          <p:cNvSpPr/>
          <p:nvPr/>
        </p:nvSpPr>
        <p:spPr>
          <a:xfrm>
            <a:off x="4983875" y="5730124"/>
            <a:ext cx="1676400" cy="802500"/>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Ribbon Server</a:t>
            </a:r>
            <a:endParaRPr b="0"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Instance3</a:t>
            </a:r>
            <a:endParaRPr b="0" i="0" sz="2000" u="none" cap="none" strike="noStrike">
              <a:solidFill>
                <a:schemeClr val="lt1"/>
              </a:solidFill>
              <a:latin typeface="Calibri"/>
              <a:ea typeface="Calibri"/>
              <a:cs typeface="Calibri"/>
              <a:sym typeface="Calibri"/>
            </a:endParaRPr>
          </a:p>
        </p:txBody>
      </p:sp>
      <p:cxnSp>
        <p:nvCxnSpPr>
          <p:cNvPr id="427" name="Google Shape;427;p42"/>
          <p:cNvCxnSpPr>
            <a:stCxn id="425" idx="0"/>
            <a:endCxn id="424" idx="1"/>
          </p:cNvCxnSpPr>
          <p:nvPr/>
        </p:nvCxnSpPr>
        <p:spPr>
          <a:xfrm flipH="1" rot="10800000">
            <a:off x="2469275" y="2364275"/>
            <a:ext cx="838200" cy="858300"/>
          </a:xfrm>
          <a:prstGeom prst="straightConnector1">
            <a:avLst/>
          </a:prstGeom>
          <a:noFill/>
          <a:ln cap="flat" cmpd="sng" w="38100">
            <a:solidFill>
              <a:srgbClr val="A6A177"/>
            </a:solidFill>
            <a:prstDash val="dash"/>
            <a:round/>
            <a:headEnd len="med" w="med" type="stealth"/>
            <a:tailEnd len="med" w="med" type="stealth"/>
          </a:ln>
        </p:spPr>
      </p:cxnSp>
      <p:cxnSp>
        <p:nvCxnSpPr>
          <p:cNvPr id="428" name="Google Shape;428;p42"/>
          <p:cNvCxnSpPr>
            <a:stCxn id="429" idx="0"/>
          </p:cNvCxnSpPr>
          <p:nvPr/>
        </p:nvCxnSpPr>
        <p:spPr>
          <a:xfrm rot="10800000">
            <a:off x="4983875" y="2336236"/>
            <a:ext cx="838200" cy="1158300"/>
          </a:xfrm>
          <a:prstGeom prst="straightConnector1">
            <a:avLst/>
          </a:prstGeom>
          <a:noFill/>
          <a:ln cap="flat" cmpd="sng" w="12700">
            <a:solidFill>
              <a:srgbClr val="A6A177"/>
            </a:solidFill>
            <a:prstDash val="dash"/>
            <a:round/>
            <a:headEnd len="med" w="med" type="stealth"/>
            <a:tailEnd len="med" w="med" type="stealth"/>
          </a:ln>
        </p:spPr>
      </p:cxnSp>
      <p:cxnSp>
        <p:nvCxnSpPr>
          <p:cNvPr id="430" name="Google Shape;430;p42"/>
          <p:cNvCxnSpPr>
            <a:endCxn id="425" idx="1"/>
          </p:cNvCxnSpPr>
          <p:nvPr/>
        </p:nvCxnSpPr>
        <p:spPr>
          <a:xfrm>
            <a:off x="716675" y="3623825"/>
            <a:ext cx="914400" cy="0"/>
          </a:xfrm>
          <a:prstGeom prst="straightConnector1">
            <a:avLst/>
          </a:prstGeom>
          <a:noFill/>
          <a:ln cap="flat" cmpd="sng" w="38100">
            <a:solidFill>
              <a:srgbClr val="A6A177"/>
            </a:solidFill>
            <a:prstDash val="solid"/>
            <a:round/>
            <a:headEnd len="sm" w="sm" type="none"/>
            <a:tailEnd len="med" w="med" type="stealth"/>
          </a:ln>
        </p:spPr>
      </p:cxnSp>
      <p:cxnSp>
        <p:nvCxnSpPr>
          <p:cNvPr id="431" name="Google Shape;431;p42"/>
          <p:cNvCxnSpPr>
            <a:stCxn id="425" idx="3"/>
            <a:endCxn id="426" idx="1"/>
          </p:cNvCxnSpPr>
          <p:nvPr/>
        </p:nvCxnSpPr>
        <p:spPr>
          <a:xfrm>
            <a:off x="3307475" y="3623825"/>
            <a:ext cx="1676400" cy="2507400"/>
          </a:xfrm>
          <a:prstGeom prst="straightConnector1">
            <a:avLst/>
          </a:prstGeom>
          <a:noFill/>
          <a:ln cap="flat" cmpd="sng" w="38100">
            <a:solidFill>
              <a:srgbClr val="A6A177"/>
            </a:solidFill>
            <a:prstDash val="solid"/>
            <a:round/>
            <a:headEnd len="sm" w="sm" type="none"/>
            <a:tailEnd len="med" w="med" type="stealth"/>
          </a:ln>
        </p:spPr>
      </p:cxnSp>
      <p:sp>
        <p:nvSpPr>
          <p:cNvPr id="432" name="Google Shape;432;p42"/>
          <p:cNvSpPr/>
          <p:nvPr/>
        </p:nvSpPr>
        <p:spPr>
          <a:xfrm>
            <a:off x="107075" y="3222575"/>
            <a:ext cx="1066800" cy="802500"/>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chemeClr val="lt1"/>
                </a:solidFill>
                <a:latin typeface="Calibri"/>
                <a:ea typeface="Calibri"/>
                <a:cs typeface="Calibri"/>
                <a:sym typeface="Calibri"/>
              </a:rPr>
              <a:t>Browser</a:t>
            </a:r>
            <a:endParaRPr b="0" i="0" sz="2100" u="none" cap="none" strike="noStrike">
              <a:solidFill>
                <a:schemeClr val="lt1"/>
              </a:solidFill>
              <a:latin typeface="Calibri"/>
              <a:ea typeface="Calibri"/>
              <a:cs typeface="Calibri"/>
              <a:sym typeface="Calibri"/>
            </a:endParaRPr>
          </a:p>
        </p:txBody>
      </p:sp>
      <p:sp>
        <p:nvSpPr>
          <p:cNvPr id="433" name="Google Shape;433;p42"/>
          <p:cNvSpPr txBox="1"/>
          <p:nvPr/>
        </p:nvSpPr>
        <p:spPr>
          <a:xfrm>
            <a:off x="5288675" y="2364134"/>
            <a:ext cx="13716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Service Registry/Discovery</a:t>
            </a:r>
            <a:endParaRPr b="0" i="0" sz="2000" u="none" cap="none" strike="noStrike">
              <a:solidFill>
                <a:schemeClr val="dk1"/>
              </a:solidFill>
              <a:latin typeface="Calibri"/>
              <a:ea typeface="Calibri"/>
              <a:cs typeface="Calibri"/>
              <a:sym typeface="Calibri"/>
            </a:endParaRPr>
          </a:p>
        </p:txBody>
      </p:sp>
      <p:sp>
        <p:nvSpPr>
          <p:cNvPr id="434" name="Google Shape;434;p42"/>
          <p:cNvSpPr txBox="1"/>
          <p:nvPr/>
        </p:nvSpPr>
        <p:spPr>
          <a:xfrm>
            <a:off x="1783475" y="2065108"/>
            <a:ext cx="13716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Service Registry/Discovery</a:t>
            </a:r>
            <a:endParaRPr b="0" i="0" sz="2000" u="none" cap="none" strike="noStrike">
              <a:solidFill>
                <a:schemeClr val="dk1"/>
              </a:solidFill>
              <a:latin typeface="Calibri"/>
              <a:ea typeface="Calibri"/>
              <a:cs typeface="Calibri"/>
              <a:sym typeface="Calibri"/>
            </a:endParaRPr>
          </a:p>
        </p:txBody>
      </p:sp>
      <p:sp>
        <p:nvSpPr>
          <p:cNvPr id="435" name="Google Shape;435;p42"/>
          <p:cNvSpPr/>
          <p:nvPr/>
        </p:nvSpPr>
        <p:spPr>
          <a:xfrm>
            <a:off x="4983875" y="4504049"/>
            <a:ext cx="1676400" cy="802500"/>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Ribbon Server</a:t>
            </a:r>
            <a:endParaRPr b="0"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Instance2</a:t>
            </a:r>
            <a:endParaRPr b="0" i="0" sz="2000" u="none" cap="none" strike="noStrike">
              <a:solidFill>
                <a:schemeClr val="lt1"/>
              </a:solidFill>
              <a:latin typeface="Calibri"/>
              <a:ea typeface="Calibri"/>
              <a:cs typeface="Calibri"/>
              <a:sym typeface="Calibri"/>
            </a:endParaRPr>
          </a:p>
        </p:txBody>
      </p:sp>
      <p:sp>
        <p:nvSpPr>
          <p:cNvPr id="429" name="Google Shape;429;p42"/>
          <p:cNvSpPr/>
          <p:nvPr/>
        </p:nvSpPr>
        <p:spPr>
          <a:xfrm>
            <a:off x="4983875" y="3494536"/>
            <a:ext cx="1676400" cy="802500"/>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Ribbon Server</a:t>
            </a:r>
            <a:endParaRPr b="0"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Instance1</a:t>
            </a:r>
            <a:endParaRPr b="0" i="0" sz="2000" u="none" cap="none" strike="noStrike">
              <a:solidFill>
                <a:schemeClr val="lt1"/>
              </a:solidFill>
              <a:latin typeface="Calibri"/>
              <a:ea typeface="Calibri"/>
              <a:cs typeface="Calibri"/>
              <a:sym typeface="Calibri"/>
            </a:endParaRPr>
          </a:p>
        </p:txBody>
      </p:sp>
      <p:cxnSp>
        <p:nvCxnSpPr>
          <p:cNvPr id="436" name="Google Shape;436;p42"/>
          <p:cNvCxnSpPr>
            <a:stCxn id="425" idx="3"/>
            <a:endCxn id="429" idx="1"/>
          </p:cNvCxnSpPr>
          <p:nvPr/>
        </p:nvCxnSpPr>
        <p:spPr>
          <a:xfrm>
            <a:off x="3307475" y="3623825"/>
            <a:ext cx="1676400" cy="272100"/>
          </a:xfrm>
          <a:prstGeom prst="straightConnector1">
            <a:avLst/>
          </a:prstGeom>
          <a:noFill/>
          <a:ln cap="flat" cmpd="sng" w="38100">
            <a:solidFill>
              <a:schemeClr val="dk2"/>
            </a:solidFill>
            <a:prstDash val="solid"/>
            <a:round/>
            <a:headEnd len="sm" w="sm" type="none"/>
            <a:tailEnd len="med" w="med" type="triangle"/>
          </a:ln>
        </p:spPr>
      </p:cxnSp>
      <p:cxnSp>
        <p:nvCxnSpPr>
          <p:cNvPr id="437" name="Google Shape;437;p42"/>
          <p:cNvCxnSpPr>
            <a:stCxn id="425" idx="3"/>
            <a:endCxn id="435" idx="1"/>
          </p:cNvCxnSpPr>
          <p:nvPr/>
        </p:nvCxnSpPr>
        <p:spPr>
          <a:xfrm>
            <a:off x="3307475" y="3623825"/>
            <a:ext cx="1676400" cy="1281600"/>
          </a:xfrm>
          <a:prstGeom prst="straightConnector1">
            <a:avLst/>
          </a:prstGeom>
          <a:noFill/>
          <a:ln cap="flat" cmpd="sng" w="38100">
            <a:solidFill>
              <a:schemeClr val="dk2"/>
            </a:solidFill>
            <a:prstDash val="solid"/>
            <a:round/>
            <a:headEnd len="sm" w="sm" type="none"/>
            <a:tailEnd len="med" w="med" type="triangle"/>
          </a:ln>
        </p:spPr>
      </p:cxnSp>
      <p:cxnSp>
        <p:nvCxnSpPr>
          <p:cNvPr id="438" name="Google Shape;438;p42"/>
          <p:cNvCxnSpPr>
            <a:stCxn id="435" idx="0"/>
            <a:endCxn id="424" idx="3"/>
          </p:cNvCxnSpPr>
          <p:nvPr/>
        </p:nvCxnSpPr>
        <p:spPr>
          <a:xfrm rot="10800000">
            <a:off x="4983875" y="2364149"/>
            <a:ext cx="838200" cy="2139900"/>
          </a:xfrm>
          <a:prstGeom prst="straightConnector1">
            <a:avLst/>
          </a:prstGeom>
          <a:noFill/>
          <a:ln cap="flat" cmpd="sng" w="12700">
            <a:solidFill>
              <a:srgbClr val="A6A177"/>
            </a:solidFill>
            <a:prstDash val="dash"/>
            <a:round/>
            <a:headEnd len="med" w="med" type="stealth"/>
            <a:tailEnd len="med" w="med" type="stealth"/>
          </a:ln>
        </p:spPr>
      </p:cxnSp>
      <p:cxnSp>
        <p:nvCxnSpPr>
          <p:cNvPr id="439" name="Google Shape;439;p42"/>
          <p:cNvCxnSpPr>
            <a:stCxn id="426" idx="0"/>
            <a:endCxn id="424" idx="3"/>
          </p:cNvCxnSpPr>
          <p:nvPr/>
        </p:nvCxnSpPr>
        <p:spPr>
          <a:xfrm rot="10800000">
            <a:off x="4983875" y="2364124"/>
            <a:ext cx="838200" cy="3366000"/>
          </a:xfrm>
          <a:prstGeom prst="straightConnector1">
            <a:avLst/>
          </a:prstGeom>
          <a:noFill/>
          <a:ln cap="flat" cmpd="sng" w="12700">
            <a:solidFill>
              <a:srgbClr val="A6A177"/>
            </a:solidFill>
            <a:prstDash val="dash"/>
            <a:round/>
            <a:headEnd len="med" w="med" type="stealth"/>
            <a:tailEnd len="med" w="med" type="stealth"/>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3"/>
          <p:cNvSpPr txBox="1"/>
          <p:nvPr>
            <p:ph type="ctrTitle"/>
          </p:nvPr>
        </p:nvSpPr>
        <p:spPr>
          <a:xfrm>
            <a:off x="6927" y="990600"/>
            <a:ext cx="9137073"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Client Side Load Balancing</a:t>
            </a:r>
            <a:br>
              <a:rPr lang="en-US" sz="5940"/>
            </a:br>
            <a:r>
              <a:rPr lang="en-US" sz="5940"/>
              <a:t>Custom Class</a:t>
            </a:r>
            <a:endParaRPr sz="5940"/>
          </a:p>
        </p:txBody>
      </p:sp>
      <p:sp>
        <p:nvSpPr>
          <p:cNvPr id="445" name="Google Shape;445;p43"/>
          <p:cNvSpPr/>
          <p:nvPr/>
        </p:nvSpPr>
        <p:spPr>
          <a:xfrm>
            <a:off x="0" y="1676400"/>
            <a:ext cx="8763000" cy="316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Step 1:</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@RibbonClient(name="currency-exchange-service", configuration = MyConfig.class)</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Step 2:</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@Configuration</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public class MyConfig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	@Bean</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	public IRule ribbonRule()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	  //return new RandomRule();</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		return new RoundRobinRule();</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You may also create your own Logic instead of specifying existing Load Balancing Algorithms</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4"/>
          <p:cNvSpPr txBox="1"/>
          <p:nvPr>
            <p:ph type="ctrTitle"/>
          </p:nvPr>
        </p:nvSpPr>
        <p:spPr>
          <a:xfrm>
            <a:off x="6927" y="990600"/>
            <a:ext cx="9137073"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Client Side Load Balancing</a:t>
            </a:r>
            <a:br>
              <a:rPr lang="en-US" sz="5940"/>
            </a:br>
            <a:r>
              <a:rPr lang="en-US" sz="5940"/>
              <a:t>Custom Class</a:t>
            </a:r>
            <a:endParaRPr sz="5940"/>
          </a:p>
        </p:txBody>
      </p:sp>
      <p:sp>
        <p:nvSpPr>
          <p:cNvPr id="451" name="Google Shape;451;p44"/>
          <p:cNvSpPr/>
          <p:nvPr/>
        </p:nvSpPr>
        <p:spPr>
          <a:xfrm>
            <a:off x="0" y="885850"/>
            <a:ext cx="8763000" cy="6467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Custom Rule Definition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@Bean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@Scope("prototype")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public IRule ribbonRule()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return new PickFirstLoadBalancerRule();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public class PickFirstLoadBalancerRule extends AbstractLoadBalancerRule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@Override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public void initWithNiwsConfig(IClientConfig clientConfig)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@Override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public Server choose(Object key)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List&lt;Server&gt; upList = getLoadBalancer().getReachableServers();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//returns the first lb in the list every time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if (upList != null &amp;&amp; upList.size() &gt;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return upList.get(0);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return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5"/>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RestTemplate</a:t>
            </a:r>
            <a:endParaRPr sz="5940"/>
          </a:p>
        </p:txBody>
      </p:sp>
      <p:sp>
        <p:nvSpPr>
          <p:cNvPr id="457" name="Google Shape;457;p45"/>
          <p:cNvSpPr/>
          <p:nvPr/>
        </p:nvSpPr>
        <p:spPr>
          <a:xfrm>
            <a:off x="228600" y="609600"/>
            <a:ext cx="8674200" cy="5909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RestTemplate is provided by Spring Framework, and is used to invoke one Microservice from another Microservice.</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For Spring boot web based projects, no extra dependency need to be added  in pom.xml</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And no specific configuration is required in application.yml or properties</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To invoke another Microservice, object of RestTemplate need to be created and corresponding XyzForEntity() method need to be invoked. For example getForEntity().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6"/>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RestTemplate</a:t>
            </a:r>
            <a:endParaRPr sz="5940"/>
          </a:p>
        </p:txBody>
      </p:sp>
      <p:sp>
        <p:nvSpPr>
          <p:cNvPr id="463" name="Google Shape;463;p46"/>
          <p:cNvSpPr/>
          <p:nvPr/>
        </p:nvSpPr>
        <p:spPr>
          <a:xfrm>
            <a:off x="228600" y="609601"/>
            <a:ext cx="8153400" cy="6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RestTemplate Example below</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pic>
        <p:nvPicPr>
          <p:cNvPr id="464" name="Google Shape;464;p46"/>
          <p:cNvPicPr preferRelativeResize="0"/>
          <p:nvPr/>
        </p:nvPicPr>
        <p:blipFill rotWithShape="1">
          <a:blip r:embed="rId3">
            <a:alphaModFix/>
          </a:blip>
          <a:srcRect b="0" l="0" r="0" t="0"/>
          <a:stretch/>
        </p:blipFill>
        <p:spPr>
          <a:xfrm>
            <a:off x="228600" y="1209574"/>
            <a:ext cx="9144000" cy="3058403"/>
          </a:xfrm>
          <a:prstGeom prst="rect">
            <a:avLst/>
          </a:prstGeom>
          <a:noFill/>
          <a:ln>
            <a:noFill/>
          </a:ln>
        </p:spPr>
      </p:pic>
      <p:sp>
        <p:nvSpPr>
          <p:cNvPr id="465" name="Google Shape;465;p46"/>
          <p:cNvSpPr/>
          <p:nvPr/>
        </p:nvSpPr>
        <p:spPr>
          <a:xfrm>
            <a:off x="228600" y="4391401"/>
            <a:ext cx="8153400" cy="6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Also it is possible to transform one HTTP method to another, for example GET to POST, etc...</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7"/>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RestTemplate</a:t>
            </a:r>
            <a:endParaRPr sz="5940"/>
          </a:p>
        </p:txBody>
      </p:sp>
      <p:sp>
        <p:nvSpPr>
          <p:cNvPr id="471" name="Google Shape;471;p47"/>
          <p:cNvSpPr/>
          <p:nvPr/>
        </p:nvSpPr>
        <p:spPr>
          <a:xfrm>
            <a:off x="1911325" y="2304100"/>
            <a:ext cx="2538300" cy="171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47"/>
          <p:cNvSpPr/>
          <p:nvPr/>
        </p:nvSpPr>
        <p:spPr>
          <a:xfrm>
            <a:off x="5759925" y="2304100"/>
            <a:ext cx="2538300" cy="171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3" name="Google Shape;473;p47"/>
          <p:cNvCxnSpPr>
            <a:endCxn id="471" idx="1"/>
          </p:cNvCxnSpPr>
          <p:nvPr/>
        </p:nvCxnSpPr>
        <p:spPr>
          <a:xfrm>
            <a:off x="308125" y="3038950"/>
            <a:ext cx="1603200" cy="122400"/>
          </a:xfrm>
          <a:prstGeom prst="straightConnector1">
            <a:avLst/>
          </a:prstGeom>
          <a:noFill/>
          <a:ln cap="flat" cmpd="sng" w="9525">
            <a:solidFill>
              <a:schemeClr val="dk2"/>
            </a:solidFill>
            <a:prstDash val="solid"/>
            <a:round/>
            <a:headEnd len="sm" w="sm" type="none"/>
            <a:tailEnd len="med" w="med" type="triangle"/>
          </a:ln>
        </p:spPr>
      </p:cxnSp>
      <p:sp>
        <p:nvSpPr>
          <p:cNvPr id="474" name="Google Shape;474;p47"/>
          <p:cNvSpPr/>
          <p:nvPr/>
        </p:nvSpPr>
        <p:spPr>
          <a:xfrm>
            <a:off x="285900" y="2927575"/>
            <a:ext cx="1625400" cy="37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7"/>
          <p:cNvSpPr/>
          <p:nvPr/>
        </p:nvSpPr>
        <p:spPr>
          <a:xfrm>
            <a:off x="3848500" y="2994375"/>
            <a:ext cx="1911300" cy="31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47"/>
          <p:cNvSpPr txBox="1"/>
          <p:nvPr/>
        </p:nvSpPr>
        <p:spPr>
          <a:xfrm>
            <a:off x="2134000" y="2860775"/>
            <a:ext cx="17145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RestTemplate</a:t>
            </a:r>
            <a:endParaRPr b="0" i="0" sz="2200" u="none" cap="none" strike="noStrike">
              <a:solidFill>
                <a:srgbClr val="000000"/>
              </a:solidFill>
              <a:latin typeface="Calibri"/>
              <a:ea typeface="Calibri"/>
              <a:cs typeface="Calibri"/>
              <a:sym typeface="Calibri"/>
            </a:endParaRPr>
          </a:p>
        </p:txBody>
      </p:sp>
      <p:sp>
        <p:nvSpPr>
          <p:cNvPr id="477" name="Google Shape;477;p47"/>
          <p:cNvSpPr txBox="1"/>
          <p:nvPr/>
        </p:nvSpPr>
        <p:spPr>
          <a:xfrm>
            <a:off x="2312125" y="2504500"/>
            <a:ext cx="17145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Microservice 1</a:t>
            </a:r>
            <a:endParaRPr b="0" i="0" sz="1800" u="none" cap="none" strike="noStrike">
              <a:solidFill>
                <a:srgbClr val="000000"/>
              </a:solidFill>
              <a:latin typeface="Calibri"/>
              <a:ea typeface="Calibri"/>
              <a:cs typeface="Calibri"/>
              <a:sym typeface="Calibri"/>
            </a:endParaRPr>
          </a:p>
        </p:txBody>
      </p:sp>
      <p:sp>
        <p:nvSpPr>
          <p:cNvPr id="478" name="Google Shape;478;p47"/>
          <p:cNvSpPr txBox="1"/>
          <p:nvPr/>
        </p:nvSpPr>
        <p:spPr>
          <a:xfrm>
            <a:off x="6122125" y="2504500"/>
            <a:ext cx="17145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Microservice 2</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6"/>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Spring Cloud Config</a:t>
            </a:r>
            <a:endParaRPr sz="5940"/>
          </a:p>
        </p:txBody>
      </p:sp>
      <p:sp>
        <p:nvSpPr>
          <p:cNvPr id="484" name="Google Shape;484;p56"/>
          <p:cNvSpPr/>
          <p:nvPr/>
        </p:nvSpPr>
        <p:spPr>
          <a:xfrm>
            <a:off x="1828800" y="2370900"/>
            <a:ext cx="1975200" cy="1327200"/>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Cloud Config Client</a:t>
            </a:r>
            <a:endParaRPr b="0" i="0" sz="2400" u="none" cap="none" strike="noStrike">
              <a:solidFill>
                <a:schemeClr val="lt1"/>
              </a:solidFill>
              <a:latin typeface="Calibri"/>
              <a:ea typeface="Calibri"/>
              <a:cs typeface="Calibri"/>
              <a:sym typeface="Calibri"/>
            </a:endParaRPr>
          </a:p>
        </p:txBody>
      </p:sp>
      <p:sp>
        <p:nvSpPr>
          <p:cNvPr id="485" name="Google Shape;485;p56"/>
          <p:cNvSpPr/>
          <p:nvPr/>
        </p:nvSpPr>
        <p:spPr>
          <a:xfrm>
            <a:off x="5181600" y="2370901"/>
            <a:ext cx="2697000" cy="1327200"/>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Cloud Config Server</a:t>
            </a:r>
            <a:endParaRPr b="0" i="0" sz="2400" u="none" cap="none" strike="noStrike">
              <a:solidFill>
                <a:schemeClr val="lt1"/>
              </a:solidFill>
              <a:latin typeface="Calibri"/>
              <a:ea typeface="Calibri"/>
              <a:cs typeface="Calibri"/>
              <a:sym typeface="Calibri"/>
            </a:endParaRPr>
          </a:p>
        </p:txBody>
      </p:sp>
      <p:cxnSp>
        <p:nvCxnSpPr>
          <p:cNvPr id="486" name="Google Shape;486;p56"/>
          <p:cNvCxnSpPr>
            <a:endCxn id="484" idx="1"/>
          </p:cNvCxnSpPr>
          <p:nvPr/>
        </p:nvCxnSpPr>
        <p:spPr>
          <a:xfrm>
            <a:off x="914400" y="3034500"/>
            <a:ext cx="914400" cy="0"/>
          </a:xfrm>
          <a:prstGeom prst="straightConnector1">
            <a:avLst/>
          </a:prstGeom>
          <a:noFill/>
          <a:ln cap="flat" cmpd="sng" w="38100">
            <a:solidFill>
              <a:srgbClr val="A6A177"/>
            </a:solidFill>
            <a:prstDash val="solid"/>
            <a:round/>
            <a:headEnd len="sm" w="sm" type="none"/>
            <a:tailEnd len="med" w="med" type="stealth"/>
          </a:ln>
        </p:spPr>
      </p:cxnSp>
      <p:sp>
        <p:nvSpPr>
          <p:cNvPr id="487" name="Google Shape;487;p56"/>
          <p:cNvSpPr/>
          <p:nvPr/>
        </p:nvSpPr>
        <p:spPr>
          <a:xfrm>
            <a:off x="304800" y="2370900"/>
            <a:ext cx="1066800" cy="1327200"/>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Browser</a:t>
            </a:r>
            <a:endParaRPr b="0" i="0" sz="2200" u="none" cap="none" strike="noStrike">
              <a:solidFill>
                <a:schemeClr val="lt1"/>
              </a:solidFill>
              <a:latin typeface="Calibri"/>
              <a:ea typeface="Calibri"/>
              <a:cs typeface="Calibri"/>
              <a:sym typeface="Calibri"/>
            </a:endParaRPr>
          </a:p>
        </p:txBody>
      </p:sp>
      <p:sp>
        <p:nvSpPr>
          <p:cNvPr id="488" name="Google Shape;488;p56"/>
          <p:cNvSpPr/>
          <p:nvPr/>
        </p:nvSpPr>
        <p:spPr>
          <a:xfrm>
            <a:off x="4071150" y="4642075"/>
            <a:ext cx="2070900" cy="111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Configurations</a:t>
            </a:r>
            <a:endParaRPr b="0" i="0" sz="2100" u="none" cap="none" strike="noStrike">
              <a:solidFill>
                <a:srgbClr val="000000"/>
              </a:solidFill>
              <a:latin typeface="Arial"/>
              <a:ea typeface="Arial"/>
              <a:cs typeface="Arial"/>
              <a:sym typeface="Arial"/>
            </a:endParaRPr>
          </a:p>
        </p:txBody>
      </p:sp>
      <p:cxnSp>
        <p:nvCxnSpPr>
          <p:cNvPr id="489" name="Google Shape;489;p56"/>
          <p:cNvCxnSpPr>
            <a:stCxn id="485" idx="2"/>
          </p:cNvCxnSpPr>
          <p:nvPr/>
        </p:nvCxnSpPr>
        <p:spPr>
          <a:xfrm flipH="1">
            <a:off x="5808000" y="3698101"/>
            <a:ext cx="722100" cy="1144200"/>
          </a:xfrm>
          <a:prstGeom prst="straightConnector1">
            <a:avLst/>
          </a:prstGeom>
          <a:noFill/>
          <a:ln cap="flat" cmpd="sng" w="38100">
            <a:solidFill>
              <a:schemeClr val="dk2"/>
            </a:solidFill>
            <a:prstDash val="solid"/>
            <a:round/>
            <a:headEnd len="sm" w="sm" type="none"/>
            <a:tailEnd len="med" w="med" type="triangle"/>
          </a:ln>
        </p:spPr>
      </p:cxnSp>
      <p:sp>
        <p:nvSpPr>
          <p:cNvPr id="490" name="Google Shape;490;p56"/>
          <p:cNvSpPr txBox="1"/>
          <p:nvPr/>
        </p:nvSpPr>
        <p:spPr>
          <a:xfrm>
            <a:off x="6288375" y="3958750"/>
            <a:ext cx="1066800" cy="26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Calibri"/>
                <a:ea typeface="Calibri"/>
                <a:cs typeface="Calibri"/>
                <a:sym typeface="Calibri"/>
              </a:rPr>
              <a:t>Read</a:t>
            </a:r>
            <a:endParaRPr b="0" i="0" sz="2100" u="none" cap="none" strike="noStrike">
              <a:solidFill>
                <a:srgbClr val="000000"/>
              </a:solidFill>
              <a:latin typeface="Calibri"/>
              <a:ea typeface="Calibri"/>
              <a:cs typeface="Calibri"/>
              <a:sym typeface="Calibri"/>
            </a:endParaRPr>
          </a:p>
        </p:txBody>
      </p:sp>
      <p:cxnSp>
        <p:nvCxnSpPr>
          <p:cNvPr id="491" name="Google Shape;491;p56"/>
          <p:cNvCxnSpPr>
            <a:stCxn id="485" idx="1"/>
            <a:endCxn id="484" idx="3"/>
          </p:cNvCxnSpPr>
          <p:nvPr/>
        </p:nvCxnSpPr>
        <p:spPr>
          <a:xfrm rot="10800000">
            <a:off x="3804000" y="3034501"/>
            <a:ext cx="1377600" cy="0"/>
          </a:xfrm>
          <a:prstGeom prst="straightConnector1">
            <a:avLst/>
          </a:prstGeom>
          <a:noFill/>
          <a:ln cap="flat" cmpd="sng" w="38100">
            <a:solidFill>
              <a:schemeClr val="dk2"/>
            </a:solidFill>
            <a:prstDash val="solid"/>
            <a:round/>
            <a:headEnd len="sm" w="sm" type="none"/>
            <a:tailEnd len="med" w="med" type="triangle"/>
          </a:ln>
        </p:spPr>
      </p:cxnSp>
      <p:sp>
        <p:nvSpPr>
          <p:cNvPr id="492" name="Google Shape;492;p56"/>
          <p:cNvSpPr txBox="1"/>
          <p:nvPr/>
        </p:nvSpPr>
        <p:spPr>
          <a:xfrm>
            <a:off x="3959400" y="2606500"/>
            <a:ext cx="1377600" cy="26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Calibri"/>
                <a:ea typeface="Calibri"/>
                <a:cs typeface="Calibri"/>
                <a:sym typeface="Calibri"/>
              </a:rPr>
              <a:t>apply</a:t>
            </a:r>
            <a:endParaRPr b="0" i="0" sz="2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Calibri"/>
                <a:ea typeface="Calibri"/>
                <a:cs typeface="Calibri"/>
                <a:sym typeface="Calibri"/>
              </a:rPr>
              <a:t>Configurations</a:t>
            </a:r>
            <a:endParaRPr b="0" i="0" sz="2100" u="none" cap="none" strike="noStrike">
              <a:solidFill>
                <a:srgbClr val="000000"/>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7"/>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Spring Cloud Config</a:t>
            </a:r>
            <a:endParaRPr sz="5940"/>
          </a:p>
        </p:txBody>
      </p:sp>
      <p:sp>
        <p:nvSpPr>
          <p:cNvPr id="498" name="Google Shape;498;p57"/>
          <p:cNvSpPr/>
          <p:nvPr/>
        </p:nvSpPr>
        <p:spPr>
          <a:xfrm>
            <a:off x="0" y="633450"/>
            <a:ext cx="8371800" cy="576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One more fantastic feature provided by Spring Cloud is Cloud Config.</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Advantages of Cloud Config is Configurations can be changed across all deployed and running Microservices/instances without restart.</a:t>
            </a:r>
            <a:endParaRPr b="0" i="0" sz="3000" u="none" cap="none" strike="noStrike">
              <a:solidFill>
                <a:srgbClr val="000000"/>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8"/>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Spring Cloud Config</a:t>
            </a:r>
            <a:endParaRPr sz="5940"/>
          </a:p>
        </p:txBody>
      </p:sp>
      <p:sp>
        <p:nvSpPr>
          <p:cNvPr id="504" name="Google Shape;504;p58"/>
          <p:cNvSpPr/>
          <p:nvPr/>
        </p:nvSpPr>
        <p:spPr>
          <a:xfrm>
            <a:off x="0" y="633450"/>
            <a:ext cx="9137100" cy="62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Download Application:</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0" i="0" lang="en-US" sz="3000" u="sng" cap="none" strike="noStrike">
                <a:solidFill>
                  <a:schemeClr val="hlink"/>
                </a:solidFill>
                <a:latin typeface="Calibri"/>
                <a:ea typeface="Calibri"/>
                <a:cs typeface="Calibri"/>
                <a:sym typeface="Calibri"/>
                <a:hlinkClick r:id="rId3"/>
              </a:rPr>
              <a:t>https://drive.google.com/open?id=1M8Sj3tu4ku0BDTi_7yy0Aqnyy4GixZWO</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 Steps to run, after importing both Projects:</a:t>
            </a:r>
            <a:endParaRPr b="1" i="0" sz="3000" u="none" cap="none" strike="noStrike">
              <a:solidFill>
                <a:schemeClr val="dk1"/>
              </a:solidFill>
              <a:latin typeface="Calibri"/>
              <a:ea typeface="Calibri"/>
              <a:cs typeface="Calibri"/>
              <a:sym typeface="Calibri"/>
            </a:endParaRPr>
          </a:p>
          <a:p>
            <a:pPr indent="-419100" lvl="0" marL="457200" marR="0" rtl="0" algn="l">
              <a:lnSpc>
                <a:spcPct val="100000"/>
              </a:lnSpc>
              <a:spcBef>
                <a:spcPts val="0"/>
              </a:spcBef>
              <a:spcAft>
                <a:spcPts val="0"/>
              </a:spcAft>
              <a:buClr>
                <a:schemeClr val="dk1"/>
              </a:buClr>
              <a:buSzPts val="3000"/>
              <a:buFont typeface="Calibri"/>
              <a:buAutoNum type="arabicPeriod"/>
            </a:pPr>
            <a:r>
              <a:rPr b="0" i="0" lang="en-US" sz="3000" u="none" cap="none" strike="noStrike">
                <a:solidFill>
                  <a:schemeClr val="dk1"/>
                </a:solidFill>
                <a:latin typeface="Calibri"/>
                <a:ea typeface="Calibri"/>
                <a:cs typeface="Calibri"/>
                <a:sym typeface="Calibri"/>
              </a:rPr>
              <a:t>run server using "mvn spring-boot:run"</a:t>
            </a:r>
            <a:endParaRPr b="0" i="0" sz="3000" u="none" cap="none" strike="noStrike">
              <a:solidFill>
                <a:schemeClr val="dk1"/>
              </a:solidFill>
              <a:latin typeface="Calibri"/>
              <a:ea typeface="Calibri"/>
              <a:cs typeface="Calibri"/>
              <a:sym typeface="Calibri"/>
            </a:endParaRPr>
          </a:p>
          <a:p>
            <a:pPr indent="-419100" lvl="0" marL="457200" marR="0" rtl="0" algn="l">
              <a:lnSpc>
                <a:spcPct val="100000"/>
              </a:lnSpc>
              <a:spcBef>
                <a:spcPts val="0"/>
              </a:spcBef>
              <a:spcAft>
                <a:spcPts val="0"/>
              </a:spcAft>
              <a:buClr>
                <a:schemeClr val="dk1"/>
              </a:buClr>
              <a:buSzPts val="3000"/>
              <a:buFont typeface="Calibri"/>
              <a:buAutoNum type="arabicPeriod"/>
            </a:pPr>
            <a:r>
              <a:rPr b="0" i="0" lang="en-US" sz="3000" u="none" cap="none" strike="noStrike">
                <a:solidFill>
                  <a:schemeClr val="dk1"/>
                </a:solidFill>
                <a:latin typeface="Calibri"/>
                <a:ea typeface="Calibri"/>
                <a:cs typeface="Calibri"/>
                <a:sym typeface="Calibri"/>
              </a:rPr>
              <a:t>run client using "mvn spring-boot:run"</a:t>
            </a:r>
            <a:endParaRPr b="0" i="0" sz="3000" u="none" cap="none" strike="noStrike">
              <a:solidFill>
                <a:schemeClr val="dk1"/>
              </a:solidFill>
              <a:latin typeface="Calibri"/>
              <a:ea typeface="Calibri"/>
              <a:cs typeface="Calibri"/>
              <a:sym typeface="Calibri"/>
            </a:endParaRPr>
          </a:p>
          <a:p>
            <a:pPr indent="-419100" lvl="0" marL="457200" marR="0" rtl="0" algn="l">
              <a:lnSpc>
                <a:spcPct val="100000"/>
              </a:lnSpc>
              <a:spcBef>
                <a:spcPts val="0"/>
              </a:spcBef>
              <a:spcAft>
                <a:spcPts val="0"/>
              </a:spcAft>
              <a:buClr>
                <a:schemeClr val="dk1"/>
              </a:buClr>
              <a:buSzPts val="3000"/>
              <a:buFont typeface="Calibri"/>
              <a:buAutoNum type="arabicPeriod"/>
            </a:pPr>
            <a:r>
              <a:rPr b="0" i="0" lang="en-US" sz="3000" u="none" cap="none" strike="noStrike">
                <a:solidFill>
                  <a:schemeClr val="dk1"/>
                </a:solidFill>
                <a:latin typeface="Calibri"/>
                <a:ea typeface="Calibri"/>
                <a:cs typeface="Calibri"/>
                <a:sym typeface="Calibri"/>
              </a:rPr>
              <a:t>hit on Browser, </a:t>
            </a:r>
            <a:r>
              <a:rPr b="0" i="0" lang="en-US" sz="3000" u="sng" cap="none" strike="noStrike">
                <a:solidFill>
                  <a:schemeClr val="hlink"/>
                </a:solidFill>
                <a:latin typeface="Calibri"/>
                <a:ea typeface="Calibri"/>
                <a:cs typeface="Calibri"/>
                <a:sym typeface="Calibri"/>
                <a:hlinkClick r:id="rId4"/>
              </a:rPr>
              <a:t>http://localhost:8080/msg</a:t>
            </a:r>
            <a:endParaRPr b="0" i="0" sz="3000" u="none" cap="none" strike="noStrike">
              <a:solidFill>
                <a:schemeClr val="dk1"/>
              </a:solidFill>
              <a:latin typeface="Calibri"/>
              <a:ea typeface="Calibri"/>
              <a:cs typeface="Calibri"/>
              <a:sym typeface="Calibri"/>
            </a:endParaRPr>
          </a:p>
          <a:p>
            <a:pPr indent="-419100" lvl="0" marL="457200" marR="0" rtl="0" algn="l">
              <a:lnSpc>
                <a:spcPct val="100000"/>
              </a:lnSpc>
              <a:spcBef>
                <a:spcPts val="0"/>
              </a:spcBef>
              <a:spcAft>
                <a:spcPts val="0"/>
              </a:spcAft>
              <a:buClr>
                <a:schemeClr val="dk1"/>
              </a:buClr>
              <a:buSzPts val="3000"/>
              <a:buFont typeface="Calibri"/>
              <a:buAutoNum type="arabicPeriod"/>
            </a:pPr>
            <a:r>
              <a:rPr b="0" i="0" lang="en-US" sz="3000" u="none" cap="none" strike="noStrike">
                <a:solidFill>
                  <a:schemeClr val="dk1"/>
                </a:solidFill>
                <a:latin typeface="Calibri"/>
                <a:ea typeface="Calibri"/>
                <a:cs typeface="Calibri"/>
                <a:sym typeface="Calibri"/>
              </a:rPr>
              <a:t>Now make changes to development profile properties file:</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 git init(first time only), git add ., git commit -m "nothing"</a:t>
            </a:r>
            <a:endParaRPr b="0" i="0" sz="3000" u="none" cap="none" strike="noStrike">
              <a:solidFill>
                <a:schemeClr val="dk1"/>
              </a:solidFill>
              <a:latin typeface="Calibri"/>
              <a:ea typeface="Calibri"/>
              <a:cs typeface="Calibri"/>
              <a:sym typeface="Calibri"/>
            </a:endParaRPr>
          </a:p>
          <a:p>
            <a:pPr indent="-419100" lvl="0" marL="457200" marR="0" rtl="0" algn="l">
              <a:lnSpc>
                <a:spcPct val="100000"/>
              </a:lnSpc>
              <a:spcBef>
                <a:spcPts val="0"/>
              </a:spcBef>
              <a:spcAft>
                <a:spcPts val="0"/>
              </a:spcAft>
              <a:buClr>
                <a:schemeClr val="dk1"/>
              </a:buClr>
              <a:buSzPts val="3000"/>
              <a:buFont typeface="Calibri"/>
              <a:buAutoNum type="arabicPeriod"/>
            </a:pPr>
            <a:r>
              <a:rPr b="0" i="0" lang="en-US" sz="3000" u="none" cap="none" strike="noStrike">
                <a:solidFill>
                  <a:schemeClr val="dk1"/>
                </a:solidFill>
                <a:latin typeface="Calibri"/>
                <a:ea typeface="Calibri"/>
                <a:cs typeface="Calibri"/>
                <a:sym typeface="Calibri"/>
              </a:rPr>
              <a:t>POST http://localhost:8080/refresh from PostMan  </a:t>
            </a:r>
            <a:endParaRPr b="0" i="0" sz="3000" u="none" cap="none" strike="noStrike">
              <a:solidFill>
                <a:schemeClr val="dk1"/>
              </a:solidFill>
              <a:latin typeface="Calibri"/>
              <a:ea typeface="Calibri"/>
              <a:cs typeface="Calibri"/>
              <a:sym typeface="Calibri"/>
            </a:endParaRPr>
          </a:p>
          <a:p>
            <a:pPr indent="-419100" lvl="0" marL="457200" marR="0" rtl="0" algn="l">
              <a:lnSpc>
                <a:spcPct val="100000"/>
              </a:lnSpc>
              <a:spcBef>
                <a:spcPts val="0"/>
              </a:spcBef>
              <a:spcAft>
                <a:spcPts val="0"/>
              </a:spcAft>
              <a:buClr>
                <a:schemeClr val="dk1"/>
              </a:buClr>
              <a:buSzPts val="3000"/>
              <a:buFont typeface="Calibri"/>
              <a:buAutoNum type="arabicPeriod"/>
            </a:pPr>
            <a:r>
              <a:rPr b="0" i="0" lang="en-US" sz="3000" u="none" cap="none" strike="noStrike">
                <a:solidFill>
                  <a:schemeClr val="dk1"/>
                </a:solidFill>
                <a:latin typeface="Calibri"/>
                <a:ea typeface="Calibri"/>
                <a:cs typeface="Calibri"/>
                <a:sym typeface="Calibri"/>
              </a:rPr>
              <a:t>again visit http://localhost:8080/msg and check if modified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ctrTitle"/>
          </p:nvPr>
        </p:nvSpPr>
        <p:spPr>
          <a:xfrm>
            <a:off x="6927" y="411480"/>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ambria"/>
              <a:buNone/>
            </a:pPr>
            <a:r>
              <a:rPr lang="en-US" sz="3600"/>
              <a:t>Microservice Architecture Patterns</a:t>
            </a:r>
            <a:endParaRPr sz="3600"/>
          </a:p>
        </p:txBody>
      </p:sp>
      <p:sp>
        <p:nvSpPr>
          <p:cNvPr id="123" name="Google Shape;123;p6"/>
          <p:cNvSpPr/>
          <p:nvPr/>
        </p:nvSpPr>
        <p:spPr>
          <a:xfrm>
            <a:off x="609600" y="1066800"/>
            <a:ext cx="8001000" cy="415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sng" cap="none" strike="noStrike">
                <a:solidFill>
                  <a:schemeClr val="hlink"/>
                </a:solidFill>
                <a:latin typeface="Arial"/>
                <a:ea typeface="Arial"/>
                <a:cs typeface="Arial"/>
                <a:sym typeface="Arial"/>
                <a:hlinkClick r:id="rId3"/>
              </a:rPr>
              <a:t>https://microservices.io/patterns/microservices.html</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sng" cap="none" strike="noStrike">
                <a:solidFill>
                  <a:schemeClr val="hlink"/>
                </a:solidFill>
                <a:latin typeface="Arial"/>
                <a:ea typeface="Arial"/>
                <a:cs typeface="Arial"/>
                <a:sym typeface="Arial"/>
                <a:hlinkClick r:id="rId4"/>
              </a:rPr>
              <a:t>https://microservices.io/patterns/data/saga.html</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9"/>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Logs &amp; Monitoring</a:t>
            </a:r>
            <a:endParaRPr sz="5940"/>
          </a:p>
        </p:txBody>
      </p:sp>
      <p:sp>
        <p:nvSpPr>
          <p:cNvPr id="510" name="Google Shape;510;p59"/>
          <p:cNvSpPr/>
          <p:nvPr/>
        </p:nvSpPr>
        <p:spPr>
          <a:xfrm>
            <a:off x="0" y="633450"/>
            <a:ext cx="8371800" cy="576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One of the most frequently mentioned challenges related to the creation of microservices-based architecture is monitoring.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Each microservice should be run in an environment isolated from the other microservices so it does not share resources such as databases or log files with them.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Grepping the logs is not the right solution for that problem. There are some helpful tools that can be used when creating microservices with Spring Boot and Spring Cloud frameworks.</a:t>
            </a:r>
            <a:endParaRPr b="0"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0"/>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Logs &amp; Monitoring</a:t>
            </a:r>
            <a:endParaRPr sz="5940"/>
          </a:p>
        </p:txBody>
      </p:sp>
      <p:sp>
        <p:nvSpPr>
          <p:cNvPr id="516" name="Google Shape;516;p60"/>
          <p:cNvSpPr/>
          <p:nvPr/>
        </p:nvSpPr>
        <p:spPr>
          <a:xfrm>
            <a:off x="0" y="633450"/>
            <a:ext cx="8371800" cy="576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There are also some other tools — for example,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Hystrix and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Turbine — that provide real-time metrics for the requests processed by microservices.</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1"/>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Logs &amp; Monitoring</a:t>
            </a:r>
            <a:endParaRPr sz="5940"/>
          </a:p>
        </p:txBody>
      </p:sp>
      <p:pic>
        <p:nvPicPr>
          <p:cNvPr id="522" name="Google Shape;522;p61"/>
          <p:cNvPicPr preferRelativeResize="0"/>
          <p:nvPr/>
        </p:nvPicPr>
        <p:blipFill rotWithShape="1">
          <a:blip r:embed="rId3">
            <a:alphaModFix/>
          </a:blip>
          <a:srcRect b="0" l="0" r="0" t="0"/>
          <a:stretch/>
        </p:blipFill>
        <p:spPr>
          <a:xfrm>
            <a:off x="304800" y="914400"/>
            <a:ext cx="7008495" cy="5664683"/>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2"/>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Circuit Breaker</a:t>
            </a:r>
            <a:endParaRPr sz="5940"/>
          </a:p>
        </p:txBody>
      </p:sp>
      <p:pic>
        <p:nvPicPr>
          <p:cNvPr id="528" name="Google Shape;528;p62"/>
          <p:cNvPicPr preferRelativeResize="0"/>
          <p:nvPr/>
        </p:nvPicPr>
        <p:blipFill rotWithShape="1">
          <a:blip r:embed="rId3">
            <a:alphaModFix/>
          </a:blip>
          <a:srcRect b="0" l="0" r="0" t="0"/>
          <a:stretch/>
        </p:blipFill>
        <p:spPr>
          <a:xfrm>
            <a:off x="152400" y="990601"/>
            <a:ext cx="8839201" cy="5322327"/>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3"/>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Circuit Breaker - Hystrix</a:t>
            </a:r>
            <a:endParaRPr sz="5940"/>
          </a:p>
        </p:txBody>
      </p:sp>
      <p:sp>
        <p:nvSpPr>
          <p:cNvPr id="534" name="Google Shape;534;p63"/>
          <p:cNvSpPr/>
          <p:nvPr/>
        </p:nvSpPr>
        <p:spPr>
          <a:xfrm>
            <a:off x="76188" y="615518"/>
            <a:ext cx="8991600" cy="72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Calibri"/>
                <a:ea typeface="Calibri"/>
                <a:cs typeface="Calibri"/>
                <a:sym typeface="Calibri"/>
              </a:rPr>
              <a:t>Since Microservices have multiple interactions between various Services, there can be some interaction issues or slow network, etc…</a:t>
            </a:r>
            <a:endParaRPr b="0" i="0" sz="2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Calibri"/>
                <a:ea typeface="Calibri"/>
                <a:cs typeface="Calibri"/>
                <a:sym typeface="Calibri"/>
              </a:rPr>
              <a:t>A feature called Circuit Breaker is provided to takecare of such breakages. Whenever such breakages are detected, a fallback method is invoked instead of hitting the same resource multiple times, this reduces resources consumption. A standby or fallback takescare of the situation.</a:t>
            </a:r>
            <a:endParaRPr b="0" i="0" sz="2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Calibri"/>
                <a:ea typeface="Calibri"/>
                <a:cs typeface="Calibri"/>
                <a:sym typeface="Calibri"/>
              </a:rPr>
              <a:t>For example, consider that we are interacting with Stock Exchange to retrieve current price of a Company, if its temporarily down, this data can be retrieved from local sources such as our DB or else where. </a:t>
            </a:r>
            <a:endParaRPr b="0" i="0" sz="2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Calibri"/>
                <a:ea typeface="Calibri"/>
                <a:cs typeface="Calibri"/>
                <a:sym typeface="Calibri"/>
              </a:rPr>
              <a:t>This improves reliability, fault tolerance.</a:t>
            </a:r>
            <a:endParaRPr b="0" i="0" sz="2700" u="none" cap="none" strike="noStrike">
              <a:solidFill>
                <a:schemeClr val="dk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4"/>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Hystrix</a:t>
            </a:r>
            <a:endParaRPr sz="5940"/>
          </a:p>
        </p:txBody>
      </p:sp>
      <p:sp>
        <p:nvSpPr>
          <p:cNvPr id="540" name="Google Shape;540;p64"/>
          <p:cNvSpPr/>
          <p:nvPr/>
        </p:nvSpPr>
        <p:spPr>
          <a:xfrm>
            <a:off x="79663" y="838193"/>
            <a:ext cx="8991600" cy="72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Calibri"/>
                <a:ea typeface="Calibri"/>
                <a:cs typeface="Calibri"/>
                <a:sym typeface="Calibri"/>
              </a:rPr>
              <a:t>Hystrix Dashboard can be used to view if any Circuits are open</a:t>
            </a:r>
            <a:endParaRPr b="0" i="0" sz="2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Calibri"/>
                <a:ea typeface="Calibri"/>
                <a:cs typeface="Calibri"/>
                <a:sym typeface="Calibri"/>
              </a:rPr>
              <a:t>Below are steps to use Hystrix in Microservice Architecture</a:t>
            </a:r>
            <a:endParaRPr b="0" i="0" sz="2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900"/>
              <a:buFont typeface="Arial"/>
              <a:buNone/>
            </a:pPr>
            <a:r>
              <a:t/>
            </a:r>
            <a:endParaRPr b="0" i="0" sz="2900" u="sng" cap="none" strike="noStrike">
              <a:solidFill>
                <a:schemeClr val="hlink"/>
              </a:solidFill>
              <a:latin typeface="Calibri"/>
              <a:ea typeface="Calibri"/>
              <a:cs typeface="Calibri"/>
              <a:sym typeface="Calibri"/>
              <a:hlinkClick r:id="rId3"/>
            </a:endParaRPr>
          </a:p>
          <a:p>
            <a:pPr indent="0" lvl="0" marL="0" marR="0" rtl="0" algn="l">
              <a:lnSpc>
                <a:spcPct val="100000"/>
              </a:lnSpc>
              <a:spcBef>
                <a:spcPts val="0"/>
              </a:spcBef>
              <a:spcAft>
                <a:spcPts val="0"/>
              </a:spcAft>
              <a:buClr>
                <a:srgbClr val="000000"/>
              </a:buClr>
              <a:buSzPts val="2900"/>
              <a:buFont typeface="Arial"/>
              <a:buNone/>
            </a:pPr>
            <a:r>
              <a:rPr b="1" i="0" lang="en-US" sz="2900" u="none" cap="none" strike="noStrike">
                <a:solidFill>
                  <a:schemeClr val="dk1"/>
                </a:solidFill>
                <a:latin typeface="Calibri"/>
                <a:ea typeface="Calibri"/>
                <a:cs typeface="Calibri"/>
                <a:sym typeface="Calibri"/>
              </a:rPr>
              <a:t>Step 1:</a:t>
            </a:r>
            <a:r>
              <a:rPr b="0" i="0" lang="en-US" sz="2900" u="none" cap="none" strike="noStrike">
                <a:solidFill>
                  <a:schemeClr val="dk1"/>
                </a:solidFill>
                <a:latin typeface="Calibri"/>
                <a:ea typeface="Calibri"/>
                <a:cs typeface="Calibri"/>
                <a:sym typeface="Calibri"/>
              </a:rPr>
              <a:t> Add the Spring-Cloud-Starter-hystrix:</a:t>
            </a:r>
            <a:endParaRPr b="0" i="0" sz="29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Calibri"/>
                <a:ea typeface="Calibri"/>
                <a:cs typeface="Calibri"/>
                <a:sym typeface="Calibri"/>
              </a:rPr>
              <a:t>&lt;dependency&gt;</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Calibri"/>
                <a:ea typeface="Calibri"/>
                <a:cs typeface="Calibri"/>
                <a:sym typeface="Calibri"/>
              </a:rPr>
              <a:t>&lt;groupId&gt;org.springframework.cloud&lt;/groupId&gt;</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Calibri"/>
                <a:ea typeface="Calibri"/>
                <a:cs typeface="Calibri"/>
                <a:sym typeface="Calibri"/>
              </a:rPr>
              <a:t>&lt;artifactId&gt;spring-cloud-starter-hystrix&lt;/artifactId&gt;</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Calibri"/>
                <a:ea typeface="Calibri"/>
                <a:cs typeface="Calibri"/>
                <a:sym typeface="Calibri"/>
              </a:rPr>
              <a:t>&lt;/dependency&gt;</a:t>
            </a:r>
            <a:endParaRPr b="0" i="0" sz="2900" u="none" cap="none" strike="noStrike">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5"/>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Hystrix</a:t>
            </a:r>
            <a:endParaRPr sz="5940"/>
          </a:p>
        </p:txBody>
      </p:sp>
      <p:sp>
        <p:nvSpPr>
          <p:cNvPr id="546" name="Google Shape;546;p65"/>
          <p:cNvSpPr/>
          <p:nvPr/>
        </p:nvSpPr>
        <p:spPr>
          <a:xfrm>
            <a:off x="76200" y="838193"/>
            <a:ext cx="8991600" cy="72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chemeClr val="dk1"/>
                </a:solidFill>
                <a:latin typeface="Calibri"/>
                <a:ea typeface="Calibri"/>
                <a:cs typeface="Calibri"/>
                <a:sym typeface="Calibri"/>
              </a:rPr>
              <a:t>Step 2:</a:t>
            </a:r>
            <a:r>
              <a:rPr b="0" i="0" lang="en-US" sz="2500" u="none" cap="none" strike="noStrike">
                <a:solidFill>
                  <a:schemeClr val="dk1"/>
                </a:solidFill>
                <a:latin typeface="Calibri"/>
                <a:ea typeface="Calibri"/>
                <a:cs typeface="Calibri"/>
                <a:sym typeface="Calibri"/>
              </a:rPr>
              <a:t> Enable Hystrix support for the Application, this will expose the hystrix stream at a "/hystrix.stream" uri:</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@SpringBootApplication</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chemeClr val="dk1"/>
                </a:solidFill>
                <a:latin typeface="Calibri"/>
                <a:ea typeface="Calibri"/>
                <a:cs typeface="Calibri"/>
                <a:sym typeface="Calibri"/>
              </a:rPr>
              <a:t>@EnableHystrix</a:t>
            </a:r>
            <a:endParaRPr b="1"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public class SpringCloudApp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public static void main(String[] args)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SpringApplication.run(SpringCloudApp.class, args);</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Now for the Hystrix Dashboard application to graphically view the Hystrix stream, the following annotation will enable that and the application should be available at "/hystrix" uri:</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@SpringBootApplication</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br>
              <a:rPr b="0" i="0" lang="en-US" sz="2500" u="sng" cap="none" strike="noStrike">
                <a:solidFill>
                  <a:schemeClr val="hlink"/>
                </a:solidFill>
                <a:latin typeface="Calibri"/>
                <a:ea typeface="Calibri"/>
                <a:cs typeface="Calibri"/>
                <a:sym typeface="Calibri"/>
                <a:hlinkClick r:id="rId3"/>
              </a:rPr>
            </a:br>
            <a:endParaRPr b="0" i="0" sz="2500" u="none" cap="none" strike="noStrike">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6"/>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Hystrix</a:t>
            </a:r>
            <a:endParaRPr sz="5940"/>
          </a:p>
        </p:txBody>
      </p:sp>
      <p:sp>
        <p:nvSpPr>
          <p:cNvPr id="552" name="Google Shape;552;p66"/>
          <p:cNvSpPr/>
          <p:nvPr/>
        </p:nvSpPr>
        <p:spPr>
          <a:xfrm>
            <a:off x="152400" y="1166843"/>
            <a:ext cx="8991600" cy="2031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@SpringBootApplication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@EnableHystrixDashboard</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public class AggregateApp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public static void main(String[] args)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SpringApplication.run(AggregateApp.class, args);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7"/>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Hystrix Example</a:t>
            </a:r>
            <a:endParaRPr sz="5940"/>
          </a:p>
        </p:txBody>
      </p:sp>
      <p:sp>
        <p:nvSpPr>
          <p:cNvPr id="558" name="Google Shape;558;p67"/>
          <p:cNvSpPr/>
          <p:nvPr/>
        </p:nvSpPr>
        <p:spPr>
          <a:xfrm>
            <a:off x="152400" y="1166849"/>
            <a:ext cx="8349900" cy="554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Calibri"/>
                <a:ea typeface="Calibri"/>
                <a:cs typeface="Calibri"/>
                <a:sym typeface="Calibri"/>
              </a:rPr>
              <a:t>Download the Application from: </a:t>
            </a:r>
            <a:r>
              <a:rPr b="0" i="0" lang="en-US" sz="2700" u="sng" cap="none" strike="noStrike">
                <a:solidFill>
                  <a:schemeClr val="hlink"/>
                </a:solidFill>
                <a:latin typeface="Calibri"/>
                <a:ea typeface="Calibri"/>
                <a:cs typeface="Calibri"/>
                <a:sym typeface="Calibri"/>
                <a:hlinkClick r:id="rId3"/>
              </a:rPr>
              <a:t>https://drive.google.com/open?id=1dtQDnvPM2RuPuvbA2u-jmamo09hkF3xZ</a:t>
            </a:r>
            <a:endParaRPr b="0" i="0" sz="2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Calibri"/>
                <a:ea typeface="Calibri"/>
                <a:cs typeface="Calibri"/>
                <a:sym typeface="Calibri"/>
              </a:rPr>
              <a:t>#1. Run the Project, after importing into STS IDE</a:t>
            </a:r>
            <a:endParaRPr b="0" i="0" sz="2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Calibri"/>
                <a:ea typeface="Calibri"/>
                <a:cs typeface="Calibri"/>
                <a:sym typeface="Calibri"/>
              </a:rPr>
              <a:t>#2. Open URL in Browser  http://localhost:8829/hystrix, in text box enter http://localhost:8829/actuator/hystrix.stream</a:t>
            </a:r>
            <a:endParaRPr b="0" i="0" sz="2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Calibri"/>
                <a:ea typeface="Calibri"/>
                <a:cs typeface="Calibri"/>
                <a:sym typeface="Calibri"/>
              </a:rPr>
              <a:t>#3. Start hitting the url </a:t>
            </a:r>
            <a:r>
              <a:rPr b="0" i="0" lang="en-US" sz="2700" u="sng" cap="none" strike="noStrike">
                <a:solidFill>
                  <a:schemeClr val="hlink"/>
                </a:solidFill>
                <a:latin typeface="Arial"/>
                <a:ea typeface="Arial"/>
                <a:cs typeface="Arial"/>
                <a:sym typeface="Arial"/>
                <a:hlinkClick r:id="rId4"/>
              </a:rPr>
              <a:t>http://localhost:8829/rest/hello</a:t>
            </a:r>
            <a:r>
              <a:rPr b="0" i="0" lang="en-US" sz="2700" u="none" cap="none" strike="noStrike">
                <a:solidFill>
                  <a:schemeClr val="dk1"/>
                </a:solidFill>
                <a:latin typeface="Calibri"/>
                <a:ea typeface="Calibri"/>
                <a:cs typeface="Calibri"/>
                <a:sym typeface="Calibri"/>
              </a:rPr>
              <a:t> from Browser multiple times, observe that , sometimes it fails</a:t>
            </a:r>
            <a:endParaRPr b="0" i="0" sz="2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Calibri"/>
                <a:ea typeface="Calibri"/>
                <a:cs typeface="Calibri"/>
                <a:sym typeface="Calibri"/>
              </a:rPr>
              <a:t>#4. Whenever it fails(#3), observe a spike in the graph opened in Step above #2.</a:t>
            </a:r>
            <a:endParaRPr b="0" i="0" sz="2700" u="none" cap="none" strike="noStrike">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8"/>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040"/>
              <a:t>How to improve Fault Tolerance</a:t>
            </a:r>
            <a:endParaRPr sz="5040"/>
          </a:p>
        </p:txBody>
      </p:sp>
      <p:sp>
        <p:nvSpPr>
          <p:cNvPr id="565" name="Google Shape;565;p68"/>
          <p:cNvSpPr/>
          <p:nvPr/>
        </p:nvSpPr>
        <p:spPr>
          <a:xfrm>
            <a:off x="152400" y="938243"/>
            <a:ext cx="8991600" cy="563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What happens when a Eureka Server instance goes down?</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What happens when Zuul Gateway instance goes down?</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Can our Microservice ecosystem continue to serve requests from client even in above scenarios?</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Answer is YES, it’s possible by having multiple instances of Eureka Server or Zuul Gateways running</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ctrTitle"/>
          </p:nvPr>
        </p:nvSpPr>
        <p:spPr>
          <a:xfrm>
            <a:off x="6927" y="411480"/>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ambria"/>
              <a:buNone/>
            </a:pPr>
            <a:r>
              <a:rPr lang="en-US" sz="3500"/>
              <a:t>Organizations using Microservice Architecture</a:t>
            </a:r>
            <a:endParaRPr sz="3500"/>
          </a:p>
        </p:txBody>
      </p:sp>
      <p:pic>
        <p:nvPicPr>
          <p:cNvPr id="129" name="Google Shape;129;p7"/>
          <p:cNvPicPr preferRelativeResize="0"/>
          <p:nvPr/>
        </p:nvPicPr>
        <p:blipFill rotWithShape="1">
          <a:blip r:embed="rId3">
            <a:alphaModFix/>
          </a:blip>
          <a:srcRect b="0" l="0" r="0" t="0"/>
          <a:stretch/>
        </p:blipFill>
        <p:spPr>
          <a:xfrm>
            <a:off x="172125" y="1663523"/>
            <a:ext cx="8206351" cy="44456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9"/>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Turbine</a:t>
            </a:r>
            <a:endParaRPr sz="5940"/>
          </a:p>
        </p:txBody>
      </p:sp>
      <p:sp>
        <p:nvSpPr>
          <p:cNvPr id="572" name="Google Shape;572;p69"/>
          <p:cNvSpPr/>
          <p:nvPr/>
        </p:nvSpPr>
        <p:spPr>
          <a:xfrm>
            <a:off x="152400" y="1166843"/>
            <a:ext cx="8991600" cy="56323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&lt;dependency&gt;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&lt;groupId&gt;org.springframework.cloud&lt;/groupId&gt;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&lt;artifactId&gt;spring-cloud-starter-turbine&lt;/artifactId&gt;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&lt;exclusions&gt;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&lt;exclusion&gt;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&lt;groupId&gt;javax.servlet&lt;/groupId&gt;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&lt;artifactId&gt;servlet-api&lt;/artifactId&gt;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&lt;/exclusion&gt;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&lt;/exclusions&gt;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&lt;/dependency&gt;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And to enable Turbine support in a Spring Boot based application: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Configurations for Turbine: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turbine: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aggregator: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clusterConfig: SAMPLE-HYSTRIX-AGGREGATE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appConfig: SAMPLE-HYSTRIX-AGGREGATE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0"/>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Turbine</a:t>
            </a:r>
            <a:endParaRPr sz="5940"/>
          </a:p>
        </p:txBody>
      </p:sp>
      <p:sp>
        <p:nvSpPr>
          <p:cNvPr id="579" name="Google Shape;579;p70"/>
          <p:cNvSpPr/>
          <p:nvPr/>
        </p:nvSpPr>
        <p:spPr>
          <a:xfrm>
            <a:off x="152400" y="1166843"/>
            <a:ext cx="8991600"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cluster is available at "/turbine.stream?cluster=SAMPLE-HYSTRIX-AGGREGATE" uri, it would figure out the instances of the cluster using Eureka, source the Hystrix stream from each instance and aggregat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1"/>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Contract Testing</a:t>
            </a:r>
            <a:endParaRPr sz="5940"/>
          </a:p>
        </p:txBody>
      </p:sp>
      <p:sp>
        <p:nvSpPr>
          <p:cNvPr id="586" name="Google Shape;586;p71"/>
          <p:cNvSpPr/>
          <p:nvPr/>
        </p:nvSpPr>
        <p:spPr>
          <a:xfrm>
            <a:off x="152400" y="1166843"/>
            <a:ext cx="89916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What is Contract?</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Why should we worry about Contract?</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How to check that, if Contract is intact between releases</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Perform Contract Testing</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Contract Testing plays Vital role in SOftware Systems with huge number of Services interacting with each other</a:t>
            </a:r>
            <a:endParaRPr b="0" i="0" sz="2500" u="none" cap="none" strike="noStrike">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72"/>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3500"/>
              <a:t>Break Monolithic to Microservice Architecture</a:t>
            </a:r>
            <a:endParaRPr sz="3500"/>
          </a:p>
        </p:txBody>
      </p:sp>
      <p:sp>
        <p:nvSpPr>
          <p:cNvPr id="593" name="Google Shape;593;p72"/>
          <p:cNvSpPr/>
          <p:nvPr/>
        </p:nvSpPr>
        <p:spPr>
          <a:xfrm>
            <a:off x="76200" y="838200"/>
            <a:ext cx="8991600" cy="41187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Is it Mandatory to break/decompose a big Monolithic into Microservice Architecture, if not what can be side effects. Does it affect business?</a:t>
            </a:r>
            <a:br>
              <a:rPr b="0" i="0" lang="en-US" sz="2200" u="none" cap="none" strike="noStrike">
                <a:solidFill>
                  <a:srgbClr val="000000"/>
                </a:solidFill>
                <a:latin typeface="Arial"/>
                <a:ea typeface="Arial"/>
                <a:cs typeface="Arial"/>
                <a:sym typeface="Arial"/>
              </a:rPr>
            </a:br>
            <a:r>
              <a:rPr b="0" i="0" lang="en-US" sz="3000" u="sng" cap="none" strike="noStrike">
                <a:solidFill>
                  <a:schemeClr val="hlink"/>
                </a:solidFill>
                <a:latin typeface="Arial"/>
                <a:ea typeface="Arial"/>
                <a:cs typeface="Arial"/>
                <a:sym typeface="Arial"/>
                <a:hlinkClick r:id="rId3"/>
              </a:rPr>
              <a:t>https://martinfowler.com/articles/break-monolith-into-microservices.html</a:t>
            </a:r>
            <a:endParaRPr b="0" i="0" sz="30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It would be overhead to break a small software system into Microservices.</a:t>
            </a:r>
            <a:endParaRPr b="0" i="0" sz="30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Decomposition Plan &amp; estimate cost associated</a:t>
            </a:r>
            <a:endParaRPr b="0" i="0" sz="30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It will take multiple iterations</a:t>
            </a:r>
            <a:endParaRPr b="0" i="0" sz="30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Get basic infrastructure ready for Microservice Architecture</a:t>
            </a:r>
            <a:endParaRPr b="0" i="0" sz="30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3"/>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3500"/>
              <a:t>Break Monolithic to Microservice Architecture</a:t>
            </a:r>
            <a:endParaRPr sz="3500"/>
          </a:p>
        </p:txBody>
      </p:sp>
      <p:sp>
        <p:nvSpPr>
          <p:cNvPr id="600" name="Google Shape;600;p73"/>
          <p:cNvSpPr/>
          <p:nvPr/>
        </p:nvSpPr>
        <p:spPr>
          <a:xfrm>
            <a:off x="79675" y="1251000"/>
            <a:ext cx="8991600" cy="41187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chemeClr val="dk1"/>
                </a:solidFill>
                <a:latin typeface="Arial"/>
                <a:ea typeface="Arial"/>
                <a:cs typeface="Arial"/>
                <a:sym typeface="Arial"/>
              </a:rPr>
              <a:t>Get one by one business capability out of Monolithic System, based on dependencies, release flexibility, etc…</a:t>
            </a:r>
            <a:endParaRPr b="0" i="0" sz="30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chemeClr val="dk1"/>
                </a:solidFill>
                <a:latin typeface="Arial"/>
                <a:ea typeface="Arial"/>
                <a:cs typeface="Arial"/>
                <a:sym typeface="Arial"/>
              </a:rPr>
              <a:t>Minimize dependency back to Monolithic System, but the reverse is fine.</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4"/>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3500"/>
              <a:t>Break Monolithic to Microservice Architecture</a:t>
            </a:r>
            <a:endParaRPr sz="3500"/>
          </a:p>
        </p:txBody>
      </p:sp>
      <p:sp>
        <p:nvSpPr>
          <p:cNvPr id="607" name="Google Shape;607;p74"/>
          <p:cNvSpPr/>
          <p:nvPr/>
        </p:nvSpPr>
        <p:spPr>
          <a:xfrm>
            <a:off x="79675" y="1251000"/>
            <a:ext cx="8845500" cy="5228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300"/>
              <a:buFont typeface="Arial"/>
              <a:buNone/>
            </a:pPr>
            <a:r>
              <a:rPr b="0" i="0" lang="en-US" sz="2300" u="none" cap="none" strike="noStrike">
                <a:solidFill>
                  <a:srgbClr val="303633"/>
                </a:solidFill>
                <a:highlight>
                  <a:srgbClr val="FFFFFF"/>
                </a:highlight>
                <a:latin typeface="Lora"/>
                <a:ea typeface="Lora"/>
                <a:cs typeface="Lora"/>
                <a:sym typeface="Lora"/>
              </a:rPr>
              <a:t>Consider in a retail online system, where ‘buy’ and ‘promotions’ are core capabilities. ‘buy’ uses ‘promotions’ during the checkout process to offer the customers the best promotions that they qualify for, given the items they are buying. If we need to decide which of these two capabilities to decouple next, I suggest to start with decoupling ‘promotions’ first and then 'buy'. Because in this order we reduce the dependencies back to the monolith. In this order ‘buy’ first remains locked in the monolith with a dependency out to the new ‘promotions’ microservice.</a:t>
            </a:r>
            <a:endParaRPr b="0" i="0" sz="4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800"/>
              <a:buFont typeface="Arial"/>
              <a:buNone/>
            </a:pPr>
            <a:r>
              <a:t/>
            </a:r>
            <a:endParaRPr b="0" i="0" sz="3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800"/>
              <a:buFont typeface="Arial"/>
              <a:buNone/>
            </a:pPr>
            <a:r>
              <a:t/>
            </a:r>
            <a:endParaRPr b="0" i="0" sz="3800" u="none" cap="none" strike="noStrike">
              <a:solidFill>
                <a:schemeClr val="dk1"/>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5"/>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3500"/>
              <a:t>Break Monolithic to Microservice Architecture</a:t>
            </a:r>
            <a:endParaRPr sz="3500"/>
          </a:p>
        </p:txBody>
      </p:sp>
      <p:sp>
        <p:nvSpPr>
          <p:cNvPr id="614" name="Google Shape;614;p75"/>
          <p:cNvSpPr/>
          <p:nvPr/>
        </p:nvSpPr>
        <p:spPr>
          <a:xfrm>
            <a:off x="79675" y="1251000"/>
            <a:ext cx="8991600" cy="41187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250"/>
              <a:buFont typeface="Arial"/>
              <a:buNone/>
            </a:pPr>
            <a:r>
              <a:rPr b="0" i="0" lang="en-US" sz="2250" u="none" cap="none" strike="noStrike">
                <a:solidFill>
                  <a:srgbClr val="303633"/>
                </a:solidFill>
                <a:highlight>
                  <a:srgbClr val="FFFFFF"/>
                </a:highlight>
                <a:latin typeface="Lora"/>
                <a:ea typeface="Lora"/>
                <a:cs typeface="Lora"/>
                <a:sym typeface="Lora"/>
              </a:rPr>
              <a:t>Identify the most coupling concept and decouple, deconstruct and reify into concrete domain services</a:t>
            </a:r>
            <a:endParaRPr b="0" i="0" sz="2250" u="none" cap="none" strike="noStrike">
              <a:solidFill>
                <a:srgbClr val="303633"/>
              </a:solidFill>
              <a:highlight>
                <a:srgbClr val="FFFFFF"/>
              </a:highlight>
              <a:latin typeface="Lora"/>
              <a:ea typeface="Lora"/>
              <a:cs typeface="Lora"/>
              <a:sym typeface="Lora"/>
            </a:endParaRPr>
          </a:p>
          <a:p>
            <a:pPr indent="0" lvl="0" marL="0" marR="0" rtl="0" algn="l">
              <a:lnSpc>
                <a:spcPct val="150000"/>
              </a:lnSpc>
              <a:spcBef>
                <a:spcPts val="0"/>
              </a:spcBef>
              <a:spcAft>
                <a:spcPts val="0"/>
              </a:spcAft>
              <a:buClr>
                <a:srgbClr val="000000"/>
              </a:buClr>
              <a:buSzPts val="2250"/>
              <a:buFont typeface="Arial"/>
              <a:buNone/>
            </a:pPr>
            <a:r>
              <a:t/>
            </a:r>
            <a:endParaRPr b="0" i="0" sz="2250" u="none" cap="none" strike="noStrike">
              <a:solidFill>
                <a:srgbClr val="303633"/>
              </a:solidFill>
              <a:highlight>
                <a:srgbClr val="FFFFFF"/>
              </a:highlight>
              <a:latin typeface="Lora"/>
              <a:ea typeface="Lora"/>
              <a:cs typeface="Lora"/>
              <a:sym typeface="Lora"/>
            </a:endParaRPr>
          </a:p>
          <a:p>
            <a:pPr indent="0" lvl="0" marL="0" marR="0" rtl="0" algn="l">
              <a:lnSpc>
                <a:spcPct val="150000"/>
              </a:lnSpc>
              <a:spcBef>
                <a:spcPts val="0"/>
              </a:spcBef>
              <a:spcAft>
                <a:spcPts val="0"/>
              </a:spcAft>
              <a:buClr>
                <a:srgbClr val="000000"/>
              </a:buClr>
              <a:buSzPts val="2250"/>
              <a:buFont typeface="Arial"/>
              <a:buNone/>
            </a:pPr>
            <a:r>
              <a:rPr b="0" i="0" lang="en-US" sz="2250" u="none" cap="none" strike="noStrike">
                <a:solidFill>
                  <a:srgbClr val="303633"/>
                </a:solidFill>
                <a:highlight>
                  <a:srgbClr val="FFFFFF"/>
                </a:highlight>
                <a:latin typeface="Lora"/>
                <a:ea typeface="Lora"/>
                <a:cs typeface="Lora"/>
                <a:sym typeface="Lora"/>
              </a:rPr>
              <a:t>Code refactoring may be required within Monolithic System, before making it as a separate Service</a:t>
            </a:r>
            <a:endParaRPr b="0" i="0" sz="2250" u="none" cap="none" strike="noStrike">
              <a:solidFill>
                <a:srgbClr val="303633"/>
              </a:solidFill>
              <a:highlight>
                <a:srgbClr val="FFFFFF"/>
              </a:highlight>
              <a:latin typeface="Lora"/>
              <a:ea typeface="Lora"/>
              <a:cs typeface="Lora"/>
              <a:sym typeface="Lora"/>
            </a:endParaRPr>
          </a:p>
          <a:p>
            <a:pPr indent="0" lvl="0" marL="0" marR="0" rtl="0" algn="l">
              <a:lnSpc>
                <a:spcPct val="150000"/>
              </a:lnSpc>
              <a:spcBef>
                <a:spcPts val="0"/>
              </a:spcBef>
              <a:spcAft>
                <a:spcPts val="0"/>
              </a:spcAft>
              <a:buClr>
                <a:srgbClr val="000000"/>
              </a:buClr>
              <a:buSzPts val="2250"/>
              <a:buFont typeface="Arial"/>
              <a:buNone/>
            </a:pPr>
            <a:r>
              <a:t/>
            </a:r>
            <a:endParaRPr b="0" i="0" sz="2250" u="none" cap="none" strike="noStrike">
              <a:solidFill>
                <a:srgbClr val="303633"/>
              </a:solidFill>
              <a:highlight>
                <a:srgbClr val="FFFFFF"/>
              </a:highlight>
              <a:latin typeface="Lora"/>
              <a:ea typeface="Lora"/>
              <a:cs typeface="Lora"/>
              <a:sym typeface="Lora"/>
            </a:endParaRPr>
          </a:p>
          <a:p>
            <a:pPr indent="0" lvl="0" marL="0" marR="0" rtl="0" algn="l">
              <a:lnSpc>
                <a:spcPct val="150000"/>
              </a:lnSpc>
              <a:spcBef>
                <a:spcPts val="0"/>
              </a:spcBef>
              <a:spcAft>
                <a:spcPts val="0"/>
              </a:spcAft>
              <a:buClr>
                <a:srgbClr val="000000"/>
              </a:buClr>
              <a:buSzPts val="2250"/>
              <a:buFont typeface="Arial"/>
              <a:buNone/>
            </a:pPr>
            <a:r>
              <a:rPr b="0" i="0" lang="en-US" sz="2250" u="none" cap="none" strike="noStrike">
                <a:solidFill>
                  <a:srgbClr val="303633"/>
                </a:solidFill>
                <a:highlight>
                  <a:srgbClr val="FFFFFF"/>
                </a:highlight>
                <a:latin typeface="Lora"/>
                <a:ea typeface="Lora"/>
                <a:cs typeface="Lora"/>
                <a:sym typeface="Lora"/>
              </a:rPr>
              <a:t>Macro and then Micro </a:t>
            </a:r>
            <a:endParaRPr b="0" i="0" sz="2250" u="none" cap="none" strike="noStrike">
              <a:solidFill>
                <a:srgbClr val="303633"/>
              </a:solidFill>
              <a:highlight>
                <a:srgbClr val="FFFFFF"/>
              </a:highlight>
              <a:latin typeface="Lora"/>
              <a:ea typeface="Lora"/>
              <a:cs typeface="Lora"/>
              <a:sym typeface="Lora"/>
            </a:endParaRPr>
          </a:p>
          <a:p>
            <a:pPr indent="0" lvl="0" marL="0" marR="0" rtl="0" algn="l">
              <a:lnSpc>
                <a:spcPct val="150000"/>
              </a:lnSpc>
              <a:spcBef>
                <a:spcPts val="0"/>
              </a:spcBef>
              <a:spcAft>
                <a:spcPts val="0"/>
              </a:spcAft>
              <a:buClr>
                <a:srgbClr val="000000"/>
              </a:buClr>
              <a:buSzPts val="2250"/>
              <a:buFont typeface="Arial"/>
              <a:buNone/>
            </a:pPr>
            <a:r>
              <a:rPr b="0" i="0" lang="en-US" sz="2250" u="none" cap="none" strike="noStrike">
                <a:solidFill>
                  <a:srgbClr val="303633"/>
                </a:solidFill>
                <a:highlight>
                  <a:srgbClr val="FFFFFF"/>
                </a:highlight>
                <a:latin typeface="Lora"/>
                <a:ea typeface="Lora"/>
                <a:cs typeface="Lora"/>
                <a:sym typeface="Lora"/>
              </a:rPr>
              <a:t>----</a:t>
            </a:r>
            <a:endParaRPr b="0" i="0" sz="2250" u="none" cap="none" strike="noStrike">
              <a:solidFill>
                <a:srgbClr val="303633"/>
              </a:solidFill>
              <a:highlight>
                <a:srgbClr val="FFFFFF"/>
              </a:highlight>
              <a:latin typeface="Lora"/>
              <a:ea typeface="Lora"/>
              <a:cs typeface="Lora"/>
              <a:sym typeface="Lora"/>
            </a:endParaRPr>
          </a:p>
          <a:p>
            <a:pPr indent="0" lvl="0" marL="0" marR="0" rtl="0" algn="l">
              <a:lnSpc>
                <a:spcPct val="150000"/>
              </a:lnSpc>
              <a:spcBef>
                <a:spcPts val="0"/>
              </a:spcBef>
              <a:spcAft>
                <a:spcPts val="0"/>
              </a:spcAft>
              <a:buClr>
                <a:srgbClr val="000000"/>
              </a:buClr>
              <a:buSzPts val="2250"/>
              <a:buFont typeface="Arial"/>
              <a:buNone/>
            </a:pPr>
            <a:r>
              <a:rPr b="0" i="0" lang="en-US" sz="2250" u="none" cap="none" strike="noStrike">
                <a:solidFill>
                  <a:srgbClr val="303633"/>
                </a:solidFill>
                <a:highlight>
                  <a:srgbClr val="FFFFFF"/>
                </a:highlight>
                <a:latin typeface="Lora"/>
                <a:ea typeface="Lora"/>
                <a:cs typeface="Lora"/>
                <a:sym typeface="Lora"/>
              </a:rPr>
              <a:t>How to deal with Entities, Model, Respositories, Services?</a:t>
            </a:r>
            <a:endParaRPr b="0" i="0" sz="2250" u="none" cap="none" strike="noStrike">
              <a:solidFill>
                <a:srgbClr val="303633"/>
              </a:solidFill>
              <a:highlight>
                <a:srgbClr val="FFFFFF"/>
              </a:highlight>
              <a:latin typeface="Lora"/>
              <a:ea typeface="Lora"/>
              <a:cs typeface="Lora"/>
              <a:sym typeface="Lora"/>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76"/>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Multi Tenant Architecture</a:t>
            </a:r>
            <a:endParaRPr sz="5940"/>
          </a:p>
        </p:txBody>
      </p:sp>
      <p:sp>
        <p:nvSpPr>
          <p:cNvPr id="621" name="Google Shape;621;p76"/>
          <p:cNvSpPr/>
          <p:nvPr/>
        </p:nvSpPr>
        <p:spPr>
          <a:xfrm>
            <a:off x="79675" y="320301"/>
            <a:ext cx="8991600" cy="5049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4500"/>
              </a:spcBef>
              <a:spcAft>
                <a:spcPts val="0"/>
              </a:spcAft>
              <a:buClr>
                <a:srgbClr val="000000"/>
              </a:buClr>
              <a:buSzPts val="2550"/>
              <a:buFont typeface="Arial"/>
              <a:buNone/>
            </a:pPr>
            <a:r>
              <a:rPr b="1" i="0" lang="en-US" sz="2550" u="none" cap="none" strike="noStrike">
                <a:solidFill>
                  <a:srgbClr val="292929"/>
                </a:solidFill>
                <a:highlight>
                  <a:srgbClr val="FFFFFF"/>
                </a:highlight>
                <a:latin typeface="Arial"/>
                <a:ea typeface="Arial"/>
                <a:cs typeface="Arial"/>
                <a:sym typeface="Arial"/>
              </a:rPr>
              <a:t>What Is Multi-tenancy?</a:t>
            </a:r>
            <a:endParaRPr b="1" i="0" sz="2550" u="none" cap="none" strike="noStrike">
              <a:solidFill>
                <a:srgbClr val="292929"/>
              </a:solidFill>
              <a:highlight>
                <a:srgbClr val="FFFFFF"/>
              </a:highlight>
              <a:latin typeface="Arial"/>
              <a:ea typeface="Arial"/>
              <a:cs typeface="Arial"/>
              <a:sym typeface="Arial"/>
            </a:endParaRPr>
          </a:p>
          <a:p>
            <a:pPr indent="0" lvl="0" marL="0" marR="0" rtl="0" algn="l">
              <a:lnSpc>
                <a:spcPct val="150000"/>
              </a:lnSpc>
              <a:spcBef>
                <a:spcPts val="1400"/>
              </a:spcBef>
              <a:spcAft>
                <a:spcPts val="0"/>
              </a:spcAft>
              <a:buClr>
                <a:srgbClr val="000000"/>
              </a:buClr>
              <a:buSzPts val="1600"/>
              <a:buFont typeface="Arial"/>
              <a:buNone/>
            </a:pPr>
            <a:r>
              <a:rPr b="0" i="0" lang="en-US" sz="1600" u="none" cap="none" strike="noStrike">
                <a:solidFill>
                  <a:srgbClr val="292929"/>
                </a:solidFill>
                <a:highlight>
                  <a:srgbClr val="FFFFFF"/>
                </a:highlight>
                <a:latin typeface="Georgia"/>
                <a:ea typeface="Georgia"/>
                <a:cs typeface="Georgia"/>
                <a:sym typeface="Georgia"/>
              </a:rPr>
              <a:t>Multi-tenancy is an architecture in which a single instance of a software application serves multiple customers. Each customer is called a tenant. Tenants may be given the ability to customize some parts of the application, such as the color of the user interface (</a:t>
            </a:r>
            <a:r>
              <a:rPr b="0" i="0" lang="en-US" sz="1600" u="none" cap="none" strike="noStrike">
                <a:solidFill>
                  <a:schemeClr val="hlink"/>
                </a:solidFill>
                <a:highlight>
                  <a:srgbClr val="FFFFFF"/>
                </a:highlight>
                <a:uFill>
                  <a:noFill/>
                </a:uFill>
                <a:latin typeface="Georgia"/>
                <a:ea typeface="Georgia"/>
                <a:cs typeface="Georgia"/>
                <a:sym typeface="Georgia"/>
                <a:hlinkClick r:id="rId3"/>
              </a:rPr>
              <a:t>UI</a:t>
            </a:r>
            <a:r>
              <a:rPr b="0" i="0" lang="en-US" sz="1600" u="none" cap="none" strike="noStrike">
                <a:solidFill>
                  <a:srgbClr val="292929"/>
                </a:solidFill>
                <a:highlight>
                  <a:srgbClr val="FFFFFF"/>
                </a:highlight>
                <a:latin typeface="Georgia"/>
                <a:ea typeface="Georgia"/>
                <a:cs typeface="Georgia"/>
                <a:sym typeface="Georgia"/>
              </a:rPr>
              <a:t>) or </a:t>
            </a:r>
            <a:r>
              <a:rPr b="0" i="0" lang="en-US" sz="1600" u="none" cap="none" strike="noStrike">
                <a:solidFill>
                  <a:schemeClr val="hlink"/>
                </a:solidFill>
                <a:highlight>
                  <a:srgbClr val="FFFFFF"/>
                </a:highlight>
                <a:uFill>
                  <a:noFill/>
                </a:uFill>
                <a:latin typeface="Georgia"/>
                <a:ea typeface="Georgia"/>
                <a:cs typeface="Georgia"/>
                <a:sym typeface="Georgia"/>
                <a:hlinkClick r:id="rId4"/>
              </a:rPr>
              <a:t>business rules</a:t>
            </a:r>
            <a:r>
              <a:rPr b="0" i="0" lang="en-US" sz="1600" u="none" cap="none" strike="noStrike">
                <a:solidFill>
                  <a:srgbClr val="292929"/>
                </a:solidFill>
                <a:highlight>
                  <a:srgbClr val="FFFFFF"/>
                </a:highlight>
                <a:latin typeface="Georgia"/>
                <a:ea typeface="Georgia"/>
                <a:cs typeface="Georgia"/>
                <a:sym typeface="Georgia"/>
              </a:rPr>
              <a:t>, but they cannot customize the application’s </a:t>
            </a:r>
            <a:r>
              <a:rPr b="0" i="0" lang="en-US" sz="1600" u="none" cap="none" strike="noStrike">
                <a:solidFill>
                  <a:schemeClr val="hlink"/>
                </a:solidFill>
                <a:highlight>
                  <a:srgbClr val="FFFFFF"/>
                </a:highlight>
                <a:uFill>
                  <a:noFill/>
                </a:uFill>
                <a:latin typeface="Georgia"/>
                <a:ea typeface="Georgia"/>
                <a:cs typeface="Georgia"/>
                <a:sym typeface="Georgia"/>
                <a:hlinkClick r:id="rId5"/>
              </a:rPr>
              <a:t>code</a:t>
            </a:r>
            <a:r>
              <a:rPr b="0" i="0" lang="en-US" sz="1600" u="none" cap="none" strike="noStrike">
                <a:solidFill>
                  <a:srgbClr val="292929"/>
                </a:solidFill>
                <a:highlight>
                  <a:srgbClr val="FFFFFF"/>
                </a:highlight>
                <a:latin typeface="Georgia"/>
                <a:ea typeface="Georgia"/>
                <a:cs typeface="Georgia"/>
                <a:sym typeface="Georgia"/>
              </a:rPr>
              <a:t>.</a:t>
            </a:r>
            <a:endParaRPr b="0" i="0" sz="1600" u="none" cap="none" strike="noStrike">
              <a:solidFill>
                <a:srgbClr val="292929"/>
              </a:solidFill>
              <a:highlight>
                <a:srgbClr val="FFFFFF"/>
              </a:highlight>
              <a:latin typeface="Georgia"/>
              <a:ea typeface="Georgia"/>
              <a:cs typeface="Georgia"/>
              <a:sym typeface="Georgia"/>
            </a:endParaRPr>
          </a:p>
          <a:p>
            <a:pPr indent="0" lvl="0" marL="0" marR="0" rtl="0" algn="l">
              <a:lnSpc>
                <a:spcPct val="150000"/>
              </a:lnSpc>
              <a:spcBef>
                <a:spcPts val="3200"/>
              </a:spcBef>
              <a:spcAft>
                <a:spcPts val="0"/>
              </a:spcAft>
              <a:buClr>
                <a:srgbClr val="000000"/>
              </a:buClr>
              <a:buSzPts val="1600"/>
              <a:buFont typeface="Arial"/>
              <a:buNone/>
            </a:pPr>
            <a:r>
              <a:rPr b="0" i="0" lang="en-US" sz="1600" u="none" cap="none" strike="noStrike">
                <a:solidFill>
                  <a:srgbClr val="292929"/>
                </a:solidFill>
                <a:highlight>
                  <a:srgbClr val="FFFFFF"/>
                </a:highlight>
                <a:latin typeface="Georgia"/>
                <a:ea typeface="Georgia"/>
                <a:cs typeface="Georgia"/>
                <a:sym typeface="Georgia"/>
              </a:rPr>
              <a:t>We can implement multi-tenancy using any of the following approaches:</a:t>
            </a:r>
            <a:endParaRPr b="0" i="0" sz="1600" u="none" cap="none" strike="noStrike">
              <a:solidFill>
                <a:srgbClr val="292929"/>
              </a:solidFill>
              <a:highlight>
                <a:srgbClr val="FFFFFF"/>
              </a:highlight>
              <a:latin typeface="Georgia"/>
              <a:ea typeface="Georgia"/>
              <a:cs typeface="Georgia"/>
              <a:sym typeface="Georgia"/>
            </a:endParaRPr>
          </a:p>
          <a:p>
            <a:pPr indent="-330200" lvl="0" marL="749300" marR="0" rtl="0" algn="l">
              <a:lnSpc>
                <a:spcPct val="150000"/>
              </a:lnSpc>
              <a:spcBef>
                <a:spcPts val="3200"/>
              </a:spcBef>
              <a:spcAft>
                <a:spcPts val="0"/>
              </a:spcAft>
              <a:buClr>
                <a:srgbClr val="292929"/>
              </a:buClr>
              <a:buSzPts val="1600"/>
              <a:buFont typeface="Georgia"/>
              <a:buAutoNum type="arabicPeriod"/>
            </a:pPr>
            <a:r>
              <a:rPr b="1" i="0" lang="en-US" sz="1600" u="none" cap="none" strike="noStrike">
                <a:solidFill>
                  <a:srgbClr val="292929"/>
                </a:solidFill>
                <a:highlight>
                  <a:srgbClr val="FFFFFF"/>
                </a:highlight>
                <a:latin typeface="Georgia"/>
                <a:ea typeface="Georgia"/>
                <a:cs typeface="Georgia"/>
                <a:sym typeface="Georgia"/>
              </a:rPr>
              <a:t>Database per Tenant</a:t>
            </a:r>
            <a:r>
              <a:rPr b="0" i="0" lang="en-US" sz="1600" u="none" cap="none" strike="noStrike">
                <a:solidFill>
                  <a:srgbClr val="292929"/>
                </a:solidFill>
                <a:highlight>
                  <a:srgbClr val="FFFFFF"/>
                </a:highlight>
                <a:latin typeface="Georgia"/>
                <a:ea typeface="Georgia"/>
                <a:cs typeface="Georgia"/>
                <a:sym typeface="Georgia"/>
              </a:rPr>
              <a:t>: Each Tenant has its own database and is isolated from other tenants.</a:t>
            </a:r>
            <a:endParaRPr b="0" i="0" sz="1600" u="none" cap="none" strike="noStrike">
              <a:solidFill>
                <a:srgbClr val="292929"/>
              </a:solidFill>
              <a:highlight>
                <a:srgbClr val="FFFFFF"/>
              </a:highlight>
              <a:latin typeface="Georgia"/>
              <a:ea typeface="Georgia"/>
              <a:cs typeface="Georgia"/>
              <a:sym typeface="Georgia"/>
            </a:endParaRPr>
          </a:p>
          <a:p>
            <a:pPr indent="-330200" lvl="0" marL="749300" marR="0" rtl="0" algn="l">
              <a:lnSpc>
                <a:spcPct val="150000"/>
              </a:lnSpc>
              <a:spcBef>
                <a:spcPts val="0"/>
              </a:spcBef>
              <a:spcAft>
                <a:spcPts val="0"/>
              </a:spcAft>
              <a:buClr>
                <a:srgbClr val="292929"/>
              </a:buClr>
              <a:buSzPts val="1600"/>
              <a:buFont typeface="Georgia"/>
              <a:buAutoNum type="arabicPeriod"/>
            </a:pPr>
            <a:r>
              <a:rPr b="1" i="0" lang="en-US" sz="1600" u="none" cap="none" strike="noStrike">
                <a:solidFill>
                  <a:srgbClr val="292929"/>
                </a:solidFill>
                <a:highlight>
                  <a:srgbClr val="FFFFFF"/>
                </a:highlight>
                <a:latin typeface="Georgia"/>
                <a:ea typeface="Georgia"/>
                <a:cs typeface="Georgia"/>
                <a:sym typeface="Georgia"/>
              </a:rPr>
              <a:t>Shared Database, Shared Schema:</a:t>
            </a:r>
            <a:r>
              <a:rPr b="0" i="0" lang="en-US" sz="1600" u="none" cap="none" strike="noStrike">
                <a:solidFill>
                  <a:srgbClr val="292929"/>
                </a:solidFill>
                <a:highlight>
                  <a:srgbClr val="FFFFFF"/>
                </a:highlight>
                <a:latin typeface="Georgia"/>
                <a:ea typeface="Georgia"/>
                <a:cs typeface="Georgia"/>
                <a:sym typeface="Georgia"/>
              </a:rPr>
              <a:t> All Tenants share a database and tables. Every table has a Column with the Tenant Identifier, that shows the owner of the row.</a:t>
            </a:r>
            <a:endParaRPr b="0" i="0" sz="1600" u="none" cap="none" strike="noStrike">
              <a:solidFill>
                <a:srgbClr val="292929"/>
              </a:solidFill>
              <a:highlight>
                <a:srgbClr val="FFFFFF"/>
              </a:highlight>
              <a:latin typeface="Georgia"/>
              <a:ea typeface="Georgia"/>
              <a:cs typeface="Georgia"/>
              <a:sym typeface="Georgia"/>
            </a:endParaRPr>
          </a:p>
          <a:p>
            <a:pPr indent="-330200" lvl="0" marL="749300" marR="0" rtl="0" algn="l">
              <a:lnSpc>
                <a:spcPct val="150000"/>
              </a:lnSpc>
              <a:spcBef>
                <a:spcPts val="0"/>
              </a:spcBef>
              <a:spcAft>
                <a:spcPts val="0"/>
              </a:spcAft>
              <a:buClr>
                <a:srgbClr val="292929"/>
              </a:buClr>
              <a:buSzPts val="1600"/>
              <a:buFont typeface="Georgia"/>
              <a:buAutoNum type="arabicPeriod"/>
            </a:pPr>
            <a:r>
              <a:rPr b="1" i="0" lang="en-US" sz="1600" u="none" cap="none" strike="noStrike">
                <a:solidFill>
                  <a:srgbClr val="292929"/>
                </a:solidFill>
                <a:highlight>
                  <a:srgbClr val="FFFFFF"/>
                </a:highlight>
                <a:latin typeface="Georgia"/>
                <a:ea typeface="Georgia"/>
                <a:cs typeface="Georgia"/>
                <a:sym typeface="Georgia"/>
              </a:rPr>
              <a:t>Shared Database, Separate Schema</a:t>
            </a:r>
            <a:r>
              <a:rPr b="0" i="0" lang="en-US" sz="1600" u="none" cap="none" strike="noStrike">
                <a:solidFill>
                  <a:srgbClr val="292929"/>
                </a:solidFill>
                <a:highlight>
                  <a:srgbClr val="FFFFFF"/>
                </a:highlight>
                <a:latin typeface="Georgia"/>
                <a:ea typeface="Georgia"/>
                <a:cs typeface="Georgia"/>
                <a:sym typeface="Georgia"/>
              </a:rPr>
              <a:t>: All Tenants share a database, but have their own database schemas and tables.</a:t>
            </a:r>
            <a:endParaRPr b="0" i="0" sz="1600" u="none" cap="none" strike="noStrike">
              <a:solidFill>
                <a:srgbClr val="292929"/>
              </a:solidFill>
              <a:highlight>
                <a:srgbClr val="FFFFFF"/>
              </a:highlight>
              <a:latin typeface="Georgia"/>
              <a:ea typeface="Georgia"/>
              <a:cs typeface="Georgia"/>
              <a:sym typeface="Georgia"/>
            </a:endParaRPr>
          </a:p>
          <a:p>
            <a:pPr indent="0" lvl="0" marL="0" marR="0" rtl="0" algn="l">
              <a:lnSpc>
                <a:spcPct val="150000"/>
              </a:lnSpc>
              <a:spcBef>
                <a:spcPts val="1400"/>
              </a:spcBef>
              <a:spcAft>
                <a:spcPts val="0"/>
              </a:spcAft>
              <a:buClr>
                <a:srgbClr val="000000"/>
              </a:buClr>
              <a:buSzPts val="1600"/>
              <a:buFont typeface="Arial"/>
              <a:buNone/>
            </a:pPr>
            <a:r>
              <a:t/>
            </a:r>
            <a:endParaRPr b="0" i="0" sz="1600" u="none" cap="none" strike="noStrike">
              <a:solidFill>
                <a:srgbClr val="292929"/>
              </a:solidFill>
              <a:highlight>
                <a:srgbClr val="FFFFFF"/>
              </a:highlight>
              <a:latin typeface="Georgia"/>
              <a:ea typeface="Georgia"/>
              <a:cs typeface="Georgia"/>
              <a:sym typeface="Georgia"/>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7"/>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5940"/>
              <a:t>Multi Tenant Architecture</a:t>
            </a:r>
            <a:endParaRPr sz="5940"/>
          </a:p>
        </p:txBody>
      </p:sp>
      <p:pic>
        <p:nvPicPr>
          <p:cNvPr id="628" name="Google Shape;628;p77"/>
          <p:cNvPicPr preferRelativeResize="0"/>
          <p:nvPr/>
        </p:nvPicPr>
        <p:blipFill rotWithShape="1">
          <a:blip r:embed="rId3">
            <a:alphaModFix/>
          </a:blip>
          <a:srcRect b="0" l="0" r="0" t="0"/>
          <a:stretch/>
        </p:blipFill>
        <p:spPr>
          <a:xfrm>
            <a:off x="152400" y="1010301"/>
            <a:ext cx="8839200" cy="4506429"/>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8"/>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3500"/>
              <a:t>REST API Versioning</a:t>
            </a:r>
            <a:endParaRPr sz="3500"/>
          </a:p>
        </p:txBody>
      </p:sp>
      <p:sp>
        <p:nvSpPr>
          <p:cNvPr id="635" name="Google Shape;635;p78"/>
          <p:cNvSpPr/>
          <p:nvPr/>
        </p:nvSpPr>
        <p:spPr>
          <a:xfrm>
            <a:off x="79675" y="838200"/>
            <a:ext cx="8991600" cy="45315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400"/>
              </a:spcBef>
              <a:spcAft>
                <a:spcPts val="0"/>
              </a:spcAft>
              <a:buClr>
                <a:srgbClr val="000000"/>
              </a:buClr>
              <a:buSzPts val="2050"/>
              <a:buFont typeface="Arial"/>
              <a:buNone/>
            </a:pPr>
            <a:r>
              <a:rPr b="0" i="0" lang="en-US" sz="2050" u="none" cap="none" strike="noStrike">
                <a:solidFill>
                  <a:srgbClr val="222635"/>
                </a:solidFill>
                <a:highlight>
                  <a:srgbClr val="FFFFFF"/>
                </a:highlight>
                <a:latin typeface="Cambria"/>
                <a:ea typeface="Cambria"/>
                <a:cs typeface="Cambria"/>
                <a:sym typeface="Cambria"/>
              </a:rPr>
              <a:t>REST API versioning can be avoided, if possible, by ensuring that single version provides backward compatibility, to keep old consumers running.</a:t>
            </a:r>
            <a:endParaRPr b="0" i="0" sz="2050" u="none" cap="none" strike="noStrike">
              <a:solidFill>
                <a:srgbClr val="222635"/>
              </a:solidFill>
              <a:highlight>
                <a:srgbClr val="FFFFFF"/>
              </a:highlight>
              <a:latin typeface="Cambria"/>
              <a:ea typeface="Cambria"/>
              <a:cs typeface="Cambria"/>
              <a:sym typeface="Cambria"/>
            </a:endParaRPr>
          </a:p>
          <a:p>
            <a:pPr indent="0" lvl="0" marL="0" marR="0" rtl="0" algn="l">
              <a:lnSpc>
                <a:spcPct val="115000"/>
              </a:lnSpc>
              <a:spcBef>
                <a:spcPts val="1100"/>
              </a:spcBef>
              <a:spcAft>
                <a:spcPts val="0"/>
              </a:spcAft>
              <a:buClr>
                <a:srgbClr val="000000"/>
              </a:buClr>
              <a:buSzPts val="2050"/>
              <a:buFont typeface="Arial"/>
              <a:buNone/>
            </a:pPr>
            <a:r>
              <a:rPr b="0" i="0" lang="en-US" sz="2050" u="none" cap="none" strike="noStrike">
                <a:solidFill>
                  <a:srgbClr val="222635"/>
                </a:solidFill>
                <a:highlight>
                  <a:srgbClr val="FFFFFF"/>
                </a:highlight>
                <a:latin typeface="Cambria"/>
                <a:ea typeface="Cambria"/>
                <a:cs typeface="Cambria"/>
                <a:sym typeface="Cambria"/>
              </a:rPr>
              <a:t>Following factors affect the choice of versioning:</a:t>
            </a:r>
            <a:endParaRPr b="0" i="0" sz="2050" u="none" cap="none" strike="noStrike">
              <a:solidFill>
                <a:srgbClr val="222635"/>
              </a:solidFill>
              <a:highlight>
                <a:srgbClr val="FFFFFF"/>
              </a:highlight>
              <a:latin typeface="Cambria"/>
              <a:ea typeface="Cambria"/>
              <a:cs typeface="Cambria"/>
              <a:sym typeface="Cambria"/>
            </a:endParaRPr>
          </a:p>
          <a:p>
            <a:pPr indent="-358775" lvl="0" marL="457200" marR="0" rtl="0" algn="l">
              <a:lnSpc>
                <a:spcPct val="115000"/>
              </a:lnSpc>
              <a:spcBef>
                <a:spcPts val="1100"/>
              </a:spcBef>
              <a:spcAft>
                <a:spcPts val="0"/>
              </a:spcAft>
              <a:buClr>
                <a:srgbClr val="222635"/>
              </a:buClr>
              <a:buSzPts val="2050"/>
              <a:buFont typeface="Cambria"/>
              <a:buChar char="●"/>
            </a:pPr>
            <a:r>
              <a:rPr b="0" i="0" lang="en-US" sz="2050" u="none" cap="none" strike="noStrike">
                <a:solidFill>
                  <a:srgbClr val="222635"/>
                </a:solidFill>
                <a:highlight>
                  <a:srgbClr val="FFFFFF"/>
                </a:highlight>
                <a:latin typeface="Cambria"/>
                <a:ea typeface="Cambria"/>
                <a:cs typeface="Cambria"/>
                <a:sym typeface="Cambria"/>
              </a:rPr>
              <a:t>URI Pollution — URL versions and Request Param versioning pollute the URI space.</a:t>
            </a:r>
            <a:endParaRPr b="0" i="0" sz="2050" u="none" cap="none" strike="noStrike">
              <a:solidFill>
                <a:srgbClr val="222635"/>
              </a:solidFill>
              <a:highlight>
                <a:srgbClr val="FFFFFF"/>
              </a:highlight>
              <a:latin typeface="Cambria"/>
              <a:ea typeface="Cambria"/>
              <a:cs typeface="Cambria"/>
              <a:sym typeface="Cambria"/>
            </a:endParaRPr>
          </a:p>
          <a:p>
            <a:pPr indent="-358775" lvl="0" marL="457200" marR="0" rtl="0" algn="l">
              <a:lnSpc>
                <a:spcPct val="115000"/>
              </a:lnSpc>
              <a:spcBef>
                <a:spcPts val="0"/>
              </a:spcBef>
              <a:spcAft>
                <a:spcPts val="0"/>
              </a:spcAft>
              <a:buClr>
                <a:srgbClr val="222635"/>
              </a:buClr>
              <a:buSzPts val="2050"/>
              <a:buFont typeface="Cambria"/>
              <a:buChar char="●"/>
            </a:pPr>
            <a:r>
              <a:rPr b="0" i="0" lang="en-US" sz="2050" u="none" cap="none" strike="noStrike">
                <a:solidFill>
                  <a:srgbClr val="222635"/>
                </a:solidFill>
                <a:highlight>
                  <a:srgbClr val="FFFFFF"/>
                </a:highlight>
                <a:latin typeface="Cambria"/>
                <a:ea typeface="Cambria"/>
                <a:cs typeface="Cambria"/>
                <a:sym typeface="Cambria"/>
              </a:rPr>
              <a:t>Misuse of HTTP Headers — Accept Header is not designed to be used for versioning.</a:t>
            </a:r>
            <a:endParaRPr b="0" i="0" sz="2050" u="none" cap="none" strike="noStrike">
              <a:solidFill>
                <a:srgbClr val="222635"/>
              </a:solidFill>
              <a:highlight>
                <a:srgbClr val="FFFFFF"/>
              </a:highlight>
              <a:latin typeface="Cambria"/>
              <a:ea typeface="Cambria"/>
              <a:cs typeface="Cambria"/>
              <a:sym typeface="Cambria"/>
            </a:endParaRPr>
          </a:p>
          <a:p>
            <a:pPr indent="-358775" lvl="0" marL="457200" marR="0" rtl="0" algn="l">
              <a:lnSpc>
                <a:spcPct val="115000"/>
              </a:lnSpc>
              <a:spcBef>
                <a:spcPts val="0"/>
              </a:spcBef>
              <a:spcAft>
                <a:spcPts val="0"/>
              </a:spcAft>
              <a:buClr>
                <a:srgbClr val="222635"/>
              </a:buClr>
              <a:buSzPts val="2050"/>
              <a:buFont typeface="Cambria"/>
              <a:buChar char="●"/>
            </a:pPr>
            <a:r>
              <a:rPr b="0" i="0" lang="en-US" sz="2050" u="none" cap="none" strike="noStrike">
                <a:solidFill>
                  <a:srgbClr val="222635"/>
                </a:solidFill>
                <a:highlight>
                  <a:srgbClr val="FFFFFF"/>
                </a:highlight>
                <a:latin typeface="Cambria"/>
                <a:ea typeface="Cambria"/>
                <a:cs typeface="Cambria"/>
                <a:sym typeface="Cambria"/>
              </a:rPr>
              <a:t>Caching — If you use Header based versioning, we cannot cache just based on the URL. You would need to take the specific header into consideration.</a:t>
            </a:r>
            <a:endParaRPr b="0" i="0" sz="2050" u="none" cap="none" strike="noStrike">
              <a:solidFill>
                <a:srgbClr val="222635"/>
              </a:solidFill>
              <a:highlight>
                <a:srgbClr val="FFFFFF"/>
              </a:highlight>
              <a:latin typeface="Cambria"/>
              <a:ea typeface="Cambria"/>
              <a:cs typeface="Cambria"/>
              <a:sym typeface="Cambria"/>
            </a:endParaRPr>
          </a:p>
          <a:p>
            <a:pPr indent="-358775" lvl="0" marL="457200" marR="0" rtl="0" algn="l">
              <a:lnSpc>
                <a:spcPct val="115000"/>
              </a:lnSpc>
              <a:spcBef>
                <a:spcPts val="0"/>
              </a:spcBef>
              <a:spcAft>
                <a:spcPts val="0"/>
              </a:spcAft>
              <a:buClr>
                <a:srgbClr val="222635"/>
              </a:buClr>
              <a:buSzPts val="2050"/>
              <a:buFont typeface="Cambria"/>
              <a:buChar char="●"/>
            </a:pPr>
            <a:r>
              <a:rPr b="0" i="0" lang="en-US" sz="2050" u="none" cap="none" strike="noStrike">
                <a:solidFill>
                  <a:srgbClr val="222635"/>
                </a:solidFill>
                <a:highlight>
                  <a:srgbClr val="FFFFFF"/>
                </a:highlight>
                <a:latin typeface="Cambria"/>
                <a:ea typeface="Cambria"/>
                <a:cs typeface="Cambria"/>
                <a:sym typeface="Cambria"/>
              </a:rPr>
              <a:t>Can we execute the request on the browser? — If you have non-technical consumers, then the URL based version would be easier to use as they can be executed directly on the browser.</a:t>
            </a:r>
            <a:endParaRPr b="0" i="0" sz="2050" u="none" cap="none" strike="noStrike">
              <a:solidFill>
                <a:srgbClr val="222635"/>
              </a:solidFill>
              <a:highlight>
                <a:srgbClr val="FFFFFF"/>
              </a:highlight>
              <a:latin typeface="Cambria"/>
              <a:ea typeface="Cambria"/>
              <a:cs typeface="Cambria"/>
              <a:sym typeface="Cambria"/>
            </a:endParaRPr>
          </a:p>
          <a:p>
            <a:pPr indent="-358775" lvl="0" marL="457200" marR="0" rtl="0" algn="l">
              <a:lnSpc>
                <a:spcPct val="115000"/>
              </a:lnSpc>
              <a:spcBef>
                <a:spcPts val="0"/>
              </a:spcBef>
              <a:spcAft>
                <a:spcPts val="0"/>
              </a:spcAft>
              <a:buClr>
                <a:srgbClr val="222635"/>
              </a:buClr>
              <a:buSzPts val="2050"/>
              <a:buFont typeface="Cambria"/>
              <a:buChar char="●"/>
            </a:pPr>
            <a:r>
              <a:rPr b="0" i="0" lang="en-US" sz="2050" u="none" cap="none" strike="noStrike">
                <a:solidFill>
                  <a:srgbClr val="222635"/>
                </a:solidFill>
                <a:highlight>
                  <a:srgbClr val="FFFFFF"/>
                </a:highlight>
                <a:latin typeface="Cambria"/>
                <a:ea typeface="Cambria"/>
                <a:cs typeface="Cambria"/>
                <a:sym typeface="Cambria"/>
              </a:rPr>
              <a:t>API Documentation — How do you get your documentation generation to understand that two different URLs are versions of the same service?</a:t>
            </a:r>
            <a:endParaRPr b="0" i="0" sz="2050" u="none" cap="none" strike="noStrike">
              <a:solidFill>
                <a:srgbClr val="222635"/>
              </a:solidFill>
              <a:highlight>
                <a:srgbClr val="FFFFFF"/>
              </a:highlight>
              <a:latin typeface="Cambria"/>
              <a:ea typeface="Cambria"/>
              <a:cs typeface="Cambria"/>
              <a:sym typeface="Cambria"/>
            </a:endParaRPr>
          </a:p>
          <a:p>
            <a:pPr indent="0" lvl="0" marL="0" marR="0" rtl="0" algn="l">
              <a:lnSpc>
                <a:spcPct val="150000"/>
              </a:lnSpc>
              <a:spcBef>
                <a:spcPts val="800"/>
              </a:spcBef>
              <a:spcAft>
                <a:spcPts val="0"/>
              </a:spcAft>
              <a:buClr>
                <a:srgbClr val="000000"/>
              </a:buClr>
              <a:buSzPts val="3600"/>
              <a:buFont typeface="Arial"/>
              <a:buNone/>
            </a:pPr>
            <a:r>
              <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ctrTitle"/>
          </p:nvPr>
        </p:nvSpPr>
        <p:spPr>
          <a:xfrm>
            <a:off x="6927" y="411480"/>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ambria"/>
              <a:buNone/>
            </a:pPr>
            <a:r>
              <a:rPr lang="en-US" sz="3500"/>
              <a:t>Organizations using Microservice Architecture</a:t>
            </a:r>
            <a:endParaRPr sz="3500"/>
          </a:p>
        </p:txBody>
      </p:sp>
      <p:sp>
        <p:nvSpPr>
          <p:cNvPr id="135" name="Google Shape;135;p8"/>
          <p:cNvSpPr/>
          <p:nvPr/>
        </p:nvSpPr>
        <p:spPr>
          <a:xfrm>
            <a:off x="233325" y="1066800"/>
            <a:ext cx="8454300" cy="555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Some of the Tech giants shifted from Monolithic to Microservice Architecture</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Netflix</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Amazon</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Uber</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eBay</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SoundCloud</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Karma, etc…</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Netflix: </a:t>
            </a:r>
            <a:r>
              <a:rPr b="0" i="0" lang="en-US" sz="1350" u="none" cap="none" strike="noStrike">
                <a:solidFill>
                  <a:srgbClr val="333333"/>
                </a:solidFill>
                <a:highlight>
                  <a:srgbClr val="FFFFFF"/>
                </a:highlight>
                <a:latin typeface="Arial"/>
                <a:ea typeface="Arial"/>
                <a:cs typeface="Arial"/>
                <a:sym typeface="Arial"/>
              </a:rPr>
              <a:t>Netflix is often regarded as one of the pioneers of the microservice movement.</a:t>
            </a:r>
            <a:endParaRPr b="0" i="0" sz="1350" u="none" cap="none" strike="noStrike">
              <a:solidFill>
                <a:srgbClr val="333333"/>
              </a:solidFill>
              <a:highlight>
                <a:srgbClr val="FFFFFF"/>
              </a:highlight>
              <a:latin typeface="Arial"/>
              <a:ea typeface="Arial"/>
              <a:cs typeface="Arial"/>
              <a:sym typeface="Arial"/>
            </a:endParaRPr>
          </a:p>
          <a:p>
            <a:pPr indent="0" lvl="0" marL="0" marR="0" rtl="0" algn="l">
              <a:lnSpc>
                <a:spcPct val="140000"/>
              </a:lnSpc>
              <a:spcBef>
                <a:spcPts val="0"/>
              </a:spcBef>
              <a:spcAft>
                <a:spcPts val="0"/>
              </a:spcAft>
              <a:buClr>
                <a:srgbClr val="000000"/>
              </a:buClr>
              <a:buSzPts val="1350"/>
              <a:buFont typeface="Arial"/>
              <a:buNone/>
            </a:pPr>
            <a:r>
              <a:rPr b="0" i="0" lang="en-US" sz="1350" u="none" cap="none" strike="noStrike">
                <a:solidFill>
                  <a:srgbClr val="333333"/>
                </a:solidFill>
                <a:highlight>
                  <a:srgbClr val="FFFFFF"/>
                </a:highlight>
                <a:latin typeface="Arial"/>
                <a:ea typeface="Arial"/>
                <a:cs typeface="Arial"/>
                <a:sym typeface="Arial"/>
              </a:rPr>
              <a:t>Netflix made the decision to break their monolith into microservices back in 2009, when their struggles with a monolithic architecture was causing the tech giant to experience growing pains as well as regular server outages. Adopting a microservice architecture was one of the factors that led to Netflix’s phenomenal growth.</a:t>
            </a:r>
            <a:endParaRPr b="0" i="0" sz="135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150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Amazon: “If you go back to 2001, the Amazon.com retail website was a large architectural monolith,”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Back then, Amazon also struggled with managing its rapidly growing online presence. Meeting fluctuating web traffic demands was one thing, but Brigham also explained that the company, “noticed that it took a long time for a code change to go from a developer check-in, to be running in production where customers could use it.”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Today, Amazon is perhaps the world’s most prominent advocate of microservices, with Amazon Web Services (AWS) providing the infrastructure needed for companies to launch and manage containers and microservices on the fly.</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9"/>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940"/>
              <a:buFont typeface="Cambria"/>
              <a:buNone/>
            </a:pPr>
            <a:r>
              <a:rPr lang="en-US" sz="3500"/>
              <a:t>12 Factor App Principles &amp; Purpose</a:t>
            </a:r>
            <a:endParaRPr sz="3500"/>
          </a:p>
        </p:txBody>
      </p:sp>
      <p:sp>
        <p:nvSpPr>
          <p:cNvPr id="642" name="Google Shape;642;p79"/>
          <p:cNvSpPr/>
          <p:nvPr/>
        </p:nvSpPr>
        <p:spPr>
          <a:xfrm>
            <a:off x="79675" y="1251000"/>
            <a:ext cx="8991600" cy="41187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3000"/>
              <a:buFont typeface="Arial"/>
              <a:buNone/>
            </a:pPr>
            <a:r>
              <a:rPr b="0" i="0" lang="en-US" sz="3000" u="sng" cap="none" strike="noStrike">
                <a:solidFill>
                  <a:schemeClr val="hlink"/>
                </a:solidFill>
                <a:latin typeface="Arial"/>
                <a:ea typeface="Arial"/>
                <a:cs typeface="Arial"/>
                <a:sym typeface="Arial"/>
                <a:hlinkClick r:id="rId3"/>
              </a:rPr>
              <a:t>https://dzone.com/articles/12-factors-and-beyond-in-java</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ctrTitle"/>
          </p:nvPr>
        </p:nvSpPr>
        <p:spPr>
          <a:xfrm>
            <a:off x="6927" y="411480"/>
            <a:ext cx="913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ambria"/>
              <a:buNone/>
            </a:pPr>
            <a:r>
              <a:rPr lang="en-US" sz="3500"/>
              <a:t>Organizations using Microservice Architecture</a:t>
            </a:r>
            <a:endParaRPr sz="3500"/>
          </a:p>
        </p:txBody>
      </p:sp>
      <p:sp>
        <p:nvSpPr>
          <p:cNvPr id="141" name="Google Shape;141;p9"/>
          <p:cNvSpPr/>
          <p:nvPr/>
        </p:nvSpPr>
        <p:spPr>
          <a:xfrm>
            <a:off x="233325" y="1066800"/>
            <a:ext cx="8454300" cy="555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Back then, Amazon also struggled with managing its rapidly growing online presence. Meeting fluctuating web traffic demands was one thing, but Brigham also explained that the company, “noticed that it took a long time for a code change to go from a developer check-in, to be running in production where customers could use it.”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Today, Amazon is perhaps the world’s most prominent advocate of microservices, with Amazon Web Services (AWS) providing the infrastructure needed for companies to launch and manage containers and microservices on the fly.</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Uber: Uber was initially developed to serve only within a City. </a:t>
            </a:r>
            <a:r>
              <a:rPr b="0" i="0" lang="en-US" sz="1350" u="none" cap="none" strike="noStrike">
                <a:solidFill>
                  <a:srgbClr val="333333"/>
                </a:solidFill>
                <a:highlight>
                  <a:srgbClr val="FFFFFF"/>
                </a:highlight>
                <a:latin typeface="Arial"/>
                <a:ea typeface="Arial"/>
                <a:cs typeface="Arial"/>
                <a:sym typeface="Arial"/>
              </a:rPr>
              <a:t>Uber’s unified and tightly coupled codebase delivered many, if not all, of Uber’s core business processes, including connecting drivers with riders, billing, and payments. But as the business grew, they found it difficult to add new features and scale across the globe efficiently. Microservices were identified as the solution, and Uber is still going micro today.</a:t>
            </a:r>
            <a:endParaRPr b="0" i="0" sz="135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333333"/>
                </a:solidFill>
                <a:highlight>
                  <a:srgbClr val="FFFFFF"/>
                </a:highlight>
                <a:latin typeface="Arial"/>
                <a:ea typeface="Arial"/>
                <a:cs typeface="Arial"/>
                <a:sym typeface="Arial"/>
              </a:rPr>
              <a:t>eBay: According to the CTO of eBay, Steve Fisher, eBay utilizes </a:t>
            </a:r>
            <a:r>
              <a:rPr b="0" i="0" lang="en-US" sz="1350" u="none" cap="none" strike="noStrike">
                <a:solidFill>
                  <a:srgbClr val="007FA5"/>
                </a:solidFill>
                <a:highlight>
                  <a:srgbClr val="FFFFFF"/>
                </a:highlight>
                <a:uFill>
                  <a:noFill/>
                </a:uFill>
                <a:latin typeface="Arial"/>
                <a:ea typeface="Arial"/>
                <a:cs typeface="Arial"/>
                <a:sym typeface="Arial"/>
                <a:hlinkClick r:id="rId3">
                  <a:extLst>
                    <a:ext uri="{A12FA001-AC4F-418D-AE19-62706E023703}">
                      <ahyp:hlinkClr val="tx"/>
                    </a:ext>
                  </a:extLst>
                </a:hlinkClick>
              </a:rPr>
              <a:t>more than 1,000 services</a:t>
            </a:r>
            <a:r>
              <a:rPr b="0" i="0" lang="en-US" sz="1350" u="none" cap="none" strike="noStrike">
                <a:solidFill>
                  <a:srgbClr val="333333"/>
                </a:solidFill>
                <a:highlight>
                  <a:srgbClr val="FFFFFF"/>
                </a:highlight>
                <a:latin typeface="Arial"/>
                <a:ea typeface="Arial"/>
                <a:cs typeface="Arial"/>
                <a:sym typeface="Arial"/>
              </a:rPr>
              <a:t> with front-end services sending API calls and the back-end services executing tasks like shipping and administration.</a:t>
            </a:r>
            <a:endParaRPr b="0" i="0" sz="1350" u="none" cap="none" strike="noStrike">
              <a:solidFill>
                <a:srgbClr val="333333"/>
              </a:solidFill>
              <a:highlight>
                <a:srgbClr val="FFFFFF"/>
              </a:highlight>
              <a:latin typeface="Arial"/>
              <a:ea typeface="Arial"/>
              <a:cs typeface="Arial"/>
              <a:sym typeface="Arial"/>
            </a:endParaRPr>
          </a:p>
          <a:p>
            <a:pPr indent="0" lvl="0" marL="0" marR="0" rtl="0" algn="l">
              <a:lnSpc>
                <a:spcPct val="140000"/>
              </a:lnSpc>
              <a:spcBef>
                <a:spcPts val="0"/>
              </a:spcBef>
              <a:spcAft>
                <a:spcPts val="0"/>
              </a:spcAft>
              <a:buClr>
                <a:srgbClr val="000000"/>
              </a:buClr>
              <a:buSzPts val="1350"/>
              <a:buFont typeface="Arial"/>
              <a:buNone/>
            </a:pPr>
            <a:r>
              <a:rPr b="0" i="0" lang="en-US" sz="1350" u="none" cap="none" strike="noStrike">
                <a:solidFill>
                  <a:srgbClr val="333333"/>
                </a:solidFill>
                <a:highlight>
                  <a:srgbClr val="FFFFFF"/>
                </a:highlight>
                <a:latin typeface="Arial"/>
                <a:ea typeface="Arial"/>
                <a:cs typeface="Arial"/>
                <a:sym typeface="Arial"/>
              </a:rPr>
              <a:t>Each development team at eBay is assigned their own set of services, and if a team wants to create a new service, they can access their specially built internal cloud portal to develop, test and deploy the service.</a:t>
            </a:r>
            <a:endParaRPr b="0" i="0" sz="135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1500"/>
              </a:spcBef>
              <a:spcAft>
                <a:spcPts val="0"/>
              </a:spcAft>
              <a:buClr>
                <a:srgbClr val="000000"/>
              </a:buClr>
              <a:buSzPts val="1350"/>
              <a:buFont typeface="Arial"/>
              <a:buNone/>
            </a:pPr>
            <a:r>
              <a:t/>
            </a:r>
            <a:endParaRPr b="0" i="0" sz="135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