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4" r:id="rId6"/>
    <p:sldId id="275" r:id="rId7"/>
    <p:sldId id="258" r:id="rId8"/>
    <p:sldId id="261" r:id="rId9"/>
    <p:sldId id="259" r:id="rId10"/>
    <p:sldId id="260" r:id="rId11"/>
    <p:sldId id="262" r:id="rId12"/>
    <p:sldId id="263" r:id="rId13"/>
    <p:sldId id="264" r:id="rId14"/>
    <p:sldId id="265" r:id="rId15"/>
    <p:sldId id="267" r:id="rId16"/>
    <p:sldId id="266" r:id="rId17"/>
    <p:sldId id="268"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112195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1889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07099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44798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423674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281990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4186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166892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83585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921138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0DF265-8CBE-48BE-B477-683427673EA1}" type="datetimeFigureOut">
              <a:rPr lang="en-US" smtClean="0"/>
              <a:t>01-May-17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789EFA-F836-4B24-96BA-50AAFB7FE256}" type="slidenum">
              <a:rPr lang="en-US" smtClean="0"/>
              <a:t>‹#›</a:t>
            </a:fld>
            <a:endParaRPr lang="en-US" dirty="0"/>
          </a:p>
        </p:txBody>
      </p:sp>
    </p:spTree>
    <p:extLst>
      <p:ext uri="{BB962C8B-B14F-4D97-AF65-F5344CB8AC3E}">
        <p14:creationId xmlns:p14="http://schemas.microsoft.com/office/powerpoint/2010/main" val="3098996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DF265-8CBE-48BE-B477-683427673EA1}" type="datetimeFigureOut">
              <a:rPr lang="en-US" smtClean="0"/>
              <a:t>01-May-17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89EFA-F836-4B24-96BA-50AAFB7FE256}" type="slidenum">
              <a:rPr lang="en-US" smtClean="0"/>
              <a:t>‹#›</a:t>
            </a:fld>
            <a:endParaRPr lang="en-US" dirty="0"/>
          </a:p>
        </p:txBody>
      </p:sp>
    </p:spTree>
    <p:extLst>
      <p:ext uri="{BB962C8B-B14F-4D97-AF65-F5344CB8AC3E}">
        <p14:creationId xmlns:p14="http://schemas.microsoft.com/office/powerpoint/2010/main" val="889478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1600200"/>
            <a:ext cx="7772400" cy="18288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CAPSTONE </a:t>
            </a:r>
            <a:r>
              <a:rPr lang="en-US" dirty="0" smtClean="0"/>
              <a:t>PROJECT</a:t>
            </a:r>
            <a:r>
              <a:rPr lang="en-US" dirty="0" smtClean="0"/>
              <a:t/>
            </a:r>
            <a:br>
              <a:rPr lang="en-US" dirty="0" smtClean="0"/>
            </a:br>
            <a:r>
              <a:rPr lang="en-US" dirty="0" smtClean="0"/>
              <a:t/>
            </a:r>
            <a:br>
              <a:rPr lang="en-US" dirty="0" smtClean="0"/>
            </a:br>
            <a:r>
              <a:rPr lang="en-US" sz="3900" dirty="0" smtClean="0"/>
              <a:t>GRADED ASSIGNMENT</a:t>
            </a:r>
            <a:br>
              <a:rPr lang="en-US" sz="3900" dirty="0" smtClean="0"/>
            </a:br>
            <a:r>
              <a:rPr lang="en-US" sz="3900" dirty="0" smtClean="0"/>
              <a:t>MOBICOM</a:t>
            </a:r>
            <a:endParaRPr lang="en-US" sz="3900" dirty="0"/>
          </a:p>
        </p:txBody>
      </p:sp>
      <p:sp>
        <p:nvSpPr>
          <p:cNvPr id="5" name="Subtitle 2"/>
          <p:cNvSpPr txBox="1">
            <a:spLocks/>
          </p:cNvSpPr>
          <p:nvPr/>
        </p:nvSpPr>
        <p:spPr>
          <a:xfrm>
            <a:off x="1524000"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1"/>
                </a:solidFill>
              </a:rPr>
              <a:t>NEELAM AGARWAL</a:t>
            </a:r>
          </a:p>
          <a:p>
            <a:r>
              <a:rPr lang="en-US" dirty="0" smtClean="0">
                <a:solidFill>
                  <a:schemeClr val="tx1"/>
                </a:solidFill>
              </a:rPr>
              <a:t>User ID: Jig11670</a:t>
            </a:r>
            <a:endParaRPr lang="en-US" dirty="0">
              <a:solidFill>
                <a:schemeClr val="tx1"/>
              </a:solidFill>
            </a:endParaRPr>
          </a:p>
        </p:txBody>
      </p:sp>
    </p:spTree>
    <p:extLst>
      <p:ext uri="{BB962C8B-B14F-4D97-AF65-F5344CB8AC3E}">
        <p14:creationId xmlns:p14="http://schemas.microsoft.com/office/powerpoint/2010/main" val="1075537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 </a:t>
            </a:r>
            <a:r>
              <a:rPr lang="en-US" dirty="0" smtClean="0"/>
              <a:t>OUTPUT CONTINUED..</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7" t="2019" r="51704" b="3024"/>
          <a:stretch/>
        </p:blipFill>
        <p:spPr bwMode="auto">
          <a:xfrm>
            <a:off x="1371600" y="1600200"/>
            <a:ext cx="6324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077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STATEMENT-3</a:t>
            </a:r>
            <a:endParaRPr lang="en-US" dirty="0"/>
          </a:p>
        </p:txBody>
      </p:sp>
      <p:sp>
        <p:nvSpPr>
          <p:cNvPr id="3" name="Content Placeholder 2"/>
          <p:cNvSpPr>
            <a:spLocks noGrp="1"/>
          </p:cNvSpPr>
          <p:nvPr>
            <p:ph idx="1"/>
          </p:nvPr>
        </p:nvSpPr>
        <p:spPr/>
        <p:txBody>
          <a:bodyPr>
            <a:normAutofit fontScale="92500"/>
          </a:bodyPr>
          <a:lstStyle/>
          <a:p>
            <a:r>
              <a:rPr lang="en-US" sz="2400" dirty="0" smtClean="0"/>
              <a:t>Would you recommend rate plan migration as a proactive retention strategy?</a:t>
            </a:r>
          </a:p>
          <a:p>
            <a:pPr marL="0" indent="0">
              <a:buNone/>
            </a:pPr>
            <a:r>
              <a:rPr lang="en-US" sz="2400" dirty="0" smtClean="0"/>
              <a:t>After running the model </a:t>
            </a:r>
            <a:r>
              <a:rPr lang="en-US" sz="2400" dirty="0" smtClean="0"/>
              <a:t>on the data </a:t>
            </a:r>
            <a:r>
              <a:rPr lang="en-US" sz="2400" dirty="0" smtClean="0"/>
              <a:t>following points are observed.</a:t>
            </a:r>
          </a:p>
          <a:p>
            <a:pPr>
              <a:buFont typeface="Wingdings" pitchFamily="2" charset="2"/>
              <a:buChar char="Ø"/>
            </a:pPr>
            <a:r>
              <a:rPr lang="en-US" sz="2400" dirty="0" smtClean="0"/>
              <a:t>Customers with more than 25% overage are likely to have effect on churn.</a:t>
            </a:r>
          </a:p>
          <a:p>
            <a:pPr marL="0" indent="0">
              <a:buNone/>
            </a:pPr>
            <a:r>
              <a:rPr lang="en-US" sz="2400" dirty="0" smtClean="0"/>
              <a:t>(This is calculated from data: overage revenue/total revenue)</a:t>
            </a:r>
          </a:p>
          <a:p>
            <a:pPr>
              <a:buFont typeface="Wingdings" pitchFamily="2" charset="2"/>
              <a:buChar char="Ø"/>
            </a:pPr>
            <a:r>
              <a:rPr lang="en-US" sz="2400" dirty="0" smtClean="0"/>
              <a:t>Customers with more change in minutes of usage over past 3 months are likely to leave the service</a:t>
            </a:r>
          </a:p>
          <a:p>
            <a:pPr>
              <a:buFont typeface="Wingdings" pitchFamily="2" charset="2"/>
              <a:buChar char="Ø"/>
            </a:pPr>
            <a:r>
              <a:rPr lang="en-US" sz="2400" dirty="0" smtClean="0"/>
              <a:t>Also Customers who are using </a:t>
            </a:r>
            <a:r>
              <a:rPr lang="en-US" sz="2400" dirty="0" smtClean="0"/>
              <a:t>more than 60% in Roaming </a:t>
            </a:r>
            <a:r>
              <a:rPr lang="en-US" sz="2400" dirty="0" smtClean="0"/>
              <a:t>are looking for better plan to suit their requirements.</a:t>
            </a:r>
          </a:p>
          <a:p>
            <a:pPr marL="0" indent="0">
              <a:buNone/>
            </a:pPr>
            <a:r>
              <a:rPr lang="en-US" sz="2400" b="1" dirty="0" smtClean="0"/>
              <a:t>I strongly recommend for RATE PLAN MIGRATION as a retention strategy</a:t>
            </a:r>
          </a:p>
          <a:p>
            <a:pPr marL="0" indent="0">
              <a:buNone/>
            </a:pPr>
            <a:endParaRPr lang="en-US" sz="2400" dirty="0" smtClean="0"/>
          </a:p>
          <a:p>
            <a:pPr marL="0" indent="0">
              <a:buNone/>
            </a:pPr>
            <a:endParaRPr lang="en-US" sz="2400" dirty="0" smtClean="0"/>
          </a:p>
          <a:p>
            <a:pPr marL="0" indent="0">
              <a:buNone/>
            </a:pPr>
            <a:endParaRPr lang="en-US" sz="2400" dirty="0" smtClean="0"/>
          </a:p>
        </p:txBody>
      </p:sp>
    </p:spTree>
    <p:extLst>
      <p:ext uri="{BB962C8B-B14F-4D97-AF65-F5344CB8AC3E}">
        <p14:creationId xmlns:p14="http://schemas.microsoft.com/office/powerpoint/2010/main" val="189277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 OUTPUT</a:t>
            </a:r>
            <a:endParaRPr lang="en-US" dirty="0"/>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91" t="30805" r="51135" b="30808"/>
          <a:stretch/>
        </p:blipFill>
        <p:spPr bwMode="auto">
          <a:xfrm>
            <a:off x="609600" y="1600200"/>
            <a:ext cx="739942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208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STATEMENT-4</a:t>
            </a:r>
            <a:endParaRPr lang="en-US" dirty="0"/>
          </a:p>
        </p:txBody>
      </p:sp>
      <p:sp>
        <p:nvSpPr>
          <p:cNvPr id="3" name="Content Placeholder 2"/>
          <p:cNvSpPr>
            <a:spLocks noGrp="1"/>
          </p:cNvSpPr>
          <p:nvPr>
            <p:ph idx="1"/>
          </p:nvPr>
        </p:nvSpPr>
        <p:spPr/>
        <p:txBody>
          <a:bodyPr>
            <a:normAutofit fontScale="92500"/>
          </a:bodyPr>
          <a:lstStyle/>
          <a:p>
            <a:r>
              <a:rPr lang="en-US" sz="2600" dirty="0" smtClean="0"/>
              <a:t>What would be your recommendation on how to use this churn model for prioritization of customers for a proactive retention campaigns in the future?</a:t>
            </a:r>
            <a:endParaRPr lang="en-US" sz="2600" dirty="0"/>
          </a:p>
          <a:p>
            <a:pPr marL="0" indent="0">
              <a:buNone/>
            </a:pPr>
            <a:r>
              <a:rPr lang="en-US" sz="2600" b="1" dirty="0" smtClean="0"/>
              <a:t>OBSERVATION: </a:t>
            </a:r>
            <a:endParaRPr lang="en-US" sz="2600" b="1" dirty="0" smtClean="0"/>
          </a:p>
          <a:p>
            <a:r>
              <a:rPr lang="en-US" sz="2600" dirty="0" smtClean="0"/>
              <a:t>There </a:t>
            </a:r>
            <a:r>
              <a:rPr lang="en-US" sz="2600" dirty="0" smtClean="0"/>
              <a:t>are 29.2% customers who responded to the mail (offers) and are still in the service. </a:t>
            </a:r>
            <a:r>
              <a:rPr lang="en-US" sz="2600" dirty="0" smtClean="0"/>
              <a:t>Out </a:t>
            </a:r>
            <a:r>
              <a:rPr lang="en-US" sz="2600" dirty="0" smtClean="0"/>
              <a:t>of 23.9% customers who left the service, 8.49% are the ones who responded to the mail and still left the </a:t>
            </a:r>
            <a:r>
              <a:rPr lang="en-US" sz="2600" dirty="0" smtClean="0"/>
              <a:t>service. It </a:t>
            </a:r>
            <a:r>
              <a:rPr lang="en-US" sz="2600" dirty="0" smtClean="0"/>
              <a:t>is observed that mail offers are having significant effect in retaining the customers.</a:t>
            </a:r>
          </a:p>
          <a:p>
            <a:r>
              <a:rPr lang="en-US" sz="2600" dirty="0" smtClean="0"/>
              <a:t>Retaining the customers on reactive basis seem to have very less impact on retention with only 3-7% decrease in churn.</a:t>
            </a:r>
            <a:endParaRPr lang="en-US" sz="2600" dirty="0"/>
          </a:p>
        </p:txBody>
      </p:sp>
    </p:spTree>
    <p:extLst>
      <p:ext uri="{BB962C8B-B14F-4D97-AF65-F5344CB8AC3E}">
        <p14:creationId xmlns:p14="http://schemas.microsoft.com/office/powerpoint/2010/main" val="2863910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normAutofit/>
          </a:bodyPr>
          <a:lstStyle/>
          <a:p>
            <a:r>
              <a:rPr lang="en-US" dirty="0" smtClean="0"/>
              <a:t>MODEL OUTPUT</a:t>
            </a:r>
            <a:endParaRPr lang="en-US" dirty="0"/>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838" t="1" r="54700" b="24781"/>
          <a:stretch/>
        </p:blipFill>
        <p:spPr bwMode="auto">
          <a:xfrm>
            <a:off x="1773383" y="1295400"/>
            <a:ext cx="5033818" cy="5134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879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STATEMENT-4 CONTD..</a:t>
            </a:r>
            <a:endParaRPr lang="en-US" dirty="0"/>
          </a:p>
        </p:txBody>
      </p:sp>
      <p:sp>
        <p:nvSpPr>
          <p:cNvPr id="3" name="Content Placeholder 2"/>
          <p:cNvSpPr>
            <a:spLocks noGrp="1"/>
          </p:cNvSpPr>
          <p:nvPr>
            <p:ph idx="1"/>
          </p:nvPr>
        </p:nvSpPr>
        <p:spPr/>
        <p:txBody>
          <a:bodyPr>
            <a:normAutofit lnSpcReduction="10000"/>
          </a:bodyPr>
          <a:lstStyle/>
          <a:p>
            <a:r>
              <a:rPr lang="en-US" dirty="0" smtClean="0"/>
              <a:t>Prioritization of Customers: As we can see low and medium income group of customers are highly likely to switch to other favorable services than customers with high and very high income group. So by tapping on these customers by providing optimal rate plan can help in retention</a:t>
            </a:r>
          </a:p>
          <a:p>
            <a:r>
              <a:rPr lang="en-US" dirty="0" smtClean="0"/>
              <a:t>Town(city2) </a:t>
            </a:r>
            <a:r>
              <a:rPr lang="en-US" dirty="0" smtClean="0"/>
              <a:t>and </a:t>
            </a:r>
            <a:r>
              <a:rPr lang="en-US" dirty="0" smtClean="0"/>
              <a:t>Rural(city4) </a:t>
            </a:r>
            <a:r>
              <a:rPr lang="en-US" dirty="0" smtClean="0"/>
              <a:t>customers can also be prioritized</a:t>
            </a:r>
          </a:p>
          <a:p>
            <a:pPr marL="0" indent="0">
              <a:buNone/>
            </a:pPr>
            <a:endParaRPr lang="en-US" dirty="0" smtClean="0"/>
          </a:p>
          <a:p>
            <a:endParaRPr lang="en-US" dirty="0"/>
          </a:p>
        </p:txBody>
      </p:sp>
    </p:spTree>
    <p:extLst>
      <p:ext uri="{BB962C8B-B14F-4D97-AF65-F5344CB8AC3E}">
        <p14:creationId xmlns:p14="http://schemas.microsoft.com/office/powerpoint/2010/main" val="302012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OUTPUT</a:t>
            </a:r>
            <a:endParaRPr lang="en-US" b="1" dirty="0"/>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36" r="53429"/>
          <a:stretch/>
        </p:blipFill>
        <p:spPr bwMode="auto">
          <a:xfrm>
            <a:off x="1752600" y="1447800"/>
            <a:ext cx="5549043"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585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- 5</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What would be the target segments for proactive retention campaigns? </a:t>
            </a:r>
          </a:p>
          <a:p>
            <a:r>
              <a:rPr lang="en-US" sz="2800" dirty="0" smtClean="0"/>
              <a:t>Falling ARPU forecast is also a concern and therefore, </a:t>
            </a:r>
            <a:r>
              <a:rPr lang="en-US" sz="2800" dirty="0" smtClean="0"/>
              <a:t>Mobicom</a:t>
            </a:r>
            <a:r>
              <a:rPr lang="en-US" sz="2800" dirty="0" smtClean="0"/>
              <a:t> would like to save their high revenue customers besides managing churn. </a:t>
            </a:r>
          </a:p>
          <a:p>
            <a:r>
              <a:rPr lang="en-US" sz="2800" dirty="0" smtClean="0"/>
              <a:t>Given a budget constraint of a contact list of 20% of the subscriber pool, which subscribers should prioritized if “revenue saves” is also a priority besides controlling churn. In other words, controlling churn is the primary objective and revenue saves is the secondary objective.</a:t>
            </a:r>
            <a:endParaRPr lang="en-US" sz="2800" dirty="0"/>
          </a:p>
        </p:txBody>
      </p:sp>
    </p:spTree>
    <p:extLst>
      <p:ext uri="{BB962C8B-B14F-4D97-AF65-F5344CB8AC3E}">
        <p14:creationId xmlns:p14="http://schemas.microsoft.com/office/powerpoint/2010/main" val="2948278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FINDING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Target segment for retention program can be low income group and medium income </a:t>
            </a:r>
            <a:r>
              <a:rPr lang="en-US" dirty="0" smtClean="0"/>
              <a:t>group as these group of customers look out of better and optimal plans increasing churn rate.</a:t>
            </a:r>
            <a:endParaRPr lang="en-US" dirty="0" smtClean="0"/>
          </a:p>
          <a:p>
            <a:r>
              <a:rPr lang="en-US" dirty="0" smtClean="0"/>
              <a:t>23.4% of customers who have new phones go for other network providers. These customers can be </a:t>
            </a:r>
            <a:r>
              <a:rPr lang="en-US" dirty="0" smtClean="0"/>
              <a:t>targeted by </a:t>
            </a:r>
            <a:r>
              <a:rPr lang="en-US" dirty="0" smtClean="0"/>
              <a:t>offering </a:t>
            </a:r>
            <a:r>
              <a:rPr lang="en-US" dirty="0" smtClean="0"/>
              <a:t>bundling plans suitable to the customer. </a:t>
            </a:r>
            <a:endParaRPr lang="en-US" dirty="0" smtClean="0"/>
          </a:p>
          <a:p>
            <a:r>
              <a:rPr lang="en-US" dirty="0" smtClean="0"/>
              <a:t>Customers with age less than 40 can </a:t>
            </a:r>
            <a:r>
              <a:rPr lang="en-US" dirty="0" smtClean="0"/>
              <a:t>be </a:t>
            </a:r>
            <a:r>
              <a:rPr lang="en-US" dirty="0" smtClean="0"/>
              <a:t>targeted with retention </a:t>
            </a:r>
            <a:r>
              <a:rPr lang="en-US" dirty="0" smtClean="0"/>
              <a:t>strategies</a:t>
            </a:r>
          </a:p>
          <a:p>
            <a:r>
              <a:rPr lang="en-US" dirty="0" smtClean="0"/>
              <a:t>Customers with more than 25% Overage can be the target segments as they are highly likely to be interested for better plans. This has to be done very carefully as this group of customers are also contributing towards high revenue.</a:t>
            </a:r>
            <a:endParaRPr lang="en-US" dirty="0" smtClean="0"/>
          </a:p>
          <a:p>
            <a:r>
              <a:rPr lang="en-US" dirty="0" smtClean="0"/>
              <a:t>Gender wise male can also be our target segment</a:t>
            </a:r>
          </a:p>
        </p:txBody>
      </p:sp>
    </p:spTree>
    <p:extLst>
      <p:ext uri="{BB962C8B-B14F-4D97-AF65-F5344CB8AC3E}">
        <p14:creationId xmlns:p14="http://schemas.microsoft.com/office/powerpoint/2010/main" val="289730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FINDING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Keeping revenue in mind, High income group and very high income group who contribute more towards high revenue can be retained without offering any optimal plan to avoid falling ARPU and total revenue.</a:t>
            </a:r>
          </a:p>
          <a:p>
            <a:r>
              <a:rPr lang="en-US" dirty="0" smtClean="0"/>
              <a:t>Also by tapping on age group which is below 40 years, churn can be reduced with increase in ARPU</a:t>
            </a:r>
            <a:r>
              <a:rPr lang="en-US" dirty="0" smtClean="0"/>
              <a:t>.</a:t>
            </a:r>
          </a:p>
          <a:p>
            <a:r>
              <a:rPr lang="en-US" dirty="0" smtClean="0"/>
              <a:t>One of the observation keeping in mind revenue saves for the company is, Customers with overage of more than 50% can be taken out from target rate plan migration if 25% churn is acceptable, as the revenue we get from these customers is more with churn rate equal to churn rate of customers with 25-50% overage.</a:t>
            </a:r>
          </a:p>
          <a:p>
            <a:r>
              <a:rPr lang="en-US" dirty="0" smtClean="0"/>
              <a:t>High and very high incom</a:t>
            </a:r>
            <a:r>
              <a:rPr lang="en-US" dirty="0" smtClean="0"/>
              <a:t>e </a:t>
            </a:r>
            <a:r>
              <a:rPr lang="en-US" dirty="0" smtClean="0"/>
              <a:t>group can be migrated to a bigger plan for improving ARPU. </a:t>
            </a:r>
            <a:endParaRPr lang="en-US" dirty="0" smtClean="0"/>
          </a:p>
          <a:p>
            <a:endParaRPr lang="en-US" dirty="0"/>
          </a:p>
        </p:txBody>
      </p:sp>
    </p:spTree>
    <p:extLst>
      <p:ext uri="{BB962C8B-B14F-4D97-AF65-F5344CB8AC3E}">
        <p14:creationId xmlns:p14="http://schemas.microsoft.com/office/powerpoint/2010/main" val="322369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STATEMENT-1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are the top five factors driving likelihood of churn at </a:t>
            </a:r>
            <a:r>
              <a:rPr lang="en-US" dirty="0" smtClean="0"/>
              <a:t>Mobicom</a:t>
            </a:r>
            <a:r>
              <a:rPr lang="en-US" dirty="0" smtClean="0"/>
              <a:t>?</a:t>
            </a:r>
          </a:p>
          <a:p>
            <a:pPr marL="0" indent="0">
              <a:buNone/>
            </a:pPr>
            <a:r>
              <a:rPr lang="en-US" b="1" u="sng" dirty="0" smtClean="0"/>
              <a:t>PROBLEM FINDING</a:t>
            </a:r>
          </a:p>
          <a:p>
            <a:pPr marL="0" indent="0">
              <a:buNone/>
            </a:pPr>
            <a:r>
              <a:rPr lang="en-US" dirty="0" smtClean="0"/>
              <a:t>The top five driving factors for churn is</a:t>
            </a:r>
          </a:p>
          <a:p>
            <a:pPr marL="514350" indent="-514350">
              <a:buFont typeface="+mj-lt"/>
              <a:buAutoNum type="arabicPeriod"/>
            </a:pPr>
            <a:r>
              <a:rPr lang="en-US" dirty="0"/>
              <a:t>Demographic factor (Lower income </a:t>
            </a:r>
            <a:r>
              <a:rPr lang="en-US" dirty="0" smtClean="0"/>
              <a:t>group)</a:t>
            </a:r>
            <a:endParaRPr lang="en-US" dirty="0" smtClean="0"/>
          </a:p>
          <a:p>
            <a:pPr marL="514350" indent="-514350">
              <a:buFont typeface="+mj-lt"/>
              <a:buAutoNum type="arabicPeriod"/>
            </a:pPr>
            <a:r>
              <a:rPr lang="en-US" dirty="0" smtClean="0"/>
              <a:t>Cost </a:t>
            </a:r>
            <a:r>
              <a:rPr lang="en-US" dirty="0" smtClean="0"/>
              <a:t>and </a:t>
            </a:r>
            <a:r>
              <a:rPr lang="en-US" dirty="0" smtClean="0"/>
              <a:t>B</a:t>
            </a:r>
            <a:r>
              <a:rPr lang="en-US" dirty="0"/>
              <a:t>illing (High </a:t>
            </a:r>
            <a:r>
              <a:rPr lang="en-US" dirty="0" smtClean="0"/>
              <a:t>Overage)</a:t>
            </a:r>
            <a:endParaRPr lang="en-US" dirty="0" smtClean="0"/>
          </a:p>
          <a:p>
            <a:pPr marL="514350" indent="-514350">
              <a:buFont typeface="+mj-lt"/>
              <a:buAutoNum type="arabicPeriod"/>
            </a:pPr>
            <a:r>
              <a:rPr lang="en-US" dirty="0"/>
              <a:t>Network </a:t>
            </a:r>
            <a:r>
              <a:rPr lang="en-US" dirty="0" smtClean="0"/>
              <a:t>(Low Call </a:t>
            </a:r>
            <a:r>
              <a:rPr lang="en-US" dirty="0"/>
              <a:t>Quality </a:t>
            </a:r>
            <a:r>
              <a:rPr lang="en-US" dirty="0" smtClean="0"/>
              <a:t>)</a:t>
            </a:r>
            <a:endParaRPr lang="en-US" dirty="0"/>
          </a:p>
          <a:p>
            <a:pPr marL="514350" indent="-514350">
              <a:buFont typeface="+mj-lt"/>
              <a:buAutoNum type="arabicPeriod"/>
            </a:pPr>
            <a:r>
              <a:rPr lang="en-US" dirty="0"/>
              <a:t>Service </a:t>
            </a:r>
            <a:r>
              <a:rPr lang="en-US" dirty="0" smtClean="0"/>
              <a:t>Quality (More no. of Complaints)</a:t>
            </a:r>
            <a:endParaRPr lang="en-US" dirty="0" smtClean="0"/>
          </a:p>
          <a:p>
            <a:pPr marL="514350" indent="-514350">
              <a:buFont typeface="+mj-lt"/>
              <a:buAutoNum type="arabicPeriod"/>
            </a:pPr>
            <a:r>
              <a:rPr lang="en-US" dirty="0"/>
              <a:t>C</a:t>
            </a:r>
            <a:r>
              <a:rPr lang="en-US" dirty="0" smtClean="0"/>
              <a:t>all usage (Low total calls</a:t>
            </a:r>
            <a:r>
              <a:rPr lang="en-US" dirty="0" smtClean="0"/>
              <a:t>)</a:t>
            </a:r>
            <a:endParaRPr lang="en-US" dirty="0" smtClean="0"/>
          </a:p>
          <a:p>
            <a:pPr marL="0" indent="0">
              <a:buNone/>
            </a:pPr>
            <a:endParaRPr lang="en-US" dirty="0"/>
          </a:p>
        </p:txBody>
      </p:sp>
    </p:spTree>
    <p:extLst>
      <p:ext uri="{BB962C8B-B14F-4D97-AF65-F5344CB8AC3E}">
        <p14:creationId xmlns:p14="http://schemas.microsoft.com/office/powerpoint/2010/main" val="2836145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OUTPUT</a:t>
            </a:r>
            <a:endParaRPr lang="en-US" dirty="0"/>
          </a:p>
        </p:txBody>
      </p:sp>
      <p:pic>
        <p:nvPicPr>
          <p:cNvPr id="4" name="Content Placeholder 3"/>
          <p:cNvPicPr>
            <a:picLocks noGrp="1"/>
          </p:cNvPicPr>
          <p:nvPr>
            <p:ph idx="1"/>
          </p:nvPr>
        </p:nvPicPr>
        <p:blipFill rotWithShape="1">
          <a:blip r:embed="rId2"/>
          <a:srcRect r="45913" b="6414"/>
          <a:stretch/>
        </p:blipFill>
        <p:spPr bwMode="auto">
          <a:xfrm>
            <a:off x="2245771" y="1600200"/>
            <a:ext cx="4652458"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1958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t>
            </a:r>
            <a:r>
              <a:rPr lang="en-US" dirty="0" smtClean="0"/>
              <a:t>OUTPUT CONTINUED..</a:t>
            </a:r>
            <a:endParaRPr lang="en-US" dirty="0"/>
          </a:p>
        </p:txBody>
      </p:sp>
      <p:pic>
        <p:nvPicPr>
          <p:cNvPr id="4" name="Content Placeholder 3"/>
          <p:cNvPicPr>
            <a:picLocks noGrp="1"/>
          </p:cNvPicPr>
          <p:nvPr>
            <p:ph idx="1"/>
          </p:nvPr>
        </p:nvPicPr>
        <p:blipFill rotWithShape="1">
          <a:blip r:embed="rId2"/>
          <a:srcRect r="45913" b="14286"/>
          <a:stretch/>
        </p:blipFill>
        <p:spPr bwMode="auto">
          <a:xfrm>
            <a:off x="2032129" y="1600200"/>
            <a:ext cx="5079741"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216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OUTPUT CONTINUED..</a:t>
            </a:r>
          </a:p>
        </p:txBody>
      </p:sp>
      <p:pic>
        <p:nvPicPr>
          <p:cNvPr id="4" name="Content Placeholder 3"/>
          <p:cNvPicPr>
            <a:picLocks noGrp="1"/>
          </p:cNvPicPr>
          <p:nvPr>
            <p:ph idx="1"/>
          </p:nvPr>
        </p:nvPicPr>
        <p:blipFill rotWithShape="1">
          <a:blip r:embed="rId2"/>
          <a:srcRect r="46732" b="12828"/>
          <a:stretch/>
        </p:blipFill>
        <p:spPr bwMode="auto">
          <a:xfrm>
            <a:off x="2112426" y="1600200"/>
            <a:ext cx="4919147"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397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OUTPUT CONTINUED..</a:t>
            </a:r>
          </a:p>
        </p:txBody>
      </p:sp>
      <p:pic>
        <p:nvPicPr>
          <p:cNvPr id="4" name="Content Placeholder 3"/>
          <p:cNvPicPr>
            <a:picLocks noGrp="1"/>
          </p:cNvPicPr>
          <p:nvPr>
            <p:ph idx="1"/>
          </p:nvPr>
        </p:nvPicPr>
        <p:blipFill rotWithShape="1">
          <a:blip r:embed="rId2"/>
          <a:srcRect r="41160" b="12828"/>
          <a:stretch/>
        </p:blipFill>
        <p:spPr bwMode="auto">
          <a:xfrm>
            <a:off x="1855147" y="1600200"/>
            <a:ext cx="5433706" cy="45259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0226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STATEMENT-2</a:t>
            </a:r>
            <a:endParaRPr lang="en-US" dirty="0"/>
          </a:p>
        </p:txBody>
      </p:sp>
      <p:sp>
        <p:nvSpPr>
          <p:cNvPr id="3" name="Content Placeholder 2"/>
          <p:cNvSpPr>
            <a:spLocks noGrp="1"/>
          </p:cNvSpPr>
          <p:nvPr>
            <p:ph idx="1"/>
          </p:nvPr>
        </p:nvSpPr>
        <p:spPr/>
        <p:txBody>
          <a:bodyPr>
            <a:normAutofit/>
          </a:bodyPr>
          <a:lstStyle/>
          <a:p>
            <a:r>
              <a:rPr lang="en-US" dirty="0" smtClean="0"/>
              <a:t>a) Whether “cost and billing” and “network and service quality” are important factors influencing churn </a:t>
            </a:r>
            <a:r>
              <a:rPr lang="en-US" dirty="0" smtClean="0"/>
              <a:t>behaviour</a:t>
            </a:r>
            <a:r>
              <a:rPr lang="en-US" dirty="0" smtClean="0"/>
              <a:t>. </a:t>
            </a:r>
          </a:p>
          <a:p>
            <a:r>
              <a:rPr lang="en-US" dirty="0" smtClean="0"/>
              <a:t>b) Are data usage connectivity issues turning out to be costly? In other words, is it leading to churn?</a:t>
            </a:r>
            <a:endParaRPr lang="en-US" dirty="0"/>
          </a:p>
        </p:txBody>
      </p:sp>
    </p:spTree>
    <p:extLst>
      <p:ext uri="{BB962C8B-B14F-4D97-AF65-F5344CB8AC3E}">
        <p14:creationId xmlns:p14="http://schemas.microsoft.com/office/powerpoint/2010/main" val="1886142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FINDING</a:t>
            </a:r>
            <a:endParaRPr lang="en-US" dirty="0"/>
          </a:p>
        </p:txBody>
      </p:sp>
      <p:sp>
        <p:nvSpPr>
          <p:cNvPr id="3" name="Content Placeholder 2"/>
          <p:cNvSpPr>
            <a:spLocks noGrp="1"/>
          </p:cNvSpPr>
          <p:nvPr>
            <p:ph idx="1"/>
          </p:nvPr>
        </p:nvSpPr>
        <p:spPr>
          <a:xfrm>
            <a:off x="457200" y="1295400"/>
            <a:ext cx="8229600" cy="5334000"/>
          </a:xfrm>
        </p:spPr>
        <p:txBody>
          <a:bodyPr>
            <a:normAutofit fontScale="92500"/>
          </a:bodyPr>
          <a:lstStyle/>
          <a:p>
            <a:r>
              <a:rPr lang="en-US" sz="2400" dirty="0" smtClean="0"/>
              <a:t>Cost and Billing </a:t>
            </a:r>
            <a:r>
              <a:rPr lang="en-US" sz="2400" b="1" dirty="0" smtClean="0"/>
              <a:t>has effect </a:t>
            </a:r>
            <a:r>
              <a:rPr lang="en-US" sz="2400" dirty="0" smtClean="0"/>
              <a:t>on churn. From the </a:t>
            </a:r>
            <a:r>
              <a:rPr lang="en-US" sz="2400" dirty="0" smtClean="0"/>
              <a:t>model, I observed </a:t>
            </a:r>
            <a:r>
              <a:rPr lang="en-US" sz="2400" dirty="0" smtClean="0"/>
              <a:t>that people who have got their billing adjusted by more than 50% are likely to leave the network provider than </a:t>
            </a:r>
            <a:r>
              <a:rPr lang="en-US" sz="2400" dirty="0" smtClean="0"/>
              <a:t>other </a:t>
            </a:r>
            <a:r>
              <a:rPr lang="en-US" sz="2400" dirty="0" smtClean="0"/>
              <a:t>customers</a:t>
            </a:r>
            <a:r>
              <a:rPr lang="en-US" sz="2400" dirty="0" smtClean="0"/>
              <a:t>.</a:t>
            </a:r>
          </a:p>
          <a:p>
            <a:r>
              <a:rPr lang="en-US" sz="2400" dirty="0"/>
              <a:t>Coming to service quality, customers who have made </a:t>
            </a:r>
            <a:r>
              <a:rPr lang="en-US" sz="2400" b="1" dirty="0"/>
              <a:t>more than 3 complaints are likely to effect churn rate</a:t>
            </a:r>
            <a:r>
              <a:rPr lang="en-US" sz="2400" dirty="0" smtClean="0"/>
              <a:t>.</a:t>
            </a:r>
            <a:endParaRPr lang="en-US" sz="2400" dirty="0" smtClean="0"/>
          </a:p>
          <a:p>
            <a:r>
              <a:rPr lang="en-US" sz="2400" dirty="0" smtClean="0"/>
              <a:t>While trying to get the data for connectivity, </a:t>
            </a:r>
            <a:r>
              <a:rPr lang="en-US" sz="2400" dirty="0" smtClean="0"/>
              <a:t>I have</a:t>
            </a:r>
            <a:r>
              <a:rPr lang="en-US" sz="2400" dirty="0" smtClean="0"/>
              <a:t> calculated </a:t>
            </a:r>
            <a:r>
              <a:rPr lang="en-US" sz="2400" dirty="0" smtClean="0"/>
              <a:t>the call quality as</a:t>
            </a:r>
          </a:p>
          <a:p>
            <a:pPr marL="0" indent="0">
              <a:buNone/>
            </a:pPr>
            <a:r>
              <a:rPr lang="en-US" sz="2400" dirty="0" smtClean="0"/>
              <a:t>    quality call= Completed call/placed calls</a:t>
            </a:r>
          </a:p>
          <a:p>
            <a:pPr marL="0" indent="0">
              <a:buNone/>
            </a:pPr>
            <a:r>
              <a:rPr lang="en-US" sz="2400" dirty="0"/>
              <a:t> </a:t>
            </a:r>
            <a:r>
              <a:rPr lang="en-US" sz="2400" dirty="0" smtClean="0"/>
              <a:t>   </a:t>
            </a:r>
            <a:r>
              <a:rPr lang="en-US" sz="2400" dirty="0" smtClean="0"/>
              <a:t>And </a:t>
            </a:r>
            <a:r>
              <a:rPr lang="en-US" sz="2400" dirty="0"/>
              <a:t>p</a:t>
            </a:r>
            <a:r>
              <a:rPr lang="en-US" sz="2400" dirty="0" smtClean="0"/>
              <a:t>ut them </a:t>
            </a:r>
            <a:r>
              <a:rPr lang="en-US" sz="2400" dirty="0" smtClean="0"/>
              <a:t>into buckets and </a:t>
            </a:r>
            <a:r>
              <a:rPr lang="en-US" sz="2400" dirty="0" smtClean="0"/>
              <a:t>run </a:t>
            </a:r>
            <a:r>
              <a:rPr lang="en-US" sz="2400" dirty="0" smtClean="0"/>
              <a:t>logistic model on </a:t>
            </a:r>
            <a:r>
              <a:rPr lang="en-US" sz="2400" dirty="0" smtClean="0"/>
              <a:t>the </a:t>
            </a:r>
            <a:r>
              <a:rPr lang="en-US" sz="2400" dirty="0" smtClean="0"/>
              <a:t>data. </a:t>
            </a:r>
            <a:endParaRPr lang="en-US" sz="2400" dirty="0"/>
          </a:p>
          <a:p>
            <a:pPr marL="0" indent="0">
              <a:buNone/>
            </a:pPr>
            <a:r>
              <a:rPr lang="en-US" sz="2400" dirty="0" smtClean="0"/>
              <a:t>    </a:t>
            </a:r>
            <a:r>
              <a:rPr lang="en-US" sz="2400" dirty="0" smtClean="0"/>
              <a:t>(Have </a:t>
            </a:r>
            <a:r>
              <a:rPr lang="en-US" sz="2400" dirty="0" smtClean="0"/>
              <a:t>also </a:t>
            </a:r>
            <a:r>
              <a:rPr lang="en-US" sz="2400" dirty="0" smtClean="0"/>
              <a:t>used </a:t>
            </a:r>
            <a:r>
              <a:rPr lang="en-US" sz="2400" dirty="0" smtClean="0"/>
              <a:t>drop_blk_mean</a:t>
            </a:r>
            <a:r>
              <a:rPr lang="en-US" sz="2400" dirty="0" smtClean="0"/>
              <a:t> data from the data </a:t>
            </a:r>
            <a:r>
              <a:rPr lang="en-US" sz="2400" dirty="0" smtClean="0"/>
              <a:t>file)</a:t>
            </a:r>
            <a:endParaRPr lang="en-US" sz="2400" dirty="0" smtClean="0"/>
          </a:p>
          <a:p>
            <a:pPr marL="0" indent="0">
              <a:buNone/>
            </a:pPr>
            <a:r>
              <a:rPr lang="en-US" sz="2400" dirty="0" smtClean="0"/>
              <a:t>From the </a:t>
            </a:r>
            <a:r>
              <a:rPr lang="en-US" sz="2400" dirty="0" smtClean="0"/>
              <a:t>above, </a:t>
            </a:r>
            <a:r>
              <a:rPr lang="en-US" sz="2400" dirty="0"/>
              <a:t>I</a:t>
            </a:r>
            <a:r>
              <a:rPr lang="en-US" sz="2400" dirty="0" smtClean="0"/>
              <a:t> </a:t>
            </a:r>
            <a:r>
              <a:rPr lang="en-US" sz="2400" dirty="0" smtClean="0"/>
              <a:t>have observed that customers facing </a:t>
            </a:r>
            <a:r>
              <a:rPr lang="en-US" sz="2400" b="1" dirty="0" smtClean="0"/>
              <a:t>more          connectivity issues are likely to </a:t>
            </a:r>
            <a:r>
              <a:rPr lang="en-US" sz="2400" b="1" dirty="0"/>
              <a:t>l</a:t>
            </a:r>
            <a:r>
              <a:rPr lang="en-US" sz="2400" b="1" dirty="0" smtClean="0"/>
              <a:t>eave the services</a:t>
            </a:r>
            <a:r>
              <a:rPr lang="en-US" sz="2400" dirty="0" smtClean="0"/>
              <a:t>.</a:t>
            </a:r>
            <a:endParaRPr lang="en-US" sz="2400" dirty="0"/>
          </a:p>
          <a:p>
            <a:r>
              <a:rPr lang="en-US" sz="2400" dirty="0" smtClean="0"/>
              <a:t>Also, data usage connectivity issue has significant effect on churn.</a:t>
            </a:r>
          </a:p>
        </p:txBody>
      </p:sp>
    </p:spTree>
    <p:extLst>
      <p:ext uri="{BB962C8B-B14F-4D97-AF65-F5344CB8AC3E}">
        <p14:creationId xmlns:p14="http://schemas.microsoft.com/office/powerpoint/2010/main" val="627991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OUTPUT</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 r="50772"/>
          <a:stretch/>
        </p:blipFill>
        <p:spPr bwMode="auto">
          <a:xfrm>
            <a:off x="1371600" y="1600200"/>
            <a:ext cx="65531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698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912</Words>
  <Application>Microsoft Office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PROBLEM STATEMENT-1 </vt:lpstr>
      <vt:lpstr>MODEL OUTPUT</vt:lpstr>
      <vt:lpstr>MODEL OUTPUT CONTINUED..</vt:lpstr>
      <vt:lpstr>MODEL OUTPUT CONTINUED..</vt:lpstr>
      <vt:lpstr>MODEL OUTPUT CONTINUED..</vt:lpstr>
      <vt:lpstr>PROBLEM STATEMENT-2</vt:lpstr>
      <vt:lpstr>PROBLEM FINDING</vt:lpstr>
      <vt:lpstr>MODEL OUTPUT</vt:lpstr>
      <vt:lpstr>MODEL OUTPUT CONTINUED..</vt:lpstr>
      <vt:lpstr>PROBLEM STATEMENT-3</vt:lpstr>
      <vt:lpstr>MODEL OUTPUT</vt:lpstr>
      <vt:lpstr>PROBLEM STATEMENT-4</vt:lpstr>
      <vt:lpstr>MODEL OUTPUT</vt:lpstr>
      <vt:lpstr>PROBLEM STATEMENT-4 CONTD..</vt:lpstr>
      <vt:lpstr>MODEL OUTPUT</vt:lpstr>
      <vt:lpstr>PROBLEM STATEMENT - 5</vt:lpstr>
      <vt:lpstr>PROBLEM FINDING</vt:lpstr>
      <vt:lpstr>PROBLEM FINDING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dc:creator>
  <cp:lastModifiedBy>Harshit</cp:lastModifiedBy>
  <cp:revision>24</cp:revision>
  <dcterms:created xsi:type="dcterms:W3CDTF">2017-05-01T11:50:40Z</dcterms:created>
  <dcterms:modified xsi:type="dcterms:W3CDTF">2017-05-01T18:18:56Z</dcterms:modified>
</cp:coreProperties>
</file>