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7EDACA-559E-4B75-AB0B-44A63312DDD6}" type="datetimeFigureOut">
              <a:rPr lang="en-US" smtClean="0"/>
              <a:t>29-Apr-17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BF53E-E7D3-4C0F-9D47-88BDD7AD14CC}" type="slidenum">
              <a:rPr lang="en-US" smtClean="0"/>
              <a:t>‹#›</a:t>
            </a:fld>
            <a:endParaRPr lang="en-US"/>
          </a:p>
        </p:txBody>
      </p:sp>
    </p:spTree>
    <p:extLst>
      <p:ext uri="{BB962C8B-B14F-4D97-AF65-F5344CB8AC3E}">
        <p14:creationId xmlns:p14="http://schemas.microsoft.com/office/powerpoint/2010/main" val="2560127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7EDACA-559E-4B75-AB0B-44A63312DDD6}" type="datetimeFigureOut">
              <a:rPr lang="en-US" smtClean="0"/>
              <a:t>29-Apr-17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BF53E-E7D3-4C0F-9D47-88BDD7AD14CC}" type="slidenum">
              <a:rPr lang="en-US" smtClean="0"/>
              <a:t>‹#›</a:t>
            </a:fld>
            <a:endParaRPr lang="en-US"/>
          </a:p>
        </p:txBody>
      </p:sp>
    </p:spTree>
    <p:extLst>
      <p:ext uri="{BB962C8B-B14F-4D97-AF65-F5344CB8AC3E}">
        <p14:creationId xmlns:p14="http://schemas.microsoft.com/office/powerpoint/2010/main" val="34383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7EDACA-559E-4B75-AB0B-44A63312DDD6}" type="datetimeFigureOut">
              <a:rPr lang="en-US" smtClean="0"/>
              <a:t>29-Apr-17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BF53E-E7D3-4C0F-9D47-88BDD7AD14CC}" type="slidenum">
              <a:rPr lang="en-US" smtClean="0"/>
              <a:t>‹#›</a:t>
            </a:fld>
            <a:endParaRPr lang="en-US"/>
          </a:p>
        </p:txBody>
      </p:sp>
    </p:spTree>
    <p:extLst>
      <p:ext uri="{BB962C8B-B14F-4D97-AF65-F5344CB8AC3E}">
        <p14:creationId xmlns:p14="http://schemas.microsoft.com/office/powerpoint/2010/main" val="286279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7EDACA-559E-4B75-AB0B-44A63312DDD6}" type="datetimeFigureOut">
              <a:rPr lang="en-US" smtClean="0"/>
              <a:t>29-Apr-17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BF53E-E7D3-4C0F-9D47-88BDD7AD14CC}" type="slidenum">
              <a:rPr lang="en-US" smtClean="0"/>
              <a:t>‹#›</a:t>
            </a:fld>
            <a:endParaRPr lang="en-US"/>
          </a:p>
        </p:txBody>
      </p:sp>
    </p:spTree>
    <p:extLst>
      <p:ext uri="{BB962C8B-B14F-4D97-AF65-F5344CB8AC3E}">
        <p14:creationId xmlns:p14="http://schemas.microsoft.com/office/powerpoint/2010/main" val="1777342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7EDACA-559E-4B75-AB0B-44A63312DDD6}" type="datetimeFigureOut">
              <a:rPr lang="en-US" smtClean="0"/>
              <a:t>29-Apr-17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BF53E-E7D3-4C0F-9D47-88BDD7AD14CC}" type="slidenum">
              <a:rPr lang="en-US" smtClean="0"/>
              <a:t>‹#›</a:t>
            </a:fld>
            <a:endParaRPr lang="en-US"/>
          </a:p>
        </p:txBody>
      </p:sp>
    </p:spTree>
    <p:extLst>
      <p:ext uri="{BB962C8B-B14F-4D97-AF65-F5344CB8AC3E}">
        <p14:creationId xmlns:p14="http://schemas.microsoft.com/office/powerpoint/2010/main" val="2443880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7EDACA-559E-4B75-AB0B-44A63312DDD6}" type="datetimeFigureOut">
              <a:rPr lang="en-US" smtClean="0"/>
              <a:t>29-Apr-17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BF53E-E7D3-4C0F-9D47-88BDD7AD14CC}" type="slidenum">
              <a:rPr lang="en-US" smtClean="0"/>
              <a:t>‹#›</a:t>
            </a:fld>
            <a:endParaRPr lang="en-US"/>
          </a:p>
        </p:txBody>
      </p:sp>
    </p:spTree>
    <p:extLst>
      <p:ext uri="{BB962C8B-B14F-4D97-AF65-F5344CB8AC3E}">
        <p14:creationId xmlns:p14="http://schemas.microsoft.com/office/powerpoint/2010/main" val="23759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7EDACA-559E-4B75-AB0B-44A63312DDD6}" type="datetimeFigureOut">
              <a:rPr lang="en-US" smtClean="0"/>
              <a:t>29-Apr-17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9BF53E-E7D3-4C0F-9D47-88BDD7AD14CC}" type="slidenum">
              <a:rPr lang="en-US" smtClean="0"/>
              <a:t>‹#›</a:t>
            </a:fld>
            <a:endParaRPr lang="en-US"/>
          </a:p>
        </p:txBody>
      </p:sp>
    </p:spTree>
    <p:extLst>
      <p:ext uri="{BB962C8B-B14F-4D97-AF65-F5344CB8AC3E}">
        <p14:creationId xmlns:p14="http://schemas.microsoft.com/office/powerpoint/2010/main" val="317630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7EDACA-559E-4B75-AB0B-44A63312DDD6}" type="datetimeFigureOut">
              <a:rPr lang="en-US" smtClean="0"/>
              <a:t>29-Apr-17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9BF53E-E7D3-4C0F-9D47-88BDD7AD14CC}" type="slidenum">
              <a:rPr lang="en-US" smtClean="0"/>
              <a:t>‹#›</a:t>
            </a:fld>
            <a:endParaRPr lang="en-US"/>
          </a:p>
        </p:txBody>
      </p:sp>
    </p:spTree>
    <p:extLst>
      <p:ext uri="{BB962C8B-B14F-4D97-AF65-F5344CB8AC3E}">
        <p14:creationId xmlns:p14="http://schemas.microsoft.com/office/powerpoint/2010/main" val="792250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EDACA-559E-4B75-AB0B-44A63312DDD6}" type="datetimeFigureOut">
              <a:rPr lang="en-US" smtClean="0"/>
              <a:t>29-Apr-17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9BF53E-E7D3-4C0F-9D47-88BDD7AD14CC}" type="slidenum">
              <a:rPr lang="en-US" smtClean="0"/>
              <a:t>‹#›</a:t>
            </a:fld>
            <a:endParaRPr lang="en-US"/>
          </a:p>
        </p:txBody>
      </p:sp>
    </p:spTree>
    <p:extLst>
      <p:ext uri="{BB962C8B-B14F-4D97-AF65-F5344CB8AC3E}">
        <p14:creationId xmlns:p14="http://schemas.microsoft.com/office/powerpoint/2010/main" val="2755903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7EDACA-559E-4B75-AB0B-44A63312DDD6}" type="datetimeFigureOut">
              <a:rPr lang="en-US" smtClean="0"/>
              <a:t>29-Apr-17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BF53E-E7D3-4C0F-9D47-88BDD7AD14CC}" type="slidenum">
              <a:rPr lang="en-US" smtClean="0"/>
              <a:t>‹#›</a:t>
            </a:fld>
            <a:endParaRPr lang="en-US"/>
          </a:p>
        </p:txBody>
      </p:sp>
    </p:spTree>
    <p:extLst>
      <p:ext uri="{BB962C8B-B14F-4D97-AF65-F5344CB8AC3E}">
        <p14:creationId xmlns:p14="http://schemas.microsoft.com/office/powerpoint/2010/main" val="511055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7EDACA-559E-4B75-AB0B-44A63312DDD6}" type="datetimeFigureOut">
              <a:rPr lang="en-US" smtClean="0"/>
              <a:t>29-Apr-17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BF53E-E7D3-4C0F-9D47-88BDD7AD14CC}" type="slidenum">
              <a:rPr lang="en-US" smtClean="0"/>
              <a:t>‹#›</a:t>
            </a:fld>
            <a:endParaRPr lang="en-US"/>
          </a:p>
        </p:txBody>
      </p:sp>
    </p:spTree>
    <p:extLst>
      <p:ext uri="{BB962C8B-B14F-4D97-AF65-F5344CB8AC3E}">
        <p14:creationId xmlns:p14="http://schemas.microsoft.com/office/powerpoint/2010/main" val="177878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EDACA-559E-4B75-AB0B-44A63312DDD6}" type="datetimeFigureOut">
              <a:rPr lang="en-US" smtClean="0"/>
              <a:t>29-Apr-17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9BF53E-E7D3-4C0F-9D47-88BDD7AD14CC}" type="slidenum">
              <a:rPr lang="en-US" smtClean="0"/>
              <a:t>‹#›</a:t>
            </a:fld>
            <a:endParaRPr lang="en-US"/>
          </a:p>
        </p:txBody>
      </p:sp>
    </p:spTree>
    <p:extLst>
      <p:ext uri="{BB962C8B-B14F-4D97-AF65-F5344CB8AC3E}">
        <p14:creationId xmlns:p14="http://schemas.microsoft.com/office/powerpoint/2010/main" val="899617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772400" cy="1828800"/>
          </a:xfrm>
        </p:spPr>
        <p:txBody>
          <a:bodyPr>
            <a:normAutofit fontScale="90000"/>
          </a:bodyPr>
          <a:lstStyle/>
          <a:p>
            <a:r>
              <a:rPr lang="en-US" dirty="0" smtClean="0"/>
              <a:t>DECISION TREE: PART A</a:t>
            </a:r>
            <a:br>
              <a:rPr lang="en-US" dirty="0" smtClean="0"/>
            </a:br>
            <a:r>
              <a:rPr lang="en-US" dirty="0"/>
              <a:t/>
            </a:r>
            <a:br>
              <a:rPr lang="en-US" dirty="0"/>
            </a:br>
            <a:r>
              <a:rPr lang="en-US" sz="3900" dirty="0" smtClean="0"/>
              <a:t>GRADED ASSIGNMENT</a:t>
            </a:r>
            <a:br>
              <a:rPr lang="en-US" sz="3900" dirty="0" smtClean="0"/>
            </a:br>
            <a:r>
              <a:rPr lang="en-US" sz="3900" dirty="0" smtClean="0"/>
              <a:t>CREDIT SCORING</a:t>
            </a:r>
            <a:endParaRPr lang="en-US" sz="3900" dirty="0"/>
          </a:p>
        </p:txBody>
      </p:sp>
      <p:sp>
        <p:nvSpPr>
          <p:cNvPr id="3" name="Subtitle 2"/>
          <p:cNvSpPr>
            <a:spLocks noGrp="1"/>
          </p:cNvSpPr>
          <p:nvPr>
            <p:ph type="subTitle" idx="1"/>
          </p:nvPr>
        </p:nvSpPr>
        <p:spPr/>
        <p:txBody>
          <a:bodyPr>
            <a:normAutofit/>
          </a:bodyPr>
          <a:lstStyle/>
          <a:p>
            <a:r>
              <a:rPr lang="en-US" dirty="0" smtClean="0">
                <a:solidFill>
                  <a:schemeClr val="tx1"/>
                </a:solidFill>
              </a:rPr>
              <a:t>NEELAM AGARWAL</a:t>
            </a:r>
          </a:p>
          <a:p>
            <a:r>
              <a:rPr lang="en-US" dirty="0" smtClean="0">
                <a:solidFill>
                  <a:schemeClr val="tx1"/>
                </a:solidFill>
              </a:rPr>
              <a:t>User ID: Jig11670</a:t>
            </a:r>
          </a:p>
        </p:txBody>
      </p:sp>
    </p:spTree>
    <p:extLst>
      <p:ext uri="{BB962C8B-B14F-4D97-AF65-F5344CB8AC3E}">
        <p14:creationId xmlns:p14="http://schemas.microsoft.com/office/powerpoint/2010/main" val="2169085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dirty="0" smtClean="0"/>
              <a:t>IDIDI Bank wants to improve the profitability of its consumer loan department. The bank has seen a high default rate on its loans between 2 to 5 years of tenure and wants to tighten its credit policy. With the help of decision tree outputs showcased in above image, provide your interpretation of the analysis and observed recommendations or insights on a PPT slide.</a:t>
            </a:r>
            <a:endParaRPr lang="en-US" dirty="0"/>
          </a:p>
        </p:txBody>
      </p:sp>
    </p:spTree>
    <p:extLst>
      <p:ext uri="{BB962C8B-B14F-4D97-AF65-F5344CB8AC3E}">
        <p14:creationId xmlns:p14="http://schemas.microsoft.com/office/powerpoint/2010/main" val="1736447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Assessment</a:t>
            </a:r>
            <a:endParaRPr lang="en-US" dirty="0"/>
          </a:p>
        </p:txBody>
      </p:sp>
      <p:sp>
        <p:nvSpPr>
          <p:cNvPr id="3" name="Content Placeholder 2"/>
          <p:cNvSpPr>
            <a:spLocks noGrp="1"/>
          </p:cNvSpPr>
          <p:nvPr>
            <p:ph idx="1"/>
          </p:nvPr>
        </p:nvSpPr>
        <p:spPr/>
        <p:txBody>
          <a:bodyPr/>
          <a:lstStyle/>
          <a:p>
            <a:r>
              <a:rPr lang="en-US" dirty="0" smtClean="0"/>
              <a:t>In this problem, the data of the customers is </a:t>
            </a:r>
            <a:r>
              <a:rPr lang="en-US" dirty="0" smtClean="0"/>
              <a:t>given, </a:t>
            </a:r>
            <a:r>
              <a:rPr lang="en-US" dirty="0" smtClean="0"/>
              <a:t>decision tree is built based on the important attributes.</a:t>
            </a:r>
          </a:p>
          <a:p>
            <a:r>
              <a:rPr lang="en-US" dirty="0" smtClean="0"/>
              <a:t>The bank wants to know the cream of its customer base to tap </a:t>
            </a:r>
            <a:r>
              <a:rPr lang="en-US" dirty="0" smtClean="0"/>
              <a:t>on; </a:t>
            </a:r>
            <a:r>
              <a:rPr lang="en-US" dirty="0" smtClean="0"/>
              <a:t>to decrease the default and improve customer’s quality</a:t>
            </a:r>
          </a:p>
          <a:p>
            <a:r>
              <a:rPr lang="en-US" dirty="0" smtClean="0"/>
              <a:t>Also </a:t>
            </a:r>
            <a:r>
              <a:rPr lang="en-US" dirty="0" smtClean="0"/>
              <a:t>the </a:t>
            </a:r>
            <a:r>
              <a:rPr lang="en-US" dirty="0" smtClean="0"/>
              <a:t>bank wants to know where to be cautious and avoid giving loan</a:t>
            </a:r>
          </a:p>
          <a:p>
            <a:endParaRPr lang="en-US" dirty="0"/>
          </a:p>
        </p:txBody>
      </p:sp>
    </p:spTree>
    <p:extLst>
      <p:ext uri="{BB962C8B-B14F-4D97-AF65-F5344CB8AC3E}">
        <p14:creationId xmlns:p14="http://schemas.microsoft.com/office/powerpoint/2010/main" val="939522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DECISION TREE</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p:nvPr/>
        </p:nvPicPr>
        <p:blipFill rotWithShape="1">
          <a:blip r:embed="rId2"/>
          <a:srcRect l="41891" t="30249" r="23608" b="22931"/>
          <a:stretch/>
        </p:blipFill>
        <p:spPr bwMode="auto">
          <a:xfrm>
            <a:off x="457200" y="990600"/>
            <a:ext cx="8305799" cy="5867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19981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en-US" dirty="0"/>
          </a:p>
        </p:txBody>
      </p:sp>
      <p:sp>
        <p:nvSpPr>
          <p:cNvPr id="3" name="Content Placeholder 2"/>
          <p:cNvSpPr>
            <a:spLocks noGrp="1"/>
          </p:cNvSpPr>
          <p:nvPr>
            <p:ph idx="1"/>
          </p:nvPr>
        </p:nvSpPr>
        <p:spPr/>
        <p:txBody>
          <a:bodyPr>
            <a:normAutofit lnSpcReduction="10000"/>
          </a:bodyPr>
          <a:lstStyle/>
          <a:p>
            <a:r>
              <a:rPr lang="en-US" dirty="0" smtClean="0"/>
              <a:t>It is a classification tree as the output is Binary</a:t>
            </a:r>
          </a:p>
          <a:p>
            <a:r>
              <a:rPr lang="en-US" dirty="0" smtClean="0"/>
              <a:t>In the above Decision Tree we observe that there are three important attributes based on which the decision tree is </a:t>
            </a:r>
            <a:r>
              <a:rPr lang="en-US" dirty="0" smtClean="0"/>
              <a:t>built</a:t>
            </a:r>
          </a:p>
          <a:p>
            <a:pPr lvl="1">
              <a:buFont typeface="Wingdings" pitchFamily="2" charset="2"/>
              <a:buChar char="Ø"/>
            </a:pPr>
            <a:r>
              <a:rPr lang="en-US" dirty="0" smtClean="0"/>
              <a:t>Installment </a:t>
            </a:r>
            <a:r>
              <a:rPr lang="en-US" dirty="0" smtClean="0"/>
              <a:t>in relation with </a:t>
            </a:r>
            <a:r>
              <a:rPr lang="en-US" dirty="0" smtClean="0"/>
              <a:t>income</a:t>
            </a:r>
          </a:p>
          <a:p>
            <a:pPr lvl="1">
              <a:buFont typeface="Wingdings" pitchFamily="2" charset="2"/>
              <a:buChar char="Ø"/>
            </a:pPr>
            <a:r>
              <a:rPr lang="en-US" dirty="0" smtClean="0"/>
              <a:t>Number </a:t>
            </a:r>
            <a:r>
              <a:rPr lang="en-US" dirty="0" smtClean="0"/>
              <a:t>of </a:t>
            </a:r>
            <a:r>
              <a:rPr lang="en-US" dirty="0" smtClean="0"/>
              <a:t>loans</a:t>
            </a:r>
          </a:p>
          <a:p>
            <a:pPr lvl="1">
              <a:buFont typeface="Wingdings" pitchFamily="2" charset="2"/>
              <a:buChar char="Ø"/>
            </a:pPr>
            <a:r>
              <a:rPr lang="en-US" dirty="0" smtClean="0"/>
              <a:t>Default </a:t>
            </a:r>
            <a:r>
              <a:rPr lang="en-US" dirty="0" smtClean="0"/>
              <a:t>on previous loan</a:t>
            </a:r>
          </a:p>
          <a:p>
            <a:r>
              <a:rPr lang="en-US" dirty="0" smtClean="0"/>
              <a:t>There are 4 Decision nodes and 5 Terminal nodes</a:t>
            </a:r>
          </a:p>
        </p:txBody>
      </p:sp>
    </p:spTree>
    <p:extLst>
      <p:ext uri="{BB962C8B-B14F-4D97-AF65-F5344CB8AC3E}">
        <p14:creationId xmlns:p14="http://schemas.microsoft.com/office/powerpoint/2010/main" val="1137020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5" name="Content Placeholder 4"/>
          <p:cNvSpPr>
            <a:spLocks noGrp="1"/>
          </p:cNvSpPr>
          <p:nvPr>
            <p:ph idx="1"/>
          </p:nvPr>
        </p:nvSpPr>
        <p:spPr/>
        <p:txBody>
          <a:bodyPr>
            <a:normAutofit/>
          </a:bodyPr>
          <a:lstStyle/>
          <a:p>
            <a:pPr marL="457200" indent="-457200">
              <a:buFont typeface="+mj-lt"/>
              <a:buAutoNum type="arabicPeriod"/>
            </a:pPr>
            <a:r>
              <a:rPr lang="en-US" sz="2400" dirty="0" smtClean="0"/>
              <a:t>Customer whose income is less than 1.2 times of installment amount, more default is observed.</a:t>
            </a:r>
          </a:p>
          <a:p>
            <a:pPr marL="457200" indent="-457200">
              <a:buFont typeface="+mj-lt"/>
              <a:buAutoNum type="arabicPeriod"/>
            </a:pPr>
            <a:r>
              <a:rPr lang="en-US" sz="2400" dirty="0" smtClean="0"/>
              <a:t>Customer whose income is more than 2.5 times of installment amount, have performed very well in comparison with customers with less than 2.5 times of installment amount.</a:t>
            </a:r>
          </a:p>
          <a:p>
            <a:pPr marL="0" indent="0">
              <a:buNone/>
            </a:pPr>
            <a:r>
              <a:rPr lang="en-US" sz="2400" dirty="0" smtClean="0"/>
              <a:t>Figures for point no. 1 and 2</a:t>
            </a:r>
            <a:endParaRPr lang="en-US" sz="2400"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endParaRPr lang="en-US" dirty="0" smtClean="0"/>
          </a:p>
          <a:p>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8" name="Picture 7"/>
          <p:cNvPicPr/>
          <p:nvPr/>
        </p:nvPicPr>
        <p:blipFill rotWithShape="1">
          <a:blip r:embed="rId2"/>
          <a:srcRect l="41880" t="54283" r="41880" b="23813"/>
          <a:stretch/>
        </p:blipFill>
        <p:spPr bwMode="auto">
          <a:xfrm>
            <a:off x="5105400" y="4452620"/>
            <a:ext cx="3505200" cy="2024380"/>
          </a:xfrm>
          <a:prstGeom prst="rect">
            <a:avLst/>
          </a:prstGeom>
          <a:ln>
            <a:solidFill>
              <a:schemeClr val="tx1"/>
            </a:solidFill>
          </a:ln>
          <a:extLst>
            <a:ext uri="{53640926-AAD7-44D8-BBD7-CCE9431645EC}">
              <a14:shadowObscured xmlns:a14="http://schemas.microsoft.com/office/drawing/2010/main"/>
            </a:ext>
          </a:extLst>
        </p:spPr>
      </p:pic>
      <p:pic>
        <p:nvPicPr>
          <p:cNvPr id="9" name="Picture 8"/>
          <p:cNvPicPr/>
          <p:nvPr/>
        </p:nvPicPr>
        <p:blipFill rotWithShape="1">
          <a:blip r:embed="rId2"/>
          <a:srcRect l="54618" t="30785" r="24047" b="51322"/>
          <a:stretch/>
        </p:blipFill>
        <p:spPr bwMode="auto">
          <a:xfrm>
            <a:off x="1066800" y="4452620"/>
            <a:ext cx="3505200" cy="2024380"/>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02572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sz="2800" dirty="0" smtClean="0"/>
              <a:t>Customer who had defaulted previously and had more than two loans at the time of applying for our loan have performed significantly bad.</a:t>
            </a:r>
          </a:p>
        </p:txBody>
      </p:sp>
      <p:pic>
        <p:nvPicPr>
          <p:cNvPr id="5" name="Picture 4"/>
          <p:cNvPicPr/>
          <p:nvPr/>
        </p:nvPicPr>
        <p:blipFill rotWithShape="1">
          <a:blip r:embed="rId2"/>
          <a:srcRect l="53608" t="41925" r="25212" b="23981"/>
          <a:stretch/>
        </p:blipFill>
        <p:spPr bwMode="auto">
          <a:xfrm>
            <a:off x="1877291" y="3124200"/>
            <a:ext cx="6019800" cy="3581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92131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Policies that can be implemented</a:t>
            </a:r>
            <a:endParaRPr lang="en-US" dirty="0"/>
          </a:p>
        </p:txBody>
      </p:sp>
      <p:sp>
        <p:nvSpPr>
          <p:cNvPr id="3" name="Content Placeholder 2"/>
          <p:cNvSpPr>
            <a:spLocks noGrp="1"/>
          </p:cNvSpPr>
          <p:nvPr>
            <p:ph idx="1"/>
          </p:nvPr>
        </p:nvSpPr>
        <p:spPr/>
        <p:txBody>
          <a:bodyPr>
            <a:normAutofit fontScale="92500" lnSpcReduction="10000"/>
          </a:bodyPr>
          <a:lstStyle/>
          <a:p>
            <a:r>
              <a:rPr lang="en-US" dirty="0"/>
              <a:t>I</a:t>
            </a:r>
            <a:r>
              <a:rPr lang="en-US" dirty="0" smtClean="0"/>
              <a:t>nstallment should not exceed income/1.2 </a:t>
            </a:r>
            <a:br>
              <a:rPr lang="en-US" dirty="0" smtClean="0"/>
            </a:br>
            <a:r>
              <a:rPr lang="en-US" dirty="0" smtClean="0"/>
              <a:t>(as BAD rate is 75% when installment is exceeding income/1.2).</a:t>
            </a:r>
          </a:p>
          <a:p>
            <a:r>
              <a:rPr lang="en-US" dirty="0" smtClean="0"/>
              <a:t>Customers with more than two loan and have defaulted earlier - the combination of these customer should be strictly avoided</a:t>
            </a:r>
          </a:p>
          <a:p>
            <a:r>
              <a:rPr lang="en-US" dirty="0" smtClean="0"/>
              <a:t>Customers with income more than 2.5 times of installment amount ( installment = income/2.5) is the segment we need to focus on with a very good response rate. </a:t>
            </a:r>
          </a:p>
          <a:p>
            <a:endParaRPr lang="en-US" dirty="0" smtClean="0"/>
          </a:p>
          <a:p>
            <a:endParaRPr lang="en-US" dirty="0"/>
          </a:p>
        </p:txBody>
      </p:sp>
    </p:spTree>
    <p:extLst>
      <p:ext uri="{BB962C8B-B14F-4D97-AF65-F5344CB8AC3E}">
        <p14:creationId xmlns:p14="http://schemas.microsoft.com/office/powerpoint/2010/main" val="1193783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286</Words>
  <Application>Microsoft Office PowerPoint</Application>
  <PresentationFormat>On-screen Show (4:3)</PresentationFormat>
  <Paragraphs>44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DECISION TREE: PART A  GRADED ASSIGNMENT CREDIT SCORING</vt:lpstr>
      <vt:lpstr>PROBLEM STATEMENT</vt:lpstr>
      <vt:lpstr>Problem Assessment</vt:lpstr>
      <vt:lpstr>DECISION TREE</vt:lpstr>
      <vt:lpstr>OBSERVATION</vt:lpstr>
      <vt:lpstr>Findings</vt:lpstr>
      <vt:lpstr>Findings</vt:lpstr>
      <vt:lpstr>Policies that can be implemented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PART A  GRADED ASSIGNMENT</dc:title>
  <dc:creator>Harshit</dc:creator>
  <cp:lastModifiedBy>Harshit</cp:lastModifiedBy>
  <cp:revision>10</cp:revision>
  <dcterms:created xsi:type="dcterms:W3CDTF">2017-04-23T04:27:49Z</dcterms:created>
  <dcterms:modified xsi:type="dcterms:W3CDTF">2017-04-29T11:07:18Z</dcterms:modified>
</cp:coreProperties>
</file>